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7315200" cx="13716000"/>
  <p:notesSz cx="6858000" cy="9144000"/>
  <p:embeddedFontLst>
    <p:embeddedFont>
      <p:font typeface="Roboto Slab"/>
      <p:regular r:id="rId40"/>
      <p:bold r:id="rId41"/>
    </p:embeddedFont>
    <p:embeddedFont>
      <p:font typeface="Roboto"/>
      <p:regular r:id="rId42"/>
      <p:bold r:id="rId43"/>
      <p:italic r:id="rId44"/>
      <p:boldItalic r:id="rId45"/>
    </p:embeddedFont>
    <p:embeddedFont>
      <p:font typeface="Montserrat"/>
      <p:regular r:id="rId46"/>
      <p:bold r:id="rId47"/>
      <p:italic r:id="rId48"/>
      <p:boldItalic r:id="rId49"/>
    </p:embeddedFont>
    <p:embeddedFont>
      <p:font typeface="Montserrat Medium"/>
      <p:regular r:id="rId50"/>
      <p:bold r:id="rId51"/>
      <p:italic r:id="rId52"/>
      <p:boldItalic r:id="rId53"/>
    </p:embeddedFont>
    <p:embeddedFont>
      <p:font typeface="Pacifico"/>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747775"/>
          </p15:clr>
        </p15:guide>
        <p15:guide id="2" pos="21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 pos="21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Slab-regular.fntdata"/><Relationship Id="rId42" Type="http://schemas.openxmlformats.org/officeDocument/2006/relationships/font" Target="fonts/Roboto-regular.fntdata"/><Relationship Id="rId41" Type="http://schemas.openxmlformats.org/officeDocument/2006/relationships/font" Target="fonts/RobotoSlab-bold.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ontserrat-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italic.fntdata"/><Relationship Id="rId47" Type="http://schemas.openxmlformats.org/officeDocument/2006/relationships/font" Target="fonts/Montserrat-bold.fntdata"/><Relationship Id="rId49"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Pacifico-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8fc44eee7_1_20: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8fc44eee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f8103f41c_1_51: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f8103f41c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f8103f41c_1_57: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2f8103f41c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8fc44eee7_6_0: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8fc44eee7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8fc44eee7_1_6: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8fc44eee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8fc44eee7_1_13: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8fc44eee7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8f0a68152_22_0: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8f0a68152_2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8f0a68152_22_41: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8f0a68152_2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2f8103f41c_1_66: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2f8103f41c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f8103f41c_1_82: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2f8103f41c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2f8103f41c_1_7: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2f8103f41c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8f0a68152_0_23: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8f0a6815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8f0a68152_0_36: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8f0a6815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f8103f41c_1_355: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2f8103f41c_1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f8103f41c_1_359: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2f8103f41c_1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f8103f41c_1_369: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2f8103f41c_1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2f8103f41c_1_365: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2f8103f41c_1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2f8103f41c_1_398: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2f8103f41c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2f881f6d6c_7_0: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2f881f6d6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2f881f6d6c_7_424: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2f881f6d6c_7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2f881f6d6c_7_5: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2f881f6d6c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f8103f41c_1_13: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f8103f41c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2f881f6d6c_7_678: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2f881f6d6c_7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d8f0a68152_0_8: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d8f0a6815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347cab7c41_7_21: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347cab7c41_7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3360a42467_2_1: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3360a4246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d8fc44eee7_3_0: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d8fc44eee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2f8103f41c_1_23: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2f8103f41c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f881f6d6c_6_0: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f881f6d6c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8f0a68152_0_95:notes"/>
          <p:cNvSpPr/>
          <p:nvPr>
            <p:ph idx="2" type="sldImg"/>
          </p:nvPr>
        </p:nvSpPr>
        <p:spPr>
          <a:xfrm>
            <a:off x="214586"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8f0a6815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f8103f41c_1_32: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f8103f41c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f8103f41c_1_36: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f8103f41c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f8103f41c_1_42:notes"/>
          <p:cNvSpPr/>
          <p:nvPr>
            <p:ph idx="2" type="sldImg"/>
          </p:nvPr>
        </p:nvSpPr>
        <p:spPr>
          <a:xfrm>
            <a:off x="214575" y="685800"/>
            <a:ext cx="64296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f8103f41c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287200" y="956595"/>
            <a:ext cx="1622438" cy="1599904"/>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9806344" y="4754407"/>
            <a:ext cx="1622438" cy="1599904"/>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6539402" y="4007060"/>
            <a:ext cx="6372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2520452" y="1690916"/>
            <a:ext cx="8675100" cy="20727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2520452" y="4336996"/>
            <a:ext cx="8675100" cy="1292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225" y="7220373"/>
            <a:ext cx="13715400" cy="94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581850" y="1639040"/>
            <a:ext cx="12552300" cy="21879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581850" y="4152107"/>
            <a:ext cx="12552300" cy="15240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6539402" y="4007060"/>
            <a:ext cx="6372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721125" y="2510151"/>
            <a:ext cx="12333300" cy="12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738844" y="1792403"/>
            <a:ext cx="6372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581850" y="651413"/>
            <a:ext cx="12552300" cy="9759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581850" y="2118861"/>
            <a:ext cx="12552300" cy="4378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738844" y="1792403"/>
            <a:ext cx="6372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581850" y="651413"/>
            <a:ext cx="12552300" cy="9759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581850" y="2118862"/>
            <a:ext cx="6000000" cy="4378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7134300" y="2118862"/>
            <a:ext cx="6000000" cy="4378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581850" y="651413"/>
            <a:ext cx="12552300" cy="9759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733827" y="2008572"/>
            <a:ext cx="4974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581850" y="790187"/>
            <a:ext cx="4212000" cy="10749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581850" y="2267058"/>
            <a:ext cx="4212000" cy="3813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735375" y="748587"/>
            <a:ext cx="8428200" cy="58179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6858000" y="-107"/>
            <a:ext cx="6858000" cy="7315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7544513" y="6393604"/>
            <a:ext cx="81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398250" y="1719573"/>
            <a:ext cx="6067800" cy="214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398250" y="3938135"/>
            <a:ext cx="6067800" cy="1913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7409250" y="1029973"/>
            <a:ext cx="5755500" cy="52554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479250" y="6021298"/>
            <a:ext cx="8998200" cy="851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850" y="651413"/>
            <a:ext cx="12552300" cy="9759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581850" y="2118861"/>
            <a:ext cx="12552300" cy="4378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2708687" y="6632131"/>
            <a:ext cx="823200" cy="55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push/>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9.jpg"/><Relationship Id="rId4" Type="http://schemas.openxmlformats.org/officeDocument/2006/relationships/image" Target="../media/image21.jpg"/><Relationship Id="rId5"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2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3.jpg"/><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21.jpg"/><Relationship Id="rId5"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hyperlink" Target="https://www.imosys.mw"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 Id="rId3" Type="http://schemas.openxmlformats.org/officeDocument/2006/relationships/image" Target="../media/image2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8.jpg"/><Relationship Id="rId5"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E24B"/>
        </a:solidFill>
      </p:bgPr>
    </p:bg>
    <p:spTree>
      <p:nvGrpSpPr>
        <p:cNvPr id="62" name="Shape 62"/>
        <p:cNvGrpSpPr/>
        <p:nvPr/>
      </p:nvGrpSpPr>
      <p:grpSpPr>
        <a:xfrm>
          <a:off x="0" y="0"/>
          <a:ext cx="0" cy="0"/>
          <a:chOff x="0" y="0"/>
          <a:chExt cx="0" cy="0"/>
        </a:xfrm>
      </p:grpSpPr>
      <p:pic>
        <p:nvPicPr>
          <p:cNvPr id="63" name="Google Shape;63;p13"/>
          <p:cNvPicPr preferRelativeResize="0"/>
          <p:nvPr/>
        </p:nvPicPr>
        <p:blipFill>
          <a:blip r:embed="rId3">
            <a:alphaModFix/>
          </a:blip>
          <a:stretch>
            <a:fillRect/>
          </a:stretch>
        </p:blipFill>
        <p:spPr>
          <a:xfrm>
            <a:off x="5199413" y="1469675"/>
            <a:ext cx="3012375" cy="3012375"/>
          </a:xfrm>
          <a:prstGeom prst="rect">
            <a:avLst/>
          </a:prstGeom>
          <a:noFill/>
          <a:ln>
            <a:noFill/>
          </a:ln>
          <a:effectLst>
            <a:outerShdw blurRad="57150" rotWithShape="0" algn="bl" dir="5400000" dist="161925">
              <a:srgbClr val="000000">
                <a:alpha val="50000"/>
              </a:srgbClr>
            </a:outerShdw>
          </a:effectLst>
        </p:spPr>
      </p:pic>
      <p:sp>
        <p:nvSpPr>
          <p:cNvPr id="64" name="Google Shape;64;p13"/>
          <p:cNvSpPr txBox="1"/>
          <p:nvPr/>
        </p:nvSpPr>
        <p:spPr>
          <a:xfrm>
            <a:off x="3192525" y="5504348"/>
            <a:ext cx="7356300" cy="7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rgbClr val="0000FF"/>
                </a:solidFill>
              </a:rPr>
              <a:t>TH</a:t>
            </a:r>
            <a:r>
              <a:rPr b="1" lang="en" sz="2900">
                <a:solidFill>
                  <a:srgbClr val="0000FF"/>
                </a:solidFill>
              </a:rPr>
              <a:t>E </a:t>
            </a:r>
            <a:r>
              <a:rPr b="1" lang="en" sz="2900">
                <a:solidFill>
                  <a:srgbClr val="0000FF"/>
                </a:solidFill>
              </a:rPr>
              <a:t>ESSENTIAL APP- TAP THE BUTTON</a:t>
            </a:r>
            <a:endParaRPr b="1" sz="2900">
              <a:solidFill>
                <a:srgbClr val="0000FF"/>
              </a:solidFill>
            </a:endParaRPr>
          </a:p>
        </p:txBody>
      </p:sp>
      <p:sp>
        <p:nvSpPr>
          <p:cNvPr id="65" name="Google Shape;65;p13"/>
          <p:cNvSpPr txBox="1"/>
          <p:nvPr/>
        </p:nvSpPr>
        <p:spPr>
          <a:xfrm>
            <a:off x="4950200" y="4565649"/>
            <a:ext cx="30978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0000FF"/>
                </a:solidFill>
                <a:latin typeface="Montserrat"/>
                <a:ea typeface="Montserrat"/>
                <a:cs typeface="Montserrat"/>
                <a:sym typeface="Montserrat"/>
              </a:rPr>
              <a:t>      alonda</a:t>
            </a:r>
            <a:endParaRPr b="1" sz="4000">
              <a:solidFill>
                <a:srgbClr val="0000FF"/>
              </a:solidFill>
              <a:latin typeface="Montserrat"/>
              <a:ea typeface="Montserrat"/>
              <a:cs typeface="Montserrat"/>
              <a:sym typeface="Montserrat"/>
            </a:endParaRPr>
          </a:p>
        </p:txBody>
      </p:sp>
      <p:sp>
        <p:nvSpPr>
          <p:cNvPr id="66" name="Google Shape;66;p13"/>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2" name="Google Shape;142;p22"/>
          <p:cNvSpPr txBox="1"/>
          <p:nvPr/>
        </p:nvSpPr>
        <p:spPr>
          <a:xfrm>
            <a:off x="1227800" y="526200"/>
            <a:ext cx="12071700" cy="6262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1800">
                <a:solidFill>
                  <a:schemeClr val="dk1"/>
                </a:solidFill>
                <a:latin typeface="Roboto"/>
                <a:ea typeface="Roboto"/>
                <a:cs typeface="Roboto"/>
                <a:sym typeface="Roboto"/>
              </a:rPr>
              <a:t>                                          </a:t>
            </a:r>
            <a:r>
              <a:rPr lang="en" sz="2900">
                <a:solidFill>
                  <a:schemeClr val="dk1"/>
                </a:solidFill>
                <a:latin typeface="Roboto"/>
                <a:ea typeface="Roboto"/>
                <a:cs typeface="Roboto"/>
                <a:sym typeface="Roboto"/>
              </a:rPr>
              <a:t>RESEARCH</a:t>
            </a:r>
            <a:endParaRPr sz="2900">
              <a:solidFill>
                <a:schemeClr val="dk1"/>
              </a:solidFill>
              <a:latin typeface="Roboto"/>
              <a:ea typeface="Roboto"/>
              <a:cs typeface="Roboto"/>
              <a:sym typeface="Roboto"/>
            </a:endParaRPr>
          </a:p>
          <a:p>
            <a:pPr indent="0" lvl="0" marL="457200" rtl="0" algn="l">
              <a:spcBef>
                <a:spcPts val="0"/>
              </a:spcBef>
              <a:spcAft>
                <a:spcPts val="0"/>
              </a:spcAft>
              <a:buNone/>
            </a:pPr>
            <a:r>
              <a:t/>
            </a:r>
            <a:endParaRPr sz="2900">
              <a:solidFill>
                <a:schemeClr val="dk1"/>
              </a:solidFill>
              <a:latin typeface="Roboto"/>
              <a:ea typeface="Roboto"/>
              <a:cs typeface="Roboto"/>
              <a:sym typeface="Roboto"/>
            </a:endParaRPr>
          </a:p>
          <a:p>
            <a:pPr indent="-412750" lvl="0" marL="457200" rtl="0" algn="l">
              <a:spcBef>
                <a:spcPts val="0"/>
              </a:spcBef>
              <a:spcAft>
                <a:spcPts val="0"/>
              </a:spcAft>
              <a:buClr>
                <a:schemeClr val="dk1"/>
              </a:buClr>
              <a:buSzPts val="2900"/>
              <a:buFont typeface="Roboto"/>
              <a:buChar char="●"/>
            </a:pPr>
            <a:r>
              <a:rPr lang="en" sz="2900">
                <a:solidFill>
                  <a:schemeClr val="dk1"/>
                </a:solidFill>
                <a:latin typeface="Roboto"/>
                <a:ea typeface="Roboto"/>
                <a:cs typeface="Roboto"/>
                <a:sym typeface="Roboto"/>
              </a:rPr>
              <a:t>Define the problem-natural disasters</a:t>
            </a:r>
            <a:endParaRPr sz="2900">
              <a:solidFill>
                <a:schemeClr val="dk1"/>
              </a:solidFill>
              <a:latin typeface="Roboto"/>
              <a:ea typeface="Roboto"/>
              <a:cs typeface="Roboto"/>
              <a:sym typeface="Roboto"/>
            </a:endParaRPr>
          </a:p>
          <a:p>
            <a:pPr indent="-412750" lvl="1" marL="914400" rtl="0" algn="l">
              <a:spcBef>
                <a:spcPts val="0"/>
              </a:spcBef>
              <a:spcAft>
                <a:spcPts val="0"/>
              </a:spcAft>
              <a:buClr>
                <a:schemeClr val="dk1"/>
              </a:buClr>
              <a:buSzPts val="2900"/>
              <a:buFont typeface="Roboto"/>
              <a:buChar char="○"/>
            </a:pPr>
            <a:r>
              <a:rPr lang="en" sz="2900">
                <a:solidFill>
                  <a:schemeClr val="dk1"/>
                </a:solidFill>
                <a:latin typeface="Roboto"/>
                <a:ea typeface="Roboto"/>
                <a:cs typeface="Roboto"/>
                <a:sym typeface="Roboto"/>
              </a:rPr>
              <a:t>Floods </a:t>
            </a:r>
            <a:endParaRPr sz="2900">
              <a:solidFill>
                <a:schemeClr val="dk1"/>
              </a:solidFill>
              <a:latin typeface="Roboto"/>
              <a:ea typeface="Roboto"/>
              <a:cs typeface="Roboto"/>
              <a:sym typeface="Roboto"/>
            </a:endParaRPr>
          </a:p>
          <a:p>
            <a:pPr indent="-412750" lvl="1" marL="914400" rtl="0" algn="l">
              <a:spcBef>
                <a:spcPts val="0"/>
              </a:spcBef>
              <a:spcAft>
                <a:spcPts val="0"/>
              </a:spcAft>
              <a:buClr>
                <a:schemeClr val="dk1"/>
              </a:buClr>
              <a:buSzPts val="2900"/>
              <a:buFont typeface="Roboto"/>
              <a:buChar char="○"/>
            </a:pPr>
            <a:r>
              <a:rPr lang="en" sz="2900">
                <a:solidFill>
                  <a:schemeClr val="dk1"/>
                </a:solidFill>
                <a:latin typeface="Roboto"/>
                <a:ea typeface="Roboto"/>
                <a:cs typeface="Roboto"/>
                <a:sym typeface="Roboto"/>
              </a:rPr>
              <a:t>Earthquakes</a:t>
            </a:r>
            <a:endParaRPr sz="2900">
              <a:solidFill>
                <a:schemeClr val="dk1"/>
              </a:solidFill>
              <a:latin typeface="Roboto"/>
              <a:ea typeface="Roboto"/>
              <a:cs typeface="Roboto"/>
              <a:sym typeface="Roboto"/>
            </a:endParaRPr>
          </a:p>
          <a:p>
            <a:pPr indent="-412750" lvl="1" marL="914400" rtl="0" algn="l">
              <a:spcBef>
                <a:spcPts val="0"/>
              </a:spcBef>
              <a:spcAft>
                <a:spcPts val="0"/>
              </a:spcAft>
              <a:buClr>
                <a:schemeClr val="dk1"/>
              </a:buClr>
              <a:buSzPts val="2900"/>
              <a:buFont typeface="Roboto"/>
              <a:buChar char="○"/>
            </a:pPr>
            <a:r>
              <a:rPr lang="en" sz="2900">
                <a:solidFill>
                  <a:schemeClr val="dk1"/>
                </a:solidFill>
                <a:latin typeface="Roboto"/>
                <a:ea typeface="Roboto"/>
                <a:cs typeface="Roboto"/>
                <a:sym typeface="Roboto"/>
              </a:rPr>
              <a:t>Landslides</a:t>
            </a:r>
            <a:endParaRPr sz="2900">
              <a:solidFill>
                <a:schemeClr val="dk1"/>
              </a:solidFill>
              <a:latin typeface="Roboto"/>
              <a:ea typeface="Roboto"/>
              <a:cs typeface="Roboto"/>
              <a:sym typeface="Roboto"/>
            </a:endParaRPr>
          </a:p>
          <a:p>
            <a:pPr indent="-412750" lvl="0" marL="457200" rtl="0" algn="l">
              <a:spcBef>
                <a:spcPts val="0"/>
              </a:spcBef>
              <a:spcAft>
                <a:spcPts val="0"/>
              </a:spcAft>
              <a:buClr>
                <a:schemeClr val="dk1"/>
              </a:buClr>
              <a:buSzPts val="2900"/>
              <a:buFont typeface="Roboto"/>
              <a:buChar char="●"/>
            </a:pPr>
            <a:r>
              <a:rPr lang="en" sz="2900">
                <a:solidFill>
                  <a:schemeClr val="dk1"/>
                </a:solidFill>
                <a:latin typeface="Roboto"/>
                <a:ea typeface="Roboto"/>
                <a:cs typeface="Roboto"/>
                <a:sym typeface="Roboto"/>
              </a:rPr>
              <a:t>Analyze solutions.</a:t>
            </a:r>
            <a:endParaRPr sz="2900">
              <a:solidFill>
                <a:schemeClr val="dk1"/>
              </a:solidFill>
              <a:latin typeface="Roboto"/>
              <a:ea typeface="Roboto"/>
              <a:cs typeface="Roboto"/>
              <a:sym typeface="Roboto"/>
            </a:endParaRPr>
          </a:p>
          <a:p>
            <a:pPr indent="0" lvl="0" marL="457200" rtl="0" algn="l">
              <a:spcBef>
                <a:spcPts val="0"/>
              </a:spcBef>
              <a:spcAft>
                <a:spcPts val="0"/>
              </a:spcAft>
              <a:buNone/>
            </a:pPr>
            <a:r>
              <a:t/>
            </a:r>
            <a:endParaRPr sz="2900">
              <a:solidFill>
                <a:schemeClr val="dk1"/>
              </a:solidFill>
              <a:latin typeface="Roboto"/>
              <a:ea typeface="Roboto"/>
              <a:cs typeface="Roboto"/>
              <a:sym typeface="Roboto"/>
            </a:endParaRPr>
          </a:p>
          <a:p>
            <a:pPr indent="-412750" lvl="0" marL="457200" rtl="0" algn="l">
              <a:spcBef>
                <a:spcPts val="0"/>
              </a:spcBef>
              <a:spcAft>
                <a:spcPts val="0"/>
              </a:spcAft>
              <a:buClr>
                <a:schemeClr val="dk1"/>
              </a:buClr>
              <a:buSzPts val="2900"/>
              <a:buFont typeface="Roboto"/>
              <a:buChar char="●"/>
            </a:pPr>
            <a:r>
              <a:rPr lang="en" sz="2900">
                <a:solidFill>
                  <a:schemeClr val="dk1"/>
                </a:solidFill>
                <a:latin typeface="Roboto"/>
                <a:ea typeface="Roboto"/>
                <a:cs typeface="Roboto"/>
                <a:sym typeface="Roboto"/>
              </a:rPr>
              <a:t>Consult with experts.</a:t>
            </a:r>
            <a:endParaRPr sz="2900">
              <a:solidFill>
                <a:schemeClr val="dk1"/>
              </a:solidFill>
              <a:latin typeface="Roboto"/>
              <a:ea typeface="Roboto"/>
              <a:cs typeface="Roboto"/>
              <a:sym typeface="Roboto"/>
            </a:endParaRPr>
          </a:p>
          <a:p>
            <a:pPr indent="0" lvl="0" marL="457200" rtl="0" algn="l">
              <a:spcBef>
                <a:spcPts val="0"/>
              </a:spcBef>
              <a:spcAft>
                <a:spcPts val="0"/>
              </a:spcAft>
              <a:buNone/>
            </a:pPr>
            <a:r>
              <a:t/>
            </a:r>
            <a:endParaRPr sz="2900">
              <a:solidFill>
                <a:schemeClr val="dk1"/>
              </a:solidFill>
              <a:latin typeface="Roboto"/>
              <a:ea typeface="Roboto"/>
              <a:cs typeface="Roboto"/>
              <a:sym typeface="Roboto"/>
            </a:endParaRPr>
          </a:p>
          <a:p>
            <a:pPr indent="-412750" lvl="0" marL="457200" rtl="0" algn="l">
              <a:spcBef>
                <a:spcPts val="0"/>
              </a:spcBef>
              <a:spcAft>
                <a:spcPts val="0"/>
              </a:spcAft>
              <a:buClr>
                <a:schemeClr val="dk1"/>
              </a:buClr>
              <a:buSzPts val="2900"/>
              <a:buFont typeface="Roboto"/>
              <a:buChar char="●"/>
            </a:pPr>
            <a:r>
              <a:rPr lang="en" sz="2900">
                <a:solidFill>
                  <a:schemeClr val="dk1"/>
                </a:solidFill>
                <a:latin typeface="Roboto"/>
                <a:ea typeface="Roboto"/>
                <a:cs typeface="Roboto"/>
                <a:sym typeface="Roboto"/>
              </a:rPr>
              <a:t>Experiment with different approaches.</a:t>
            </a:r>
            <a:endParaRPr sz="2900">
              <a:solidFill>
                <a:schemeClr val="dk1"/>
              </a:solidFill>
              <a:latin typeface="Roboto"/>
              <a:ea typeface="Roboto"/>
              <a:cs typeface="Roboto"/>
              <a:sym typeface="Roboto"/>
            </a:endParaRPr>
          </a:p>
          <a:p>
            <a:pPr indent="0" lvl="0" marL="457200" rtl="0" algn="l">
              <a:spcBef>
                <a:spcPts val="0"/>
              </a:spcBef>
              <a:spcAft>
                <a:spcPts val="0"/>
              </a:spcAft>
              <a:buNone/>
            </a:pPr>
            <a:r>
              <a:t/>
            </a:r>
            <a:endParaRPr sz="2900">
              <a:solidFill>
                <a:schemeClr val="dk1"/>
              </a:solidFill>
              <a:latin typeface="Roboto"/>
              <a:ea typeface="Roboto"/>
              <a:cs typeface="Roboto"/>
              <a:sym typeface="Roboto"/>
            </a:endParaRPr>
          </a:p>
          <a:p>
            <a:pPr indent="-412750" lvl="0" marL="457200" rtl="0" algn="l">
              <a:spcBef>
                <a:spcPts val="0"/>
              </a:spcBef>
              <a:spcAft>
                <a:spcPts val="0"/>
              </a:spcAft>
              <a:buClr>
                <a:schemeClr val="dk1"/>
              </a:buClr>
              <a:buSzPts val="2900"/>
              <a:buFont typeface="Roboto"/>
              <a:buChar char="●"/>
            </a:pPr>
            <a:r>
              <a:rPr lang="en" sz="2900">
                <a:solidFill>
                  <a:schemeClr val="dk1"/>
                </a:solidFill>
                <a:latin typeface="Roboto"/>
                <a:ea typeface="Roboto"/>
                <a:cs typeface="Roboto"/>
                <a:sym typeface="Roboto"/>
              </a:rPr>
              <a:t>Gather data from users or systems</a:t>
            </a:r>
            <a:endParaRPr sz="29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631162" y="453938"/>
            <a:ext cx="12220200" cy="125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Most victims of GBV and other emergencies struggle to seek help due to fear, stigma, or lack of a reliable platform to alert trusted contacts and </a:t>
            </a:r>
            <a:r>
              <a:rPr lang="en" sz="1800">
                <a:solidFill>
                  <a:schemeClr val="lt1"/>
                </a:solidFill>
              </a:rPr>
              <a:t>responders. </a:t>
            </a:r>
            <a:endParaRPr sz="1800">
              <a:solidFill>
                <a:schemeClr val="lt1"/>
              </a:solidFill>
            </a:endParaRPr>
          </a:p>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148" name="Google Shape;148;p23"/>
          <p:cNvSpPr txBox="1"/>
          <p:nvPr/>
        </p:nvSpPr>
        <p:spPr>
          <a:xfrm>
            <a:off x="998763" y="1528654"/>
            <a:ext cx="12220200" cy="48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chemeClr val="dk1"/>
                </a:solidFill>
                <a:latin typeface="Montserrat"/>
                <a:ea typeface="Montserrat"/>
                <a:cs typeface="Montserrat"/>
                <a:sym typeface="Montserrat"/>
              </a:rPr>
              <a:t>   </a:t>
            </a:r>
            <a:r>
              <a:rPr lang="en" sz="2900">
                <a:solidFill>
                  <a:schemeClr val="dk1"/>
                </a:solidFill>
              </a:rPr>
              <a:t>The</a:t>
            </a:r>
            <a:r>
              <a:rPr b="1" lang="en" sz="3300">
                <a:solidFill>
                  <a:schemeClr val="dk1"/>
                </a:solidFill>
                <a:latin typeface="Montserrat"/>
                <a:ea typeface="Montserrat"/>
                <a:cs typeface="Montserrat"/>
                <a:sym typeface="Montserrat"/>
              </a:rPr>
              <a:t> </a:t>
            </a:r>
            <a:r>
              <a:rPr b="1" lang="en" sz="3300">
                <a:solidFill>
                  <a:schemeClr val="lt2"/>
                </a:solidFill>
                <a:latin typeface="Montserrat"/>
                <a:ea typeface="Montserrat"/>
                <a:cs typeface="Montserrat"/>
                <a:sym typeface="Montserrat"/>
              </a:rPr>
              <a:t>  </a:t>
            </a:r>
            <a:r>
              <a:rPr b="1" lang="en" sz="2900">
                <a:solidFill>
                  <a:srgbClr val="FFFF00"/>
                </a:solidFill>
                <a:latin typeface="Montserrat"/>
                <a:ea typeface="Montserrat"/>
                <a:cs typeface="Montserrat"/>
                <a:sym typeface="Montserrat"/>
              </a:rPr>
              <a:t>alonda app</a:t>
            </a:r>
            <a:r>
              <a:rPr b="1" lang="en" sz="3300">
                <a:solidFill>
                  <a:schemeClr val="dk1"/>
                </a:solidFill>
                <a:latin typeface="Montserrat"/>
                <a:ea typeface="Montserrat"/>
                <a:cs typeface="Montserrat"/>
                <a:sym typeface="Montserrat"/>
              </a:rPr>
              <a:t> </a:t>
            </a:r>
            <a:r>
              <a:rPr lang="en" sz="2900">
                <a:solidFill>
                  <a:schemeClr val="dk1"/>
                </a:solidFill>
              </a:rPr>
              <a:t>was created to bridge this gap by providing a </a:t>
            </a:r>
            <a:r>
              <a:rPr b="1" lang="en" sz="2900">
                <a:solidFill>
                  <a:schemeClr val="dk1"/>
                </a:solidFill>
              </a:rPr>
              <a:t>real-time emergency </a:t>
            </a:r>
            <a:r>
              <a:rPr b="1" lang="en" sz="2900">
                <a:solidFill>
                  <a:schemeClr val="dk1"/>
                </a:solidFill>
              </a:rPr>
              <a:t>response platform</a:t>
            </a:r>
            <a:r>
              <a:rPr lang="en" sz="2900">
                <a:solidFill>
                  <a:schemeClr val="dk1"/>
                </a:solidFill>
              </a:rPr>
              <a:t> that allows users to quickly </a:t>
            </a:r>
            <a:r>
              <a:rPr b="1" lang="en" sz="2900">
                <a:solidFill>
                  <a:schemeClr val="dk1"/>
                </a:solidFill>
              </a:rPr>
              <a:t>send alerts</a:t>
            </a:r>
            <a:r>
              <a:rPr lang="en" sz="2900">
                <a:solidFill>
                  <a:schemeClr val="dk1"/>
                </a:solidFill>
              </a:rPr>
              <a:t>, </a:t>
            </a:r>
            <a:r>
              <a:rPr b="1" lang="en" sz="2900">
                <a:solidFill>
                  <a:schemeClr val="dk1"/>
                </a:solidFill>
              </a:rPr>
              <a:t>request help</a:t>
            </a:r>
            <a:r>
              <a:rPr lang="en" sz="2900">
                <a:solidFill>
                  <a:schemeClr val="dk1"/>
                </a:solidFill>
              </a:rPr>
              <a:t> and </a:t>
            </a:r>
            <a:r>
              <a:rPr b="1" lang="en" sz="2900">
                <a:solidFill>
                  <a:schemeClr val="dk1"/>
                </a:solidFill>
              </a:rPr>
              <a:t>connect with emergency responders or personal contacts at the touch of a button. </a:t>
            </a:r>
            <a:endParaRPr b="1" sz="2900">
              <a:solidFill>
                <a:schemeClr val="dk1"/>
              </a:solidFill>
            </a:endParaRPr>
          </a:p>
          <a:p>
            <a:pPr indent="0" lvl="0" marL="0" rtl="0" algn="l">
              <a:spcBef>
                <a:spcPts val="0"/>
              </a:spcBef>
              <a:spcAft>
                <a:spcPts val="0"/>
              </a:spcAft>
              <a:buNone/>
            </a:pPr>
            <a:r>
              <a:t/>
            </a:r>
            <a:endParaRPr sz="2900">
              <a:solidFill>
                <a:schemeClr val="dk1"/>
              </a:solidFill>
            </a:endParaRPr>
          </a:p>
          <a:p>
            <a:pPr indent="0" lvl="0" marL="0" rtl="0" algn="l">
              <a:spcBef>
                <a:spcPts val="0"/>
              </a:spcBef>
              <a:spcAft>
                <a:spcPts val="0"/>
              </a:spcAft>
              <a:buNone/>
            </a:pPr>
            <a:r>
              <a:rPr lang="en" sz="2900">
                <a:solidFill>
                  <a:schemeClr val="dk1"/>
                </a:solidFill>
              </a:rPr>
              <a:t>Alonda empowers individuals to take care of their safety, ensuring that </a:t>
            </a:r>
            <a:r>
              <a:rPr b="1" lang="en" sz="2900">
                <a:solidFill>
                  <a:schemeClr val="dk1"/>
                </a:solidFill>
              </a:rPr>
              <a:t>help is always within reach when they need it most. </a:t>
            </a:r>
            <a:endParaRPr b="1" sz="2900">
              <a:solidFill>
                <a:schemeClr val="dk1"/>
              </a:solidFill>
            </a:endParaRPr>
          </a:p>
          <a:p>
            <a:pPr indent="0" lvl="0" marL="0" rtl="0" algn="l">
              <a:spcBef>
                <a:spcPts val="0"/>
              </a:spcBef>
              <a:spcAft>
                <a:spcPts val="0"/>
              </a:spcAft>
              <a:buNone/>
            </a:pPr>
            <a:r>
              <a:rPr b="1" lang="en" sz="2200">
                <a:solidFill>
                  <a:schemeClr val="dk1"/>
                </a:solidFill>
                <a:latin typeface="Montserrat"/>
                <a:ea typeface="Montserrat"/>
                <a:cs typeface="Montserrat"/>
                <a:sym typeface="Montserrat"/>
              </a:rPr>
              <a:t> </a:t>
            </a:r>
            <a:endParaRPr sz="1800">
              <a:solidFill>
                <a:schemeClr val="dk1"/>
              </a:solidFill>
              <a:latin typeface="Montserrat Medium"/>
              <a:ea typeface="Montserrat Medium"/>
              <a:cs typeface="Montserrat Medium"/>
              <a:sym typeface="Montserrat Medium"/>
            </a:endParaRPr>
          </a:p>
        </p:txBody>
      </p:sp>
      <p:sp>
        <p:nvSpPr>
          <p:cNvPr id="149" name="Google Shape;149;p23"/>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nvSpPr>
        <p:spPr>
          <a:xfrm>
            <a:off x="4372200" y="3245013"/>
            <a:ext cx="49716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FF00"/>
                </a:solidFill>
              </a:rPr>
              <a:t>UI/UX DESIGN</a:t>
            </a:r>
            <a:endParaRPr b="1" sz="3400">
              <a:solidFill>
                <a:srgbClr val="FFFF00"/>
              </a:solidFill>
            </a:endParaRPr>
          </a:p>
        </p:txBody>
      </p:sp>
      <p:sp>
        <p:nvSpPr>
          <p:cNvPr id="155" name="Google Shape;155;p24"/>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5"/>
          <p:cNvSpPr txBox="1"/>
          <p:nvPr/>
        </p:nvSpPr>
        <p:spPr>
          <a:xfrm>
            <a:off x="4037050" y="470025"/>
            <a:ext cx="5670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FFFF00"/>
                </a:solidFill>
                <a:latin typeface="Roboto"/>
                <a:ea typeface="Roboto"/>
                <a:cs typeface="Roboto"/>
                <a:sym typeface="Roboto"/>
              </a:rPr>
              <a:t>UI/UX DESIGN </a:t>
            </a:r>
            <a:r>
              <a:rPr lang="en" sz="1900">
                <a:solidFill>
                  <a:schemeClr val="dk1"/>
                </a:solidFill>
                <a:latin typeface="Roboto"/>
                <a:ea typeface="Roboto"/>
                <a:cs typeface="Roboto"/>
                <a:sym typeface="Roboto"/>
              </a:rPr>
              <a:t>is more about what are we developing,who we are developing it for and how </a:t>
            </a:r>
            <a:r>
              <a:rPr lang="en" sz="1900">
                <a:solidFill>
                  <a:schemeClr val="dk1"/>
                </a:solidFill>
                <a:latin typeface="Roboto"/>
                <a:ea typeface="Roboto"/>
                <a:cs typeface="Roboto"/>
                <a:sym typeface="Roboto"/>
              </a:rPr>
              <a:t>easily</a:t>
            </a:r>
            <a:r>
              <a:rPr lang="en" sz="1900">
                <a:solidFill>
                  <a:schemeClr val="dk1"/>
                </a:solidFill>
                <a:latin typeface="Roboto"/>
                <a:ea typeface="Roboto"/>
                <a:cs typeface="Roboto"/>
                <a:sym typeface="Roboto"/>
              </a:rPr>
              <a:t> can they access the product. </a:t>
            </a:r>
            <a:endParaRPr sz="1900">
              <a:solidFill>
                <a:schemeClr val="dk1"/>
              </a:solidFill>
              <a:latin typeface="Roboto"/>
              <a:ea typeface="Roboto"/>
              <a:cs typeface="Roboto"/>
              <a:sym typeface="Roboto"/>
            </a:endParaRPr>
          </a:p>
        </p:txBody>
      </p:sp>
      <p:sp>
        <p:nvSpPr>
          <p:cNvPr id="162" name="Google Shape;162;p25"/>
          <p:cNvSpPr/>
          <p:nvPr/>
        </p:nvSpPr>
        <p:spPr>
          <a:xfrm>
            <a:off x="2325575" y="2382600"/>
            <a:ext cx="3278700" cy="3534600"/>
          </a:xfrm>
          <a:prstGeom prst="ellipse">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3" name="Google Shape;163;p25"/>
          <p:cNvSpPr/>
          <p:nvPr/>
        </p:nvSpPr>
        <p:spPr>
          <a:xfrm>
            <a:off x="6440375" y="2215225"/>
            <a:ext cx="3661200" cy="4026900"/>
          </a:xfrm>
          <a:prstGeom prst="ellipse">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64" name="Google Shape;164;p25"/>
          <p:cNvSpPr txBox="1"/>
          <p:nvPr/>
        </p:nvSpPr>
        <p:spPr>
          <a:xfrm>
            <a:off x="2739625" y="3234450"/>
            <a:ext cx="2520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00"/>
                </a:solidFill>
                <a:latin typeface="Roboto"/>
                <a:ea typeface="Roboto"/>
                <a:cs typeface="Roboto"/>
                <a:sym typeface="Roboto"/>
              </a:rPr>
              <a:t>User interface</a:t>
            </a:r>
            <a:r>
              <a:rPr lang="en" sz="1800">
                <a:solidFill>
                  <a:schemeClr val="dk1"/>
                </a:solidFill>
                <a:latin typeface="Roboto"/>
                <a:ea typeface="Roboto"/>
                <a:cs typeface="Roboto"/>
                <a:sym typeface="Roboto"/>
              </a:rPr>
              <a:t>: refers to the visual and interactive elements of a product. </a:t>
            </a:r>
            <a:r>
              <a:rPr lang="en" sz="1800">
                <a:solidFill>
                  <a:schemeClr val="dk1"/>
                </a:solidFill>
                <a:latin typeface="Roboto"/>
                <a:ea typeface="Roboto"/>
                <a:cs typeface="Roboto"/>
                <a:sym typeface="Roboto"/>
              </a:rPr>
              <a:t>e</a:t>
            </a:r>
            <a:r>
              <a:rPr lang="en" sz="1800">
                <a:solidFill>
                  <a:schemeClr val="dk1"/>
                </a:solidFill>
                <a:latin typeface="Roboto"/>
                <a:ea typeface="Roboto"/>
                <a:cs typeface="Roboto"/>
                <a:sym typeface="Roboto"/>
              </a:rPr>
              <a:t>x: pages,buttons,typography,colors etc..</a:t>
            </a:r>
            <a:endParaRPr sz="1800">
              <a:solidFill>
                <a:schemeClr val="dk1"/>
              </a:solidFill>
              <a:latin typeface="Roboto"/>
              <a:ea typeface="Roboto"/>
              <a:cs typeface="Roboto"/>
              <a:sym typeface="Roboto"/>
            </a:endParaRPr>
          </a:p>
        </p:txBody>
      </p:sp>
      <p:sp>
        <p:nvSpPr>
          <p:cNvPr id="165" name="Google Shape;165;p25"/>
          <p:cNvSpPr txBox="1"/>
          <p:nvPr/>
        </p:nvSpPr>
        <p:spPr>
          <a:xfrm>
            <a:off x="7048225" y="2697175"/>
            <a:ext cx="25698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00"/>
                </a:solidFill>
                <a:latin typeface="Roboto"/>
                <a:ea typeface="Roboto"/>
                <a:cs typeface="Roboto"/>
                <a:sym typeface="Roboto"/>
              </a:rPr>
              <a:t>User Experience</a:t>
            </a:r>
            <a:r>
              <a:rPr lang="en" sz="1700">
                <a:solidFill>
                  <a:schemeClr val="dk1"/>
                </a:solidFill>
                <a:latin typeface="Roboto"/>
                <a:ea typeface="Roboto"/>
                <a:cs typeface="Roboto"/>
                <a:sym typeface="Roboto"/>
              </a:rPr>
              <a:t> refers to the overall experience the user have when using </a:t>
            </a:r>
            <a:r>
              <a:rPr lang="en" sz="1700">
                <a:solidFill>
                  <a:schemeClr val="dk1"/>
                </a:solidFill>
                <a:latin typeface="Roboto"/>
                <a:ea typeface="Roboto"/>
                <a:cs typeface="Roboto"/>
                <a:sym typeface="Roboto"/>
              </a:rPr>
              <a:t>the</a:t>
            </a:r>
            <a:r>
              <a:rPr lang="en" sz="1700">
                <a:solidFill>
                  <a:schemeClr val="dk1"/>
                </a:solidFill>
                <a:latin typeface="Roboto"/>
                <a:ea typeface="Roboto"/>
                <a:cs typeface="Roboto"/>
                <a:sym typeface="Roboto"/>
              </a:rPr>
              <a:t> product.</a:t>
            </a:r>
            <a:r>
              <a:rPr lang="en" sz="1700">
                <a:solidFill>
                  <a:schemeClr val="dk1"/>
                </a:solidFill>
                <a:latin typeface="Roboto"/>
                <a:ea typeface="Roboto"/>
                <a:cs typeface="Roboto"/>
                <a:sym typeface="Roboto"/>
              </a:rPr>
              <a:t>It's</a:t>
            </a:r>
            <a:r>
              <a:rPr lang="en" sz="1700">
                <a:solidFill>
                  <a:schemeClr val="dk1"/>
                </a:solidFill>
                <a:latin typeface="Roboto"/>
                <a:ea typeface="Roboto"/>
                <a:cs typeface="Roboto"/>
                <a:sym typeface="Roboto"/>
              </a:rPr>
              <a:t> more like how the user feels withe the product like is the user confused, does the user understand how to use the product, was it easy or hard etc..</a:t>
            </a:r>
            <a:endParaRPr sz="1700">
              <a:solidFill>
                <a:schemeClr val="dk1"/>
              </a:solidFill>
              <a:latin typeface="Roboto"/>
              <a:ea typeface="Roboto"/>
              <a:cs typeface="Roboto"/>
              <a:sym typeface="Roboto"/>
            </a:endParaRPr>
          </a:p>
        </p:txBody>
      </p:sp>
      <p:sp>
        <p:nvSpPr>
          <p:cNvPr id="166" name="Google Shape;166;p25"/>
          <p:cNvSpPr txBox="1"/>
          <p:nvPr/>
        </p:nvSpPr>
        <p:spPr>
          <a:xfrm>
            <a:off x="357000" y="3827750"/>
            <a:ext cx="5670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FF00"/>
                </a:solidFill>
                <a:latin typeface="Roboto"/>
                <a:ea typeface="Roboto"/>
                <a:cs typeface="Roboto"/>
                <a:sym typeface="Roboto"/>
              </a:rPr>
              <a:t>UI DESIGN</a:t>
            </a:r>
            <a:endParaRPr b="1" sz="2400">
              <a:solidFill>
                <a:srgbClr val="FFFF00"/>
              </a:solidFill>
              <a:latin typeface="Roboto"/>
              <a:ea typeface="Roboto"/>
              <a:cs typeface="Roboto"/>
              <a:sym typeface="Roboto"/>
            </a:endParaRPr>
          </a:p>
        </p:txBody>
      </p:sp>
      <p:sp>
        <p:nvSpPr>
          <p:cNvPr id="167" name="Google Shape;167;p25"/>
          <p:cNvSpPr txBox="1"/>
          <p:nvPr/>
        </p:nvSpPr>
        <p:spPr>
          <a:xfrm>
            <a:off x="10337750" y="3880950"/>
            <a:ext cx="3318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rgbClr val="FFFF00"/>
                </a:solidFill>
                <a:latin typeface="Roboto"/>
                <a:ea typeface="Roboto"/>
                <a:cs typeface="Roboto"/>
                <a:sym typeface="Roboto"/>
              </a:rPr>
              <a:t>UX DESIGN</a:t>
            </a:r>
            <a:endParaRPr b="1" sz="2400">
              <a:solidFill>
                <a:srgbClr val="FFFF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6"/>
          <p:cNvPicPr preferRelativeResize="0"/>
          <p:nvPr/>
        </p:nvPicPr>
        <p:blipFill>
          <a:blip r:embed="rId3">
            <a:alphaModFix/>
          </a:blip>
          <a:stretch>
            <a:fillRect/>
          </a:stretch>
        </p:blipFill>
        <p:spPr>
          <a:xfrm>
            <a:off x="9530097" y="921411"/>
            <a:ext cx="2606000" cy="5935841"/>
          </a:xfrm>
          <a:prstGeom prst="rect">
            <a:avLst/>
          </a:prstGeom>
          <a:noFill/>
          <a:ln>
            <a:noFill/>
          </a:ln>
        </p:spPr>
      </p:pic>
      <p:pic>
        <p:nvPicPr>
          <p:cNvPr id="173" name="Google Shape;173;p26"/>
          <p:cNvPicPr preferRelativeResize="0"/>
          <p:nvPr/>
        </p:nvPicPr>
        <p:blipFill>
          <a:blip r:embed="rId4">
            <a:alphaModFix/>
          </a:blip>
          <a:stretch>
            <a:fillRect/>
          </a:stretch>
        </p:blipFill>
        <p:spPr>
          <a:xfrm>
            <a:off x="1391151" y="921388"/>
            <a:ext cx="2606000" cy="5935873"/>
          </a:xfrm>
          <a:prstGeom prst="rect">
            <a:avLst/>
          </a:prstGeom>
          <a:noFill/>
          <a:ln>
            <a:noFill/>
          </a:ln>
        </p:spPr>
      </p:pic>
      <p:pic>
        <p:nvPicPr>
          <p:cNvPr id="174" name="Google Shape;174;p26"/>
          <p:cNvPicPr preferRelativeResize="0"/>
          <p:nvPr/>
        </p:nvPicPr>
        <p:blipFill>
          <a:blip r:embed="rId5">
            <a:alphaModFix/>
          </a:blip>
          <a:stretch>
            <a:fillRect/>
          </a:stretch>
        </p:blipFill>
        <p:spPr>
          <a:xfrm>
            <a:off x="5555001" y="921411"/>
            <a:ext cx="2606000" cy="5935841"/>
          </a:xfrm>
          <a:prstGeom prst="rect">
            <a:avLst/>
          </a:prstGeom>
          <a:noFill/>
          <a:ln>
            <a:noFill/>
          </a:ln>
        </p:spPr>
      </p:pic>
      <p:sp>
        <p:nvSpPr>
          <p:cNvPr id="175" name="Google Shape;175;p26"/>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27"/>
          <p:cNvPicPr preferRelativeResize="0"/>
          <p:nvPr/>
        </p:nvPicPr>
        <p:blipFill>
          <a:blip r:embed="rId3">
            <a:alphaModFix/>
          </a:blip>
          <a:stretch>
            <a:fillRect/>
          </a:stretch>
        </p:blipFill>
        <p:spPr>
          <a:xfrm>
            <a:off x="1020450" y="813450"/>
            <a:ext cx="2849026" cy="5818626"/>
          </a:xfrm>
          <a:prstGeom prst="rect">
            <a:avLst/>
          </a:prstGeom>
          <a:noFill/>
          <a:ln>
            <a:noFill/>
          </a:ln>
        </p:spPr>
      </p:pic>
      <p:pic>
        <p:nvPicPr>
          <p:cNvPr id="181" name="Google Shape;181;p27"/>
          <p:cNvPicPr preferRelativeResize="0"/>
          <p:nvPr/>
        </p:nvPicPr>
        <p:blipFill>
          <a:blip r:embed="rId4">
            <a:alphaModFix/>
          </a:blip>
          <a:stretch>
            <a:fillRect/>
          </a:stretch>
        </p:blipFill>
        <p:spPr>
          <a:xfrm>
            <a:off x="4948700" y="813449"/>
            <a:ext cx="2883992" cy="5818626"/>
          </a:xfrm>
          <a:prstGeom prst="rect">
            <a:avLst/>
          </a:prstGeom>
          <a:noFill/>
          <a:ln>
            <a:noFill/>
          </a:ln>
        </p:spPr>
      </p:pic>
      <p:pic>
        <p:nvPicPr>
          <p:cNvPr id="182" name="Google Shape;182;p27"/>
          <p:cNvPicPr preferRelativeResize="0"/>
          <p:nvPr/>
        </p:nvPicPr>
        <p:blipFill>
          <a:blip r:embed="rId5">
            <a:alphaModFix/>
          </a:blip>
          <a:stretch>
            <a:fillRect/>
          </a:stretch>
        </p:blipFill>
        <p:spPr>
          <a:xfrm>
            <a:off x="9020224" y="813394"/>
            <a:ext cx="2884000" cy="5818728"/>
          </a:xfrm>
          <a:prstGeom prst="rect">
            <a:avLst/>
          </a:prstGeom>
          <a:noFill/>
          <a:ln>
            <a:noFill/>
          </a:ln>
        </p:spPr>
      </p:pic>
      <p:sp>
        <p:nvSpPr>
          <p:cNvPr id="183" name="Google Shape;183;p27"/>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8"/>
          <p:cNvSpPr/>
          <p:nvPr/>
        </p:nvSpPr>
        <p:spPr>
          <a:xfrm>
            <a:off x="968950" y="1205800"/>
            <a:ext cx="3476628" cy="1287738"/>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0" name="Google Shape;190;p28"/>
          <p:cNvSpPr txBox="1"/>
          <p:nvPr/>
        </p:nvSpPr>
        <p:spPr>
          <a:xfrm>
            <a:off x="4530000" y="171425"/>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   </a:t>
            </a:r>
            <a:r>
              <a:rPr b="1" lang="en" sz="1800">
                <a:solidFill>
                  <a:srgbClr val="F0DE3D"/>
                </a:solidFill>
                <a:latin typeface="Roboto"/>
                <a:ea typeface="Roboto"/>
                <a:cs typeface="Roboto"/>
                <a:sym typeface="Roboto"/>
              </a:rPr>
              <a:t> USER INTERFACE (UI DESIGN)</a:t>
            </a:r>
            <a:endParaRPr b="1" sz="1800">
              <a:solidFill>
                <a:srgbClr val="F0DE3D"/>
              </a:solidFill>
              <a:latin typeface="Roboto"/>
              <a:ea typeface="Roboto"/>
              <a:cs typeface="Roboto"/>
              <a:sym typeface="Roboto"/>
            </a:endParaRPr>
          </a:p>
        </p:txBody>
      </p:sp>
      <p:sp>
        <p:nvSpPr>
          <p:cNvPr id="191" name="Google Shape;191;p28"/>
          <p:cNvSpPr txBox="1"/>
          <p:nvPr/>
        </p:nvSpPr>
        <p:spPr>
          <a:xfrm>
            <a:off x="915125" y="752800"/>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1.Understand user &amp; their needs</a:t>
            </a:r>
            <a:endParaRPr sz="1800">
              <a:solidFill>
                <a:schemeClr val="dk1"/>
              </a:solidFill>
              <a:latin typeface="Roboto"/>
              <a:ea typeface="Roboto"/>
              <a:cs typeface="Roboto"/>
              <a:sym typeface="Roboto"/>
            </a:endParaRPr>
          </a:p>
        </p:txBody>
      </p:sp>
      <p:sp>
        <p:nvSpPr>
          <p:cNvPr id="192" name="Google Shape;192;p28"/>
          <p:cNvSpPr txBox="1"/>
          <p:nvPr/>
        </p:nvSpPr>
        <p:spPr>
          <a:xfrm>
            <a:off x="1121350" y="1410363"/>
            <a:ext cx="3961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-Research:people,other products,</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Competitors.</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-User personas: create personas.</a:t>
            </a:r>
            <a:endParaRPr sz="1600">
              <a:latin typeface="Roboto"/>
              <a:ea typeface="Roboto"/>
              <a:cs typeface="Roboto"/>
              <a:sym typeface="Roboto"/>
            </a:endParaRPr>
          </a:p>
        </p:txBody>
      </p:sp>
      <p:sp>
        <p:nvSpPr>
          <p:cNvPr id="193" name="Google Shape;193;p28"/>
          <p:cNvSpPr/>
          <p:nvPr/>
        </p:nvSpPr>
        <p:spPr>
          <a:xfrm>
            <a:off x="4535025" y="1635600"/>
            <a:ext cx="601200" cy="12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4" name="Google Shape;194;p28"/>
          <p:cNvSpPr txBox="1"/>
          <p:nvPr/>
        </p:nvSpPr>
        <p:spPr>
          <a:xfrm>
            <a:off x="5783875" y="775175"/>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2.Plan the structure</a:t>
            </a:r>
            <a:endParaRPr sz="1800">
              <a:solidFill>
                <a:schemeClr val="dk1"/>
              </a:solidFill>
              <a:latin typeface="Roboto"/>
              <a:ea typeface="Roboto"/>
              <a:cs typeface="Roboto"/>
              <a:sym typeface="Roboto"/>
            </a:endParaRPr>
          </a:p>
        </p:txBody>
      </p:sp>
      <p:sp>
        <p:nvSpPr>
          <p:cNvPr id="195" name="Google Shape;195;p28"/>
          <p:cNvSpPr/>
          <p:nvPr/>
        </p:nvSpPr>
        <p:spPr>
          <a:xfrm>
            <a:off x="5245550" y="1203300"/>
            <a:ext cx="3335040" cy="1337526"/>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6" name="Google Shape;196;p28"/>
          <p:cNvSpPr txBox="1"/>
          <p:nvPr/>
        </p:nvSpPr>
        <p:spPr>
          <a:xfrm>
            <a:off x="5491963" y="1283700"/>
            <a:ext cx="37242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-Information </a:t>
            </a:r>
            <a:r>
              <a:rPr lang="en" sz="1600">
                <a:latin typeface="Roboto"/>
                <a:ea typeface="Roboto"/>
                <a:cs typeface="Roboto"/>
                <a:sym typeface="Roboto"/>
              </a:rPr>
              <a:t>Architecture</a:t>
            </a:r>
            <a:r>
              <a:rPr lang="en" sz="1600">
                <a:latin typeface="Roboto"/>
                <a:ea typeface="Roboto"/>
                <a:cs typeface="Roboto"/>
                <a:sym typeface="Roboto"/>
              </a:rPr>
              <a:t>:</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organize structure.</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-Wireframing:create </a:t>
            </a:r>
            <a:r>
              <a:rPr lang="en" sz="1600">
                <a:latin typeface="Roboto"/>
                <a:ea typeface="Roboto"/>
                <a:cs typeface="Roboto"/>
                <a:sym typeface="Roboto"/>
              </a:rPr>
              <a:t>sketches or</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Wireframes.</a:t>
            </a:r>
            <a:endParaRPr sz="1600">
              <a:latin typeface="Roboto"/>
              <a:ea typeface="Roboto"/>
              <a:cs typeface="Roboto"/>
              <a:sym typeface="Roboto"/>
            </a:endParaRPr>
          </a:p>
        </p:txBody>
      </p:sp>
      <p:sp>
        <p:nvSpPr>
          <p:cNvPr id="197" name="Google Shape;197;p28"/>
          <p:cNvSpPr txBox="1"/>
          <p:nvPr/>
        </p:nvSpPr>
        <p:spPr>
          <a:xfrm>
            <a:off x="9851775" y="775175"/>
            <a:ext cx="381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3.Design Visuals</a:t>
            </a:r>
            <a:endParaRPr sz="1800">
              <a:solidFill>
                <a:schemeClr val="dk1"/>
              </a:solidFill>
              <a:latin typeface="Roboto"/>
              <a:ea typeface="Roboto"/>
              <a:cs typeface="Roboto"/>
              <a:sym typeface="Roboto"/>
            </a:endParaRPr>
          </a:p>
        </p:txBody>
      </p:sp>
      <p:sp>
        <p:nvSpPr>
          <p:cNvPr id="198" name="Google Shape;198;p28"/>
          <p:cNvSpPr/>
          <p:nvPr/>
        </p:nvSpPr>
        <p:spPr>
          <a:xfrm>
            <a:off x="9355675" y="1253100"/>
            <a:ext cx="3476628" cy="1287738"/>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9" name="Google Shape;199;p28"/>
          <p:cNvSpPr/>
          <p:nvPr/>
        </p:nvSpPr>
        <p:spPr>
          <a:xfrm>
            <a:off x="8654300" y="1676950"/>
            <a:ext cx="615300" cy="12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0" name="Google Shape;200;p28"/>
          <p:cNvSpPr txBox="1"/>
          <p:nvPr/>
        </p:nvSpPr>
        <p:spPr>
          <a:xfrm>
            <a:off x="9571900" y="1317963"/>
            <a:ext cx="34128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Roboto"/>
                <a:ea typeface="Roboto"/>
                <a:cs typeface="Roboto"/>
                <a:sym typeface="Roboto"/>
              </a:rPr>
              <a:t>-Style guide:colour, font,anything</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reflecting the brand and easy to use.</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-High fidelity mockups:add colors,icons,images to wireframes.</a:t>
            </a:r>
            <a:endParaRPr sz="1500">
              <a:latin typeface="Roboto"/>
              <a:ea typeface="Roboto"/>
              <a:cs typeface="Roboto"/>
              <a:sym typeface="Roboto"/>
            </a:endParaRPr>
          </a:p>
        </p:txBody>
      </p:sp>
      <p:sp>
        <p:nvSpPr>
          <p:cNvPr id="201" name="Google Shape;201;p28"/>
          <p:cNvSpPr/>
          <p:nvPr/>
        </p:nvSpPr>
        <p:spPr>
          <a:xfrm>
            <a:off x="10896125" y="2680750"/>
            <a:ext cx="183000" cy="33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2" name="Google Shape;202;p28"/>
          <p:cNvSpPr txBox="1"/>
          <p:nvPr/>
        </p:nvSpPr>
        <p:spPr>
          <a:xfrm>
            <a:off x="9824925" y="2927150"/>
            <a:ext cx="386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4.Prototype Alonda</a:t>
            </a:r>
            <a:endParaRPr sz="1800">
              <a:solidFill>
                <a:schemeClr val="dk1"/>
              </a:solidFill>
              <a:latin typeface="Roboto"/>
              <a:ea typeface="Roboto"/>
              <a:cs typeface="Roboto"/>
              <a:sym typeface="Roboto"/>
            </a:endParaRPr>
          </a:p>
        </p:txBody>
      </p:sp>
      <p:sp>
        <p:nvSpPr>
          <p:cNvPr id="203" name="Google Shape;203;p28"/>
          <p:cNvSpPr/>
          <p:nvPr/>
        </p:nvSpPr>
        <p:spPr>
          <a:xfrm>
            <a:off x="9355675" y="3391325"/>
            <a:ext cx="3554550" cy="1337526"/>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4" name="Google Shape;204;p28"/>
          <p:cNvSpPr txBox="1"/>
          <p:nvPr/>
        </p:nvSpPr>
        <p:spPr>
          <a:xfrm>
            <a:off x="9506475" y="3487350"/>
            <a:ext cx="3908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-Interactive prototype: create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clickable prototype.</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-Test the prototype:share with users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to get feedbacks.</a:t>
            </a:r>
            <a:endParaRPr sz="1600">
              <a:latin typeface="Roboto"/>
              <a:ea typeface="Roboto"/>
              <a:cs typeface="Roboto"/>
              <a:sym typeface="Roboto"/>
            </a:endParaRPr>
          </a:p>
        </p:txBody>
      </p:sp>
      <p:sp>
        <p:nvSpPr>
          <p:cNvPr id="205" name="Google Shape;205;p28"/>
          <p:cNvSpPr txBox="1"/>
          <p:nvPr/>
        </p:nvSpPr>
        <p:spPr>
          <a:xfrm>
            <a:off x="5790650" y="2901450"/>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5.Test and refine</a:t>
            </a:r>
            <a:endParaRPr sz="1800">
              <a:solidFill>
                <a:schemeClr val="dk1"/>
              </a:solidFill>
              <a:latin typeface="Roboto"/>
              <a:ea typeface="Roboto"/>
              <a:cs typeface="Roboto"/>
              <a:sym typeface="Roboto"/>
            </a:endParaRPr>
          </a:p>
        </p:txBody>
      </p:sp>
      <p:sp>
        <p:nvSpPr>
          <p:cNvPr id="206" name="Google Shape;206;p28"/>
          <p:cNvSpPr/>
          <p:nvPr/>
        </p:nvSpPr>
        <p:spPr>
          <a:xfrm>
            <a:off x="5436875" y="3363150"/>
            <a:ext cx="3143718" cy="1287738"/>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7" name="Google Shape;207;p28"/>
          <p:cNvSpPr/>
          <p:nvPr/>
        </p:nvSpPr>
        <p:spPr>
          <a:xfrm>
            <a:off x="8730450" y="3811200"/>
            <a:ext cx="528000" cy="12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8" name="Google Shape;208;p28"/>
          <p:cNvSpPr txBox="1"/>
          <p:nvPr/>
        </p:nvSpPr>
        <p:spPr>
          <a:xfrm>
            <a:off x="5610775" y="3508400"/>
            <a:ext cx="6201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-User testing:observe users’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interaction.</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-Iteration: make improvements.</a:t>
            </a:r>
            <a:endParaRPr sz="1600">
              <a:latin typeface="Roboto"/>
              <a:ea typeface="Roboto"/>
              <a:cs typeface="Roboto"/>
              <a:sym typeface="Roboto"/>
            </a:endParaRPr>
          </a:p>
        </p:txBody>
      </p:sp>
      <p:sp>
        <p:nvSpPr>
          <p:cNvPr id="209" name="Google Shape;209;p28"/>
          <p:cNvSpPr/>
          <p:nvPr/>
        </p:nvSpPr>
        <p:spPr>
          <a:xfrm>
            <a:off x="1046776" y="3363125"/>
            <a:ext cx="3335040" cy="1046682"/>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0" name="Google Shape;210;p28"/>
          <p:cNvSpPr txBox="1"/>
          <p:nvPr/>
        </p:nvSpPr>
        <p:spPr>
          <a:xfrm>
            <a:off x="1196725" y="2927150"/>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6.</a:t>
            </a:r>
            <a:r>
              <a:rPr lang="en" sz="1800">
                <a:solidFill>
                  <a:schemeClr val="dk1"/>
                </a:solidFill>
                <a:latin typeface="Roboto"/>
                <a:ea typeface="Roboto"/>
                <a:cs typeface="Roboto"/>
                <a:sym typeface="Roboto"/>
              </a:rPr>
              <a:t>Handoff</a:t>
            </a:r>
            <a:r>
              <a:rPr lang="en" sz="1800">
                <a:solidFill>
                  <a:schemeClr val="dk1"/>
                </a:solidFill>
                <a:latin typeface="Roboto"/>
                <a:ea typeface="Roboto"/>
                <a:cs typeface="Roboto"/>
                <a:sym typeface="Roboto"/>
              </a:rPr>
              <a:t> to developers</a:t>
            </a:r>
            <a:endParaRPr sz="1800">
              <a:solidFill>
                <a:schemeClr val="dk1"/>
              </a:solidFill>
              <a:latin typeface="Roboto"/>
              <a:ea typeface="Roboto"/>
              <a:cs typeface="Roboto"/>
              <a:sym typeface="Roboto"/>
            </a:endParaRPr>
          </a:p>
        </p:txBody>
      </p:sp>
      <p:sp>
        <p:nvSpPr>
          <p:cNvPr id="211" name="Google Shape;211;p28"/>
          <p:cNvSpPr txBox="1"/>
          <p:nvPr/>
        </p:nvSpPr>
        <p:spPr>
          <a:xfrm>
            <a:off x="1121350" y="3656563"/>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-Collaborate with developers</a:t>
            </a:r>
            <a:endParaRPr sz="1800">
              <a:latin typeface="Roboto"/>
              <a:ea typeface="Roboto"/>
              <a:cs typeface="Roboto"/>
              <a:sym typeface="Roboto"/>
            </a:endParaRPr>
          </a:p>
        </p:txBody>
      </p:sp>
      <p:sp>
        <p:nvSpPr>
          <p:cNvPr id="212" name="Google Shape;212;p28"/>
          <p:cNvSpPr/>
          <p:nvPr/>
        </p:nvSpPr>
        <p:spPr>
          <a:xfrm>
            <a:off x="4617825" y="3833575"/>
            <a:ext cx="528000" cy="12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3" name="Google Shape;213;p28"/>
          <p:cNvSpPr/>
          <p:nvPr/>
        </p:nvSpPr>
        <p:spPr>
          <a:xfrm>
            <a:off x="2508500" y="4511000"/>
            <a:ext cx="139800" cy="46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4" name="Google Shape;214;p28"/>
          <p:cNvSpPr/>
          <p:nvPr/>
        </p:nvSpPr>
        <p:spPr>
          <a:xfrm>
            <a:off x="1184225" y="5383050"/>
            <a:ext cx="3143718" cy="1144584"/>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15" name="Google Shape;215;p28"/>
          <p:cNvSpPr txBox="1"/>
          <p:nvPr/>
        </p:nvSpPr>
        <p:spPr>
          <a:xfrm>
            <a:off x="1303550" y="4921350"/>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7.Monitor and improve</a:t>
            </a:r>
            <a:endParaRPr sz="1800">
              <a:solidFill>
                <a:schemeClr val="dk1"/>
              </a:solidFill>
              <a:latin typeface="Roboto"/>
              <a:ea typeface="Roboto"/>
              <a:cs typeface="Roboto"/>
              <a:sym typeface="Roboto"/>
            </a:endParaRPr>
          </a:p>
        </p:txBody>
      </p:sp>
      <p:sp>
        <p:nvSpPr>
          <p:cNvPr id="216" name="Google Shape;216;p28"/>
          <p:cNvSpPr txBox="1"/>
          <p:nvPr/>
        </p:nvSpPr>
        <p:spPr>
          <a:xfrm>
            <a:off x="1572700" y="5606675"/>
            <a:ext cx="620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-User feedback</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-Iterate</a:t>
            </a:r>
            <a:endParaRPr sz="18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9"/>
          <p:cNvSpPr/>
          <p:nvPr/>
        </p:nvSpPr>
        <p:spPr>
          <a:xfrm>
            <a:off x="968950" y="1205800"/>
            <a:ext cx="3476628" cy="1287738"/>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3" name="Google Shape;223;p29"/>
          <p:cNvSpPr txBox="1"/>
          <p:nvPr/>
        </p:nvSpPr>
        <p:spPr>
          <a:xfrm>
            <a:off x="4530000" y="171425"/>
            <a:ext cx="62013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Roboto"/>
                <a:ea typeface="Roboto"/>
                <a:cs typeface="Roboto"/>
                <a:sym typeface="Roboto"/>
              </a:rPr>
              <a:t>   </a:t>
            </a:r>
            <a:r>
              <a:rPr b="1" lang="en" sz="2300">
                <a:solidFill>
                  <a:srgbClr val="F0DE3D"/>
                </a:solidFill>
                <a:latin typeface="Roboto"/>
                <a:ea typeface="Roboto"/>
                <a:cs typeface="Roboto"/>
                <a:sym typeface="Roboto"/>
              </a:rPr>
              <a:t> USER EXPERIENCE (UX DESIGN)</a:t>
            </a:r>
            <a:endParaRPr b="1" sz="2300">
              <a:solidFill>
                <a:srgbClr val="F0DE3D"/>
              </a:solidFill>
              <a:latin typeface="Roboto"/>
              <a:ea typeface="Roboto"/>
              <a:cs typeface="Roboto"/>
              <a:sym typeface="Roboto"/>
            </a:endParaRPr>
          </a:p>
        </p:txBody>
      </p:sp>
      <p:sp>
        <p:nvSpPr>
          <p:cNvPr id="224" name="Google Shape;224;p29"/>
          <p:cNvSpPr txBox="1"/>
          <p:nvPr/>
        </p:nvSpPr>
        <p:spPr>
          <a:xfrm>
            <a:off x="915125" y="752800"/>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1.Understand user &amp; their needs</a:t>
            </a:r>
            <a:endParaRPr sz="1800">
              <a:solidFill>
                <a:schemeClr val="dk1"/>
              </a:solidFill>
              <a:latin typeface="Roboto"/>
              <a:ea typeface="Roboto"/>
              <a:cs typeface="Roboto"/>
              <a:sym typeface="Roboto"/>
            </a:endParaRPr>
          </a:p>
        </p:txBody>
      </p:sp>
      <p:sp>
        <p:nvSpPr>
          <p:cNvPr id="225" name="Google Shape;225;p29"/>
          <p:cNvSpPr txBox="1"/>
          <p:nvPr/>
        </p:nvSpPr>
        <p:spPr>
          <a:xfrm>
            <a:off x="1121350" y="1410363"/>
            <a:ext cx="39618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700">
                <a:latin typeface="Roboto"/>
                <a:ea typeface="Roboto"/>
                <a:cs typeface="Roboto"/>
                <a:sym typeface="Roboto"/>
              </a:rPr>
              <a:t>-Research:who,why and how </a:t>
            </a:r>
            <a:endParaRPr sz="1700">
              <a:latin typeface="Roboto"/>
              <a:ea typeface="Roboto"/>
              <a:cs typeface="Roboto"/>
              <a:sym typeface="Roboto"/>
            </a:endParaRPr>
          </a:p>
          <a:p>
            <a:pPr indent="0" lvl="0" marL="0" rtl="0" algn="l">
              <a:lnSpc>
                <a:spcPct val="150000"/>
              </a:lnSpc>
              <a:spcBef>
                <a:spcPts val="0"/>
              </a:spcBef>
              <a:spcAft>
                <a:spcPts val="0"/>
              </a:spcAft>
              <a:buNone/>
            </a:pPr>
            <a:r>
              <a:rPr lang="en" sz="1700">
                <a:latin typeface="Roboto"/>
                <a:ea typeface="Roboto"/>
                <a:cs typeface="Roboto"/>
                <a:sym typeface="Roboto"/>
              </a:rPr>
              <a:t>-User personas: create personas.</a:t>
            </a:r>
            <a:endParaRPr sz="1700">
              <a:latin typeface="Roboto"/>
              <a:ea typeface="Roboto"/>
              <a:cs typeface="Roboto"/>
              <a:sym typeface="Roboto"/>
            </a:endParaRPr>
          </a:p>
        </p:txBody>
      </p:sp>
      <p:sp>
        <p:nvSpPr>
          <p:cNvPr id="226" name="Google Shape;226;p29"/>
          <p:cNvSpPr/>
          <p:nvPr/>
        </p:nvSpPr>
        <p:spPr>
          <a:xfrm>
            <a:off x="4535025" y="1635600"/>
            <a:ext cx="601200" cy="12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7" name="Google Shape;227;p29"/>
          <p:cNvSpPr txBox="1"/>
          <p:nvPr/>
        </p:nvSpPr>
        <p:spPr>
          <a:xfrm>
            <a:off x="5783875" y="775175"/>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2.Define the </a:t>
            </a:r>
            <a:r>
              <a:rPr lang="en" sz="1800">
                <a:solidFill>
                  <a:schemeClr val="dk1"/>
                </a:solidFill>
                <a:latin typeface="Roboto"/>
                <a:ea typeface="Roboto"/>
                <a:cs typeface="Roboto"/>
                <a:sym typeface="Roboto"/>
              </a:rPr>
              <a:t>problem</a:t>
            </a:r>
            <a:endParaRPr sz="1800">
              <a:solidFill>
                <a:schemeClr val="dk1"/>
              </a:solidFill>
              <a:latin typeface="Roboto"/>
              <a:ea typeface="Roboto"/>
              <a:cs typeface="Roboto"/>
              <a:sym typeface="Roboto"/>
            </a:endParaRPr>
          </a:p>
        </p:txBody>
      </p:sp>
      <p:sp>
        <p:nvSpPr>
          <p:cNvPr id="228" name="Google Shape;228;p29"/>
          <p:cNvSpPr/>
          <p:nvPr/>
        </p:nvSpPr>
        <p:spPr>
          <a:xfrm>
            <a:off x="5245550" y="1203300"/>
            <a:ext cx="3335040" cy="1337526"/>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9" name="Google Shape;229;p29"/>
          <p:cNvSpPr txBox="1"/>
          <p:nvPr/>
        </p:nvSpPr>
        <p:spPr>
          <a:xfrm>
            <a:off x="5674988" y="1429275"/>
            <a:ext cx="37242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latin typeface="Roboto"/>
                <a:ea typeface="Roboto"/>
                <a:cs typeface="Roboto"/>
                <a:sym typeface="Roboto"/>
              </a:rPr>
              <a:t>-Pain points.</a:t>
            </a:r>
            <a:endParaRPr sz="1800">
              <a:latin typeface="Roboto"/>
              <a:ea typeface="Roboto"/>
              <a:cs typeface="Roboto"/>
              <a:sym typeface="Roboto"/>
            </a:endParaRPr>
          </a:p>
          <a:p>
            <a:pPr indent="0" lvl="0" marL="0" rtl="0" algn="l">
              <a:lnSpc>
                <a:spcPct val="150000"/>
              </a:lnSpc>
              <a:spcBef>
                <a:spcPts val="0"/>
              </a:spcBef>
              <a:spcAft>
                <a:spcPts val="0"/>
              </a:spcAft>
              <a:buNone/>
            </a:pPr>
            <a:r>
              <a:rPr lang="en" sz="1800">
                <a:latin typeface="Roboto"/>
                <a:ea typeface="Roboto"/>
                <a:cs typeface="Roboto"/>
                <a:sym typeface="Roboto"/>
              </a:rPr>
              <a:t>-Set goals.</a:t>
            </a:r>
            <a:endParaRPr sz="1800">
              <a:latin typeface="Roboto"/>
              <a:ea typeface="Roboto"/>
              <a:cs typeface="Roboto"/>
              <a:sym typeface="Roboto"/>
            </a:endParaRPr>
          </a:p>
        </p:txBody>
      </p:sp>
      <p:sp>
        <p:nvSpPr>
          <p:cNvPr id="230" name="Google Shape;230;p29"/>
          <p:cNvSpPr txBox="1"/>
          <p:nvPr/>
        </p:nvSpPr>
        <p:spPr>
          <a:xfrm>
            <a:off x="9851775" y="775175"/>
            <a:ext cx="381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3.Plan the user’s journey</a:t>
            </a:r>
            <a:endParaRPr sz="1800">
              <a:solidFill>
                <a:schemeClr val="dk1"/>
              </a:solidFill>
              <a:latin typeface="Roboto"/>
              <a:ea typeface="Roboto"/>
              <a:cs typeface="Roboto"/>
              <a:sym typeface="Roboto"/>
            </a:endParaRPr>
          </a:p>
        </p:txBody>
      </p:sp>
      <p:sp>
        <p:nvSpPr>
          <p:cNvPr id="231" name="Google Shape;231;p29"/>
          <p:cNvSpPr/>
          <p:nvPr/>
        </p:nvSpPr>
        <p:spPr>
          <a:xfrm>
            <a:off x="9355675" y="1253100"/>
            <a:ext cx="3476628" cy="1287738"/>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2" name="Google Shape;232;p29"/>
          <p:cNvSpPr/>
          <p:nvPr/>
        </p:nvSpPr>
        <p:spPr>
          <a:xfrm>
            <a:off x="8654300" y="1676950"/>
            <a:ext cx="615300" cy="12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3" name="Google Shape;233;p29"/>
          <p:cNvSpPr txBox="1"/>
          <p:nvPr/>
        </p:nvSpPr>
        <p:spPr>
          <a:xfrm>
            <a:off x="9785575" y="1430263"/>
            <a:ext cx="34128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700">
                <a:latin typeface="Roboto"/>
                <a:ea typeface="Roboto"/>
                <a:cs typeface="Roboto"/>
                <a:sym typeface="Roboto"/>
              </a:rPr>
              <a:t>-Map the user flow.</a:t>
            </a:r>
            <a:endParaRPr sz="1700">
              <a:latin typeface="Roboto"/>
              <a:ea typeface="Roboto"/>
              <a:cs typeface="Roboto"/>
              <a:sym typeface="Roboto"/>
            </a:endParaRPr>
          </a:p>
          <a:p>
            <a:pPr indent="0" lvl="0" marL="0" rtl="0" algn="l">
              <a:lnSpc>
                <a:spcPct val="150000"/>
              </a:lnSpc>
              <a:spcBef>
                <a:spcPts val="0"/>
              </a:spcBef>
              <a:spcAft>
                <a:spcPts val="0"/>
              </a:spcAft>
              <a:buNone/>
            </a:pPr>
            <a:r>
              <a:rPr lang="en" sz="1700">
                <a:latin typeface="Roboto"/>
                <a:ea typeface="Roboto"/>
                <a:cs typeface="Roboto"/>
                <a:sym typeface="Roboto"/>
              </a:rPr>
              <a:t>-Wireframes.</a:t>
            </a:r>
            <a:endParaRPr sz="1700">
              <a:latin typeface="Roboto"/>
              <a:ea typeface="Roboto"/>
              <a:cs typeface="Roboto"/>
              <a:sym typeface="Roboto"/>
            </a:endParaRPr>
          </a:p>
        </p:txBody>
      </p:sp>
      <p:sp>
        <p:nvSpPr>
          <p:cNvPr id="234" name="Google Shape;234;p29"/>
          <p:cNvSpPr/>
          <p:nvPr/>
        </p:nvSpPr>
        <p:spPr>
          <a:xfrm>
            <a:off x="10896125" y="2680750"/>
            <a:ext cx="183000" cy="33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5" name="Google Shape;235;p29"/>
          <p:cNvSpPr txBox="1"/>
          <p:nvPr/>
        </p:nvSpPr>
        <p:spPr>
          <a:xfrm>
            <a:off x="9824925" y="2927150"/>
            <a:ext cx="3864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4.Design the experience</a:t>
            </a:r>
            <a:endParaRPr sz="1800">
              <a:solidFill>
                <a:schemeClr val="dk1"/>
              </a:solidFill>
              <a:latin typeface="Roboto"/>
              <a:ea typeface="Roboto"/>
              <a:cs typeface="Roboto"/>
              <a:sym typeface="Roboto"/>
            </a:endParaRPr>
          </a:p>
        </p:txBody>
      </p:sp>
      <p:sp>
        <p:nvSpPr>
          <p:cNvPr id="236" name="Google Shape;236;p29"/>
          <p:cNvSpPr/>
          <p:nvPr/>
        </p:nvSpPr>
        <p:spPr>
          <a:xfrm>
            <a:off x="9355675" y="3391325"/>
            <a:ext cx="3554550" cy="1337526"/>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37" name="Google Shape;237;p29"/>
          <p:cNvSpPr txBox="1"/>
          <p:nvPr/>
        </p:nvSpPr>
        <p:spPr>
          <a:xfrm>
            <a:off x="9803325" y="3568425"/>
            <a:ext cx="3908100" cy="87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800">
                <a:latin typeface="Roboto"/>
                <a:ea typeface="Roboto"/>
                <a:cs typeface="Roboto"/>
                <a:sym typeface="Roboto"/>
              </a:rPr>
              <a:t>-User testing.</a:t>
            </a:r>
            <a:endParaRPr sz="1800">
              <a:latin typeface="Roboto"/>
              <a:ea typeface="Roboto"/>
              <a:cs typeface="Roboto"/>
              <a:sym typeface="Roboto"/>
            </a:endParaRPr>
          </a:p>
          <a:p>
            <a:pPr indent="0" lvl="0" marL="0" rtl="0" algn="l">
              <a:lnSpc>
                <a:spcPct val="150000"/>
              </a:lnSpc>
              <a:spcBef>
                <a:spcPts val="0"/>
              </a:spcBef>
              <a:spcAft>
                <a:spcPts val="0"/>
              </a:spcAft>
              <a:buNone/>
            </a:pPr>
            <a:r>
              <a:rPr lang="en" sz="1800">
                <a:latin typeface="Roboto"/>
                <a:ea typeface="Roboto"/>
                <a:cs typeface="Roboto"/>
                <a:sym typeface="Roboto"/>
              </a:rPr>
              <a:t>-Collect feedback.</a:t>
            </a:r>
            <a:endParaRPr sz="1800">
              <a:latin typeface="Roboto"/>
              <a:ea typeface="Roboto"/>
              <a:cs typeface="Roboto"/>
              <a:sym typeface="Roboto"/>
            </a:endParaRPr>
          </a:p>
        </p:txBody>
      </p:sp>
      <p:sp>
        <p:nvSpPr>
          <p:cNvPr id="238" name="Google Shape;238;p29"/>
          <p:cNvSpPr txBox="1"/>
          <p:nvPr/>
        </p:nvSpPr>
        <p:spPr>
          <a:xfrm>
            <a:off x="5790650" y="2901450"/>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5.Iterate and improve</a:t>
            </a:r>
            <a:endParaRPr sz="1800">
              <a:solidFill>
                <a:schemeClr val="dk1"/>
              </a:solidFill>
              <a:latin typeface="Roboto"/>
              <a:ea typeface="Roboto"/>
              <a:cs typeface="Roboto"/>
              <a:sym typeface="Roboto"/>
            </a:endParaRPr>
          </a:p>
        </p:txBody>
      </p:sp>
      <p:sp>
        <p:nvSpPr>
          <p:cNvPr id="239" name="Google Shape;239;p29"/>
          <p:cNvSpPr/>
          <p:nvPr/>
        </p:nvSpPr>
        <p:spPr>
          <a:xfrm>
            <a:off x="5436875" y="3363150"/>
            <a:ext cx="3143718" cy="1287738"/>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0" name="Google Shape;240;p29"/>
          <p:cNvSpPr/>
          <p:nvPr/>
        </p:nvSpPr>
        <p:spPr>
          <a:xfrm>
            <a:off x="8730450" y="3811200"/>
            <a:ext cx="528000" cy="12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1" name="Google Shape;241;p29"/>
          <p:cNvSpPr txBox="1"/>
          <p:nvPr/>
        </p:nvSpPr>
        <p:spPr>
          <a:xfrm>
            <a:off x="5763175" y="3461450"/>
            <a:ext cx="6201300" cy="1169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latin typeface="Roboto"/>
                <a:ea typeface="Roboto"/>
                <a:cs typeface="Roboto"/>
                <a:sym typeface="Roboto"/>
              </a:rPr>
              <a:t>-</a:t>
            </a:r>
            <a:r>
              <a:rPr lang="en" sz="1600">
                <a:latin typeface="Roboto"/>
                <a:ea typeface="Roboto"/>
                <a:cs typeface="Roboto"/>
                <a:sym typeface="Roboto"/>
              </a:rPr>
              <a:t>Make</a:t>
            </a:r>
            <a:r>
              <a:rPr lang="en" sz="1600">
                <a:latin typeface="Roboto"/>
                <a:ea typeface="Roboto"/>
                <a:cs typeface="Roboto"/>
                <a:sym typeface="Roboto"/>
              </a:rPr>
              <a:t> changes based on </a:t>
            </a:r>
            <a:endParaRPr sz="1600">
              <a:latin typeface="Roboto"/>
              <a:ea typeface="Roboto"/>
              <a:cs typeface="Roboto"/>
              <a:sym typeface="Roboto"/>
            </a:endParaRPr>
          </a:p>
          <a:p>
            <a:pPr indent="0" lvl="0" marL="0" rtl="0" algn="l">
              <a:lnSpc>
                <a:spcPct val="150000"/>
              </a:lnSpc>
              <a:spcBef>
                <a:spcPts val="0"/>
              </a:spcBef>
              <a:spcAft>
                <a:spcPts val="0"/>
              </a:spcAft>
              <a:buNone/>
            </a:pPr>
            <a:r>
              <a:rPr lang="en" sz="1600">
                <a:latin typeface="Roboto"/>
                <a:ea typeface="Roboto"/>
                <a:cs typeface="Roboto"/>
                <a:sym typeface="Roboto"/>
              </a:rPr>
              <a:t>feedback.</a:t>
            </a:r>
            <a:endParaRPr sz="1600">
              <a:latin typeface="Roboto"/>
              <a:ea typeface="Roboto"/>
              <a:cs typeface="Roboto"/>
              <a:sym typeface="Roboto"/>
            </a:endParaRPr>
          </a:p>
          <a:p>
            <a:pPr indent="0" lvl="0" marL="0" rtl="0" algn="l">
              <a:lnSpc>
                <a:spcPct val="150000"/>
              </a:lnSpc>
              <a:spcBef>
                <a:spcPts val="0"/>
              </a:spcBef>
              <a:spcAft>
                <a:spcPts val="0"/>
              </a:spcAft>
              <a:buNone/>
            </a:pPr>
            <a:r>
              <a:rPr lang="en" sz="1600">
                <a:latin typeface="Roboto"/>
                <a:ea typeface="Roboto"/>
                <a:cs typeface="Roboto"/>
                <a:sym typeface="Roboto"/>
              </a:rPr>
              <a:t>-Re-test.</a:t>
            </a:r>
            <a:endParaRPr sz="1600">
              <a:latin typeface="Roboto"/>
              <a:ea typeface="Roboto"/>
              <a:cs typeface="Roboto"/>
              <a:sym typeface="Roboto"/>
            </a:endParaRPr>
          </a:p>
        </p:txBody>
      </p:sp>
      <p:sp>
        <p:nvSpPr>
          <p:cNvPr id="242" name="Google Shape;242;p29"/>
          <p:cNvSpPr/>
          <p:nvPr/>
        </p:nvSpPr>
        <p:spPr>
          <a:xfrm>
            <a:off x="1046776" y="3363125"/>
            <a:ext cx="3335040" cy="1046682"/>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3" name="Google Shape;243;p29"/>
          <p:cNvSpPr txBox="1"/>
          <p:nvPr/>
        </p:nvSpPr>
        <p:spPr>
          <a:xfrm>
            <a:off x="1196725" y="2927150"/>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6.Collaborate with developers</a:t>
            </a:r>
            <a:endParaRPr sz="1800">
              <a:solidFill>
                <a:schemeClr val="dk1"/>
              </a:solidFill>
              <a:latin typeface="Roboto"/>
              <a:ea typeface="Roboto"/>
              <a:cs typeface="Roboto"/>
              <a:sym typeface="Roboto"/>
            </a:endParaRPr>
          </a:p>
        </p:txBody>
      </p:sp>
      <p:sp>
        <p:nvSpPr>
          <p:cNvPr id="244" name="Google Shape;244;p29"/>
          <p:cNvSpPr txBox="1"/>
          <p:nvPr/>
        </p:nvSpPr>
        <p:spPr>
          <a:xfrm>
            <a:off x="1121350" y="3656563"/>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-Collaborate with developers</a:t>
            </a:r>
            <a:endParaRPr sz="1800">
              <a:latin typeface="Roboto"/>
              <a:ea typeface="Roboto"/>
              <a:cs typeface="Roboto"/>
              <a:sym typeface="Roboto"/>
            </a:endParaRPr>
          </a:p>
        </p:txBody>
      </p:sp>
      <p:sp>
        <p:nvSpPr>
          <p:cNvPr id="245" name="Google Shape;245;p29"/>
          <p:cNvSpPr/>
          <p:nvPr/>
        </p:nvSpPr>
        <p:spPr>
          <a:xfrm>
            <a:off x="4617825" y="3833575"/>
            <a:ext cx="528000" cy="12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6" name="Google Shape;246;p29"/>
          <p:cNvSpPr/>
          <p:nvPr/>
        </p:nvSpPr>
        <p:spPr>
          <a:xfrm>
            <a:off x="2508500" y="4511000"/>
            <a:ext cx="139800" cy="46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7" name="Google Shape;247;p29"/>
          <p:cNvSpPr/>
          <p:nvPr/>
        </p:nvSpPr>
        <p:spPr>
          <a:xfrm>
            <a:off x="1184225" y="5383050"/>
            <a:ext cx="3143718" cy="1144584"/>
          </a:xfrm>
          <a:prstGeom prst="flowChartTerminator">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8" name="Google Shape;248;p29"/>
          <p:cNvSpPr txBox="1"/>
          <p:nvPr/>
        </p:nvSpPr>
        <p:spPr>
          <a:xfrm>
            <a:off x="1303550" y="4921350"/>
            <a:ext cx="620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7.Launch the app</a:t>
            </a:r>
            <a:endParaRPr sz="1800">
              <a:solidFill>
                <a:schemeClr val="dk1"/>
              </a:solidFill>
              <a:latin typeface="Roboto"/>
              <a:ea typeface="Roboto"/>
              <a:cs typeface="Roboto"/>
              <a:sym typeface="Roboto"/>
            </a:endParaRPr>
          </a:p>
        </p:txBody>
      </p:sp>
      <p:sp>
        <p:nvSpPr>
          <p:cNvPr id="249" name="Google Shape;249;p29"/>
          <p:cNvSpPr txBox="1"/>
          <p:nvPr/>
        </p:nvSpPr>
        <p:spPr>
          <a:xfrm>
            <a:off x="1572700" y="5606675"/>
            <a:ext cx="620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-Introduce the final</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product.</a:t>
            </a:r>
            <a:endParaRPr sz="1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5" name="Google Shape;255;p30"/>
          <p:cNvSpPr txBox="1"/>
          <p:nvPr>
            <p:ph type="ctrTitle"/>
          </p:nvPr>
        </p:nvSpPr>
        <p:spPr>
          <a:xfrm>
            <a:off x="2277450" y="2205404"/>
            <a:ext cx="9389700" cy="162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700">
                <a:solidFill>
                  <a:schemeClr val="accent6"/>
                </a:solidFill>
                <a:latin typeface="Arial"/>
                <a:ea typeface="Arial"/>
                <a:cs typeface="Arial"/>
                <a:sym typeface="Arial"/>
              </a:rPr>
              <a:t>FRONT-END DEVELOPMENT</a:t>
            </a:r>
            <a:endParaRPr b="1" sz="4700">
              <a:solidFill>
                <a:schemeClr val="accent6"/>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nvSpPr>
        <p:spPr>
          <a:xfrm>
            <a:off x="2677400" y="348175"/>
            <a:ext cx="76197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FF00"/>
                </a:solidFill>
              </a:rPr>
              <a:t>      </a:t>
            </a:r>
            <a:r>
              <a:rPr b="1" lang="en" sz="3400">
                <a:solidFill>
                  <a:srgbClr val="FFFF00"/>
                </a:solidFill>
              </a:rPr>
              <a:t>MOBILE APP DEVELOPMENT</a:t>
            </a:r>
            <a:endParaRPr b="1" sz="3400">
              <a:solidFill>
                <a:srgbClr val="FFFF00"/>
              </a:solidFill>
            </a:endParaRPr>
          </a:p>
        </p:txBody>
      </p:sp>
      <p:cxnSp>
        <p:nvCxnSpPr>
          <p:cNvPr id="261" name="Google Shape;261;p31"/>
          <p:cNvCxnSpPr/>
          <p:nvPr/>
        </p:nvCxnSpPr>
        <p:spPr>
          <a:xfrm flipH="1">
            <a:off x="3515025" y="1173458"/>
            <a:ext cx="2570400" cy="2001900"/>
          </a:xfrm>
          <a:prstGeom prst="straightConnector1">
            <a:avLst/>
          </a:prstGeom>
          <a:noFill/>
          <a:ln cap="flat" cmpd="sng" w="28575">
            <a:solidFill>
              <a:srgbClr val="FFFF00"/>
            </a:solidFill>
            <a:prstDash val="solid"/>
            <a:round/>
            <a:headEnd len="med" w="med" type="none"/>
            <a:tailEnd len="med" w="med" type="triangle"/>
          </a:ln>
        </p:spPr>
      </p:cxnSp>
      <p:cxnSp>
        <p:nvCxnSpPr>
          <p:cNvPr id="262" name="Google Shape;262;p31"/>
          <p:cNvCxnSpPr/>
          <p:nvPr/>
        </p:nvCxnSpPr>
        <p:spPr>
          <a:xfrm>
            <a:off x="6085425" y="1173476"/>
            <a:ext cx="2805300" cy="2001900"/>
          </a:xfrm>
          <a:prstGeom prst="straightConnector1">
            <a:avLst/>
          </a:prstGeom>
          <a:noFill/>
          <a:ln cap="flat" cmpd="sng" w="28575">
            <a:solidFill>
              <a:srgbClr val="FFFF00"/>
            </a:solidFill>
            <a:prstDash val="solid"/>
            <a:round/>
            <a:headEnd len="med" w="med" type="none"/>
            <a:tailEnd len="med" w="med" type="triangle"/>
          </a:ln>
        </p:spPr>
      </p:cxnSp>
      <p:sp>
        <p:nvSpPr>
          <p:cNvPr id="263" name="Google Shape;263;p31"/>
          <p:cNvSpPr txBox="1"/>
          <p:nvPr/>
        </p:nvSpPr>
        <p:spPr>
          <a:xfrm>
            <a:off x="2570125" y="3384162"/>
            <a:ext cx="29271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200">
                <a:solidFill>
                  <a:schemeClr val="dk1"/>
                </a:solidFill>
              </a:rPr>
              <a:t>iOs</a:t>
            </a:r>
            <a:endParaRPr b="1" sz="3200">
              <a:solidFill>
                <a:schemeClr val="dk1"/>
              </a:solidFill>
            </a:endParaRPr>
          </a:p>
        </p:txBody>
      </p:sp>
      <p:sp>
        <p:nvSpPr>
          <p:cNvPr id="264" name="Google Shape;264;p31"/>
          <p:cNvSpPr/>
          <p:nvPr/>
        </p:nvSpPr>
        <p:spPr>
          <a:xfrm>
            <a:off x="1833400" y="3239649"/>
            <a:ext cx="2633400" cy="969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5" name="Google Shape;265;p31"/>
          <p:cNvSpPr/>
          <p:nvPr/>
        </p:nvSpPr>
        <p:spPr>
          <a:xfrm>
            <a:off x="7377975" y="3239858"/>
            <a:ext cx="2633400" cy="9699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31"/>
          <p:cNvSpPr txBox="1"/>
          <p:nvPr/>
        </p:nvSpPr>
        <p:spPr>
          <a:xfrm>
            <a:off x="7780613" y="3451093"/>
            <a:ext cx="20241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1"/>
                </a:solidFill>
              </a:rPr>
              <a:t>Android</a:t>
            </a:r>
            <a:endParaRPr b="1" sz="2500">
              <a:solidFill>
                <a:schemeClr val="dk1"/>
              </a:solidFill>
            </a:endParaRPr>
          </a:p>
        </p:txBody>
      </p:sp>
      <p:cxnSp>
        <p:nvCxnSpPr>
          <p:cNvPr id="267" name="Google Shape;267;p31"/>
          <p:cNvCxnSpPr/>
          <p:nvPr/>
        </p:nvCxnSpPr>
        <p:spPr>
          <a:xfrm flipH="1" rot="-5400000">
            <a:off x="4408650" y="3624752"/>
            <a:ext cx="1847100" cy="1654200"/>
          </a:xfrm>
          <a:prstGeom prst="curvedConnector3">
            <a:avLst>
              <a:gd fmla="val 50000" name="adj1"/>
            </a:avLst>
          </a:prstGeom>
          <a:noFill/>
          <a:ln cap="flat" cmpd="sng" w="28575">
            <a:solidFill>
              <a:srgbClr val="FFFF00"/>
            </a:solidFill>
            <a:prstDash val="solid"/>
            <a:round/>
            <a:headEnd len="med" w="med" type="none"/>
            <a:tailEnd len="med" w="med" type="none"/>
          </a:ln>
        </p:spPr>
      </p:cxnSp>
      <p:cxnSp>
        <p:nvCxnSpPr>
          <p:cNvPr id="268" name="Google Shape;268;p31"/>
          <p:cNvCxnSpPr/>
          <p:nvPr/>
        </p:nvCxnSpPr>
        <p:spPr>
          <a:xfrm rot="5400000">
            <a:off x="5898188" y="3933960"/>
            <a:ext cx="1740900" cy="1142100"/>
          </a:xfrm>
          <a:prstGeom prst="curvedConnector3">
            <a:avLst>
              <a:gd fmla="val 50000" name="adj1"/>
            </a:avLst>
          </a:prstGeom>
          <a:noFill/>
          <a:ln cap="flat" cmpd="sng" w="28575">
            <a:solidFill>
              <a:srgbClr val="FFFF00"/>
            </a:solidFill>
            <a:prstDash val="solid"/>
            <a:round/>
            <a:headEnd len="med" w="med" type="none"/>
            <a:tailEnd len="med" w="med" type="none"/>
          </a:ln>
        </p:spPr>
      </p:cxnSp>
      <p:sp>
        <p:nvSpPr>
          <p:cNvPr id="269" name="Google Shape;269;p31"/>
          <p:cNvSpPr txBox="1"/>
          <p:nvPr/>
        </p:nvSpPr>
        <p:spPr>
          <a:xfrm>
            <a:off x="2098088" y="5499265"/>
            <a:ext cx="8912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rPr>
              <a:t>Cross-functional framework (React Native or Flutter)</a:t>
            </a:r>
            <a:endParaRPr b="1" sz="2600">
              <a:solidFill>
                <a:schemeClr val="dk1"/>
              </a:solidFill>
            </a:endParaRPr>
          </a:p>
        </p:txBody>
      </p:sp>
      <p:sp>
        <p:nvSpPr>
          <p:cNvPr id="270" name="Google Shape;270;p31"/>
          <p:cNvSpPr txBox="1"/>
          <p:nvPr/>
        </p:nvSpPr>
        <p:spPr>
          <a:xfrm>
            <a:off x="2209013" y="4364373"/>
            <a:ext cx="13788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Swift</a:t>
            </a:r>
            <a:endParaRPr sz="1800">
              <a:solidFill>
                <a:schemeClr val="lt1"/>
              </a:solidFill>
            </a:endParaRPr>
          </a:p>
        </p:txBody>
      </p:sp>
      <p:sp>
        <p:nvSpPr>
          <p:cNvPr id="271" name="Google Shape;271;p31"/>
          <p:cNvSpPr txBox="1"/>
          <p:nvPr/>
        </p:nvSpPr>
        <p:spPr>
          <a:xfrm>
            <a:off x="7932900" y="4405618"/>
            <a:ext cx="16542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kotlin</a:t>
            </a:r>
            <a:endParaRPr sz="1800">
              <a:solidFill>
                <a:schemeClr val="dk1"/>
              </a:solidFill>
            </a:endParaRPr>
          </a:p>
        </p:txBody>
      </p:sp>
      <p:sp>
        <p:nvSpPr>
          <p:cNvPr id="272" name="Google Shape;272;p31"/>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1"/>
          <p:cNvSpPr txBox="1"/>
          <p:nvPr/>
        </p:nvSpPr>
        <p:spPr>
          <a:xfrm>
            <a:off x="2290525" y="4405625"/>
            <a:ext cx="15684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Swift</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1825338" y="1341561"/>
            <a:ext cx="90024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FF00"/>
                </a:solidFill>
              </a:rPr>
              <a:t>Which tech company made the app?</a:t>
            </a:r>
            <a:endParaRPr b="1" sz="3400">
              <a:solidFill>
                <a:srgbClr val="FFFF00"/>
              </a:solidFill>
            </a:endParaRPr>
          </a:p>
        </p:txBody>
      </p:sp>
      <p:sp>
        <p:nvSpPr>
          <p:cNvPr id="72" name="Google Shape;72;p14"/>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4"/>
          <p:cNvSpPr/>
          <p:nvPr/>
        </p:nvSpPr>
        <p:spPr>
          <a:xfrm>
            <a:off x="1478125" y="2651925"/>
            <a:ext cx="10208100" cy="33582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74" name="Google Shape;74;p14"/>
          <p:cNvSpPr txBox="1"/>
          <p:nvPr/>
        </p:nvSpPr>
        <p:spPr>
          <a:xfrm>
            <a:off x="2028788" y="3325770"/>
            <a:ext cx="8951100" cy="21363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b="1" lang="en" sz="2400"/>
              <a:t>It was made by a </a:t>
            </a:r>
            <a:r>
              <a:rPr b="1" lang="en" sz="2400"/>
              <a:t>malawian social enterprise named IMOSYS (intelligence monitoring system).</a:t>
            </a:r>
            <a:endParaRPr b="1" sz="2400"/>
          </a:p>
          <a:p>
            <a:pPr indent="-381000" lvl="0" marL="457200" rtl="0" algn="l">
              <a:lnSpc>
                <a:spcPct val="150000"/>
              </a:lnSpc>
              <a:spcBef>
                <a:spcPts val="0"/>
              </a:spcBef>
              <a:spcAft>
                <a:spcPts val="0"/>
              </a:spcAft>
              <a:buSzPts val="2400"/>
              <a:buChar char="●"/>
            </a:pPr>
            <a:r>
              <a:rPr b="1" lang="en" sz="2400"/>
              <a:t>It launched the app at 2023.</a:t>
            </a:r>
            <a:endParaRPr b="1" sz="2400"/>
          </a:p>
          <a:p>
            <a:pPr indent="0" lvl="0" marL="457200" rtl="0" algn="l">
              <a:spcBef>
                <a:spcPts val="0"/>
              </a:spcBef>
              <a:spcAft>
                <a:spcPts val="0"/>
              </a:spcAft>
              <a:buNone/>
            </a:pPr>
            <a:r>
              <a:t/>
            </a:r>
            <a:endParaRPr b="1" sz="2400"/>
          </a:p>
          <a:p>
            <a:pPr indent="0" lvl="0" marL="0" rtl="0" algn="l">
              <a:spcBef>
                <a:spcPts val="0"/>
              </a:spcBef>
              <a:spcAft>
                <a:spcPts val="0"/>
              </a:spcAft>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2"/>
          <p:cNvSpPr txBox="1"/>
          <p:nvPr>
            <p:ph idx="12" type="sldNum"/>
          </p:nvPr>
        </p:nvSpPr>
        <p:spPr>
          <a:xfrm>
            <a:off x="11976137" y="6498006"/>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9" name="Google Shape;279;p32"/>
          <p:cNvSpPr/>
          <p:nvPr/>
        </p:nvSpPr>
        <p:spPr>
          <a:xfrm>
            <a:off x="576025" y="1889925"/>
            <a:ext cx="5205900" cy="4588800"/>
          </a:xfrm>
          <a:prstGeom prst="roundRect">
            <a:avLst>
              <a:gd fmla="val 16667" name="adj"/>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0" name="Google Shape;280;p32"/>
          <p:cNvSpPr txBox="1"/>
          <p:nvPr/>
        </p:nvSpPr>
        <p:spPr>
          <a:xfrm>
            <a:off x="1707862" y="915250"/>
            <a:ext cx="44952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6"/>
                </a:solidFill>
                <a:latin typeface="Roboto"/>
                <a:ea typeface="Roboto"/>
                <a:cs typeface="Roboto"/>
                <a:sym typeface="Roboto"/>
              </a:rPr>
              <a:t>USER INTERFACE (UI)</a:t>
            </a:r>
            <a:endParaRPr b="1" sz="2000">
              <a:solidFill>
                <a:schemeClr val="accent6"/>
              </a:solidFill>
              <a:latin typeface="Roboto"/>
              <a:ea typeface="Roboto"/>
              <a:cs typeface="Roboto"/>
              <a:sym typeface="Roboto"/>
            </a:endParaRPr>
          </a:p>
        </p:txBody>
      </p:sp>
      <p:sp>
        <p:nvSpPr>
          <p:cNvPr id="281" name="Google Shape;281;p32"/>
          <p:cNvSpPr txBox="1"/>
          <p:nvPr/>
        </p:nvSpPr>
        <p:spPr>
          <a:xfrm>
            <a:off x="1247657" y="2680525"/>
            <a:ext cx="4424100" cy="3532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Buttons e.g emergency services buttons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Alerts e.g emergency alerts,SOS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Map views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Push Notifications</a:t>
            </a:r>
            <a:endParaRPr sz="1800">
              <a:latin typeface="Roboto"/>
              <a:ea typeface="Roboto"/>
              <a:cs typeface="Roboto"/>
              <a:sym typeface="Roboto"/>
            </a:endParaRPr>
          </a:p>
        </p:txBody>
      </p:sp>
      <p:sp>
        <p:nvSpPr>
          <p:cNvPr id="282" name="Google Shape;282;p32"/>
          <p:cNvSpPr/>
          <p:nvPr/>
        </p:nvSpPr>
        <p:spPr>
          <a:xfrm>
            <a:off x="6871550" y="1723600"/>
            <a:ext cx="5264100" cy="4774500"/>
          </a:xfrm>
          <a:prstGeom prst="roundRect">
            <a:avLst>
              <a:gd fmla="val 16667" name="adj"/>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3" name="Google Shape;283;p32"/>
          <p:cNvSpPr txBox="1"/>
          <p:nvPr/>
        </p:nvSpPr>
        <p:spPr>
          <a:xfrm>
            <a:off x="7820775" y="739850"/>
            <a:ext cx="48417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accent6"/>
                </a:solidFill>
                <a:latin typeface="Roboto"/>
                <a:ea typeface="Roboto"/>
                <a:cs typeface="Roboto"/>
                <a:sym typeface="Roboto"/>
              </a:rPr>
              <a:t>API INTEGRATIONS</a:t>
            </a:r>
            <a:endParaRPr b="1" sz="2000">
              <a:solidFill>
                <a:schemeClr val="accent6"/>
              </a:solidFill>
              <a:latin typeface="Roboto"/>
              <a:ea typeface="Roboto"/>
              <a:cs typeface="Roboto"/>
              <a:sym typeface="Roboto"/>
            </a:endParaRPr>
          </a:p>
        </p:txBody>
      </p:sp>
      <p:sp>
        <p:nvSpPr>
          <p:cNvPr id="284" name="Google Shape;284;p32"/>
          <p:cNvSpPr txBox="1"/>
          <p:nvPr/>
        </p:nvSpPr>
        <p:spPr>
          <a:xfrm>
            <a:off x="7278231" y="2201025"/>
            <a:ext cx="4248900" cy="3532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800">
                <a:latin typeface="Roboto"/>
                <a:ea typeface="Roboto"/>
                <a:cs typeface="Roboto"/>
                <a:sym typeface="Roboto"/>
              </a:rPr>
              <a:t>Handles data fetching and user authentication</a:t>
            </a:r>
            <a:endParaRPr sz="1800">
              <a:latin typeface="Roboto"/>
              <a:ea typeface="Roboto"/>
              <a:cs typeface="Roboto"/>
              <a:sym typeface="Roboto"/>
            </a:endParaRPr>
          </a:p>
          <a:p>
            <a:pPr indent="0" lvl="0" marL="457200" rtl="0" algn="l">
              <a:lnSpc>
                <a:spcPct val="150000"/>
              </a:lnSpc>
              <a:spcBef>
                <a:spcPts val="0"/>
              </a:spcBef>
              <a:spcAft>
                <a:spcPts val="0"/>
              </a:spcAft>
              <a:buNone/>
            </a:pPr>
            <a:r>
              <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Fetching incident reports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Connecting to third party services e.g google maps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Sending new reports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Authenticating users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AutoNum type="arabicPeriod"/>
            </a:pPr>
            <a:r>
              <a:rPr lang="en" sz="1800">
                <a:latin typeface="Roboto"/>
                <a:ea typeface="Roboto"/>
                <a:cs typeface="Roboto"/>
                <a:sym typeface="Roboto"/>
              </a:rPr>
              <a:t>Directories</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3"/>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33"/>
          <p:cNvSpPr/>
          <p:nvPr/>
        </p:nvSpPr>
        <p:spPr>
          <a:xfrm>
            <a:off x="415360" y="2077300"/>
            <a:ext cx="2800500" cy="15231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1" name="Google Shape;291;p33"/>
          <p:cNvSpPr/>
          <p:nvPr/>
        </p:nvSpPr>
        <p:spPr>
          <a:xfrm>
            <a:off x="4629710" y="2077289"/>
            <a:ext cx="2800500" cy="1523100"/>
          </a:xfrm>
          <a:prstGeom prst="round2DiagRect">
            <a:avLst>
              <a:gd fmla="val 16667" name="adj1"/>
              <a:gd fmla="val 0" name="adj2"/>
            </a:avLst>
          </a:prstGeom>
          <a:solidFill>
            <a:srgbClr val="F0DE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2" name="Google Shape;292;p33"/>
          <p:cNvSpPr/>
          <p:nvPr/>
        </p:nvSpPr>
        <p:spPr>
          <a:xfrm>
            <a:off x="9199145" y="2117794"/>
            <a:ext cx="2800500" cy="1523100"/>
          </a:xfrm>
          <a:prstGeom prst="round2DiagRect">
            <a:avLst>
              <a:gd fmla="val 16667" name="adj1"/>
              <a:gd fmla="val 0" name="adj2"/>
            </a:avLst>
          </a:prstGeom>
          <a:solidFill>
            <a:srgbClr val="F0DE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3" name="Google Shape;293;p33"/>
          <p:cNvSpPr/>
          <p:nvPr/>
        </p:nvSpPr>
        <p:spPr>
          <a:xfrm>
            <a:off x="8283299" y="4932175"/>
            <a:ext cx="3447900" cy="1523100"/>
          </a:xfrm>
          <a:prstGeom prst="round2DiagRect">
            <a:avLst>
              <a:gd fmla="val 16667" name="adj1"/>
              <a:gd fmla="val 0" name="adj2"/>
            </a:avLst>
          </a:prstGeom>
          <a:solidFill>
            <a:srgbClr val="F0DE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4" name="Google Shape;294;p33"/>
          <p:cNvSpPr/>
          <p:nvPr/>
        </p:nvSpPr>
        <p:spPr>
          <a:xfrm>
            <a:off x="2839800" y="4989668"/>
            <a:ext cx="2800500" cy="1523100"/>
          </a:xfrm>
          <a:prstGeom prst="round2DiagRect">
            <a:avLst>
              <a:gd fmla="val 16667" name="adj1"/>
              <a:gd fmla="val 0" name="adj2"/>
            </a:avLst>
          </a:prstGeom>
          <a:solidFill>
            <a:srgbClr val="F0DE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5" name="Google Shape;295;p33"/>
          <p:cNvSpPr txBox="1"/>
          <p:nvPr/>
        </p:nvSpPr>
        <p:spPr>
          <a:xfrm>
            <a:off x="778192" y="2410747"/>
            <a:ext cx="1995600" cy="9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User submits data (report fire incident)</a:t>
            </a:r>
            <a:endParaRPr sz="1800">
              <a:latin typeface="Roboto"/>
              <a:ea typeface="Roboto"/>
              <a:cs typeface="Roboto"/>
              <a:sym typeface="Roboto"/>
            </a:endParaRPr>
          </a:p>
        </p:txBody>
      </p:sp>
      <p:sp>
        <p:nvSpPr>
          <p:cNvPr id="296" name="Google Shape;296;p33"/>
          <p:cNvSpPr txBox="1"/>
          <p:nvPr/>
        </p:nvSpPr>
        <p:spPr>
          <a:xfrm>
            <a:off x="4890435" y="2316088"/>
            <a:ext cx="2192100" cy="10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Front-end sends an API request to back-end server</a:t>
            </a:r>
            <a:endParaRPr sz="1800">
              <a:latin typeface="Roboto"/>
              <a:ea typeface="Roboto"/>
              <a:cs typeface="Roboto"/>
              <a:sym typeface="Roboto"/>
            </a:endParaRPr>
          </a:p>
        </p:txBody>
      </p:sp>
      <p:sp>
        <p:nvSpPr>
          <p:cNvPr id="297" name="Google Shape;297;p33"/>
          <p:cNvSpPr txBox="1"/>
          <p:nvPr/>
        </p:nvSpPr>
        <p:spPr>
          <a:xfrm>
            <a:off x="9409330" y="2264030"/>
            <a:ext cx="2249400" cy="10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Back-end processes the request (validate data, stores data)</a:t>
            </a:r>
            <a:endParaRPr sz="1800">
              <a:latin typeface="Roboto"/>
              <a:ea typeface="Roboto"/>
              <a:cs typeface="Roboto"/>
              <a:sym typeface="Roboto"/>
            </a:endParaRPr>
          </a:p>
        </p:txBody>
      </p:sp>
      <p:sp>
        <p:nvSpPr>
          <p:cNvPr id="298" name="Google Shape;298;p33"/>
          <p:cNvSpPr txBox="1"/>
          <p:nvPr/>
        </p:nvSpPr>
        <p:spPr>
          <a:xfrm>
            <a:off x="8538722" y="5225125"/>
            <a:ext cx="3120000" cy="9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Back-end sends a response back to front end “report submitted successfully.”</a:t>
            </a:r>
            <a:endParaRPr sz="1800">
              <a:latin typeface="Roboto"/>
              <a:ea typeface="Roboto"/>
              <a:cs typeface="Roboto"/>
              <a:sym typeface="Roboto"/>
            </a:endParaRPr>
          </a:p>
        </p:txBody>
      </p:sp>
      <p:sp>
        <p:nvSpPr>
          <p:cNvPr id="299" name="Google Shape;299;p33"/>
          <p:cNvSpPr txBox="1"/>
          <p:nvPr/>
        </p:nvSpPr>
        <p:spPr>
          <a:xfrm>
            <a:off x="3373649" y="5083888"/>
            <a:ext cx="1732800" cy="8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Front-end updates UI based on the response</a:t>
            </a:r>
            <a:endParaRPr sz="1800">
              <a:latin typeface="Roboto"/>
              <a:ea typeface="Roboto"/>
              <a:cs typeface="Roboto"/>
              <a:sym typeface="Roboto"/>
            </a:endParaRPr>
          </a:p>
        </p:txBody>
      </p:sp>
      <p:sp>
        <p:nvSpPr>
          <p:cNvPr id="300" name="Google Shape;300;p33"/>
          <p:cNvSpPr txBox="1"/>
          <p:nvPr/>
        </p:nvSpPr>
        <p:spPr>
          <a:xfrm>
            <a:off x="2978550" y="495250"/>
            <a:ext cx="77589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3E24B"/>
                </a:solidFill>
                <a:latin typeface="Roboto"/>
                <a:ea typeface="Roboto"/>
                <a:cs typeface="Roboto"/>
                <a:sym typeface="Roboto"/>
              </a:rPr>
              <a:t>HOW API INTEGRATION WORK</a:t>
            </a:r>
            <a:endParaRPr b="1" sz="3400">
              <a:solidFill>
                <a:srgbClr val="F3E24B"/>
              </a:solidFill>
              <a:latin typeface="Roboto"/>
              <a:ea typeface="Roboto"/>
              <a:cs typeface="Roboto"/>
              <a:sym typeface="Roboto"/>
            </a:endParaRPr>
          </a:p>
        </p:txBody>
      </p:sp>
      <p:cxnSp>
        <p:nvCxnSpPr>
          <p:cNvPr id="301" name="Google Shape;301;p33"/>
          <p:cNvCxnSpPr/>
          <p:nvPr/>
        </p:nvCxnSpPr>
        <p:spPr>
          <a:xfrm>
            <a:off x="3526010" y="2834800"/>
            <a:ext cx="640800" cy="8100"/>
          </a:xfrm>
          <a:prstGeom prst="straightConnector1">
            <a:avLst/>
          </a:prstGeom>
          <a:noFill/>
          <a:ln cap="flat" cmpd="sng" w="28575">
            <a:solidFill>
              <a:schemeClr val="dk1"/>
            </a:solidFill>
            <a:prstDash val="solid"/>
            <a:round/>
            <a:headEnd len="med" w="med" type="none"/>
            <a:tailEnd len="med" w="med" type="triangle"/>
          </a:ln>
        </p:spPr>
      </p:cxnSp>
      <p:cxnSp>
        <p:nvCxnSpPr>
          <p:cNvPr id="302" name="Google Shape;302;p33"/>
          <p:cNvCxnSpPr/>
          <p:nvPr/>
        </p:nvCxnSpPr>
        <p:spPr>
          <a:xfrm flipH="1" rot="10800000">
            <a:off x="7709725" y="2903200"/>
            <a:ext cx="1209900" cy="19200"/>
          </a:xfrm>
          <a:prstGeom prst="straightConnector1">
            <a:avLst/>
          </a:prstGeom>
          <a:noFill/>
          <a:ln cap="flat" cmpd="sng" w="28575">
            <a:solidFill>
              <a:schemeClr val="dk1"/>
            </a:solidFill>
            <a:prstDash val="solid"/>
            <a:round/>
            <a:headEnd len="med" w="med" type="none"/>
            <a:tailEnd len="med" w="med" type="triangle"/>
          </a:ln>
        </p:spPr>
      </p:cxnSp>
      <p:cxnSp>
        <p:nvCxnSpPr>
          <p:cNvPr id="303" name="Google Shape;303;p33"/>
          <p:cNvCxnSpPr/>
          <p:nvPr/>
        </p:nvCxnSpPr>
        <p:spPr>
          <a:xfrm flipH="1">
            <a:off x="9966950" y="3992925"/>
            <a:ext cx="10200" cy="660300"/>
          </a:xfrm>
          <a:prstGeom prst="straightConnector1">
            <a:avLst/>
          </a:prstGeom>
          <a:noFill/>
          <a:ln cap="flat" cmpd="sng" w="28575">
            <a:solidFill>
              <a:schemeClr val="dk1"/>
            </a:solidFill>
            <a:prstDash val="solid"/>
            <a:round/>
            <a:headEnd len="med" w="med" type="none"/>
            <a:tailEnd len="med" w="med" type="triangle"/>
          </a:ln>
        </p:spPr>
      </p:cxnSp>
      <p:cxnSp>
        <p:nvCxnSpPr>
          <p:cNvPr id="304" name="Google Shape;304;p33"/>
          <p:cNvCxnSpPr/>
          <p:nvPr/>
        </p:nvCxnSpPr>
        <p:spPr>
          <a:xfrm flipH="1">
            <a:off x="6242175" y="5788200"/>
            <a:ext cx="1527000" cy="207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0" name="Google Shape;310;p34"/>
          <p:cNvSpPr txBox="1"/>
          <p:nvPr>
            <p:ph type="ctrTitle"/>
          </p:nvPr>
        </p:nvSpPr>
        <p:spPr>
          <a:xfrm>
            <a:off x="2977650" y="1870649"/>
            <a:ext cx="7956900" cy="1893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300">
                <a:solidFill>
                  <a:srgbClr val="FFFF00"/>
                </a:solidFill>
              </a:rPr>
              <a:t>API Integration</a:t>
            </a:r>
            <a:endParaRPr b="1" sz="5300">
              <a:solidFill>
                <a:srgbClr val="FFFF00"/>
              </a:solidFill>
            </a:endParaRPr>
          </a:p>
        </p:txBody>
      </p:sp>
      <p:sp>
        <p:nvSpPr>
          <p:cNvPr id="311" name="Google Shape;311;p34"/>
          <p:cNvSpPr txBox="1"/>
          <p:nvPr>
            <p:ph idx="1" type="subTitle"/>
          </p:nvPr>
        </p:nvSpPr>
        <p:spPr>
          <a:xfrm>
            <a:off x="2520452" y="4336996"/>
            <a:ext cx="8675100" cy="129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000"/>
              <a:t>CLOSED SOURCE</a:t>
            </a:r>
            <a:endParaRPr b="1" sz="3000"/>
          </a:p>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nvSpPr>
        <p:spPr>
          <a:xfrm>
            <a:off x="1153463" y="2651627"/>
            <a:ext cx="8433600" cy="3631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AutoNum type="arabicPeriod"/>
            </a:pPr>
            <a:r>
              <a:rPr lang="en" sz="1800">
                <a:solidFill>
                  <a:schemeClr val="lt1"/>
                </a:solidFill>
              </a:rPr>
              <a:t>User Authentication</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Data Storage and retrieval </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Real time alerts &amp; notifications</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Communication between users</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Security and data protection </a:t>
            </a:r>
            <a:endParaRPr sz="1800">
              <a:solidFill>
                <a:schemeClr val="lt1"/>
              </a:solidFill>
            </a:endParaRPr>
          </a:p>
          <a:p>
            <a:pPr indent="-342900" lvl="0" marL="457200" rtl="0" algn="l">
              <a:spcBef>
                <a:spcPts val="0"/>
              </a:spcBef>
              <a:spcAft>
                <a:spcPts val="0"/>
              </a:spcAft>
              <a:buClr>
                <a:schemeClr val="lt1"/>
              </a:buClr>
              <a:buSzPts val="1800"/>
              <a:buAutoNum type="arabicPeriod"/>
            </a:pPr>
            <a:r>
              <a:rPr lang="en" sz="1800">
                <a:solidFill>
                  <a:schemeClr val="lt1"/>
                </a:solidFill>
              </a:rPr>
              <a:t>Integration with third party services</a:t>
            </a:r>
            <a:endParaRPr sz="1800">
              <a:solidFill>
                <a:schemeClr val="lt1"/>
              </a:solidFill>
            </a:endParaRPr>
          </a:p>
        </p:txBody>
      </p:sp>
      <p:sp>
        <p:nvSpPr>
          <p:cNvPr id="317" name="Google Shape;317;p35"/>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35"/>
          <p:cNvSpPr txBox="1"/>
          <p:nvPr>
            <p:ph type="ctrTitle"/>
          </p:nvPr>
        </p:nvSpPr>
        <p:spPr>
          <a:xfrm>
            <a:off x="2397600" y="2470933"/>
            <a:ext cx="8900700" cy="129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rgbClr val="FFFF00"/>
                </a:solidFill>
              </a:rPr>
              <a:t>BACK-END DEVELOPMENT</a:t>
            </a:r>
            <a:endParaRPr b="1">
              <a:solidFill>
                <a:srgbClr val="FFFF00"/>
              </a:solidFill>
            </a:endParaRPr>
          </a:p>
        </p:txBody>
      </p:sp>
      <p:sp>
        <p:nvSpPr>
          <p:cNvPr id="319" name="Google Shape;319;p35"/>
          <p:cNvSpPr txBox="1"/>
          <p:nvPr>
            <p:ph idx="1" type="subTitle"/>
          </p:nvPr>
        </p:nvSpPr>
        <p:spPr>
          <a:xfrm>
            <a:off x="3091950" y="4095502"/>
            <a:ext cx="7842600" cy="120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700"/>
              <a:t>What</a:t>
            </a:r>
            <a:r>
              <a:rPr b="1" lang="en" sz="2700"/>
              <a:t> is happening here?</a:t>
            </a:r>
            <a:endParaRPr b="1" sz="2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cxnSp>
        <p:nvCxnSpPr>
          <p:cNvPr id="324" name="Google Shape;324;p36"/>
          <p:cNvCxnSpPr/>
          <p:nvPr/>
        </p:nvCxnSpPr>
        <p:spPr>
          <a:xfrm>
            <a:off x="6902500" y="1196850"/>
            <a:ext cx="30900" cy="4147800"/>
          </a:xfrm>
          <a:prstGeom prst="straightConnector1">
            <a:avLst/>
          </a:prstGeom>
          <a:noFill/>
          <a:ln cap="flat" cmpd="sng" w="28575">
            <a:solidFill>
              <a:schemeClr val="dk1"/>
            </a:solidFill>
            <a:prstDash val="solid"/>
            <a:round/>
            <a:headEnd len="med" w="med" type="none"/>
            <a:tailEnd len="med" w="med" type="triangle"/>
          </a:ln>
        </p:spPr>
      </p:cxnSp>
      <p:sp>
        <p:nvSpPr>
          <p:cNvPr id="325" name="Google Shape;325;p36"/>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36"/>
          <p:cNvSpPr/>
          <p:nvPr/>
        </p:nvSpPr>
        <p:spPr>
          <a:xfrm>
            <a:off x="103125" y="2350225"/>
            <a:ext cx="1764300" cy="10833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7" name="Google Shape;327;p36"/>
          <p:cNvSpPr txBox="1"/>
          <p:nvPr/>
        </p:nvSpPr>
        <p:spPr>
          <a:xfrm>
            <a:off x="247575" y="2592900"/>
            <a:ext cx="14754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Client App</a:t>
            </a:r>
            <a:endParaRPr sz="1800">
              <a:latin typeface="Roboto"/>
              <a:ea typeface="Roboto"/>
              <a:cs typeface="Roboto"/>
              <a:sym typeface="Roboto"/>
            </a:endParaRPr>
          </a:p>
        </p:txBody>
      </p:sp>
      <p:sp>
        <p:nvSpPr>
          <p:cNvPr id="328" name="Google Shape;328;p36"/>
          <p:cNvSpPr/>
          <p:nvPr/>
        </p:nvSpPr>
        <p:spPr>
          <a:xfrm>
            <a:off x="3094075" y="2345000"/>
            <a:ext cx="1764300" cy="10833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29" name="Google Shape;329;p36"/>
          <p:cNvSpPr txBox="1"/>
          <p:nvPr/>
        </p:nvSpPr>
        <p:spPr>
          <a:xfrm>
            <a:off x="3238525" y="2544200"/>
            <a:ext cx="14754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API </a:t>
            </a:r>
            <a:r>
              <a:rPr lang="en" sz="1800">
                <a:latin typeface="Roboto"/>
                <a:ea typeface="Roboto"/>
                <a:cs typeface="Roboto"/>
                <a:sym typeface="Roboto"/>
              </a:rPr>
              <a:t>Gateway</a:t>
            </a:r>
            <a:endParaRPr sz="1800">
              <a:latin typeface="Roboto"/>
              <a:ea typeface="Roboto"/>
              <a:cs typeface="Roboto"/>
              <a:sym typeface="Roboto"/>
            </a:endParaRPr>
          </a:p>
        </p:txBody>
      </p:sp>
      <p:sp>
        <p:nvSpPr>
          <p:cNvPr id="330" name="Google Shape;330;p36"/>
          <p:cNvSpPr/>
          <p:nvPr/>
        </p:nvSpPr>
        <p:spPr>
          <a:xfrm>
            <a:off x="4238650" y="5952675"/>
            <a:ext cx="1764300" cy="10833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1" name="Google Shape;331;p36"/>
          <p:cNvSpPr txBox="1"/>
          <p:nvPr/>
        </p:nvSpPr>
        <p:spPr>
          <a:xfrm>
            <a:off x="4383100" y="6092025"/>
            <a:ext cx="14754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External APIs </a:t>
            </a:r>
            <a:r>
              <a:rPr lang="en" sz="1600">
                <a:latin typeface="Roboto"/>
                <a:ea typeface="Roboto"/>
                <a:cs typeface="Roboto"/>
                <a:sym typeface="Roboto"/>
              </a:rPr>
              <a:t>(e.g google maps)</a:t>
            </a:r>
            <a:endParaRPr sz="1600">
              <a:latin typeface="Roboto"/>
              <a:ea typeface="Roboto"/>
              <a:cs typeface="Roboto"/>
              <a:sym typeface="Roboto"/>
            </a:endParaRPr>
          </a:p>
        </p:txBody>
      </p:sp>
      <p:sp>
        <p:nvSpPr>
          <p:cNvPr id="332" name="Google Shape;332;p36"/>
          <p:cNvSpPr/>
          <p:nvPr/>
        </p:nvSpPr>
        <p:spPr>
          <a:xfrm>
            <a:off x="6017125" y="85450"/>
            <a:ext cx="2536200" cy="10833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3" name="Google Shape;333;p36"/>
          <p:cNvSpPr txBox="1"/>
          <p:nvPr/>
        </p:nvSpPr>
        <p:spPr>
          <a:xfrm>
            <a:off x="6078925" y="467100"/>
            <a:ext cx="24744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Authentication service</a:t>
            </a:r>
            <a:endParaRPr sz="1800">
              <a:latin typeface="Roboto"/>
              <a:ea typeface="Roboto"/>
              <a:cs typeface="Roboto"/>
              <a:sym typeface="Roboto"/>
            </a:endParaRPr>
          </a:p>
        </p:txBody>
      </p:sp>
      <p:sp>
        <p:nvSpPr>
          <p:cNvPr id="334" name="Google Shape;334;p36"/>
          <p:cNvSpPr/>
          <p:nvPr/>
        </p:nvSpPr>
        <p:spPr>
          <a:xfrm>
            <a:off x="6117925" y="2393700"/>
            <a:ext cx="3498000" cy="10833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5" name="Google Shape;335;p36"/>
          <p:cNvSpPr txBox="1"/>
          <p:nvPr/>
        </p:nvSpPr>
        <p:spPr>
          <a:xfrm>
            <a:off x="6192575" y="2713650"/>
            <a:ext cx="3345300" cy="10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Roboto"/>
                <a:ea typeface="Roboto"/>
                <a:cs typeface="Roboto"/>
                <a:sym typeface="Roboto"/>
              </a:rPr>
              <a:t>Incident Processing </a:t>
            </a:r>
            <a:r>
              <a:rPr lang="en" sz="1900">
                <a:latin typeface="Roboto"/>
                <a:ea typeface="Roboto"/>
                <a:cs typeface="Roboto"/>
                <a:sym typeface="Roboto"/>
              </a:rPr>
              <a:t>service</a:t>
            </a:r>
            <a:endParaRPr sz="1900">
              <a:latin typeface="Roboto"/>
              <a:ea typeface="Roboto"/>
              <a:cs typeface="Roboto"/>
              <a:sym typeface="Roboto"/>
            </a:endParaRPr>
          </a:p>
        </p:txBody>
      </p:sp>
      <p:sp>
        <p:nvSpPr>
          <p:cNvPr id="336" name="Google Shape;336;p36"/>
          <p:cNvSpPr/>
          <p:nvPr/>
        </p:nvSpPr>
        <p:spPr>
          <a:xfrm>
            <a:off x="6516325" y="5442975"/>
            <a:ext cx="2536200" cy="10833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7" name="Google Shape;337;p36"/>
          <p:cNvSpPr txBox="1"/>
          <p:nvPr/>
        </p:nvSpPr>
        <p:spPr>
          <a:xfrm>
            <a:off x="6578125" y="5824625"/>
            <a:ext cx="2474400" cy="9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Notification Service</a:t>
            </a:r>
            <a:endParaRPr sz="1800">
              <a:latin typeface="Roboto"/>
              <a:ea typeface="Roboto"/>
              <a:cs typeface="Roboto"/>
              <a:sym typeface="Roboto"/>
            </a:endParaRPr>
          </a:p>
        </p:txBody>
      </p:sp>
      <p:sp>
        <p:nvSpPr>
          <p:cNvPr id="338" name="Google Shape;338;p36"/>
          <p:cNvSpPr/>
          <p:nvPr/>
        </p:nvSpPr>
        <p:spPr>
          <a:xfrm>
            <a:off x="11179800" y="2393700"/>
            <a:ext cx="1645500" cy="10833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39" name="Google Shape;339;p36"/>
          <p:cNvSpPr txBox="1"/>
          <p:nvPr/>
        </p:nvSpPr>
        <p:spPr>
          <a:xfrm>
            <a:off x="11241600" y="2661950"/>
            <a:ext cx="2474400" cy="10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Database</a:t>
            </a:r>
            <a:endParaRPr sz="1800">
              <a:latin typeface="Roboto"/>
              <a:ea typeface="Roboto"/>
              <a:cs typeface="Roboto"/>
              <a:sym typeface="Roboto"/>
            </a:endParaRPr>
          </a:p>
        </p:txBody>
      </p:sp>
      <p:cxnSp>
        <p:nvCxnSpPr>
          <p:cNvPr id="340" name="Google Shape;340;p36"/>
          <p:cNvCxnSpPr/>
          <p:nvPr/>
        </p:nvCxnSpPr>
        <p:spPr>
          <a:xfrm flipH="1" rot="10800000">
            <a:off x="1867425" y="2870575"/>
            <a:ext cx="984900" cy="42600"/>
          </a:xfrm>
          <a:prstGeom prst="straightConnector1">
            <a:avLst/>
          </a:prstGeom>
          <a:noFill/>
          <a:ln cap="flat" cmpd="sng" w="28575">
            <a:solidFill>
              <a:schemeClr val="dk1"/>
            </a:solidFill>
            <a:prstDash val="solid"/>
            <a:round/>
            <a:headEnd len="med" w="med" type="none"/>
            <a:tailEnd len="med" w="med" type="triangle"/>
          </a:ln>
        </p:spPr>
      </p:cxnSp>
      <p:cxnSp>
        <p:nvCxnSpPr>
          <p:cNvPr id="341" name="Google Shape;341;p36"/>
          <p:cNvCxnSpPr>
            <a:endCxn id="334" idx="2"/>
          </p:cNvCxnSpPr>
          <p:nvPr/>
        </p:nvCxnSpPr>
        <p:spPr>
          <a:xfrm flipH="1" rot="10800000">
            <a:off x="5127925" y="2935350"/>
            <a:ext cx="990000" cy="15600"/>
          </a:xfrm>
          <a:prstGeom prst="straightConnector1">
            <a:avLst/>
          </a:prstGeom>
          <a:noFill/>
          <a:ln cap="flat" cmpd="sng" w="28575">
            <a:solidFill>
              <a:schemeClr val="dk1"/>
            </a:solidFill>
            <a:prstDash val="solid"/>
            <a:round/>
            <a:headEnd len="med" w="med" type="none"/>
            <a:tailEnd len="med" w="med" type="triangle"/>
          </a:ln>
        </p:spPr>
      </p:cxnSp>
      <p:cxnSp>
        <p:nvCxnSpPr>
          <p:cNvPr id="342" name="Google Shape;342;p36"/>
          <p:cNvCxnSpPr/>
          <p:nvPr/>
        </p:nvCxnSpPr>
        <p:spPr>
          <a:xfrm flipH="1" rot="10800000">
            <a:off x="4296700" y="804825"/>
            <a:ext cx="1648200" cy="1372200"/>
          </a:xfrm>
          <a:prstGeom prst="straightConnector1">
            <a:avLst/>
          </a:prstGeom>
          <a:noFill/>
          <a:ln cap="flat" cmpd="sng" w="28575">
            <a:solidFill>
              <a:schemeClr val="dk1"/>
            </a:solidFill>
            <a:prstDash val="solid"/>
            <a:round/>
            <a:headEnd len="med" w="med" type="none"/>
            <a:tailEnd len="med" w="med" type="triangle"/>
          </a:ln>
        </p:spPr>
      </p:cxnSp>
      <p:cxnSp>
        <p:nvCxnSpPr>
          <p:cNvPr id="343" name="Google Shape;343;p36"/>
          <p:cNvCxnSpPr/>
          <p:nvPr/>
        </p:nvCxnSpPr>
        <p:spPr>
          <a:xfrm>
            <a:off x="790375" y="3514100"/>
            <a:ext cx="3253500" cy="2931600"/>
          </a:xfrm>
          <a:prstGeom prst="straightConnector1">
            <a:avLst/>
          </a:prstGeom>
          <a:noFill/>
          <a:ln cap="flat" cmpd="sng" w="28575">
            <a:solidFill>
              <a:schemeClr val="dk1"/>
            </a:solidFill>
            <a:prstDash val="solid"/>
            <a:round/>
            <a:headEnd len="med" w="med" type="none"/>
            <a:tailEnd len="med" w="med" type="triangle"/>
          </a:ln>
        </p:spPr>
      </p:cxnSp>
      <p:cxnSp>
        <p:nvCxnSpPr>
          <p:cNvPr id="344" name="Google Shape;344;p36"/>
          <p:cNvCxnSpPr/>
          <p:nvPr/>
        </p:nvCxnSpPr>
        <p:spPr>
          <a:xfrm>
            <a:off x="7717600" y="3621500"/>
            <a:ext cx="0" cy="1547700"/>
          </a:xfrm>
          <a:prstGeom prst="straightConnector1">
            <a:avLst/>
          </a:prstGeom>
          <a:noFill/>
          <a:ln cap="flat" cmpd="sng" w="28575">
            <a:solidFill>
              <a:schemeClr val="dk1"/>
            </a:solidFill>
            <a:prstDash val="solid"/>
            <a:round/>
            <a:headEnd len="med" w="med" type="none"/>
            <a:tailEnd len="med" w="med" type="triangle"/>
          </a:ln>
        </p:spPr>
      </p:cxnSp>
      <p:cxnSp>
        <p:nvCxnSpPr>
          <p:cNvPr id="345" name="Google Shape;345;p36"/>
          <p:cNvCxnSpPr/>
          <p:nvPr/>
        </p:nvCxnSpPr>
        <p:spPr>
          <a:xfrm>
            <a:off x="9729525" y="2971475"/>
            <a:ext cx="1269000" cy="0"/>
          </a:xfrm>
          <a:prstGeom prst="straightConnector1">
            <a:avLst/>
          </a:prstGeom>
          <a:noFill/>
          <a:ln cap="flat" cmpd="sng" w="28575">
            <a:solidFill>
              <a:schemeClr val="dk1"/>
            </a:solidFill>
            <a:prstDash val="solid"/>
            <a:round/>
            <a:headEnd len="med" w="med" type="stealth"/>
            <a:tailEnd len="med" w="med" type="triangle"/>
          </a:ln>
        </p:spPr>
      </p:cxnSp>
      <p:cxnSp>
        <p:nvCxnSpPr>
          <p:cNvPr id="346" name="Google Shape;346;p36"/>
          <p:cNvCxnSpPr/>
          <p:nvPr/>
        </p:nvCxnSpPr>
        <p:spPr>
          <a:xfrm>
            <a:off x="8625550" y="660325"/>
            <a:ext cx="2909700" cy="1197000"/>
          </a:xfrm>
          <a:prstGeom prst="straightConnector1">
            <a:avLst/>
          </a:prstGeom>
          <a:noFill/>
          <a:ln cap="flat" cmpd="sng" w="28575">
            <a:solidFill>
              <a:schemeClr val="dk1"/>
            </a:solidFill>
            <a:prstDash val="solid"/>
            <a:round/>
            <a:headEnd len="med" w="med" type="none"/>
            <a:tailEnd len="med" w="med" type="triangle"/>
          </a:ln>
        </p:spPr>
      </p:cxnSp>
      <p:sp>
        <p:nvSpPr>
          <p:cNvPr id="347" name="Google Shape;347;p36"/>
          <p:cNvSpPr txBox="1"/>
          <p:nvPr/>
        </p:nvSpPr>
        <p:spPr>
          <a:xfrm>
            <a:off x="10360825" y="3771350"/>
            <a:ext cx="2909700" cy="1499700"/>
          </a:xfrm>
          <a:prstGeom prst="rect">
            <a:avLst/>
          </a:prstGeom>
          <a:no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PostgreSQL-Structured data)</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Firebase</a:t>
            </a:r>
            <a:r>
              <a:rPr lang="en" sz="1800">
                <a:solidFill>
                  <a:schemeClr val="dk1"/>
                </a:solidFill>
                <a:latin typeface="Roboto"/>
                <a:ea typeface="Roboto"/>
                <a:cs typeface="Roboto"/>
                <a:sym typeface="Roboto"/>
              </a:rPr>
              <a:t> </a:t>
            </a:r>
            <a:r>
              <a:rPr lang="en" sz="1800">
                <a:solidFill>
                  <a:schemeClr val="dk1"/>
                </a:solidFill>
                <a:latin typeface="Roboto"/>
                <a:ea typeface="Roboto"/>
                <a:cs typeface="Roboto"/>
                <a:sym typeface="Roboto"/>
              </a:rPr>
              <a:t>Firestore-Real-time data</a:t>
            </a:r>
            <a:endParaRPr sz="1800">
              <a:solidFill>
                <a:schemeClr val="dk1"/>
              </a:solidFill>
              <a:latin typeface="Roboto"/>
              <a:ea typeface="Roboto"/>
              <a:cs typeface="Roboto"/>
              <a:sym typeface="Roboto"/>
            </a:endParaRPr>
          </a:p>
        </p:txBody>
      </p:sp>
      <p:sp>
        <p:nvSpPr>
          <p:cNvPr id="348" name="Google Shape;348;p36"/>
          <p:cNvSpPr/>
          <p:nvPr/>
        </p:nvSpPr>
        <p:spPr>
          <a:xfrm>
            <a:off x="4922850" y="115950"/>
            <a:ext cx="5229600" cy="7083300"/>
          </a:xfrm>
          <a:prstGeom prst="rect">
            <a:avLst/>
          </a:prstGeom>
          <a:noFill/>
          <a:ln cap="flat" cmpd="sng" w="28575">
            <a:solidFill>
              <a:schemeClr val="dk1"/>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7"/>
          <p:cNvSpPr txBox="1"/>
          <p:nvPr/>
        </p:nvSpPr>
        <p:spPr>
          <a:xfrm>
            <a:off x="3175663" y="1090583"/>
            <a:ext cx="11437200" cy="8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FF00"/>
                </a:solidFill>
              </a:rPr>
              <a:t>Third party APIs</a:t>
            </a:r>
            <a:endParaRPr b="1" sz="3400">
              <a:solidFill>
                <a:srgbClr val="FFFF00"/>
              </a:solidFill>
            </a:endParaRPr>
          </a:p>
        </p:txBody>
      </p:sp>
      <p:sp>
        <p:nvSpPr>
          <p:cNvPr id="354" name="Google Shape;354;p37"/>
          <p:cNvSpPr txBox="1"/>
          <p:nvPr/>
        </p:nvSpPr>
        <p:spPr>
          <a:xfrm>
            <a:off x="2144113" y="2303849"/>
            <a:ext cx="9251700" cy="4244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AutoNum type="arabicPeriod"/>
            </a:pPr>
            <a:r>
              <a:rPr lang="en" sz="1600">
                <a:solidFill>
                  <a:schemeClr val="dk1"/>
                </a:solidFill>
              </a:rPr>
              <a:t>Google Maps API</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Twilio API &amp; Firebase Cloud Messaging-sending sms alerts and making voice calls to emergency contacts and responders and delivering push notifications within the app, ensuring timely alerts.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Firebase Authentication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Payment processing  (Stripe or paypal)</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Data analytics API</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 sz="1600">
                <a:solidFill>
                  <a:schemeClr val="dk1"/>
                </a:solidFill>
              </a:rPr>
              <a:t>Local Service APIs- Integrate databases of local emergency services, hospitals and other essential service providers.  </a:t>
            </a:r>
            <a:endParaRPr sz="1600">
              <a:solidFill>
                <a:schemeClr val="dk1"/>
              </a:solidFill>
            </a:endParaRPr>
          </a:p>
        </p:txBody>
      </p:sp>
      <p:sp>
        <p:nvSpPr>
          <p:cNvPr id="355" name="Google Shape;355;p37"/>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nvSpPr>
        <p:spPr>
          <a:xfrm>
            <a:off x="4293825" y="2946307"/>
            <a:ext cx="77952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FF00"/>
                </a:solidFill>
              </a:rPr>
              <a:t> QUALITY ASSURANCE</a:t>
            </a:r>
            <a:endParaRPr b="1" sz="3400">
              <a:solidFill>
                <a:srgbClr val="FFFF00"/>
              </a:solidFill>
            </a:endParaRPr>
          </a:p>
        </p:txBody>
      </p:sp>
      <p:sp>
        <p:nvSpPr>
          <p:cNvPr id="361" name="Google Shape;361;p38"/>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9"/>
          <p:cNvSpPr txBox="1"/>
          <p:nvPr>
            <p:ph type="title"/>
          </p:nvPr>
        </p:nvSpPr>
        <p:spPr>
          <a:xfrm>
            <a:off x="76163" y="1719573"/>
            <a:ext cx="6877500" cy="214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400">
                <a:solidFill>
                  <a:srgbClr val="FFFF00"/>
                </a:solidFill>
              </a:rPr>
              <a:t>USER-EXPERIENCES</a:t>
            </a:r>
            <a:endParaRPr sz="3400">
              <a:solidFill>
                <a:srgbClr val="FFFF00"/>
              </a:solidFill>
            </a:endParaRPr>
          </a:p>
        </p:txBody>
      </p:sp>
      <p:sp>
        <p:nvSpPr>
          <p:cNvPr id="367" name="Google Shape;367;p39"/>
          <p:cNvSpPr txBox="1"/>
          <p:nvPr>
            <p:ph idx="1" type="subTitle"/>
          </p:nvPr>
        </p:nvSpPr>
        <p:spPr>
          <a:xfrm>
            <a:off x="398250" y="3938133"/>
            <a:ext cx="6468300" cy="1913700"/>
          </a:xfrm>
          <a:prstGeom prst="rect">
            <a:avLst/>
          </a:prstGeom>
        </p:spPr>
        <p:txBody>
          <a:bodyPr anchorCtr="0" anchor="t" bIns="91425" lIns="91425" spcFirstLastPara="1" rIns="91425" wrap="square" tIns="91425">
            <a:normAutofit/>
          </a:bodyPr>
          <a:lstStyle/>
          <a:p>
            <a:pPr indent="-336550" lvl="0" marL="457200" rtl="0" algn="ctr">
              <a:spcBef>
                <a:spcPts val="0"/>
              </a:spcBef>
              <a:spcAft>
                <a:spcPts val="0"/>
              </a:spcAft>
              <a:buClr>
                <a:schemeClr val="dk1"/>
              </a:buClr>
              <a:buSzPts val="1700"/>
              <a:buChar char="●"/>
            </a:pPr>
            <a:r>
              <a:rPr lang="en" sz="1700">
                <a:solidFill>
                  <a:schemeClr val="dk1"/>
                </a:solidFill>
              </a:rPr>
              <a:t>Functionality(answer if it's easy to login?,can request for services is the responders get notified? </a:t>
            </a:r>
            <a:endParaRPr sz="1700">
              <a:solidFill>
                <a:schemeClr val="dk1"/>
              </a:solidFill>
            </a:endParaRPr>
          </a:p>
          <a:p>
            <a:pPr indent="0" lvl="0" marL="457200" rtl="0" algn="ctr">
              <a:spcBef>
                <a:spcPts val="0"/>
              </a:spcBef>
              <a:spcAft>
                <a:spcPts val="0"/>
              </a:spcAft>
              <a:buNone/>
            </a:pPr>
            <a:r>
              <a:t/>
            </a:r>
            <a:endParaRPr sz="1700">
              <a:solidFill>
                <a:schemeClr val="dk1"/>
              </a:solidFill>
            </a:endParaRPr>
          </a:p>
          <a:p>
            <a:pPr indent="-336550" lvl="0" marL="457200" rtl="0" algn="ctr">
              <a:spcBef>
                <a:spcPts val="0"/>
              </a:spcBef>
              <a:spcAft>
                <a:spcPts val="0"/>
              </a:spcAft>
              <a:buClr>
                <a:schemeClr val="dk1"/>
              </a:buClr>
              <a:buSzPts val="1700"/>
              <a:buChar char="●"/>
            </a:pPr>
            <a:r>
              <a:rPr lang="en" sz="1700">
                <a:solidFill>
                  <a:schemeClr val="dk1"/>
                </a:solidFill>
              </a:rPr>
              <a:t>Usability(is the app easy to navigate?can user find important button like medical, fire emergencies?).</a:t>
            </a:r>
            <a:endParaRPr sz="1700">
              <a:solidFill>
                <a:schemeClr val="dk1"/>
              </a:solidFill>
            </a:endParaRPr>
          </a:p>
        </p:txBody>
      </p:sp>
      <p:pic>
        <p:nvPicPr>
          <p:cNvPr descr="HD wallpaper: Woman Tapping on Phone, black, blurred background ..." id="368" name="Google Shape;368;p39"/>
          <p:cNvPicPr preferRelativeResize="0"/>
          <p:nvPr/>
        </p:nvPicPr>
        <p:blipFill rotWithShape="1">
          <a:blip r:embed="rId3">
            <a:alphaModFix/>
          </a:blip>
          <a:srcRect b="17330" l="12741" r="4946" t="-17330"/>
          <a:stretch/>
        </p:blipFill>
        <p:spPr>
          <a:xfrm>
            <a:off x="7898475" y="1267129"/>
            <a:ext cx="5259939" cy="4532978"/>
          </a:xfrm>
          <a:prstGeom prst="rect">
            <a:avLst/>
          </a:prstGeom>
          <a:noFill/>
          <a:ln>
            <a:noFill/>
          </a:ln>
        </p:spPr>
      </p:pic>
      <p:sp>
        <p:nvSpPr>
          <p:cNvPr id="369" name="Google Shape;369;p39"/>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idx="1" type="subTitle"/>
          </p:nvPr>
        </p:nvSpPr>
        <p:spPr>
          <a:xfrm>
            <a:off x="398250" y="3938135"/>
            <a:ext cx="6067800" cy="19137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Data protection _is user data safe?</a:t>
            </a:r>
            <a:endParaRPr>
              <a:solidFill>
                <a:schemeClr val="dk1"/>
              </a:solidFill>
            </a:endParaRPr>
          </a:p>
        </p:txBody>
      </p:sp>
      <p:sp>
        <p:nvSpPr>
          <p:cNvPr id="375" name="Google Shape;375;p40"/>
          <p:cNvSpPr txBox="1"/>
          <p:nvPr>
            <p:ph type="title"/>
          </p:nvPr>
        </p:nvSpPr>
        <p:spPr>
          <a:xfrm>
            <a:off x="398250" y="1719573"/>
            <a:ext cx="6067800" cy="214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solidFill>
                  <a:srgbClr val="FFFF00"/>
                </a:solidFill>
                <a:latin typeface="Arial"/>
                <a:ea typeface="Arial"/>
                <a:cs typeface="Arial"/>
                <a:sym typeface="Arial"/>
              </a:rPr>
              <a:t>SECURITY</a:t>
            </a:r>
            <a:endParaRPr sz="3600">
              <a:solidFill>
                <a:srgbClr val="FFFF00"/>
              </a:solidFill>
              <a:latin typeface="Arial"/>
              <a:ea typeface="Arial"/>
              <a:cs typeface="Arial"/>
              <a:sym typeface="Arial"/>
            </a:endParaRPr>
          </a:p>
        </p:txBody>
      </p:sp>
      <p:pic>
        <p:nvPicPr>
          <p:cNvPr descr="HD wallpaper: Person Holding Space Gray Iphone 6, apple, digital ..." id="376" name="Google Shape;376;p40"/>
          <p:cNvPicPr preferRelativeResize="0"/>
          <p:nvPr/>
        </p:nvPicPr>
        <p:blipFill>
          <a:blip r:embed="rId3">
            <a:alphaModFix/>
          </a:blip>
          <a:stretch>
            <a:fillRect/>
          </a:stretch>
        </p:blipFill>
        <p:spPr>
          <a:xfrm>
            <a:off x="8344050" y="1271538"/>
            <a:ext cx="2515174" cy="1677699"/>
          </a:xfrm>
          <a:prstGeom prst="rect">
            <a:avLst/>
          </a:prstGeom>
          <a:noFill/>
          <a:ln>
            <a:noFill/>
          </a:ln>
        </p:spPr>
      </p:pic>
      <p:pic>
        <p:nvPicPr>
          <p:cNvPr descr="Mobile security with fingerprint | Public domain vectors" id="377" name="Google Shape;377;p40"/>
          <p:cNvPicPr preferRelativeResize="0"/>
          <p:nvPr/>
        </p:nvPicPr>
        <p:blipFill rotWithShape="1">
          <a:blip r:embed="rId4">
            <a:alphaModFix/>
          </a:blip>
          <a:srcRect b="-4549" l="-6069" r="6069" t="4549"/>
          <a:stretch/>
        </p:blipFill>
        <p:spPr>
          <a:xfrm>
            <a:off x="9086850" y="3862009"/>
            <a:ext cx="1677700" cy="1677700"/>
          </a:xfrm>
          <a:prstGeom prst="rect">
            <a:avLst/>
          </a:prstGeom>
          <a:noFill/>
          <a:ln>
            <a:noFill/>
          </a:ln>
        </p:spPr>
      </p:pic>
      <p:sp>
        <p:nvSpPr>
          <p:cNvPr id="378" name="Google Shape;378;p40"/>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581850" y="651413"/>
            <a:ext cx="12552300" cy="975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800">
                <a:solidFill>
                  <a:srgbClr val="FFFF00"/>
                </a:solidFill>
              </a:rPr>
              <a:t>RELIABILITY</a:t>
            </a:r>
            <a:endParaRPr sz="2355">
              <a:solidFill>
                <a:srgbClr val="FFFF00"/>
              </a:solidFill>
              <a:latin typeface="Arial"/>
              <a:ea typeface="Arial"/>
              <a:cs typeface="Arial"/>
              <a:sym typeface="Arial"/>
            </a:endParaRPr>
          </a:p>
        </p:txBody>
      </p:sp>
      <p:sp>
        <p:nvSpPr>
          <p:cNvPr id="384" name="Google Shape;384;p41"/>
          <p:cNvSpPr txBox="1"/>
          <p:nvPr>
            <p:ph idx="1" type="body"/>
          </p:nvPr>
        </p:nvSpPr>
        <p:spPr>
          <a:xfrm>
            <a:off x="581850" y="2118862"/>
            <a:ext cx="6000000" cy="4378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 Reliable anytime </a:t>
            </a:r>
            <a:endParaRPr/>
          </a:p>
          <a:p>
            <a:pPr indent="-317500" lvl="0" marL="457200" rtl="0" algn="l">
              <a:spcBef>
                <a:spcPts val="0"/>
              </a:spcBef>
              <a:spcAft>
                <a:spcPts val="0"/>
              </a:spcAft>
              <a:buSzPts val="1400"/>
              <a:buChar char="●"/>
            </a:pPr>
            <a:r>
              <a:rPr lang="en"/>
              <a:t>Can be downloaded from both android and ios versions</a:t>
            </a:r>
            <a:endParaRPr/>
          </a:p>
        </p:txBody>
      </p:sp>
      <p:sp>
        <p:nvSpPr>
          <p:cNvPr id="385" name="Google Shape;385;p41"/>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pic>
        <p:nvPicPr>
          <p:cNvPr descr="File:Google Play Store badge EN.svg - Wikipedia" id="386" name="Google Shape;386;p41"/>
          <p:cNvPicPr preferRelativeResize="0"/>
          <p:nvPr/>
        </p:nvPicPr>
        <p:blipFill>
          <a:blip r:embed="rId3">
            <a:alphaModFix/>
          </a:blip>
          <a:stretch>
            <a:fillRect/>
          </a:stretch>
        </p:blipFill>
        <p:spPr>
          <a:xfrm>
            <a:off x="7301513" y="887324"/>
            <a:ext cx="5527311" cy="2961137"/>
          </a:xfrm>
          <a:prstGeom prst="rect">
            <a:avLst/>
          </a:prstGeom>
          <a:noFill/>
          <a:ln>
            <a:noFill/>
          </a:ln>
        </p:spPr>
      </p:pic>
      <p:pic>
        <p:nvPicPr>
          <p:cNvPr descr="File:Download on the App Store Badge.svg - Wikimedia Commons" id="387" name="Google Shape;387;p41"/>
          <p:cNvPicPr preferRelativeResize="0"/>
          <p:nvPr/>
        </p:nvPicPr>
        <p:blipFill>
          <a:blip r:embed="rId4">
            <a:alphaModFix/>
          </a:blip>
          <a:stretch>
            <a:fillRect/>
          </a:stretch>
        </p:blipFill>
        <p:spPr>
          <a:xfrm>
            <a:off x="7301513" y="887324"/>
            <a:ext cx="5527311" cy="2961137"/>
          </a:xfrm>
          <a:prstGeom prst="rect">
            <a:avLst/>
          </a:prstGeom>
          <a:noFill/>
          <a:ln>
            <a:noFill/>
          </a:ln>
        </p:spPr>
      </p:pic>
      <p:pic>
        <p:nvPicPr>
          <p:cNvPr descr="File:Google Play Store badge EN.svg - Wikipedia" id="388" name="Google Shape;388;p41"/>
          <p:cNvPicPr preferRelativeResize="0"/>
          <p:nvPr/>
        </p:nvPicPr>
        <p:blipFill>
          <a:blip r:embed="rId3">
            <a:alphaModFix/>
          </a:blip>
          <a:stretch>
            <a:fillRect/>
          </a:stretch>
        </p:blipFill>
        <p:spPr>
          <a:xfrm>
            <a:off x="7301513" y="3848462"/>
            <a:ext cx="5527311" cy="282705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5"/>
          <p:cNvPicPr preferRelativeResize="0"/>
          <p:nvPr/>
        </p:nvPicPr>
        <p:blipFill>
          <a:blip r:embed="rId3">
            <a:alphaModFix/>
          </a:blip>
          <a:stretch>
            <a:fillRect/>
          </a:stretch>
        </p:blipFill>
        <p:spPr>
          <a:xfrm>
            <a:off x="9530097" y="921411"/>
            <a:ext cx="2606000" cy="5935841"/>
          </a:xfrm>
          <a:prstGeom prst="rect">
            <a:avLst/>
          </a:prstGeom>
          <a:noFill/>
          <a:ln>
            <a:noFill/>
          </a:ln>
        </p:spPr>
      </p:pic>
      <p:pic>
        <p:nvPicPr>
          <p:cNvPr id="80" name="Google Shape;80;p15"/>
          <p:cNvPicPr preferRelativeResize="0"/>
          <p:nvPr/>
        </p:nvPicPr>
        <p:blipFill>
          <a:blip r:embed="rId4">
            <a:alphaModFix/>
          </a:blip>
          <a:stretch>
            <a:fillRect/>
          </a:stretch>
        </p:blipFill>
        <p:spPr>
          <a:xfrm>
            <a:off x="1391151" y="921388"/>
            <a:ext cx="2606000" cy="5935873"/>
          </a:xfrm>
          <a:prstGeom prst="rect">
            <a:avLst/>
          </a:prstGeom>
          <a:noFill/>
          <a:ln>
            <a:noFill/>
          </a:ln>
        </p:spPr>
      </p:pic>
      <p:pic>
        <p:nvPicPr>
          <p:cNvPr id="81" name="Google Shape;81;p15"/>
          <p:cNvPicPr preferRelativeResize="0"/>
          <p:nvPr/>
        </p:nvPicPr>
        <p:blipFill>
          <a:blip r:embed="rId5">
            <a:alphaModFix/>
          </a:blip>
          <a:stretch>
            <a:fillRect/>
          </a:stretch>
        </p:blipFill>
        <p:spPr>
          <a:xfrm>
            <a:off x="5555001" y="921411"/>
            <a:ext cx="2606000" cy="5935841"/>
          </a:xfrm>
          <a:prstGeom prst="rect">
            <a:avLst/>
          </a:prstGeom>
          <a:noFill/>
          <a:ln>
            <a:noFill/>
          </a:ln>
        </p:spPr>
      </p:pic>
      <p:sp>
        <p:nvSpPr>
          <p:cNvPr id="82" name="Google Shape;82;p15"/>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ph type="title"/>
          </p:nvPr>
        </p:nvSpPr>
        <p:spPr>
          <a:xfrm>
            <a:off x="284775" y="2110324"/>
            <a:ext cx="6067800" cy="766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300">
                <a:solidFill>
                  <a:schemeClr val="accent6"/>
                </a:solidFill>
                <a:latin typeface="Arial"/>
                <a:ea typeface="Arial"/>
                <a:cs typeface="Arial"/>
                <a:sym typeface="Arial"/>
              </a:rPr>
              <a:t>SCALABILITY/PERFORMANCE</a:t>
            </a:r>
            <a:endParaRPr sz="3300">
              <a:solidFill>
                <a:schemeClr val="accent6"/>
              </a:solidFill>
              <a:latin typeface="Arial"/>
              <a:ea typeface="Arial"/>
              <a:cs typeface="Arial"/>
              <a:sym typeface="Arial"/>
            </a:endParaRPr>
          </a:p>
        </p:txBody>
      </p:sp>
      <p:sp>
        <p:nvSpPr>
          <p:cNvPr id="394" name="Google Shape;394;p42"/>
          <p:cNvSpPr txBox="1"/>
          <p:nvPr>
            <p:ph idx="1" type="subTitle"/>
          </p:nvPr>
        </p:nvSpPr>
        <p:spPr>
          <a:xfrm>
            <a:off x="342900" y="2968285"/>
            <a:ext cx="6067800" cy="1913700"/>
          </a:xfrm>
          <a:prstGeom prst="rect">
            <a:avLst/>
          </a:prstGeom>
        </p:spPr>
        <p:txBody>
          <a:bodyPr anchorCtr="0" anchor="t" bIns="91425" lIns="91425" spcFirstLastPara="1" rIns="91425" wrap="square" tIns="91425">
            <a:normAutofit lnSpcReduction="10000"/>
          </a:bodyPr>
          <a:lstStyle/>
          <a:p>
            <a:pPr indent="-361950" lvl="0" marL="457200" rtl="0" algn="ctr">
              <a:spcBef>
                <a:spcPts val="0"/>
              </a:spcBef>
              <a:spcAft>
                <a:spcPts val="0"/>
              </a:spcAft>
              <a:buClr>
                <a:schemeClr val="dk1"/>
              </a:buClr>
              <a:buSzPts val="2100"/>
              <a:buChar char="●"/>
            </a:pPr>
            <a:r>
              <a:rPr lang="en">
                <a:solidFill>
                  <a:schemeClr val="dk1"/>
                </a:solidFill>
              </a:rPr>
              <a:t>Progress of the outcome</a:t>
            </a:r>
            <a:endParaRPr>
              <a:solidFill>
                <a:schemeClr val="dk1"/>
              </a:solidFill>
            </a:endParaRPr>
          </a:p>
          <a:p>
            <a:pPr indent="0" lvl="0" marL="457200" rtl="0" algn="ctr">
              <a:spcBef>
                <a:spcPts val="0"/>
              </a:spcBef>
              <a:spcAft>
                <a:spcPts val="0"/>
              </a:spcAft>
              <a:buNone/>
            </a:pPr>
            <a:r>
              <a:rPr lang="en">
                <a:solidFill>
                  <a:schemeClr val="dk1"/>
                </a:solidFill>
              </a:rPr>
              <a:t>Can the app handles multiple requests of the services?</a:t>
            </a:r>
            <a:endParaRPr>
              <a:solidFill>
                <a:schemeClr val="dk1"/>
              </a:solidFill>
            </a:endParaRPr>
          </a:p>
          <a:p>
            <a:pPr indent="0" lvl="0" marL="457200" rtl="0" algn="ctr">
              <a:spcBef>
                <a:spcPts val="0"/>
              </a:spcBef>
              <a:spcAft>
                <a:spcPts val="0"/>
              </a:spcAft>
              <a:buNone/>
            </a:pPr>
            <a:r>
              <a:t/>
            </a:r>
            <a:endParaRPr>
              <a:solidFill>
                <a:schemeClr val="dk1"/>
              </a:solidFill>
            </a:endParaRPr>
          </a:p>
          <a:p>
            <a:pPr indent="0" lvl="0" marL="457200" rtl="0" algn="ctr">
              <a:spcBef>
                <a:spcPts val="0"/>
              </a:spcBef>
              <a:spcAft>
                <a:spcPts val="0"/>
              </a:spcAft>
              <a:buNone/>
            </a:pPr>
            <a:r>
              <a:rPr lang="en">
                <a:solidFill>
                  <a:schemeClr val="dk1"/>
                </a:solidFill>
              </a:rPr>
              <a:t>Does the app load quickly?</a:t>
            </a:r>
            <a:endParaRPr>
              <a:solidFill>
                <a:schemeClr val="dk1"/>
              </a:solidFill>
            </a:endParaRPr>
          </a:p>
          <a:p>
            <a:pPr indent="0" lvl="0" marL="457200" rtl="0" algn="ctr">
              <a:spcBef>
                <a:spcPts val="0"/>
              </a:spcBef>
              <a:spcAft>
                <a:spcPts val="0"/>
              </a:spcAft>
              <a:buNone/>
            </a:pPr>
            <a:r>
              <a:rPr lang="en">
                <a:solidFill>
                  <a:schemeClr val="dk1"/>
                </a:solidFill>
              </a:rPr>
              <a:t>Does it crash when many users are online?</a:t>
            </a:r>
            <a:endParaRPr>
              <a:solidFill>
                <a:schemeClr val="dk1"/>
              </a:solidFill>
            </a:endParaRPr>
          </a:p>
        </p:txBody>
      </p:sp>
      <p:sp>
        <p:nvSpPr>
          <p:cNvPr id="395" name="Google Shape;395;p42"/>
          <p:cNvSpPr txBox="1"/>
          <p:nvPr/>
        </p:nvSpPr>
        <p:spPr>
          <a:xfrm>
            <a:off x="1656825" y="2110329"/>
            <a:ext cx="574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pic>
        <p:nvPicPr>
          <p:cNvPr descr="File:Bangladesh population.svg - Wikimedia Commons" id="396" name="Google Shape;396;p42"/>
          <p:cNvPicPr preferRelativeResize="0"/>
          <p:nvPr/>
        </p:nvPicPr>
        <p:blipFill>
          <a:blip r:embed="rId3">
            <a:alphaModFix/>
          </a:blip>
          <a:stretch>
            <a:fillRect/>
          </a:stretch>
        </p:blipFill>
        <p:spPr>
          <a:xfrm>
            <a:off x="7409250" y="1192391"/>
            <a:ext cx="5426213" cy="4517227"/>
          </a:xfrm>
          <a:prstGeom prst="rect">
            <a:avLst/>
          </a:prstGeom>
          <a:noFill/>
          <a:ln>
            <a:noFill/>
          </a:ln>
        </p:spPr>
      </p:pic>
      <p:sp>
        <p:nvSpPr>
          <p:cNvPr id="397" name="Google Shape;397;p42"/>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43"/>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43"/>
          <p:cNvSpPr/>
          <p:nvPr/>
        </p:nvSpPr>
        <p:spPr>
          <a:xfrm>
            <a:off x="282938" y="113499"/>
            <a:ext cx="3504300" cy="2486700"/>
          </a:xfrm>
          <a:prstGeom prst="round2DiagRect">
            <a:avLst>
              <a:gd fmla="val 16667" name="adj1"/>
              <a:gd fmla="val 0" name="adj2"/>
            </a:avLst>
          </a:prstGeom>
          <a:solidFill>
            <a:srgbClr val="FAF8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latin typeface="Roboto"/>
                <a:ea typeface="Roboto"/>
                <a:cs typeface="Roboto"/>
                <a:sym typeface="Roboto"/>
              </a:rPr>
              <a:t>Problem</a:t>
            </a:r>
            <a:endParaRPr b="1" sz="1600" u="sng">
              <a:latin typeface="Roboto"/>
              <a:ea typeface="Roboto"/>
              <a:cs typeface="Roboto"/>
              <a:sym typeface="Roboto"/>
            </a:endParaRPr>
          </a:p>
          <a:p>
            <a:pPr indent="0" lvl="0" marL="0" rtl="0" algn="ctr">
              <a:spcBef>
                <a:spcPts val="0"/>
              </a:spcBef>
              <a:spcAft>
                <a:spcPts val="0"/>
              </a:spcAft>
              <a:buNone/>
            </a:pPr>
            <a:r>
              <a:t/>
            </a:r>
            <a:endParaRPr b="1" sz="1600"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Malawi is prone to </a:t>
            </a:r>
            <a:r>
              <a:rPr lang="en">
                <a:latin typeface="Roboto"/>
                <a:ea typeface="Roboto"/>
                <a:cs typeface="Roboto"/>
                <a:sym typeface="Roboto"/>
              </a:rPr>
              <a:t>disaster</a:t>
            </a:r>
            <a:r>
              <a:rPr lang="en">
                <a:latin typeface="Roboto"/>
                <a:ea typeface="Roboto"/>
                <a:cs typeface="Roboto"/>
                <a:sym typeface="Roboto"/>
              </a:rPr>
              <a:t> like flooding and fire.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Lack of easy access to emergency and other essential services</a:t>
            </a:r>
            <a:endParaRPr>
              <a:latin typeface="Roboto"/>
              <a:ea typeface="Roboto"/>
              <a:cs typeface="Roboto"/>
              <a:sym typeface="Roboto"/>
            </a:endParaRPr>
          </a:p>
        </p:txBody>
      </p:sp>
      <p:sp>
        <p:nvSpPr>
          <p:cNvPr id="404" name="Google Shape;404;p43"/>
          <p:cNvSpPr/>
          <p:nvPr/>
        </p:nvSpPr>
        <p:spPr>
          <a:xfrm>
            <a:off x="4282013" y="77449"/>
            <a:ext cx="2997900" cy="2486700"/>
          </a:xfrm>
          <a:prstGeom prst="round2DiagRect">
            <a:avLst>
              <a:gd fmla="val 16667" name="adj1"/>
              <a:gd fmla="val 0" name="adj2"/>
            </a:avLst>
          </a:prstGeom>
          <a:solidFill>
            <a:srgbClr val="FAF8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latin typeface="Roboto"/>
                <a:ea typeface="Roboto"/>
                <a:cs typeface="Roboto"/>
                <a:sym typeface="Roboto"/>
              </a:rPr>
              <a:t>Research</a:t>
            </a:r>
            <a:endParaRPr b="1" sz="1600" u="sng">
              <a:latin typeface="Roboto"/>
              <a:ea typeface="Roboto"/>
              <a:cs typeface="Roboto"/>
              <a:sym typeface="Roboto"/>
            </a:endParaRPr>
          </a:p>
          <a:p>
            <a:pPr indent="0" lvl="0" marL="0" rtl="0" algn="ctr">
              <a:spcBef>
                <a:spcPts val="0"/>
              </a:spcBef>
              <a:spcAft>
                <a:spcPts val="0"/>
              </a:spcAft>
              <a:buNone/>
            </a:pPr>
            <a:r>
              <a:t/>
            </a:r>
            <a:endParaRPr b="1" sz="1600"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Problem solving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User-centered design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Market analysis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Technical feasibility</a:t>
            </a:r>
            <a:endParaRPr>
              <a:latin typeface="Roboto"/>
              <a:ea typeface="Roboto"/>
              <a:cs typeface="Roboto"/>
              <a:sym typeface="Roboto"/>
            </a:endParaRPr>
          </a:p>
        </p:txBody>
      </p:sp>
      <p:sp>
        <p:nvSpPr>
          <p:cNvPr id="405" name="Google Shape;405;p43"/>
          <p:cNvSpPr/>
          <p:nvPr/>
        </p:nvSpPr>
        <p:spPr>
          <a:xfrm>
            <a:off x="3787088" y="1330951"/>
            <a:ext cx="446400" cy="20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6" name="Google Shape;406;p43"/>
          <p:cNvSpPr/>
          <p:nvPr/>
        </p:nvSpPr>
        <p:spPr>
          <a:xfrm>
            <a:off x="7889138" y="77448"/>
            <a:ext cx="2601000" cy="2419500"/>
          </a:xfrm>
          <a:prstGeom prst="round2DiagRect">
            <a:avLst>
              <a:gd fmla="val 16667" name="adj1"/>
              <a:gd fmla="val 0" name="adj2"/>
            </a:avLst>
          </a:prstGeom>
          <a:solidFill>
            <a:srgbClr val="FAF8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latin typeface="Roboto"/>
                <a:ea typeface="Roboto"/>
                <a:cs typeface="Roboto"/>
                <a:sym typeface="Roboto"/>
              </a:rPr>
              <a:t>UI/UX design</a:t>
            </a:r>
            <a:endParaRPr b="1" sz="1600" u="sng">
              <a:latin typeface="Roboto"/>
              <a:ea typeface="Roboto"/>
              <a:cs typeface="Roboto"/>
              <a:sym typeface="Roboto"/>
            </a:endParaRPr>
          </a:p>
          <a:p>
            <a:pPr indent="0" lvl="0" marL="0" rtl="0" algn="ctr">
              <a:spcBef>
                <a:spcPts val="0"/>
              </a:spcBef>
              <a:spcAft>
                <a:spcPts val="0"/>
              </a:spcAft>
              <a:buNone/>
            </a:pPr>
            <a:r>
              <a:t/>
            </a:r>
            <a:endParaRPr b="1" sz="1600"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User friendly and </a:t>
            </a:r>
            <a:r>
              <a:rPr lang="en">
                <a:latin typeface="Roboto"/>
                <a:ea typeface="Roboto"/>
                <a:cs typeface="Roboto"/>
                <a:sym typeface="Roboto"/>
              </a:rPr>
              <a:t>intuitive</a:t>
            </a:r>
            <a:r>
              <a:rPr lang="en">
                <a:latin typeface="Roboto"/>
                <a:ea typeface="Roboto"/>
                <a:cs typeface="Roboto"/>
                <a:sym typeface="Roboto"/>
              </a:rPr>
              <a:t> interactions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a:t>
            </a:r>
            <a:r>
              <a:rPr lang="en">
                <a:latin typeface="Roboto"/>
                <a:ea typeface="Roboto"/>
                <a:cs typeface="Roboto"/>
                <a:sym typeface="Roboto"/>
              </a:rPr>
              <a:t>button</a:t>
            </a:r>
            <a:r>
              <a:rPr lang="en">
                <a:latin typeface="Roboto"/>
                <a:ea typeface="Roboto"/>
                <a:cs typeface="Roboto"/>
                <a:sym typeface="Roboto"/>
              </a:rPr>
              <a:t> size ,shape,color.</a:t>
            </a:r>
            <a:endParaRPr>
              <a:latin typeface="Roboto"/>
              <a:ea typeface="Roboto"/>
              <a:cs typeface="Roboto"/>
              <a:sym typeface="Roboto"/>
            </a:endParaRPr>
          </a:p>
        </p:txBody>
      </p:sp>
      <p:sp>
        <p:nvSpPr>
          <p:cNvPr id="407" name="Google Shape;407;p43"/>
          <p:cNvSpPr txBox="1"/>
          <p:nvPr/>
        </p:nvSpPr>
        <p:spPr>
          <a:xfrm>
            <a:off x="7649963" y="1537458"/>
            <a:ext cx="64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408" name="Google Shape;408;p43"/>
          <p:cNvSpPr/>
          <p:nvPr/>
        </p:nvSpPr>
        <p:spPr>
          <a:xfrm>
            <a:off x="7328438" y="1248604"/>
            <a:ext cx="560700" cy="206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09" name="Google Shape;409;p43"/>
          <p:cNvSpPr/>
          <p:nvPr/>
        </p:nvSpPr>
        <p:spPr>
          <a:xfrm>
            <a:off x="10729550" y="113500"/>
            <a:ext cx="2677200" cy="2785800"/>
          </a:xfrm>
          <a:prstGeom prst="round2DiagRect">
            <a:avLst>
              <a:gd fmla="val 16667" name="adj1"/>
              <a:gd fmla="val 0" name="adj2"/>
            </a:avLst>
          </a:prstGeom>
          <a:solidFill>
            <a:srgbClr val="FAF8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latin typeface="Roboto"/>
                <a:ea typeface="Roboto"/>
                <a:cs typeface="Roboto"/>
                <a:sym typeface="Roboto"/>
              </a:rPr>
              <a:t>Back end development</a:t>
            </a:r>
            <a:endParaRPr b="1" sz="1600" u="sng">
              <a:latin typeface="Roboto"/>
              <a:ea typeface="Roboto"/>
              <a:cs typeface="Roboto"/>
              <a:sym typeface="Roboto"/>
            </a:endParaRPr>
          </a:p>
          <a:p>
            <a:pPr indent="0" lvl="0" marL="0" rtl="0" algn="ctr">
              <a:spcBef>
                <a:spcPts val="0"/>
              </a:spcBef>
              <a:spcAft>
                <a:spcPts val="0"/>
              </a:spcAft>
              <a:buNone/>
            </a:pPr>
            <a:r>
              <a:t/>
            </a:r>
            <a:endParaRPr b="1" sz="1600"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Cross platform native(like react native or Flutter)</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Apis to connect to payment systems, to notification and location tracking systems, to verification of phones and sending OTP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410" name="Google Shape;410;p43"/>
          <p:cNvSpPr/>
          <p:nvPr/>
        </p:nvSpPr>
        <p:spPr>
          <a:xfrm>
            <a:off x="10503350" y="1279375"/>
            <a:ext cx="206400" cy="12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1" name="Google Shape;411;p43"/>
          <p:cNvSpPr/>
          <p:nvPr/>
        </p:nvSpPr>
        <p:spPr>
          <a:xfrm>
            <a:off x="10720025" y="3425450"/>
            <a:ext cx="2601000" cy="3206700"/>
          </a:xfrm>
          <a:prstGeom prst="round2DiagRect">
            <a:avLst>
              <a:gd fmla="val 16667" name="adj1"/>
              <a:gd fmla="val 0" name="adj2"/>
            </a:avLst>
          </a:prstGeom>
          <a:solidFill>
            <a:srgbClr val="FAF8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u="sng">
                <a:latin typeface="Roboto"/>
                <a:ea typeface="Roboto"/>
                <a:cs typeface="Roboto"/>
                <a:sym typeface="Roboto"/>
              </a:rPr>
              <a:t>Front end development</a:t>
            </a:r>
            <a:endParaRPr b="1" sz="1600" u="sng">
              <a:latin typeface="Roboto"/>
              <a:ea typeface="Roboto"/>
              <a:cs typeface="Roboto"/>
              <a:sym typeface="Roboto"/>
            </a:endParaRPr>
          </a:p>
          <a:p>
            <a:pPr indent="0" lvl="0" marL="0" rtl="0" algn="l">
              <a:spcBef>
                <a:spcPts val="0"/>
              </a:spcBef>
              <a:spcAft>
                <a:spcPts val="0"/>
              </a:spcAft>
              <a:buNone/>
            </a:pPr>
            <a:r>
              <a:t/>
            </a:r>
            <a:endParaRPr b="1" sz="1600" u="sng">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Only a mobile app (both IOS and </a:t>
            </a:r>
            <a:r>
              <a:rPr lang="en">
                <a:latin typeface="Roboto"/>
                <a:ea typeface="Roboto"/>
                <a:cs typeface="Roboto"/>
                <a:sym typeface="Roboto"/>
              </a:rPr>
              <a:t>Android)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UI implementation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Yellow and white background and big blue buttons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Api integrations-Gps accessibility</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-payment is made</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-verify phones </a:t>
            </a:r>
            <a:endParaRPr>
              <a:latin typeface="Roboto"/>
              <a:ea typeface="Roboto"/>
              <a:cs typeface="Roboto"/>
              <a:sym typeface="Roboto"/>
            </a:endParaRPr>
          </a:p>
        </p:txBody>
      </p:sp>
      <p:sp>
        <p:nvSpPr>
          <p:cNvPr id="412" name="Google Shape;412;p43"/>
          <p:cNvSpPr/>
          <p:nvPr/>
        </p:nvSpPr>
        <p:spPr>
          <a:xfrm>
            <a:off x="11978775" y="2919900"/>
            <a:ext cx="206400" cy="46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3" name="Google Shape;413;p43"/>
          <p:cNvSpPr/>
          <p:nvPr/>
        </p:nvSpPr>
        <p:spPr>
          <a:xfrm>
            <a:off x="7944575" y="3425425"/>
            <a:ext cx="2476200" cy="3206700"/>
          </a:xfrm>
          <a:prstGeom prst="round2DiagRect">
            <a:avLst>
              <a:gd fmla="val 16667" name="adj1"/>
              <a:gd fmla="val 0" name="adj2"/>
            </a:avLst>
          </a:prstGeom>
          <a:solidFill>
            <a:srgbClr val="FAF8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latin typeface="Roboto"/>
                <a:ea typeface="Roboto"/>
                <a:cs typeface="Roboto"/>
                <a:sym typeface="Roboto"/>
              </a:rPr>
              <a:t>Quality assurance</a:t>
            </a:r>
            <a:endParaRPr b="1" sz="1600" u="sng">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317500" lvl="0" marL="457200" rtl="0" algn="ctr">
              <a:spcBef>
                <a:spcPts val="0"/>
              </a:spcBef>
              <a:spcAft>
                <a:spcPts val="0"/>
              </a:spcAft>
              <a:buSzPts val="1400"/>
              <a:buFont typeface="Roboto"/>
              <a:buChar char="●"/>
            </a:pPr>
            <a:r>
              <a:rPr lang="en">
                <a:latin typeface="Roboto"/>
                <a:ea typeface="Roboto"/>
                <a:cs typeface="Roboto"/>
                <a:sym typeface="Roboto"/>
              </a:rPr>
              <a:t>Ensure reliability</a:t>
            </a:r>
            <a:endParaRPr>
              <a:latin typeface="Roboto"/>
              <a:ea typeface="Roboto"/>
              <a:cs typeface="Roboto"/>
              <a:sym typeface="Roboto"/>
            </a:endParaRPr>
          </a:p>
          <a:p>
            <a:pPr indent="-317500" lvl="0" marL="457200" rtl="0" algn="ctr">
              <a:spcBef>
                <a:spcPts val="0"/>
              </a:spcBef>
              <a:spcAft>
                <a:spcPts val="0"/>
              </a:spcAft>
              <a:buSzPts val="1400"/>
              <a:buFont typeface="Roboto"/>
              <a:buChar char="●"/>
            </a:pPr>
            <a:r>
              <a:rPr lang="en">
                <a:latin typeface="Roboto"/>
                <a:ea typeface="Roboto"/>
                <a:cs typeface="Roboto"/>
                <a:sym typeface="Roboto"/>
              </a:rPr>
              <a:t>User experience</a:t>
            </a:r>
            <a:endParaRPr>
              <a:latin typeface="Roboto"/>
              <a:ea typeface="Roboto"/>
              <a:cs typeface="Roboto"/>
              <a:sym typeface="Roboto"/>
            </a:endParaRPr>
          </a:p>
          <a:p>
            <a:pPr indent="-317500" lvl="1" marL="914400" rtl="0" algn="ctr">
              <a:spcBef>
                <a:spcPts val="0"/>
              </a:spcBef>
              <a:spcAft>
                <a:spcPts val="0"/>
              </a:spcAft>
              <a:buSzPts val="1400"/>
              <a:buFont typeface="Roboto"/>
              <a:buChar char="○"/>
            </a:pPr>
            <a:r>
              <a:rPr lang="en">
                <a:latin typeface="Roboto"/>
                <a:ea typeface="Roboto"/>
                <a:cs typeface="Roboto"/>
                <a:sym typeface="Roboto"/>
              </a:rPr>
              <a:t>Functionality</a:t>
            </a:r>
            <a:endParaRPr>
              <a:latin typeface="Roboto"/>
              <a:ea typeface="Roboto"/>
              <a:cs typeface="Roboto"/>
              <a:sym typeface="Roboto"/>
            </a:endParaRPr>
          </a:p>
          <a:p>
            <a:pPr indent="-317500" lvl="1" marL="914400" rtl="0" algn="ctr">
              <a:spcBef>
                <a:spcPts val="0"/>
              </a:spcBef>
              <a:spcAft>
                <a:spcPts val="0"/>
              </a:spcAft>
              <a:buSzPts val="1400"/>
              <a:buFont typeface="Roboto"/>
              <a:buChar char="○"/>
            </a:pPr>
            <a:r>
              <a:rPr lang="en">
                <a:latin typeface="Roboto"/>
                <a:ea typeface="Roboto"/>
                <a:cs typeface="Roboto"/>
                <a:sym typeface="Roboto"/>
              </a:rPr>
              <a:t>Usability</a:t>
            </a:r>
            <a:endParaRPr>
              <a:latin typeface="Roboto"/>
              <a:ea typeface="Roboto"/>
              <a:cs typeface="Roboto"/>
              <a:sym typeface="Roboto"/>
            </a:endParaRPr>
          </a:p>
          <a:p>
            <a:pPr indent="0" lvl="0" marL="914400" rtl="0" algn="ctr">
              <a:spcBef>
                <a:spcPts val="0"/>
              </a:spcBef>
              <a:spcAft>
                <a:spcPts val="0"/>
              </a:spcAft>
              <a:buNone/>
            </a:pPr>
            <a:r>
              <a:t/>
            </a:r>
            <a:endParaRPr>
              <a:latin typeface="Roboto"/>
              <a:ea typeface="Roboto"/>
              <a:cs typeface="Roboto"/>
              <a:sym typeface="Roboto"/>
            </a:endParaRPr>
          </a:p>
          <a:p>
            <a:pPr indent="-317500" lvl="0" marL="457200" rtl="0" algn="ctr">
              <a:spcBef>
                <a:spcPts val="0"/>
              </a:spcBef>
              <a:spcAft>
                <a:spcPts val="0"/>
              </a:spcAft>
              <a:buSzPts val="1400"/>
              <a:buFont typeface="Roboto"/>
              <a:buChar char="●"/>
            </a:pPr>
            <a:r>
              <a:rPr lang="en">
                <a:latin typeface="Roboto"/>
                <a:ea typeface="Roboto"/>
                <a:cs typeface="Roboto"/>
                <a:sym typeface="Roboto"/>
              </a:rPr>
              <a:t>Security</a:t>
            </a:r>
            <a:endParaRPr>
              <a:latin typeface="Roboto"/>
              <a:ea typeface="Roboto"/>
              <a:cs typeface="Roboto"/>
              <a:sym typeface="Roboto"/>
            </a:endParaRPr>
          </a:p>
          <a:p>
            <a:pPr indent="-317500" lvl="0" marL="457200" rtl="0" algn="ctr">
              <a:spcBef>
                <a:spcPts val="0"/>
              </a:spcBef>
              <a:spcAft>
                <a:spcPts val="0"/>
              </a:spcAft>
              <a:buSzPts val="1400"/>
              <a:buFont typeface="Roboto"/>
              <a:buChar char="●"/>
            </a:pPr>
            <a:r>
              <a:rPr lang="en">
                <a:latin typeface="Roboto"/>
                <a:ea typeface="Roboto"/>
                <a:cs typeface="Roboto"/>
                <a:sym typeface="Roboto"/>
              </a:rPr>
              <a:t>p</a:t>
            </a:r>
            <a:r>
              <a:rPr lang="en">
                <a:latin typeface="Roboto"/>
                <a:ea typeface="Roboto"/>
                <a:cs typeface="Roboto"/>
                <a:sym typeface="Roboto"/>
              </a:rPr>
              <a:t>erformance</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914400" rtl="0" algn="ctr">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p:txBody>
      </p:sp>
      <p:sp>
        <p:nvSpPr>
          <p:cNvPr id="414" name="Google Shape;414;p43"/>
          <p:cNvSpPr/>
          <p:nvPr/>
        </p:nvSpPr>
        <p:spPr>
          <a:xfrm>
            <a:off x="10420775" y="4766650"/>
            <a:ext cx="309600" cy="123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5" name="Google Shape;415;p43"/>
          <p:cNvSpPr/>
          <p:nvPr/>
        </p:nvSpPr>
        <p:spPr>
          <a:xfrm>
            <a:off x="4560400" y="5065950"/>
            <a:ext cx="2950800" cy="1566300"/>
          </a:xfrm>
          <a:prstGeom prst="round2DiagRect">
            <a:avLst>
              <a:gd fmla="val 16667" name="adj1"/>
              <a:gd fmla="val 0" name="adj2"/>
            </a:avLst>
          </a:prstGeom>
          <a:solidFill>
            <a:srgbClr val="FAF8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u="sng">
                <a:latin typeface="Roboto"/>
                <a:ea typeface="Roboto"/>
                <a:cs typeface="Roboto"/>
                <a:sym typeface="Roboto"/>
              </a:rPr>
              <a:t>Deployment</a:t>
            </a:r>
            <a:endParaRPr b="1" sz="1600" u="sng">
              <a:latin typeface="Roboto"/>
              <a:ea typeface="Roboto"/>
              <a:cs typeface="Roboto"/>
              <a:sym typeface="Roboto"/>
            </a:endParaRPr>
          </a:p>
          <a:p>
            <a:pPr indent="0" lvl="0" marL="0" rtl="0" algn="ctr">
              <a:spcBef>
                <a:spcPts val="0"/>
              </a:spcBef>
              <a:spcAft>
                <a:spcPts val="0"/>
              </a:spcAft>
              <a:buNone/>
            </a:pPr>
            <a:r>
              <a:t/>
            </a:r>
            <a:endParaRPr b="1" sz="1600" u="sng">
              <a:latin typeface="Roboto"/>
              <a:ea typeface="Roboto"/>
              <a:cs typeface="Roboto"/>
              <a:sym typeface="Roboto"/>
            </a:endParaRPr>
          </a:p>
          <a:p>
            <a:pPr indent="-317500" lvl="0" marL="457200" rtl="0" algn="ctr">
              <a:spcBef>
                <a:spcPts val="0"/>
              </a:spcBef>
              <a:spcAft>
                <a:spcPts val="0"/>
              </a:spcAft>
              <a:buSzPts val="1400"/>
              <a:buFont typeface="Roboto"/>
              <a:buChar char="●"/>
            </a:pPr>
            <a:r>
              <a:rPr lang="en">
                <a:latin typeface="Roboto"/>
                <a:ea typeface="Roboto"/>
                <a:cs typeface="Roboto"/>
                <a:sym typeface="Roboto"/>
              </a:rPr>
              <a:t>Get permission from google play and App store.</a:t>
            </a:r>
            <a:endParaRPr>
              <a:latin typeface="Roboto"/>
              <a:ea typeface="Roboto"/>
              <a:cs typeface="Roboto"/>
              <a:sym typeface="Roboto"/>
            </a:endParaRPr>
          </a:p>
          <a:p>
            <a:pPr indent="-317500" lvl="0" marL="457200" rtl="0" algn="ctr">
              <a:spcBef>
                <a:spcPts val="0"/>
              </a:spcBef>
              <a:spcAft>
                <a:spcPts val="0"/>
              </a:spcAft>
              <a:buSzPts val="1400"/>
              <a:buFont typeface="Roboto"/>
              <a:buChar char="●"/>
            </a:pPr>
            <a:r>
              <a:rPr lang="en">
                <a:latin typeface="Roboto"/>
                <a:ea typeface="Roboto"/>
                <a:cs typeface="Roboto"/>
                <a:sym typeface="Roboto"/>
              </a:rPr>
              <a:t>Monitoring </a:t>
            </a:r>
            <a:endParaRPr>
              <a:latin typeface="Roboto"/>
              <a:ea typeface="Roboto"/>
              <a:cs typeface="Roboto"/>
              <a:sym typeface="Roboto"/>
            </a:endParaRPr>
          </a:p>
        </p:txBody>
      </p:sp>
      <p:sp>
        <p:nvSpPr>
          <p:cNvPr id="416" name="Google Shape;416;p43"/>
          <p:cNvSpPr/>
          <p:nvPr/>
        </p:nvSpPr>
        <p:spPr>
          <a:xfrm>
            <a:off x="4085775" y="2747138"/>
            <a:ext cx="3632700" cy="2133300"/>
          </a:xfrm>
          <a:prstGeom prst="sun">
            <a:avLst>
              <a:gd fmla="val 25000" name="adj"/>
            </a:avLst>
          </a:prstGeom>
          <a:solidFill>
            <a:srgbClr val="FFFF00"/>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highlight>
                  <a:srgbClr val="CCD8DC"/>
                </a:highlight>
                <a:latin typeface="Roboto"/>
                <a:ea typeface="Roboto"/>
                <a:cs typeface="Roboto"/>
                <a:sym typeface="Roboto"/>
              </a:rPr>
              <a:t>ALONDA</a:t>
            </a:r>
            <a:endParaRPr b="1" sz="2200">
              <a:highlight>
                <a:srgbClr val="CCD8DC"/>
              </a:highlight>
              <a:latin typeface="Roboto"/>
              <a:ea typeface="Roboto"/>
              <a:cs typeface="Roboto"/>
              <a:sym typeface="Roboto"/>
            </a:endParaRPr>
          </a:p>
        </p:txBody>
      </p:sp>
      <p:sp>
        <p:nvSpPr>
          <p:cNvPr id="417" name="Google Shape;417;p43"/>
          <p:cNvSpPr/>
          <p:nvPr/>
        </p:nvSpPr>
        <p:spPr>
          <a:xfrm>
            <a:off x="7511200" y="5674600"/>
            <a:ext cx="381900" cy="123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8" name="Google Shape;418;p43"/>
          <p:cNvSpPr/>
          <p:nvPr/>
        </p:nvSpPr>
        <p:spPr>
          <a:xfrm>
            <a:off x="1093675" y="5024675"/>
            <a:ext cx="2476224" cy="1805652"/>
          </a:xfrm>
          <a:prstGeom prst="cloud">
            <a:avLst/>
          </a:prstGeom>
          <a:solidFill>
            <a:srgbClr val="FAF85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latin typeface="Roboto"/>
                <a:ea typeface="Roboto"/>
                <a:cs typeface="Roboto"/>
                <a:sym typeface="Roboto"/>
              </a:rPr>
              <a:t>Feed back</a:t>
            </a:r>
            <a:endParaRPr b="1" sz="1600">
              <a:latin typeface="Roboto"/>
              <a:ea typeface="Roboto"/>
              <a:cs typeface="Roboto"/>
              <a:sym typeface="Roboto"/>
            </a:endParaRPr>
          </a:p>
          <a:p>
            <a:pPr indent="0" lvl="0" marL="0" rtl="0" algn="ctr">
              <a:spcBef>
                <a:spcPts val="0"/>
              </a:spcBef>
              <a:spcAft>
                <a:spcPts val="0"/>
              </a:spcAft>
              <a:buNone/>
            </a:pPr>
            <a:r>
              <a:t/>
            </a:r>
            <a:endParaRPr b="1" sz="1600">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Regular updates</a:t>
            </a:r>
            <a:endParaRPr>
              <a:latin typeface="Roboto"/>
              <a:ea typeface="Roboto"/>
              <a:cs typeface="Roboto"/>
              <a:sym typeface="Roboto"/>
            </a:endParaRPr>
          </a:p>
        </p:txBody>
      </p:sp>
      <p:sp>
        <p:nvSpPr>
          <p:cNvPr id="419" name="Google Shape;419;p43"/>
          <p:cNvSpPr/>
          <p:nvPr/>
        </p:nvSpPr>
        <p:spPr>
          <a:xfrm>
            <a:off x="3590525" y="5726250"/>
            <a:ext cx="907800" cy="206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416">
                                            <p:txEl>
                                              <p:pRg end="0" st="0"/>
                                            </p:txEl>
                                          </p:spTgt>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1000"/>
                                        <p:tgtEl>
                                          <p:spTgt spid="41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4"/>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44"/>
          <p:cNvSpPr txBox="1"/>
          <p:nvPr/>
        </p:nvSpPr>
        <p:spPr>
          <a:xfrm>
            <a:off x="342900" y="1506375"/>
            <a:ext cx="12948600" cy="1462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u="sng">
                <a:solidFill>
                  <a:schemeClr val="dk1"/>
                </a:solidFill>
                <a:latin typeface="Calibri"/>
                <a:ea typeface="Calibri"/>
                <a:cs typeface="Calibri"/>
                <a:sym typeface="Calibri"/>
              </a:rPr>
              <a:t>References</a:t>
            </a:r>
            <a:endParaRPr sz="2700" u="sng">
              <a:solidFill>
                <a:schemeClr val="dk1"/>
              </a:solidFill>
              <a:latin typeface="Calibri"/>
              <a:ea typeface="Calibri"/>
              <a:cs typeface="Calibri"/>
              <a:sym typeface="Calibri"/>
            </a:endParaRPr>
          </a:p>
          <a:p>
            <a:pPr indent="0" lvl="0" marL="0" rtl="0" algn="ctr">
              <a:spcBef>
                <a:spcPts val="0"/>
              </a:spcBef>
              <a:spcAft>
                <a:spcPts val="0"/>
              </a:spcAft>
              <a:buNone/>
            </a:pPr>
            <a:r>
              <a:t/>
            </a:r>
            <a:endParaRPr sz="2700" u="sng">
              <a:solidFill>
                <a:schemeClr val="dk1"/>
              </a:solidFill>
              <a:latin typeface="Calibri"/>
              <a:ea typeface="Calibri"/>
              <a:cs typeface="Calibri"/>
              <a:sym typeface="Calibri"/>
            </a:endParaRPr>
          </a:p>
          <a:p>
            <a:pPr indent="-330200" lvl="0" marL="457200" rtl="0" algn="l">
              <a:spcBef>
                <a:spcPts val="0"/>
              </a:spcBef>
              <a:spcAft>
                <a:spcPts val="0"/>
              </a:spcAft>
              <a:buSzPts val="1600"/>
              <a:buChar char="●"/>
            </a:pPr>
            <a:r>
              <a:rPr b="1" lang="en" sz="1600">
                <a:solidFill>
                  <a:schemeClr val="dk1"/>
                </a:solidFill>
              </a:rPr>
              <a:t>IMoSyS.</a:t>
            </a:r>
            <a:r>
              <a:rPr lang="en" sz="1600">
                <a:solidFill>
                  <a:schemeClr val="dk1"/>
                </a:solidFill>
              </a:rPr>
              <a:t> (n.d.). </a:t>
            </a:r>
            <a:r>
              <a:rPr i="1" lang="en" sz="1600">
                <a:solidFill>
                  <a:schemeClr val="dk1"/>
                </a:solidFill>
              </a:rPr>
              <a:t>Innovative Monitoring Systems</a:t>
            </a:r>
            <a:r>
              <a:rPr lang="en" sz="1600">
                <a:solidFill>
                  <a:schemeClr val="dk1"/>
                </a:solidFill>
              </a:rPr>
              <a:t>. Retrieved February 13, 2025, </a:t>
            </a:r>
            <a:r>
              <a:rPr lang="en" sz="1600">
                <a:solidFill>
                  <a:srgbClr val="F0DE3D"/>
                </a:solidFill>
                <a:uFill>
                  <a:noFill/>
                </a:uFill>
                <a:hlinkClick r:id="rId3">
                  <a:extLst>
                    <a:ext uri="{A12FA001-AC4F-418D-AE19-62706E023703}">
                      <ahyp:hlinkClr val="tx"/>
                    </a:ext>
                  </a:extLst>
                </a:hlinkClick>
              </a:rPr>
              <a:t>https://www.imosys.mw</a:t>
            </a:r>
            <a:endParaRPr sz="2400">
              <a:solidFill>
                <a:srgbClr val="F0DE3D"/>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5"/>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1" name="Google Shape;431;p45"/>
          <p:cNvPicPr preferRelativeResize="0"/>
          <p:nvPr/>
        </p:nvPicPr>
        <p:blipFill>
          <a:blip r:embed="rId3">
            <a:alphaModFix/>
          </a:blip>
          <a:stretch>
            <a:fillRect/>
          </a:stretch>
        </p:blipFill>
        <p:spPr>
          <a:xfrm>
            <a:off x="446875" y="12"/>
            <a:ext cx="12674808" cy="712957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6"/>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7" name="Google Shape;437;p46"/>
          <p:cNvSpPr txBox="1"/>
          <p:nvPr/>
        </p:nvSpPr>
        <p:spPr>
          <a:xfrm>
            <a:off x="342900" y="1929925"/>
            <a:ext cx="12391500" cy="526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600">
                <a:solidFill>
                  <a:srgbClr val="FAF85B"/>
                </a:solidFill>
                <a:latin typeface="Pacifico"/>
                <a:ea typeface="Pacifico"/>
                <a:cs typeface="Pacifico"/>
                <a:sym typeface="Pacifico"/>
              </a:rPr>
              <a:t>Thank you</a:t>
            </a:r>
            <a:endParaRPr sz="18600">
              <a:solidFill>
                <a:srgbClr val="FAF85B"/>
              </a:solidFill>
              <a:latin typeface="Pacifico"/>
              <a:ea typeface="Pacifico"/>
              <a:cs typeface="Pacifico"/>
              <a:sym typeface="Pacif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437">
                                            <p:txEl>
                                              <p:pRg end="0" st="0"/>
                                            </p:txEl>
                                          </p:spTgt>
                                        </p:tgtEl>
                                        <p:attrNameLst>
                                          <p:attrName>r</p:attrName>
                                        </p:attrNameLst>
                                      </p:cBhvr>
                                    </p:animRo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6"/>
          <p:cNvPicPr preferRelativeResize="0"/>
          <p:nvPr/>
        </p:nvPicPr>
        <p:blipFill>
          <a:blip r:embed="rId3">
            <a:alphaModFix/>
          </a:blip>
          <a:stretch>
            <a:fillRect/>
          </a:stretch>
        </p:blipFill>
        <p:spPr>
          <a:xfrm>
            <a:off x="1020450" y="813450"/>
            <a:ext cx="2849026" cy="5818626"/>
          </a:xfrm>
          <a:prstGeom prst="rect">
            <a:avLst/>
          </a:prstGeom>
          <a:noFill/>
          <a:ln>
            <a:noFill/>
          </a:ln>
        </p:spPr>
      </p:pic>
      <p:pic>
        <p:nvPicPr>
          <p:cNvPr id="88" name="Google Shape;88;p16"/>
          <p:cNvPicPr preferRelativeResize="0"/>
          <p:nvPr/>
        </p:nvPicPr>
        <p:blipFill>
          <a:blip r:embed="rId4">
            <a:alphaModFix/>
          </a:blip>
          <a:stretch>
            <a:fillRect/>
          </a:stretch>
        </p:blipFill>
        <p:spPr>
          <a:xfrm>
            <a:off x="4948700" y="813449"/>
            <a:ext cx="2883992" cy="5818626"/>
          </a:xfrm>
          <a:prstGeom prst="rect">
            <a:avLst/>
          </a:prstGeom>
          <a:noFill/>
          <a:ln>
            <a:noFill/>
          </a:ln>
        </p:spPr>
      </p:pic>
      <p:pic>
        <p:nvPicPr>
          <p:cNvPr id="89" name="Google Shape;89;p16"/>
          <p:cNvPicPr preferRelativeResize="0"/>
          <p:nvPr/>
        </p:nvPicPr>
        <p:blipFill>
          <a:blip r:embed="rId5">
            <a:alphaModFix/>
          </a:blip>
          <a:stretch>
            <a:fillRect/>
          </a:stretch>
        </p:blipFill>
        <p:spPr>
          <a:xfrm>
            <a:off x="9020224" y="813394"/>
            <a:ext cx="2884000" cy="5818728"/>
          </a:xfrm>
          <a:prstGeom prst="rect">
            <a:avLst/>
          </a:prstGeom>
          <a:noFill/>
          <a:ln>
            <a:noFill/>
          </a:ln>
        </p:spPr>
      </p:pic>
      <p:sp>
        <p:nvSpPr>
          <p:cNvPr id="90" name="Google Shape;90;p16"/>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7"/>
          <p:cNvSpPr/>
          <p:nvPr/>
        </p:nvSpPr>
        <p:spPr>
          <a:xfrm>
            <a:off x="923225" y="2499775"/>
            <a:ext cx="9549900" cy="32388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6" name="Google Shape;96;p17"/>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7"/>
          <p:cNvSpPr txBox="1"/>
          <p:nvPr/>
        </p:nvSpPr>
        <p:spPr>
          <a:xfrm>
            <a:off x="1943625" y="1563497"/>
            <a:ext cx="8285400" cy="5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FF00"/>
                </a:solidFill>
              </a:rPr>
              <a:t>How Does Alonda App Work?</a:t>
            </a:r>
            <a:endParaRPr b="1" sz="3400">
              <a:solidFill>
                <a:srgbClr val="FFFF00"/>
              </a:solidFill>
            </a:endParaRPr>
          </a:p>
          <a:p>
            <a:pPr indent="0" lvl="0" marL="0" rtl="0" algn="l">
              <a:lnSpc>
                <a:spcPct val="150000"/>
              </a:lnSpc>
              <a:spcBef>
                <a:spcPts val="0"/>
              </a:spcBef>
              <a:spcAft>
                <a:spcPts val="0"/>
              </a:spcAft>
              <a:buNone/>
            </a:pPr>
            <a:r>
              <a:t/>
            </a:r>
            <a:endParaRPr b="1" sz="3400">
              <a:solidFill>
                <a:srgbClr val="FFFF00"/>
              </a:solidFill>
            </a:endParaRPr>
          </a:p>
          <a:p>
            <a:pPr indent="0" lvl="0" marL="0" rtl="0" algn="l">
              <a:lnSpc>
                <a:spcPct val="150000"/>
              </a:lnSpc>
              <a:spcBef>
                <a:spcPts val="0"/>
              </a:spcBef>
              <a:spcAft>
                <a:spcPts val="0"/>
              </a:spcAft>
              <a:buNone/>
            </a:pPr>
            <a:r>
              <a:rPr b="1" lang="en" sz="2400"/>
              <a:t>Uses key features like</a:t>
            </a:r>
            <a:endParaRPr b="1" sz="2400"/>
          </a:p>
          <a:p>
            <a:pPr indent="-381000" lvl="0" marL="457200" rtl="0" algn="l">
              <a:lnSpc>
                <a:spcPct val="150000"/>
              </a:lnSpc>
              <a:spcBef>
                <a:spcPts val="0"/>
              </a:spcBef>
              <a:spcAft>
                <a:spcPts val="0"/>
              </a:spcAft>
              <a:buSzPts val="2400"/>
              <a:buChar char="●"/>
            </a:pPr>
            <a:r>
              <a:rPr b="1" lang="en" sz="2400"/>
              <a:t>Automated emergency alerts</a:t>
            </a:r>
            <a:endParaRPr b="1" sz="2400"/>
          </a:p>
          <a:p>
            <a:pPr indent="-381000" lvl="0" marL="457200" rtl="0" algn="l">
              <a:lnSpc>
                <a:spcPct val="150000"/>
              </a:lnSpc>
              <a:spcBef>
                <a:spcPts val="0"/>
              </a:spcBef>
              <a:spcAft>
                <a:spcPts val="0"/>
              </a:spcAft>
              <a:buSzPts val="2400"/>
              <a:buChar char="●"/>
            </a:pPr>
            <a:r>
              <a:rPr b="1" lang="en" sz="2400"/>
              <a:t>Real-Time tracking</a:t>
            </a:r>
            <a:endParaRPr b="1" sz="2400"/>
          </a:p>
          <a:p>
            <a:pPr indent="-381000" lvl="0" marL="457200" rtl="0" algn="l">
              <a:lnSpc>
                <a:spcPct val="150000"/>
              </a:lnSpc>
              <a:spcBef>
                <a:spcPts val="0"/>
              </a:spcBef>
              <a:spcAft>
                <a:spcPts val="0"/>
              </a:spcAft>
              <a:buSzPts val="2400"/>
              <a:buChar char="●"/>
            </a:pPr>
            <a:r>
              <a:rPr b="1" lang="en" sz="2400"/>
              <a:t>Essential service directory</a:t>
            </a:r>
            <a:endParaRPr b="1" sz="2400"/>
          </a:p>
          <a:p>
            <a:pPr indent="-381000" lvl="0" marL="457200" rtl="0" algn="l">
              <a:lnSpc>
                <a:spcPct val="150000"/>
              </a:lnSpc>
              <a:spcBef>
                <a:spcPts val="0"/>
              </a:spcBef>
              <a:spcAft>
                <a:spcPts val="0"/>
              </a:spcAft>
              <a:buSzPts val="2400"/>
              <a:buChar char="●"/>
            </a:pPr>
            <a:r>
              <a:rPr b="1" lang="en" sz="2400"/>
              <a:t>Data driven insights</a:t>
            </a:r>
            <a:endParaRPr b="1" sz="2400"/>
          </a:p>
          <a:p>
            <a:pPr indent="0" lvl="0" marL="457200" rtl="0" algn="l">
              <a:lnSpc>
                <a:spcPct val="150000"/>
              </a:lnSpc>
              <a:spcBef>
                <a:spcPts val="0"/>
              </a:spcBef>
              <a:spcAft>
                <a:spcPts val="0"/>
              </a:spcAft>
              <a:buNone/>
            </a:pPr>
            <a:r>
              <a:t/>
            </a:r>
            <a:endParaRPr b="1" sz="2400">
              <a:solidFill>
                <a:srgbClr val="FFFF00"/>
              </a:solidFill>
            </a:endParaRPr>
          </a:p>
          <a:p>
            <a:pPr indent="0" lvl="0" marL="0" rtl="0" algn="l">
              <a:spcBef>
                <a:spcPts val="0"/>
              </a:spcBef>
              <a:spcAft>
                <a:spcPts val="0"/>
              </a:spcAft>
              <a:buNone/>
            </a:pPr>
            <a:r>
              <a:t/>
            </a:r>
            <a:endParaRPr b="1" sz="3400">
              <a:solidFill>
                <a:srgbClr val="FFFF00"/>
              </a:solidFill>
            </a:endParaRPr>
          </a:p>
          <a:p>
            <a:pPr indent="0" lvl="0" marL="0" rtl="0" algn="l">
              <a:spcBef>
                <a:spcPts val="0"/>
              </a:spcBef>
              <a:spcAft>
                <a:spcPts val="0"/>
              </a:spcAft>
              <a:buNone/>
            </a:pPr>
            <a:r>
              <a:t/>
            </a:r>
            <a:endParaRPr b="1" sz="3400">
              <a:solidFill>
                <a:srgbClr val="FFFF00"/>
              </a:solidFill>
            </a:endParaRPr>
          </a:p>
          <a:p>
            <a:pPr indent="0" lvl="0" marL="0" rtl="0" algn="l">
              <a:spcBef>
                <a:spcPts val="0"/>
              </a:spcBef>
              <a:spcAft>
                <a:spcPts val="0"/>
              </a:spcAft>
              <a:buNone/>
            </a:pPr>
            <a:r>
              <a:t/>
            </a:r>
            <a:endParaRPr b="1" sz="3400">
              <a:solidFill>
                <a:srgbClr val="FFFF00"/>
              </a:solidFill>
            </a:endParaRPr>
          </a:p>
          <a:p>
            <a:pPr indent="0" lvl="0" marL="0" rtl="0" algn="l">
              <a:spcBef>
                <a:spcPts val="0"/>
              </a:spcBef>
              <a:spcAft>
                <a:spcPts val="0"/>
              </a:spcAft>
              <a:buNone/>
            </a:pPr>
            <a:r>
              <a:t/>
            </a:r>
            <a:endParaRPr b="1" sz="3400">
              <a:solidFill>
                <a:srgbClr val="FFFF00"/>
              </a:solidFill>
            </a:endParaRPr>
          </a:p>
        </p:txBody>
      </p:sp>
      <p:pic>
        <p:nvPicPr>
          <p:cNvPr descr="HD wallpaper: Exclamation Mark On Mobile Showing Attention Warning ..." id="98" name="Google Shape;98;p17"/>
          <p:cNvPicPr preferRelativeResize="0"/>
          <p:nvPr/>
        </p:nvPicPr>
        <p:blipFill>
          <a:blip r:embed="rId3">
            <a:alphaModFix/>
          </a:blip>
          <a:stretch>
            <a:fillRect/>
          </a:stretch>
        </p:blipFill>
        <p:spPr>
          <a:xfrm>
            <a:off x="10593800" y="173025"/>
            <a:ext cx="2938074" cy="2670096"/>
          </a:xfrm>
          <a:prstGeom prst="rect">
            <a:avLst/>
          </a:prstGeom>
          <a:noFill/>
          <a:ln>
            <a:noFill/>
          </a:ln>
        </p:spPr>
      </p:pic>
      <p:pic>
        <p:nvPicPr>
          <p:cNvPr descr="iPhone tracking | Ken Hawkins | Flickr" id="99" name="Google Shape;99;p17"/>
          <p:cNvPicPr preferRelativeResize="0"/>
          <p:nvPr/>
        </p:nvPicPr>
        <p:blipFill>
          <a:blip r:embed="rId4">
            <a:alphaModFix/>
          </a:blip>
          <a:stretch>
            <a:fillRect/>
          </a:stretch>
        </p:blipFill>
        <p:spPr>
          <a:xfrm>
            <a:off x="10593800" y="2843125"/>
            <a:ext cx="2938074" cy="2099625"/>
          </a:xfrm>
          <a:prstGeom prst="rect">
            <a:avLst/>
          </a:prstGeom>
          <a:noFill/>
          <a:ln>
            <a:noFill/>
          </a:ln>
        </p:spPr>
      </p:pic>
      <p:pic>
        <p:nvPicPr>
          <p:cNvPr descr="Decision Making,direction, Career Free Stock Photo - Public Domain ..." id="100" name="Google Shape;100;p17"/>
          <p:cNvPicPr preferRelativeResize="0"/>
          <p:nvPr/>
        </p:nvPicPr>
        <p:blipFill>
          <a:blip r:embed="rId5">
            <a:alphaModFix/>
          </a:blip>
          <a:stretch>
            <a:fillRect/>
          </a:stretch>
        </p:blipFill>
        <p:spPr>
          <a:xfrm>
            <a:off x="10544938" y="4999875"/>
            <a:ext cx="3035800" cy="224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6" name="Google Shape;106;p18"/>
          <p:cNvSpPr txBox="1"/>
          <p:nvPr/>
        </p:nvSpPr>
        <p:spPr>
          <a:xfrm>
            <a:off x="3447300" y="555250"/>
            <a:ext cx="7284300" cy="88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F3E24B"/>
                </a:solidFill>
                <a:latin typeface="Roboto"/>
                <a:ea typeface="Roboto"/>
                <a:cs typeface="Roboto"/>
                <a:sym typeface="Roboto"/>
              </a:rPr>
              <a:t>GROWTH TRAJECTORY OF THE APP</a:t>
            </a:r>
            <a:endParaRPr b="1" sz="2600">
              <a:solidFill>
                <a:srgbClr val="F3E24B"/>
              </a:solidFill>
              <a:latin typeface="Roboto"/>
              <a:ea typeface="Roboto"/>
              <a:cs typeface="Roboto"/>
              <a:sym typeface="Roboto"/>
            </a:endParaRPr>
          </a:p>
        </p:txBody>
      </p:sp>
      <p:sp>
        <p:nvSpPr>
          <p:cNvPr id="107" name="Google Shape;107;p18"/>
          <p:cNvSpPr/>
          <p:nvPr/>
        </p:nvSpPr>
        <p:spPr>
          <a:xfrm>
            <a:off x="577675" y="3121313"/>
            <a:ext cx="1723200" cy="1351500"/>
          </a:xfrm>
          <a:prstGeom prst="round2DiagRect">
            <a:avLst>
              <a:gd fmla="val 16667" name="adj1"/>
              <a:gd fmla="val 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08" name="Google Shape;108;p18"/>
          <p:cNvSpPr txBox="1"/>
          <p:nvPr/>
        </p:nvSpPr>
        <p:spPr>
          <a:xfrm>
            <a:off x="722124" y="3395338"/>
            <a:ext cx="1360200" cy="12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Emergency App</a:t>
            </a:r>
            <a:endParaRPr sz="1800">
              <a:latin typeface="Roboto"/>
              <a:ea typeface="Roboto"/>
              <a:cs typeface="Roboto"/>
              <a:sym typeface="Roboto"/>
            </a:endParaRPr>
          </a:p>
        </p:txBody>
      </p:sp>
      <p:cxnSp>
        <p:nvCxnSpPr>
          <p:cNvPr id="109" name="Google Shape;109;p18"/>
          <p:cNvCxnSpPr/>
          <p:nvPr/>
        </p:nvCxnSpPr>
        <p:spPr>
          <a:xfrm flipH="1" rot="10800000">
            <a:off x="2397888" y="3768550"/>
            <a:ext cx="1176300" cy="25800"/>
          </a:xfrm>
          <a:prstGeom prst="straightConnector1">
            <a:avLst/>
          </a:prstGeom>
          <a:noFill/>
          <a:ln cap="flat" cmpd="sng" w="28575">
            <a:solidFill>
              <a:schemeClr val="dk1"/>
            </a:solidFill>
            <a:prstDash val="solid"/>
            <a:round/>
            <a:headEnd len="med" w="med" type="none"/>
            <a:tailEnd len="med" w="med" type="triangle"/>
          </a:ln>
        </p:spPr>
      </p:cxnSp>
      <p:sp>
        <p:nvSpPr>
          <p:cNvPr id="110" name="Google Shape;110;p18"/>
          <p:cNvSpPr/>
          <p:nvPr/>
        </p:nvSpPr>
        <p:spPr>
          <a:xfrm>
            <a:off x="3889750" y="2527825"/>
            <a:ext cx="3312000" cy="2724000"/>
          </a:xfrm>
          <a:prstGeom prst="round2DiagRect">
            <a:avLst>
              <a:gd fmla="val 16667" name="adj1"/>
              <a:gd fmla="val 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1" name="Google Shape;111;p18"/>
          <p:cNvSpPr txBox="1"/>
          <p:nvPr/>
        </p:nvSpPr>
        <p:spPr>
          <a:xfrm>
            <a:off x="4289900" y="3410050"/>
            <a:ext cx="2971500" cy="7428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Emergency</a:t>
            </a:r>
            <a:r>
              <a:rPr lang="en" sz="1800">
                <a:latin typeface="Roboto"/>
                <a:ea typeface="Roboto"/>
                <a:cs typeface="Roboto"/>
                <a:sym typeface="Roboto"/>
              </a:rPr>
              <a:t> app</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Essential Services</a:t>
            </a:r>
            <a:endParaRPr sz="1800">
              <a:latin typeface="Roboto"/>
              <a:ea typeface="Roboto"/>
              <a:cs typeface="Roboto"/>
              <a:sym typeface="Roboto"/>
            </a:endParaRPr>
          </a:p>
        </p:txBody>
      </p:sp>
      <p:cxnSp>
        <p:nvCxnSpPr>
          <p:cNvPr id="112" name="Google Shape;112;p18"/>
          <p:cNvCxnSpPr/>
          <p:nvPr/>
        </p:nvCxnSpPr>
        <p:spPr>
          <a:xfrm flipH="1" rot="10800000">
            <a:off x="7366850" y="3784175"/>
            <a:ext cx="1176300" cy="25800"/>
          </a:xfrm>
          <a:prstGeom prst="straightConnector1">
            <a:avLst/>
          </a:prstGeom>
          <a:noFill/>
          <a:ln cap="flat" cmpd="sng" w="28575">
            <a:solidFill>
              <a:schemeClr val="dk1"/>
            </a:solidFill>
            <a:prstDash val="solid"/>
            <a:round/>
            <a:headEnd len="med" w="med" type="none"/>
            <a:tailEnd len="med" w="med" type="triangle"/>
          </a:ln>
        </p:spPr>
      </p:cxnSp>
      <p:sp>
        <p:nvSpPr>
          <p:cNvPr id="113" name="Google Shape;113;p18"/>
          <p:cNvSpPr/>
          <p:nvPr/>
        </p:nvSpPr>
        <p:spPr>
          <a:xfrm>
            <a:off x="8842200" y="1872625"/>
            <a:ext cx="3652500" cy="3642000"/>
          </a:xfrm>
          <a:prstGeom prst="round2DiagRect">
            <a:avLst>
              <a:gd fmla="val 16667" name="adj1"/>
              <a:gd fmla="val 0" name="adj2"/>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4" name="Google Shape;114;p18"/>
          <p:cNvSpPr txBox="1"/>
          <p:nvPr/>
        </p:nvSpPr>
        <p:spPr>
          <a:xfrm>
            <a:off x="9468975" y="2800450"/>
            <a:ext cx="2971500" cy="2724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Emergency app</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Essential Services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Alonda Eats</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 Alonda Chat</a:t>
            </a:r>
            <a:endParaRPr sz="1800">
              <a:latin typeface="Roboto"/>
              <a:ea typeface="Roboto"/>
              <a:cs typeface="Roboto"/>
              <a:sym typeface="Roboto"/>
            </a:endParaRPr>
          </a:p>
          <a:p>
            <a:pPr indent="-342900" lvl="0" marL="457200" rtl="0" algn="l">
              <a:lnSpc>
                <a:spcPct val="150000"/>
              </a:lnSpc>
              <a:spcBef>
                <a:spcPts val="0"/>
              </a:spcBef>
              <a:spcAft>
                <a:spcPts val="0"/>
              </a:spcAft>
              <a:buSzPts val="1800"/>
              <a:buFont typeface="Roboto"/>
              <a:buChar char="●"/>
            </a:pPr>
            <a:r>
              <a:rPr lang="en" sz="1800">
                <a:latin typeface="Roboto"/>
                <a:ea typeface="Roboto"/>
                <a:cs typeface="Roboto"/>
                <a:sym typeface="Roboto"/>
              </a:rPr>
              <a:t>Alonda Pay</a:t>
            </a:r>
            <a:endParaRPr sz="1800">
              <a:latin typeface="Roboto"/>
              <a:ea typeface="Roboto"/>
              <a:cs typeface="Roboto"/>
              <a:sym typeface="Roboto"/>
            </a:endParaRPr>
          </a:p>
          <a:p>
            <a:pPr indent="0" lvl="0" marL="457200" rtl="0" algn="l">
              <a:lnSpc>
                <a:spcPct val="150000"/>
              </a:lnSpc>
              <a:spcBef>
                <a:spcPts val="0"/>
              </a:spcBef>
              <a:spcAft>
                <a:spcPts val="0"/>
              </a:spcAft>
              <a:buNone/>
            </a:pPr>
            <a:r>
              <a:t/>
            </a:r>
            <a:endParaRPr sz="1800">
              <a:latin typeface="Roboto"/>
              <a:ea typeface="Roboto"/>
              <a:cs typeface="Roboto"/>
              <a:sym typeface="Roboto"/>
            </a:endParaRPr>
          </a:p>
          <a:p>
            <a:pPr indent="0" lvl="0" marL="457200" rtl="0" algn="l">
              <a:lnSpc>
                <a:spcPct val="150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8" name="Shape 118"/>
        <p:cNvGrpSpPr/>
        <p:nvPr/>
      </p:nvGrpSpPr>
      <p:grpSpPr>
        <a:xfrm>
          <a:off x="0" y="0"/>
          <a:ext cx="0" cy="0"/>
          <a:chOff x="0" y="0"/>
          <a:chExt cx="0" cy="0"/>
        </a:xfrm>
      </p:grpSpPr>
      <p:sp>
        <p:nvSpPr>
          <p:cNvPr id="119" name="Google Shape;119;p19"/>
          <p:cNvSpPr txBox="1"/>
          <p:nvPr/>
        </p:nvSpPr>
        <p:spPr>
          <a:xfrm>
            <a:off x="3394500" y="2864381"/>
            <a:ext cx="9630300" cy="19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FF00"/>
                </a:solidFill>
                <a:highlight>
                  <a:srgbClr val="0000FF"/>
                </a:highlight>
              </a:rPr>
              <a:t>Why was Alonda App Created?</a:t>
            </a:r>
            <a:endParaRPr b="1" sz="3400">
              <a:solidFill>
                <a:srgbClr val="FFFF00"/>
              </a:solidFill>
              <a:highlight>
                <a:srgbClr val="0000FF"/>
              </a:highlight>
            </a:endParaRPr>
          </a:p>
        </p:txBody>
      </p:sp>
      <p:sp>
        <p:nvSpPr>
          <p:cNvPr id="120" name="Google Shape;120;p19"/>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latin typeface="Roboto"/>
                <a:ea typeface="Roboto"/>
                <a:cs typeface="Roboto"/>
                <a:sym typeface="Roboto"/>
              </a:rPr>
              <a:t>‹#›</a:t>
            </a:fld>
            <a:endParaRPr>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0"/>
          <p:cNvSpPr txBox="1"/>
          <p:nvPr/>
        </p:nvSpPr>
        <p:spPr>
          <a:xfrm>
            <a:off x="3009938" y="1264368"/>
            <a:ext cx="95400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FF00"/>
                </a:solidFill>
              </a:rPr>
              <a:t>Problem Statement.</a:t>
            </a:r>
            <a:endParaRPr b="1" sz="3400">
              <a:solidFill>
                <a:srgbClr val="FFFF00"/>
              </a:solidFill>
            </a:endParaRPr>
          </a:p>
        </p:txBody>
      </p:sp>
      <p:sp>
        <p:nvSpPr>
          <p:cNvPr id="126" name="Google Shape;126;p20"/>
          <p:cNvSpPr/>
          <p:nvPr/>
        </p:nvSpPr>
        <p:spPr>
          <a:xfrm>
            <a:off x="1248100" y="2247350"/>
            <a:ext cx="10846800" cy="4086600"/>
          </a:xfrm>
          <a:prstGeom prst="round2DiagRect">
            <a:avLst>
              <a:gd fmla="val 16667" name="adj1"/>
              <a:gd fmla="val 0" name="adj2"/>
            </a:avLst>
          </a:prstGeom>
          <a:solidFill>
            <a:srgbClr val="F3E24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27" name="Google Shape;127;p20"/>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0"/>
          <p:cNvSpPr txBox="1"/>
          <p:nvPr/>
        </p:nvSpPr>
        <p:spPr>
          <a:xfrm>
            <a:off x="1687525" y="2467699"/>
            <a:ext cx="9060000" cy="46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In Malawi,</a:t>
            </a:r>
            <a:r>
              <a:rPr b="1" lang="en" sz="1900"/>
              <a:t>emergency response and personal safety remains critical challenges, </a:t>
            </a:r>
            <a:r>
              <a:rPr lang="en" sz="1900"/>
              <a:t>leaving many vulnerable in times of crisis.</a:t>
            </a:r>
            <a:endParaRPr sz="1900"/>
          </a:p>
          <a:p>
            <a:pPr indent="0" lvl="0" marL="0" rtl="0" algn="l">
              <a:spcBef>
                <a:spcPts val="0"/>
              </a:spcBef>
              <a:spcAft>
                <a:spcPts val="0"/>
              </a:spcAft>
              <a:buNone/>
            </a:pPr>
            <a:r>
              <a:rPr lang="en" sz="1900"/>
              <a:t>Challenges such as theft ,medical emergencies ,gender based violence are on the rise.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The </a:t>
            </a:r>
            <a:r>
              <a:rPr lang="en" sz="1900"/>
              <a:t>country</a:t>
            </a:r>
            <a:r>
              <a:rPr lang="en" sz="1900"/>
              <a:t> experiences </a:t>
            </a:r>
            <a:r>
              <a:rPr b="1" lang="en" sz="1900"/>
              <a:t>frequent fires and earthquakes,natural disasters,droughts and landslides.</a:t>
            </a:r>
            <a:endParaRPr sz="1900"/>
          </a:p>
          <a:p>
            <a:pPr indent="0" lvl="0" marL="0" rtl="0" algn="l">
              <a:spcBef>
                <a:spcPts val="0"/>
              </a:spcBef>
              <a:spcAft>
                <a:spcPts val="0"/>
              </a:spcAft>
              <a:buNone/>
            </a:pPr>
            <a:r>
              <a:rPr lang="en" sz="1900"/>
              <a:t>For instance in 2013, there were 4,375 recorded fire incidents.</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Despite, these  recurring incidents, emergency response systems are often slow, no automated triggering of emergency alerts ,uncoordinated, or difficult to access due to lack of real time tracking ,making it hard for victims to get timely assistance. </a:t>
            </a:r>
            <a:endParaRPr sz="1900"/>
          </a:p>
          <a:p>
            <a:pPr indent="0" lvl="0" marL="0" rtl="0" algn="l">
              <a:spcBef>
                <a:spcPts val="0"/>
              </a:spcBef>
              <a:spcAft>
                <a:spcPts val="0"/>
              </a:spcAft>
              <a:buNone/>
            </a:pPr>
            <a:r>
              <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1"/>
          <p:cNvSpPr txBox="1"/>
          <p:nvPr/>
        </p:nvSpPr>
        <p:spPr>
          <a:xfrm>
            <a:off x="2284525" y="673104"/>
            <a:ext cx="12220200" cy="170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1"/>
              </a:solidFill>
            </a:endParaRPr>
          </a:p>
          <a:p>
            <a:pPr indent="0" lvl="0" marL="0" rtl="0" algn="l">
              <a:spcBef>
                <a:spcPts val="0"/>
              </a:spcBef>
              <a:spcAft>
                <a:spcPts val="0"/>
              </a:spcAft>
              <a:buNone/>
            </a:pPr>
            <a:r>
              <a:rPr b="1" lang="en" sz="1800" u="sng">
                <a:solidFill>
                  <a:srgbClr val="FFFF00"/>
                </a:solidFill>
              </a:rPr>
              <a:t>Additionally,</a:t>
            </a:r>
            <a:r>
              <a:rPr b="1" lang="en" sz="1800" u="sng">
                <a:solidFill>
                  <a:srgbClr val="0000FF"/>
                </a:solidFill>
              </a:rPr>
              <a:t> </a:t>
            </a:r>
            <a:r>
              <a:rPr lang="en" sz="1800" u="sng"/>
              <a:t>Gender-Based Violence is a major concern.</a:t>
            </a:r>
            <a:endParaRPr sz="1800" u="sng"/>
          </a:p>
          <a:p>
            <a:pPr indent="0" lvl="0" marL="0" rtl="0" algn="l">
              <a:spcBef>
                <a:spcPts val="0"/>
              </a:spcBef>
              <a:spcAft>
                <a:spcPts val="0"/>
              </a:spcAft>
              <a:buNone/>
            </a:pPr>
            <a:r>
              <a:t/>
            </a:r>
            <a:endParaRPr sz="1800" u="sng"/>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lt1"/>
              </a:solidFill>
            </a:endParaRPr>
          </a:p>
        </p:txBody>
      </p:sp>
      <p:pic>
        <p:nvPicPr>
          <p:cNvPr id="134" name="Google Shape;134;p21" title="Chart"/>
          <p:cNvPicPr preferRelativeResize="0"/>
          <p:nvPr/>
        </p:nvPicPr>
        <p:blipFill>
          <a:blip r:embed="rId4">
            <a:alphaModFix/>
          </a:blip>
          <a:stretch>
            <a:fillRect/>
          </a:stretch>
        </p:blipFill>
        <p:spPr>
          <a:xfrm>
            <a:off x="2433950" y="2375602"/>
            <a:ext cx="4477599" cy="2768625"/>
          </a:xfrm>
          <a:prstGeom prst="rect">
            <a:avLst/>
          </a:prstGeom>
          <a:noFill/>
          <a:ln>
            <a:noFill/>
          </a:ln>
        </p:spPr>
      </p:pic>
      <p:sp>
        <p:nvSpPr>
          <p:cNvPr id="135" name="Google Shape;135;p21"/>
          <p:cNvSpPr txBox="1"/>
          <p:nvPr/>
        </p:nvSpPr>
        <p:spPr>
          <a:xfrm>
            <a:off x="7302813" y="2709492"/>
            <a:ext cx="4200300" cy="44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AF85B"/>
                </a:highlight>
              </a:rPr>
              <a:t>42% of women have experienced GBV.</a:t>
            </a:r>
            <a:endParaRPr sz="1800">
              <a:highlight>
                <a:srgbClr val="FAF85B"/>
              </a:highlight>
            </a:endParaRPr>
          </a:p>
          <a:p>
            <a:pPr indent="0" lvl="0" marL="0" rtl="0" algn="l">
              <a:spcBef>
                <a:spcPts val="0"/>
              </a:spcBef>
              <a:spcAft>
                <a:spcPts val="0"/>
              </a:spcAft>
              <a:buNone/>
            </a:pPr>
            <a:r>
              <a:rPr lang="en" sz="1800">
                <a:highlight>
                  <a:srgbClr val="FAF85B"/>
                </a:highlight>
              </a:rPr>
              <a:t>1 in 4 girls (25%) are sexually abused before turning 18.</a:t>
            </a:r>
            <a:endParaRPr sz="1800">
              <a:highlight>
                <a:srgbClr val="FAF85B"/>
              </a:highlight>
            </a:endParaRPr>
          </a:p>
          <a:p>
            <a:pPr indent="0" lvl="0" marL="0" rtl="0" algn="l">
              <a:spcBef>
                <a:spcPts val="0"/>
              </a:spcBef>
              <a:spcAft>
                <a:spcPts val="0"/>
              </a:spcAft>
              <a:buNone/>
            </a:pPr>
            <a:r>
              <a:t/>
            </a:r>
            <a:endParaRPr sz="1800">
              <a:highlight>
                <a:srgbClr val="FAF85B"/>
              </a:highlight>
            </a:endParaRPr>
          </a:p>
          <a:p>
            <a:pPr indent="0" lvl="0" marL="0" rtl="0" algn="l">
              <a:spcBef>
                <a:spcPts val="0"/>
              </a:spcBef>
              <a:spcAft>
                <a:spcPts val="0"/>
              </a:spcAft>
              <a:buNone/>
            </a:pPr>
            <a:r>
              <a:rPr lang="en" sz="1800">
                <a:highlight>
                  <a:srgbClr val="FAF85B"/>
                </a:highlight>
              </a:rPr>
              <a:t>This highlights the urgent need for accessible </a:t>
            </a:r>
            <a:r>
              <a:rPr lang="en" sz="1800">
                <a:highlight>
                  <a:srgbClr val="FAF85B"/>
                </a:highlight>
              </a:rPr>
              <a:t>safely</a:t>
            </a:r>
            <a:r>
              <a:rPr lang="en" sz="1800">
                <a:highlight>
                  <a:srgbClr val="FAF85B"/>
                </a:highlight>
              </a:rPr>
              <a:t> solutions. </a:t>
            </a:r>
            <a:endParaRPr sz="1800">
              <a:highlight>
                <a:srgbClr val="FAF85B"/>
              </a:highlight>
            </a:endParaRPr>
          </a:p>
          <a:p>
            <a:pPr indent="0" lvl="0" marL="0" rtl="0" algn="l">
              <a:spcBef>
                <a:spcPts val="0"/>
              </a:spcBef>
              <a:spcAft>
                <a:spcPts val="0"/>
              </a:spcAft>
              <a:buNone/>
            </a:pPr>
            <a:r>
              <a:t/>
            </a:r>
            <a:endParaRPr sz="1800">
              <a:highlight>
                <a:srgbClr val="FAF85B"/>
              </a:highlight>
            </a:endParaRPr>
          </a:p>
          <a:p>
            <a:pPr indent="0" lvl="0" marL="0" rtl="0" algn="l">
              <a:spcBef>
                <a:spcPts val="0"/>
              </a:spcBef>
              <a:spcAft>
                <a:spcPts val="0"/>
              </a:spcAft>
              <a:buNone/>
            </a:pPr>
            <a:r>
              <a:rPr lang="en" sz="1800">
                <a:highlight>
                  <a:srgbClr val="FAF85B"/>
                </a:highlight>
              </a:rPr>
              <a:t>The </a:t>
            </a:r>
            <a:r>
              <a:rPr lang="en" sz="1800">
                <a:highlight>
                  <a:srgbClr val="FAF85B"/>
                </a:highlight>
              </a:rPr>
              <a:t>most</a:t>
            </a:r>
            <a:r>
              <a:rPr lang="en" sz="1800">
                <a:highlight>
                  <a:srgbClr val="FAF85B"/>
                </a:highlight>
              </a:rPr>
              <a:t> recent is cyclone freddy in March 2023 which poured </a:t>
            </a:r>
            <a:r>
              <a:rPr lang="en" sz="1800">
                <a:highlight>
                  <a:srgbClr val="FAF85B"/>
                </a:highlight>
              </a:rPr>
              <a:t>6 months</a:t>
            </a:r>
            <a:r>
              <a:rPr lang="en" sz="1800">
                <a:highlight>
                  <a:srgbClr val="FAF85B"/>
                </a:highlight>
              </a:rPr>
              <a:t> rainfall in 6 days killing over 1200 people.</a:t>
            </a:r>
            <a:endParaRPr sz="1800">
              <a:highlight>
                <a:srgbClr val="FAF85B"/>
              </a:highlight>
            </a:endParaRPr>
          </a:p>
          <a:p>
            <a:pPr indent="0" lvl="0" marL="0" rtl="0" algn="l">
              <a:spcBef>
                <a:spcPts val="0"/>
              </a:spcBef>
              <a:spcAft>
                <a:spcPts val="0"/>
              </a:spcAft>
              <a:buNone/>
            </a:pPr>
            <a:r>
              <a:t/>
            </a:r>
            <a:endParaRPr sz="1800">
              <a:solidFill>
                <a:schemeClr val="dk1"/>
              </a:solidFill>
              <a:highlight>
                <a:srgbClr val="FAF85B"/>
              </a:highlight>
            </a:endParaRPr>
          </a:p>
        </p:txBody>
      </p:sp>
      <p:sp>
        <p:nvSpPr>
          <p:cNvPr id="136" name="Google Shape;136;p21"/>
          <p:cNvSpPr txBox="1"/>
          <p:nvPr>
            <p:ph idx="12" type="sldNum"/>
          </p:nvPr>
        </p:nvSpPr>
        <p:spPr>
          <a:xfrm>
            <a:off x="12708687" y="6632131"/>
            <a:ext cx="823200" cy="5598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