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9" r:id="rId4"/>
    <p:sldId id="280" r:id="rId5"/>
    <p:sldId id="281" r:id="rId6"/>
    <p:sldId id="282" r:id="rId7"/>
    <p:sldId id="283" r:id="rId8"/>
    <p:sldId id="292" r:id="rId9"/>
    <p:sldId id="284" r:id="rId10"/>
    <p:sldId id="286" r:id="rId11"/>
    <p:sldId id="287" r:id="rId12"/>
    <p:sldId id="288" r:id="rId13"/>
    <p:sldId id="289" r:id="rId14"/>
    <p:sldId id="290" r:id="rId15"/>
    <p:sldId id="263" r:id="rId16"/>
    <p:sldId id="262" r:id="rId17"/>
    <p:sldId id="264" r:id="rId18"/>
    <p:sldId id="265" r:id="rId19"/>
    <p:sldId id="277" r:id="rId20"/>
    <p:sldId id="274" r:id="rId21"/>
    <p:sldId id="276" r:id="rId22"/>
    <p:sldId id="267" r:id="rId23"/>
    <p:sldId id="268" r:id="rId24"/>
    <p:sldId id="275" r:id="rId25"/>
    <p:sldId id="291" r:id="rId26"/>
    <p:sldId id="260" r:id="rId27"/>
    <p:sldId id="257" r:id="rId28"/>
    <p:sldId id="293" r:id="rId29"/>
    <p:sldId id="294" r:id="rId30"/>
    <p:sldId id="26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023D70-7CFD-4698-84AF-53D9FFC36E32}"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BC734-9990-47A8-BD0C-A4E62FA3D020}" type="slidenum">
              <a:rPr lang="en-US" smtClean="0"/>
              <a:t>‹#›</a:t>
            </a:fld>
            <a:endParaRPr lang="en-US"/>
          </a:p>
        </p:txBody>
      </p:sp>
    </p:spTree>
    <p:extLst>
      <p:ext uri="{BB962C8B-B14F-4D97-AF65-F5344CB8AC3E}">
        <p14:creationId xmlns:p14="http://schemas.microsoft.com/office/powerpoint/2010/main" val="1724685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023D70-7CFD-4698-84AF-53D9FFC36E32}"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BC734-9990-47A8-BD0C-A4E62FA3D020}" type="slidenum">
              <a:rPr lang="en-US" smtClean="0"/>
              <a:t>‹#›</a:t>
            </a:fld>
            <a:endParaRPr lang="en-US"/>
          </a:p>
        </p:txBody>
      </p:sp>
    </p:spTree>
    <p:extLst>
      <p:ext uri="{BB962C8B-B14F-4D97-AF65-F5344CB8AC3E}">
        <p14:creationId xmlns:p14="http://schemas.microsoft.com/office/powerpoint/2010/main" val="161315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023D70-7CFD-4698-84AF-53D9FFC36E32}"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BC734-9990-47A8-BD0C-A4E62FA3D020}" type="slidenum">
              <a:rPr lang="en-US" smtClean="0"/>
              <a:t>‹#›</a:t>
            </a:fld>
            <a:endParaRPr lang="en-US"/>
          </a:p>
        </p:txBody>
      </p:sp>
    </p:spTree>
    <p:extLst>
      <p:ext uri="{BB962C8B-B14F-4D97-AF65-F5344CB8AC3E}">
        <p14:creationId xmlns:p14="http://schemas.microsoft.com/office/powerpoint/2010/main" val="143092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023D70-7CFD-4698-84AF-53D9FFC36E32}"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BC734-9990-47A8-BD0C-A4E62FA3D020}" type="slidenum">
              <a:rPr lang="en-US" smtClean="0"/>
              <a:t>‹#›</a:t>
            </a:fld>
            <a:endParaRPr lang="en-US"/>
          </a:p>
        </p:txBody>
      </p:sp>
    </p:spTree>
    <p:extLst>
      <p:ext uri="{BB962C8B-B14F-4D97-AF65-F5344CB8AC3E}">
        <p14:creationId xmlns:p14="http://schemas.microsoft.com/office/powerpoint/2010/main" val="2625612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023D70-7CFD-4698-84AF-53D9FFC36E32}" type="datetimeFigureOut">
              <a:rPr lang="en-US" smtClean="0"/>
              <a:t>7/2/2021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BC734-9990-47A8-BD0C-A4E62FA3D020}" type="slidenum">
              <a:rPr lang="en-US" smtClean="0"/>
              <a:t>‹#›</a:t>
            </a:fld>
            <a:endParaRPr lang="en-US"/>
          </a:p>
        </p:txBody>
      </p:sp>
    </p:spTree>
    <p:extLst>
      <p:ext uri="{BB962C8B-B14F-4D97-AF65-F5344CB8AC3E}">
        <p14:creationId xmlns:p14="http://schemas.microsoft.com/office/powerpoint/2010/main" val="1147299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023D70-7CFD-4698-84AF-53D9FFC36E32}"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BC734-9990-47A8-BD0C-A4E62FA3D020}" type="slidenum">
              <a:rPr lang="en-US" smtClean="0"/>
              <a:t>‹#›</a:t>
            </a:fld>
            <a:endParaRPr lang="en-US"/>
          </a:p>
        </p:txBody>
      </p:sp>
    </p:spTree>
    <p:extLst>
      <p:ext uri="{BB962C8B-B14F-4D97-AF65-F5344CB8AC3E}">
        <p14:creationId xmlns:p14="http://schemas.microsoft.com/office/powerpoint/2010/main" val="1300416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023D70-7CFD-4698-84AF-53D9FFC36E32}" type="datetimeFigureOut">
              <a:rPr lang="en-US" smtClean="0"/>
              <a:t>7/2/2021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3BC734-9990-47A8-BD0C-A4E62FA3D020}" type="slidenum">
              <a:rPr lang="en-US" smtClean="0"/>
              <a:t>‹#›</a:t>
            </a:fld>
            <a:endParaRPr lang="en-US"/>
          </a:p>
        </p:txBody>
      </p:sp>
    </p:spTree>
    <p:extLst>
      <p:ext uri="{BB962C8B-B14F-4D97-AF65-F5344CB8AC3E}">
        <p14:creationId xmlns:p14="http://schemas.microsoft.com/office/powerpoint/2010/main" val="148195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023D70-7CFD-4698-84AF-53D9FFC36E32}" type="datetimeFigureOut">
              <a:rPr lang="en-US" smtClean="0"/>
              <a:t>7/2/2021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3BC734-9990-47A8-BD0C-A4E62FA3D020}" type="slidenum">
              <a:rPr lang="en-US" smtClean="0"/>
              <a:t>‹#›</a:t>
            </a:fld>
            <a:endParaRPr lang="en-US"/>
          </a:p>
        </p:txBody>
      </p:sp>
    </p:spTree>
    <p:extLst>
      <p:ext uri="{BB962C8B-B14F-4D97-AF65-F5344CB8AC3E}">
        <p14:creationId xmlns:p14="http://schemas.microsoft.com/office/powerpoint/2010/main" val="1327759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23D70-7CFD-4698-84AF-53D9FFC36E32}" type="datetimeFigureOut">
              <a:rPr lang="en-US" smtClean="0"/>
              <a:t>7/2/2021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3BC734-9990-47A8-BD0C-A4E62FA3D020}" type="slidenum">
              <a:rPr lang="en-US" smtClean="0"/>
              <a:t>‹#›</a:t>
            </a:fld>
            <a:endParaRPr lang="en-US"/>
          </a:p>
        </p:txBody>
      </p:sp>
    </p:spTree>
    <p:extLst>
      <p:ext uri="{BB962C8B-B14F-4D97-AF65-F5344CB8AC3E}">
        <p14:creationId xmlns:p14="http://schemas.microsoft.com/office/powerpoint/2010/main" val="2672758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023D70-7CFD-4698-84AF-53D9FFC36E32}"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BC734-9990-47A8-BD0C-A4E62FA3D020}" type="slidenum">
              <a:rPr lang="en-US" smtClean="0"/>
              <a:t>‹#›</a:t>
            </a:fld>
            <a:endParaRPr lang="en-US"/>
          </a:p>
        </p:txBody>
      </p:sp>
    </p:spTree>
    <p:extLst>
      <p:ext uri="{BB962C8B-B14F-4D97-AF65-F5344CB8AC3E}">
        <p14:creationId xmlns:p14="http://schemas.microsoft.com/office/powerpoint/2010/main" val="308177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023D70-7CFD-4698-84AF-53D9FFC36E32}" type="datetimeFigureOut">
              <a:rPr lang="en-US" smtClean="0"/>
              <a:t>7/2/2021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BC734-9990-47A8-BD0C-A4E62FA3D020}" type="slidenum">
              <a:rPr lang="en-US" smtClean="0"/>
              <a:t>‹#›</a:t>
            </a:fld>
            <a:endParaRPr lang="en-US"/>
          </a:p>
        </p:txBody>
      </p:sp>
    </p:spTree>
    <p:extLst>
      <p:ext uri="{BB962C8B-B14F-4D97-AF65-F5344CB8AC3E}">
        <p14:creationId xmlns:p14="http://schemas.microsoft.com/office/powerpoint/2010/main" val="2302275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23D70-7CFD-4698-84AF-53D9FFC36E32}" type="datetimeFigureOut">
              <a:rPr lang="en-US" smtClean="0"/>
              <a:t>7/2/2021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BC734-9990-47A8-BD0C-A4E62FA3D020}" type="slidenum">
              <a:rPr lang="en-US" smtClean="0"/>
              <a:t>‹#›</a:t>
            </a:fld>
            <a:endParaRPr lang="en-US"/>
          </a:p>
        </p:txBody>
      </p:sp>
    </p:spTree>
    <p:extLst>
      <p:ext uri="{BB962C8B-B14F-4D97-AF65-F5344CB8AC3E}">
        <p14:creationId xmlns:p14="http://schemas.microsoft.com/office/powerpoint/2010/main" val="3647066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neptune.ai/blog/best-8-machine-learning-model-deployment-tools#AWS-SageMaker" TargetMode="External"/><Relationship Id="rId3" Type="http://schemas.openxmlformats.org/officeDocument/2006/relationships/hyperlink" Target="https://neptune.ai/blog/best-8-machine-learning-model-deployment-tools#MLflow" TargetMode="External"/><Relationship Id="rId7" Type="http://schemas.openxmlformats.org/officeDocument/2006/relationships/hyperlink" Target="https://neptune.ai/blog/best-8-machine-learning-model-deployment-tools#BentoML" TargetMode="External"/><Relationship Id="rId2" Type="http://schemas.openxmlformats.org/officeDocument/2006/relationships/hyperlink" Target="https://neptune.ai/blog/best-8-machine-learning-model-deployment-tools#TensorFlow-Serving" TargetMode="External"/><Relationship Id="rId1" Type="http://schemas.openxmlformats.org/officeDocument/2006/relationships/slideLayout" Target="../slideLayouts/slideLayout2.xml"/><Relationship Id="rId6" Type="http://schemas.openxmlformats.org/officeDocument/2006/relationships/hyperlink" Target="https://neptune.ai/blog/best-8-machine-learning-model-deployment-tools#Seldon.io" TargetMode="External"/><Relationship Id="rId5" Type="http://schemas.openxmlformats.org/officeDocument/2006/relationships/hyperlink" Target="https://neptune.ai/blog/best-8-machine-learning-model-deployment-tools#Cortex" TargetMode="External"/><Relationship Id="rId4" Type="http://schemas.openxmlformats.org/officeDocument/2006/relationships/hyperlink" Target="https://neptune.ai/blog/best-8-machine-learning-model-deployment-tools#Kubeflow" TargetMode="External"/><Relationship Id="rId9" Type="http://schemas.openxmlformats.org/officeDocument/2006/relationships/hyperlink" Target="https://neptune.ai/blog/best-8-machine-learning-model-deployment-tools#Torchserv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science</a:t>
            </a:r>
            <a:endParaRPr lang="en-US" dirty="0"/>
          </a:p>
        </p:txBody>
      </p:sp>
      <p:sp>
        <p:nvSpPr>
          <p:cNvPr id="3" name="Subtitle 2"/>
          <p:cNvSpPr>
            <a:spLocks noGrp="1"/>
          </p:cNvSpPr>
          <p:nvPr>
            <p:ph type="subTitle" idx="1"/>
          </p:nvPr>
        </p:nvSpPr>
        <p:spPr/>
        <p:txBody>
          <a:bodyPr/>
          <a:lstStyle/>
          <a:p>
            <a:r>
              <a:rPr lang="en-US" dirty="0" smtClean="0"/>
              <a:t>Part1: introduction</a:t>
            </a:r>
            <a:endParaRPr lang="en-US" dirty="0"/>
          </a:p>
        </p:txBody>
      </p:sp>
    </p:spTree>
    <p:extLst>
      <p:ext uri="{BB962C8B-B14F-4D97-AF65-F5344CB8AC3E}">
        <p14:creationId xmlns:p14="http://schemas.microsoft.com/office/powerpoint/2010/main" val="595392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science Lifecycle/</a:t>
            </a:r>
            <a:r>
              <a:rPr lang="en-US" sz="3200" b="1" dirty="0" smtClean="0"/>
              <a:t>Modeling</a:t>
            </a:r>
            <a:endParaRPr lang="en-US" sz="3200" b="1" dirty="0"/>
          </a:p>
        </p:txBody>
      </p:sp>
      <p:sp>
        <p:nvSpPr>
          <p:cNvPr id="3" name="Content Placeholder 2"/>
          <p:cNvSpPr>
            <a:spLocks noGrp="1"/>
          </p:cNvSpPr>
          <p:nvPr>
            <p:ph idx="1"/>
          </p:nvPr>
        </p:nvSpPr>
        <p:spPr/>
        <p:txBody>
          <a:bodyPr/>
          <a:lstStyle/>
          <a:p>
            <a:r>
              <a:rPr lang="en-US" b="1" dirty="0" smtClean="0"/>
              <a:t>Modeling</a:t>
            </a:r>
          </a:p>
          <a:p>
            <a:pPr lvl="1"/>
            <a:r>
              <a:rPr lang="en-US" b="1" dirty="0" smtClean="0"/>
              <a:t>Classification</a:t>
            </a:r>
          </a:p>
          <a:p>
            <a:pPr lvl="1"/>
            <a:r>
              <a:rPr lang="en-US" b="1" dirty="0" smtClean="0"/>
              <a:t>Regression</a:t>
            </a:r>
          </a:p>
          <a:p>
            <a:pPr lvl="1"/>
            <a:r>
              <a:rPr lang="en-US" b="1" dirty="0" smtClean="0"/>
              <a:t>Clustering</a:t>
            </a:r>
          </a:p>
          <a:p>
            <a:pPr lvl="1"/>
            <a:r>
              <a:rPr lang="en-US" b="1" dirty="0" smtClean="0"/>
              <a:t>…</a:t>
            </a:r>
            <a:endParaRPr lang="en-US" b="1" dirty="0"/>
          </a:p>
        </p:txBody>
      </p:sp>
      <p:pic>
        <p:nvPicPr>
          <p:cNvPr id="6" name="Picture 5"/>
          <p:cNvPicPr>
            <a:picLocks noChangeAspect="1"/>
          </p:cNvPicPr>
          <p:nvPr/>
        </p:nvPicPr>
        <p:blipFill>
          <a:blip r:embed="rId2"/>
          <a:stretch>
            <a:fillRect/>
          </a:stretch>
        </p:blipFill>
        <p:spPr>
          <a:xfrm>
            <a:off x="5721531" y="1384526"/>
            <a:ext cx="5408023" cy="5033554"/>
          </a:xfrm>
          <a:prstGeom prst="rect">
            <a:avLst/>
          </a:prstGeom>
        </p:spPr>
      </p:pic>
    </p:spTree>
    <p:extLst>
      <p:ext uri="{BB962C8B-B14F-4D97-AF65-F5344CB8AC3E}">
        <p14:creationId xmlns:p14="http://schemas.microsoft.com/office/powerpoint/2010/main" val="367846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science Lifecycle/</a:t>
            </a:r>
            <a:r>
              <a:rPr lang="en-US" sz="3200" b="1" dirty="0" smtClean="0"/>
              <a:t>Model Evaluation</a:t>
            </a:r>
            <a:endParaRPr lang="en-US" dirty="0"/>
          </a:p>
        </p:txBody>
      </p:sp>
      <p:sp>
        <p:nvSpPr>
          <p:cNvPr id="3" name="Content Placeholder 2"/>
          <p:cNvSpPr>
            <a:spLocks noGrp="1"/>
          </p:cNvSpPr>
          <p:nvPr>
            <p:ph idx="1"/>
          </p:nvPr>
        </p:nvSpPr>
        <p:spPr/>
        <p:txBody>
          <a:bodyPr/>
          <a:lstStyle/>
          <a:p>
            <a:r>
              <a:rPr lang="en-US" b="1" dirty="0"/>
              <a:t>Model </a:t>
            </a:r>
            <a:r>
              <a:rPr lang="en-US" b="1" dirty="0" smtClean="0"/>
              <a:t>Evaluation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57" y="1825625"/>
            <a:ext cx="7620000" cy="4600575"/>
          </a:xfrm>
          <a:prstGeom prst="rect">
            <a:avLst/>
          </a:prstGeom>
        </p:spPr>
      </p:pic>
    </p:spTree>
    <p:extLst>
      <p:ext uri="{BB962C8B-B14F-4D97-AF65-F5344CB8AC3E}">
        <p14:creationId xmlns:p14="http://schemas.microsoft.com/office/powerpoint/2010/main" val="7166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science Lifecycle/</a:t>
            </a:r>
            <a:r>
              <a:rPr lang="en-US" sz="3200" b="1" dirty="0" smtClean="0"/>
              <a:t>Model Deployment</a:t>
            </a:r>
            <a:endParaRPr lang="en-US" dirty="0"/>
          </a:p>
        </p:txBody>
      </p:sp>
      <p:sp>
        <p:nvSpPr>
          <p:cNvPr id="3" name="Content Placeholder 2"/>
          <p:cNvSpPr>
            <a:spLocks noGrp="1"/>
          </p:cNvSpPr>
          <p:nvPr>
            <p:ph idx="1"/>
          </p:nvPr>
        </p:nvSpPr>
        <p:spPr/>
        <p:txBody>
          <a:bodyPr/>
          <a:lstStyle/>
          <a:p>
            <a:r>
              <a:rPr lang="en-US" dirty="0" err="1" smtClean="0">
                <a:hlinkClick r:id="rId2"/>
              </a:rPr>
              <a:t>TensorFlow</a:t>
            </a:r>
            <a:r>
              <a:rPr lang="en-US" dirty="0" smtClean="0">
                <a:hlinkClick r:id="rId2"/>
              </a:rPr>
              <a:t> Serving </a:t>
            </a:r>
            <a:endParaRPr lang="en-US" dirty="0" smtClean="0"/>
          </a:p>
          <a:p>
            <a:r>
              <a:rPr lang="en-US" dirty="0" err="1" smtClean="0">
                <a:hlinkClick r:id="rId3"/>
              </a:rPr>
              <a:t>MLflow</a:t>
            </a:r>
            <a:r>
              <a:rPr lang="en-US" dirty="0" smtClean="0">
                <a:hlinkClick r:id="rId3"/>
              </a:rPr>
              <a:t> </a:t>
            </a:r>
            <a:endParaRPr lang="en-US" dirty="0" smtClean="0"/>
          </a:p>
          <a:p>
            <a:r>
              <a:rPr lang="en-US" dirty="0" err="1" smtClean="0">
                <a:hlinkClick r:id="rId4"/>
              </a:rPr>
              <a:t>Kubeflow</a:t>
            </a:r>
            <a:r>
              <a:rPr lang="en-US" dirty="0" smtClean="0">
                <a:hlinkClick r:id="rId4"/>
              </a:rPr>
              <a:t> </a:t>
            </a:r>
            <a:endParaRPr lang="en-US" dirty="0" smtClean="0"/>
          </a:p>
          <a:p>
            <a:r>
              <a:rPr lang="en-US" dirty="0" smtClean="0">
                <a:hlinkClick r:id="rId5"/>
              </a:rPr>
              <a:t>Cortex </a:t>
            </a:r>
            <a:endParaRPr lang="en-US" dirty="0" smtClean="0"/>
          </a:p>
          <a:p>
            <a:r>
              <a:rPr lang="en-US" dirty="0" smtClean="0">
                <a:hlinkClick r:id="rId6"/>
              </a:rPr>
              <a:t>Seldon.io </a:t>
            </a:r>
            <a:endParaRPr lang="en-US" dirty="0" smtClean="0"/>
          </a:p>
          <a:p>
            <a:r>
              <a:rPr lang="en-US" dirty="0" err="1" smtClean="0">
                <a:hlinkClick r:id="rId7"/>
              </a:rPr>
              <a:t>BentoML</a:t>
            </a:r>
            <a:r>
              <a:rPr lang="en-US" dirty="0" smtClean="0">
                <a:hlinkClick r:id="rId7"/>
              </a:rPr>
              <a:t> </a:t>
            </a:r>
            <a:endParaRPr lang="en-US" dirty="0" smtClean="0"/>
          </a:p>
          <a:p>
            <a:r>
              <a:rPr lang="en-US" dirty="0" smtClean="0">
                <a:hlinkClick r:id="rId8"/>
              </a:rPr>
              <a:t>AWS </a:t>
            </a:r>
            <a:r>
              <a:rPr lang="en-US" dirty="0" err="1" smtClean="0">
                <a:hlinkClick r:id="rId8"/>
              </a:rPr>
              <a:t>SageMaker</a:t>
            </a:r>
            <a:r>
              <a:rPr lang="en-US" dirty="0" smtClean="0">
                <a:hlinkClick r:id="rId8"/>
              </a:rPr>
              <a:t> </a:t>
            </a:r>
            <a:endParaRPr lang="en-US" dirty="0" smtClean="0"/>
          </a:p>
          <a:p>
            <a:r>
              <a:rPr lang="en-US" dirty="0" err="1" smtClean="0">
                <a:hlinkClick r:id="rId9"/>
              </a:rPr>
              <a:t>Torchserve</a:t>
            </a:r>
            <a:endParaRPr lang="en-US" dirty="0" smtClean="0"/>
          </a:p>
          <a:p>
            <a:endParaRPr lang="en-US" dirty="0"/>
          </a:p>
        </p:txBody>
      </p:sp>
    </p:spTree>
    <p:extLst>
      <p:ext uri="{BB962C8B-B14F-4D97-AF65-F5344CB8AC3E}">
        <p14:creationId xmlns:p14="http://schemas.microsoft.com/office/powerpoint/2010/main" val="7498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391886"/>
            <a:ext cx="11521440" cy="6191794"/>
          </a:xfrm>
          <a:prstGeom prst="rect">
            <a:avLst/>
          </a:prstGeom>
        </p:spPr>
      </p:pic>
    </p:spTree>
    <p:extLst>
      <p:ext uri="{BB962C8B-B14F-4D97-AF65-F5344CB8AC3E}">
        <p14:creationId xmlns:p14="http://schemas.microsoft.com/office/powerpoint/2010/main" val="3939374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245" y="2649855"/>
            <a:ext cx="6667500" cy="3752850"/>
          </a:xfrm>
          <a:prstGeom prst="rect">
            <a:avLst/>
          </a:prstGeom>
        </p:spPr>
      </p:pic>
      <p:sp>
        <p:nvSpPr>
          <p:cNvPr id="10" name="Title 1"/>
          <p:cNvSpPr txBox="1">
            <a:spLocks/>
          </p:cNvSpPr>
          <p:nvPr/>
        </p:nvSpPr>
        <p:spPr>
          <a:xfrm>
            <a:off x="1164772" y="22331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smtClean="0"/>
              <a:t>K</a:t>
            </a:r>
            <a:r>
              <a:rPr lang="en-US" smtClean="0"/>
              <a:t>nowledge </a:t>
            </a:r>
            <a:r>
              <a:rPr lang="en-US" b="1" smtClean="0"/>
              <a:t>D</a:t>
            </a:r>
            <a:r>
              <a:rPr lang="en-US" smtClean="0"/>
              <a:t>iscovery in </a:t>
            </a:r>
            <a:r>
              <a:rPr lang="en-US" b="1" smtClean="0"/>
              <a:t>D</a:t>
            </a:r>
            <a:r>
              <a:rPr lang="en-US" smtClean="0"/>
              <a:t>atabases (</a:t>
            </a:r>
            <a:r>
              <a:rPr lang="en-US" b="1" smtClean="0"/>
              <a:t>KDD</a:t>
            </a:r>
            <a:r>
              <a:rPr lang="en-US" smtClean="0"/>
              <a:t>)</a:t>
            </a:r>
            <a:endParaRPr lang="en-US" dirty="0"/>
          </a:p>
        </p:txBody>
      </p:sp>
    </p:spTree>
    <p:extLst>
      <p:ext uri="{BB962C8B-B14F-4D97-AF65-F5344CB8AC3E}">
        <p14:creationId xmlns:p14="http://schemas.microsoft.com/office/powerpoint/2010/main" val="3836059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the KDD Process?</a:t>
            </a:r>
            <a:endParaRPr lang="en-US" dirty="0"/>
          </a:p>
        </p:txBody>
      </p:sp>
      <p:sp>
        <p:nvSpPr>
          <p:cNvPr id="3" name="Content Placeholder 2"/>
          <p:cNvSpPr>
            <a:spLocks noGrp="1"/>
          </p:cNvSpPr>
          <p:nvPr>
            <p:ph idx="1"/>
          </p:nvPr>
        </p:nvSpPr>
        <p:spPr/>
        <p:txBody>
          <a:bodyPr>
            <a:normAutofit/>
          </a:bodyPr>
          <a:lstStyle/>
          <a:p>
            <a:pPr algn="just">
              <a:lnSpc>
                <a:spcPct val="150000"/>
              </a:lnSpc>
            </a:pPr>
            <a:r>
              <a:rPr lang="en-US" dirty="0" smtClean="0"/>
              <a:t>The term </a:t>
            </a:r>
            <a:r>
              <a:rPr lang="en-US" b="1" dirty="0" smtClean="0"/>
              <a:t>K</a:t>
            </a:r>
            <a:r>
              <a:rPr lang="en-US" dirty="0" smtClean="0"/>
              <a:t>nowledge </a:t>
            </a:r>
            <a:r>
              <a:rPr lang="en-US" b="1" dirty="0" smtClean="0"/>
              <a:t>D</a:t>
            </a:r>
            <a:r>
              <a:rPr lang="en-US" dirty="0" smtClean="0"/>
              <a:t>iscovery in </a:t>
            </a:r>
            <a:r>
              <a:rPr lang="en-US" b="1" dirty="0" smtClean="0"/>
              <a:t>D</a:t>
            </a:r>
            <a:r>
              <a:rPr lang="en-US" dirty="0" smtClean="0"/>
              <a:t>atabases, or KDD for short, refers to the broad process of finding knowledge in data, and emphasizes the "high-level" application of particular data mining methods. It is of interest to researchers in machine learning, pattern recognition, databases, statistics, artificial intelligence, knowledge acquisition for expert systems, and data visualization.</a:t>
            </a:r>
            <a:endParaRPr lang="en-US" dirty="0"/>
          </a:p>
        </p:txBody>
      </p:sp>
    </p:spTree>
    <p:extLst>
      <p:ext uri="{BB962C8B-B14F-4D97-AF65-F5344CB8AC3E}">
        <p14:creationId xmlns:p14="http://schemas.microsoft.com/office/powerpoint/2010/main" val="391540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KDD</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45475"/>
            <a:ext cx="11155680" cy="5003074"/>
          </a:xfrm>
        </p:spPr>
      </p:pic>
    </p:spTree>
    <p:extLst>
      <p:ext uri="{BB962C8B-B14F-4D97-AF65-F5344CB8AC3E}">
        <p14:creationId xmlns:p14="http://schemas.microsoft.com/office/powerpoint/2010/main" val="3807031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KDD</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The overall process of finding and interpreting patterns from data involves the repeated application of the following steps:</a:t>
            </a:r>
          </a:p>
          <a:p>
            <a:pPr marL="514350" indent="-514350">
              <a:buAutoNum type="arabicPeriod"/>
            </a:pPr>
            <a:r>
              <a:rPr lang="en-US" b="1" dirty="0" smtClean="0"/>
              <a:t>Goal-Setting and Application Understanding</a:t>
            </a:r>
            <a:endParaRPr lang="en-US" dirty="0" smtClean="0"/>
          </a:p>
          <a:p>
            <a:pPr lvl="1"/>
            <a:r>
              <a:rPr lang="en-US" sz="2800" dirty="0" smtClean="0"/>
              <a:t>Developing an understanding of</a:t>
            </a:r>
            <a:r>
              <a:rPr lang="en-US" sz="2800" b="1" dirty="0" smtClean="0"/>
              <a:t> </a:t>
            </a:r>
          </a:p>
          <a:p>
            <a:pPr lvl="2"/>
            <a:r>
              <a:rPr lang="en-US" sz="2400" dirty="0" smtClean="0"/>
              <a:t>the application domain</a:t>
            </a:r>
          </a:p>
          <a:p>
            <a:pPr lvl="2"/>
            <a:r>
              <a:rPr lang="en-US" sz="2400" dirty="0" smtClean="0"/>
              <a:t>the relevant prior knowledge</a:t>
            </a:r>
          </a:p>
          <a:p>
            <a:pPr lvl="2"/>
            <a:r>
              <a:rPr lang="en-US" sz="2400" dirty="0" smtClean="0"/>
              <a:t>the </a:t>
            </a:r>
            <a:r>
              <a:rPr lang="en-US" sz="2400" b="1" dirty="0" smtClean="0"/>
              <a:t>goals</a:t>
            </a:r>
            <a:r>
              <a:rPr lang="en-US" sz="2400" dirty="0" smtClean="0"/>
              <a:t> of the end-user</a:t>
            </a:r>
          </a:p>
          <a:p>
            <a:pPr marL="514350" indent="-514350">
              <a:buFont typeface="+mj-lt"/>
              <a:buAutoNum type="arabicPeriod"/>
            </a:pPr>
            <a:endParaRPr lang="en-US" dirty="0"/>
          </a:p>
        </p:txBody>
      </p:sp>
    </p:spTree>
    <p:extLst>
      <p:ext uri="{BB962C8B-B14F-4D97-AF65-F5344CB8AC3E}">
        <p14:creationId xmlns:p14="http://schemas.microsoft.com/office/powerpoint/2010/main" val="1508992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r>
              <a:rPr lang="en-US" b="1" dirty="0" smtClean="0"/>
              <a:t>KDD</a:t>
            </a:r>
            <a:endParaRPr lang="en-US" b="1" dirty="0"/>
          </a:p>
        </p:txBody>
      </p:sp>
      <p:sp>
        <p:nvSpPr>
          <p:cNvPr id="3" name="Content Placeholder 2"/>
          <p:cNvSpPr>
            <a:spLocks noGrp="1"/>
          </p:cNvSpPr>
          <p:nvPr>
            <p:ph idx="1"/>
          </p:nvPr>
        </p:nvSpPr>
        <p:spPr>
          <a:xfrm>
            <a:off x="420189" y="1397726"/>
            <a:ext cx="10515600" cy="4805363"/>
          </a:xfrm>
        </p:spPr>
        <p:txBody>
          <a:bodyPr>
            <a:normAutofit/>
          </a:bodyPr>
          <a:lstStyle/>
          <a:p>
            <a:pPr marL="514350" indent="-514350">
              <a:buFont typeface="+mj-lt"/>
              <a:buAutoNum type="arabicPeriod" startAt="2"/>
            </a:pPr>
            <a:r>
              <a:rPr lang="en-US" b="1" dirty="0" smtClean="0"/>
              <a:t>Data Selection and Integration</a:t>
            </a:r>
            <a:endParaRPr lang="en-US" dirty="0"/>
          </a:p>
          <a:p>
            <a:pPr lvl="1"/>
            <a:r>
              <a:rPr lang="en-US" dirty="0" smtClean="0"/>
              <a:t>Creating a target data set: </a:t>
            </a:r>
          </a:p>
          <a:p>
            <a:pPr lvl="2"/>
            <a:r>
              <a:rPr lang="en-US" dirty="0" smtClean="0"/>
              <a:t>selecting a data set, or focusing on a subset of variables, or data samples, on which discovery is to be performed.</a:t>
            </a:r>
          </a:p>
          <a:p>
            <a:pPr lvl="2"/>
            <a:endParaRPr lang="en-US" dirty="0" smtClean="0"/>
          </a:p>
          <a:p>
            <a:pPr lvl="1"/>
            <a:r>
              <a:rPr lang="en-US" b="1" dirty="0" smtClean="0"/>
              <a:t>Data integration </a:t>
            </a:r>
            <a:r>
              <a:rPr lang="en-US" dirty="0" smtClean="0"/>
              <a:t>is defined as heterogeneous data from multiple sources combined in a common source(</a:t>
            </a:r>
            <a:r>
              <a:rPr lang="en-US" dirty="0" err="1" smtClean="0"/>
              <a:t>DataWarehouse</a:t>
            </a:r>
            <a:r>
              <a:rPr lang="en-US" dirty="0" smtClean="0"/>
              <a:t>).</a:t>
            </a:r>
          </a:p>
          <a:p>
            <a:pPr lvl="2"/>
            <a:r>
              <a:rPr lang="en-US" dirty="0" smtClean="0"/>
              <a:t>Data integration using </a:t>
            </a:r>
            <a:r>
              <a:rPr lang="en-US" b="1" i="1" dirty="0" smtClean="0"/>
              <a:t>Data Migration tools</a:t>
            </a:r>
            <a:r>
              <a:rPr lang="en-US" dirty="0" smtClean="0"/>
              <a:t>.</a:t>
            </a:r>
          </a:p>
          <a:p>
            <a:pPr lvl="2"/>
            <a:r>
              <a:rPr lang="en-US" dirty="0" smtClean="0"/>
              <a:t>Data integration using </a:t>
            </a:r>
            <a:r>
              <a:rPr lang="en-US" b="1" i="1" dirty="0" smtClean="0"/>
              <a:t>Data Synchronization tools</a:t>
            </a:r>
            <a:r>
              <a:rPr lang="en-US" dirty="0" smtClean="0"/>
              <a:t>.</a:t>
            </a:r>
          </a:p>
          <a:p>
            <a:pPr lvl="2"/>
            <a:r>
              <a:rPr lang="en-US" dirty="0" smtClean="0"/>
              <a:t>Data integration using </a:t>
            </a:r>
            <a:r>
              <a:rPr lang="en-US" b="1" i="1" dirty="0" smtClean="0"/>
              <a:t>ETL</a:t>
            </a:r>
            <a:r>
              <a:rPr lang="en-US" dirty="0" smtClean="0"/>
              <a:t>(Extract-Load-Transformation) process.</a:t>
            </a:r>
          </a:p>
          <a:p>
            <a:pPr lvl="1"/>
            <a:endParaRPr lang="en-US" dirty="0" smtClean="0"/>
          </a:p>
          <a:p>
            <a:pPr marL="0" indent="0">
              <a:buNone/>
            </a:pPr>
            <a:endParaRPr lang="en-US" dirty="0"/>
          </a:p>
        </p:txBody>
      </p:sp>
    </p:spTree>
    <p:extLst>
      <p:ext uri="{BB962C8B-B14F-4D97-AF65-F5344CB8AC3E}">
        <p14:creationId xmlns:p14="http://schemas.microsoft.com/office/powerpoint/2010/main" val="1190286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integration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5474" y="1690688"/>
            <a:ext cx="9196252" cy="5010558"/>
          </a:xfrm>
        </p:spPr>
      </p:pic>
    </p:spTree>
    <p:extLst>
      <p:ext uri="{BB962C8B-B14F-4D97-AF65-F5344CB8AC3E}">
        <p14:creationId xmlns:p14="http://schemas.microsoft.com/office/powerpoint/2010/main" val="342968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263" y="104503"/>
            <a:ext cx="10894423" cy="6583680"/>
          </a:xfrm>
          <a:prstGeom prst="rect">
            <a:avLst/>
          </a:prstGeom>
        </p:spPr>
      </p:pic>
    </p:spTree>
    <p:extLst>
      <p:ext uri="{BB962C8B-B14F-4D97-AF65-F5344CB8AC3E}">
        <p14:creationId xmlns:p14="http://schemas.microsoft.com/office/powerpoint/2010/main" val="419080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KDD</a:t>
            </a:r>
            <a:endParaRPr lang="en-US" b="1" dirty="0"/>
          </a:p>
        </p:txBody>
      </p:sp>
      <p:sp>
        <p:nvSpPr>
          <p:cNvPr id="3" name="Content Placeholder 2"/>
          <p:cNvSpPr>
            <a:spLocks noGrp="1"/>
          </p:cNvSpPr>
          <p:nvPr>
            <p:ph idx="1"/>
          </p:nvPr>
        </p:nvSpPr>
        <p:spPr/>
        <p:txBody>
          <a:bodyPr/>
          <a:lstStyle/>
          <a:p>
            <a:pPr marL="0" indent="0">
              <a:buNone/>
            </a:pPr>
            <a:r>
              <a:rPr lang="en-US" b="1" dirty="0" smtClean="0"/>
              <a:t>3. Preprocessing Data</a:t>
            </a:r>
          </a:p>
          <a:p>
            <a:pPr lvl="1">
              <a:lnSpc>
                <a:spcPct val="150000"/>
              </a:lnSpc>
            </a:pPr>
            <a:r>
              <a:rPr lang="en-US" b="1" dirty="0" smtClean="0"/>
              <a:t>Data cleaning</a:t>
            </a:r>
          </a:p>
          <a:p>
            <a:pPr lvl="1">
              <a:lnSpc>
                <a:spcPct val="150000"/>
              </a:lnSpc>
            </a:pPr>
            <a:r>
              <a:rPr lang="en-US" b="1" dirty="0" smtClean="0"/>
              <a:t> Data Transformation</a:t>
            </a:r>
          </a:p>
          <a:p>
            <a:pPr lvl="1">
              <a:lnSpc>
                <a:spcPct val="150000"/>
              </a:lnSpc>
            </a:pPr>
            <a:r>
              <a:rPr lang="en-US" b="1" dirty="0" smtClean="0"/>
              <a:t>Data Reduction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6831" y="1690688"/>
            <a:ext cx="5715000" cy="4029075"/>
          </a:xfrm>
          <a:prstGeom prst="rect">
            <a:avLst/>
          </a:prstGeom>
        </p:spPr>
      </p:pic>
    </p:spTree>
    <p:extLst>
      <p:ext uri="{BB962C8B-B14F-4D97-AF65-F5344CB8AC3E}">
        <p14:creationId xmlns:p14="http://schemas.microsoft.com/office/powerpoint/2010/main" val="3639145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62062" y="404812"/>
            <a:ext cx="9667875" cy="6048375"/>
          </a:xfrm>
          <a:prstGeom prst="rect">
            <a:avLst/>
          </a:prstGeom>
        </p:spPr>
      </p:pic>
    </p:spTree>
    <p:extLst>
      <p:ext uri="{BB962C8B-B14F-4D97-AF65-F5344CB8AC3E}">
        <p14:creationId xmlns:p14="http://schemas.microsoft.com/office/powerpoint/2010/main" val="2605428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KDD</a:t>
            </a:r>
            <a:endParaRPr lang="en-US" b="1" dirty="0"/>
          </a:p>
        </p:txBody>
      </p:sp>
      <p:sp>
        <p:nvSpPr>
          <p:cNvPr id="3" name="Content Placeholder 2"/>
          <p:cNvSpPr>
            <a:spLocks noGrp="1"/>
          </p:cNvSpPr>
          <p:nvPr>
            <p:ph idx="1"/>
          </p:nvPr>
        </p:nvSpPr>
        <p:spPr/>
        <p:txBody>
          <a:bodyPr>
            <a:normAutofit/>
          </a:bodyPr>
          <a:lstStyle/>
          <a:p>
            <a:pPr marL="0" indent="0">
              <a:buNone/>
            </a:pPr>
            <a:r>
              <a:rPr lang="en-US" b="1" dirty="0" smtClean="0"/>
              <a:t>4.   Data mining.</a:t>
            </a:r>
          </a:p>
          <a:p>
            <a:pPr lvl="1"/>
            <a:r>
              <a:rPr lang="en-US" dirty="0" smtClean="0"/>
              <a:t>Choosing the data mining task.</a:t>
            </a:r>
          </a:p>
          <a:p>
            <a:pPr lvl="2"/>
            <a:r>
              <a:rPr lang="en-US" dirty="0" smtClean="0"/>
              <a:t>    Deciding whether the </a:t>
            </a:r>
            <a:r>
              <a:rPr lang="en-US" b="1" dirty="0" smtClean="0"/>
              <a:t>goal of the KDD </a:t>
            </a:r>
            <a:r>
              <a:rPr lang="en-US" dirty="0" smtClean="0"/>
              <a:t>process is classification, regression, clustering, etc.</a:t>
            </a:r>
          </a:p>
          <a:p>
            <a:pPr lvl="1"/>
            <a:r>
              <a:rPr lang="en-US" dirty="0" smtClean="0"/>
              <a:t>Choosing the data mining algorithm(s).</a:t>
            </a:r>
          </a:p>
          <a:p>
            <a:pPr lvl="2"/>
            <a:r>
              <a:rPr lang="en-US" dirty="0" smtClean="0"/>
              <a:t>    Selecting method(s) to be used for searching for patterns in the data.</a:t>
            </a:r>
          </a:p>
          <a:p>
            <a:pPr lvl="2"/>
            <a:r>
              <a:rPr lang="en-US" dirty="0" smtClean="0"/>
              <a:t>    Deciding which models and parameters may be appropriate.</a:t>
            </a:r>
          </a:p>
          <a:p>
            <a:pPr lvl="2"/>
            <a:r>
              <a:rPr lang="en-US" dirty="0" smtClean="0"/>
              <a:t>    Matching a particular data mining method with the overall criteria of the KDD process.</a:t>
            </a:r>
          </a:p>
          <a:p>
            <a:pPr lvl="1"/>
            <a:endParaRPr lang="en-US" dirty="0" smtClean="0"/>
          </a:p>
          <a:p>
            <a:pPr lvl="1"/>
            <a:r>
              <a:rPr lang="en-US" dirty="0" smtClean="0"/>
              <a:t>Searching for patterns of interest in a particular representational form or a set of such representations as classification rules or trees, regression, clustering, and so forth.</a:t>
            </a:r>
          </a:p>
          <a:p>
            <a:endParaRPr lang="en-US" dirty="0"/>
          </a:p>
        </p:txBody>
      </p:sp>
    </p:spTree>
    <p:extLst>
      <p:ext uri="{BB962C8B-B14F-4D97-AF65-F5344CB8AC3E}">
        <p14:creationId xmlns:p14="http://schemas.microsoft.com/office/powerpoint/2010/main" val="3444075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KDD</a:t>
            </a:r>
            <a:endParaRPr lang="en-US" b="1" dirty="0"/>
          </a:p>
        </p:txBody>
      </p:sp>
      <p:sp>
        <p:nvSpPr>
          <p:cNvPr id="3" name="Content Placeholder 2"/>
          <p:cNvSpPr>
            <a:spLocks noGrp="1"/>
          </p:cNvSpPr>
          <p:nvPr>
            <p:ph idx="1"/>
          </p:nvPr>
        </p:nvSpPr>
        <p:spPr/>
        <p:txBody>
          <a:bodyPr>
            <a:normAutofit/>
          </a:bodyPr>
          <a:lstStyle/>
          <a:p>
            <a:pPr marL="0" indent="0">
              <a:buNone/>
            </a:pPr>
            <a:r>
              <a:rPr lang="en-US" b="1" dirty="0" smtClean="0"/>
              <a:t>5.    Interpreting mined patterns</a:t>
            </a:r>
            <a:r>
              <a:rPr lang="en-US" sz="2600" b="1" dirty="0" smtClean="0"/>
              <a:t>: </a:t>
            </a:r>
          </a:p>
          <a:p>
            <a:pPr marL="457200" lvl="1" indent="0">
              <a:buNone/>
            </a:pPr>
            <a:r>
              <a:rPr lang="en-US" sz="2800" dirty="0" smtClean="0"/>
              <a:t>Pattern Evaluation is defined as identifying strictly increasing patterns representing knowledge based on given measures.</a:t>
            </a:r>
          </a:p>
          <a:p>
            <a:pPr marL="457200" lvl="1" indent="0">
              <a:buNone/>
            </a:pPr>
            <a:endParaRPr lang="en-US" sz="2000" dirty="0" smtClean="0"/>
          </a:p>
          <a:p>
            <a:pPr lvl="2"/>
            <a:r>
              <a:rPr lang="en-US" sz="2400" dirty="0" smtClean="0"/>
              <a:t>Find </a:t>
            </a:r>
            <a:r>
              <a:rPr lang="en-US" sz="2400" b="1" i="1" dirty="0" smtClean="0"/>
              <a:t>interestingness score</a:t>
            </a:r>
            <a:r>
              <a:rPr lang="en-US" sz="2400" dirty="0" smtClean="0"/>
              <a:t> of each pattern.</a:t>
            </a:r>
          </a:p>
          <a:p>
            <a:pPr lvl="2"/>
            <a:r>
              <a:rPr lang="en-US" sz="2400" dirty="0" smtClean="0"/>
              <a:t>Uses </a:t>
            </a:r>
            <a:r>
              <a:rPr lang="en-US" sz="2400" b="1" i="1" dirty="0" smtClean="0"/>
              <a:t>summarization</a:t>
            </a:r>
            <a:r>
              <a:rPr lang="en-US" sz="2400" dirty="0" smtClean="0"/>
              <a:t> and </a:t>
            </a:r>
            <a:r>
              <a:rPr lang="en-US" sz="2400" b="1" i="1" dirty="0" smtClean="0"/>
              <a:t>Visualization</a:t>
            </a:r>
            <a:r>
              <a:rPr lang="en-US" sz="2400" dirty="0" smtClean="0"/>
              <a:t> to make data understandable by user.</a:t>
            </a:r>
          </a:p>
          <a:p>
            <a:pPr marL="0" indent="0">
              <a:buNone/>
            </a:pPr>
            <a:endParaRPr lang="en-US" dirty="0"/>
          </a:p>
        </p:txBody>
      </p:sp>
    </p:spTree>
    <p:extLst>
      <p:ext uri="{BB962C8B-B14F-4D97-AF65-F5344CB8AC3E}">
        <p14:creationId xmlns:p14="http://schemas.microsoft.com/office/powerpoint/2010/main" val="3776098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KDD</a:t>
            </a:r>
            <a:endParaRPr lang="en-US" b="1" dirty="0"/>
          </a:p>
        </p:txBody>
      </p:sp>
      <p:sp>
        <p:nvSpPr>
          <p:cNvPr id="3" name="Content Placeholder 2"/>
          <p:cNvSpPr>
            <a:spLocks noGrp="1"/>
          </p:cNvSpPr>
          <p:nvPr>
            <p:ph idx="1"/>
          </p:nvPr>
        </p:nvSpPr>
        <p:spPr/>
        <p:txBody>
          <a:bodyPr/>
          <a:lstStyle/>
          <a:p>
            <a:pPr marL="514350" indent="-514350">
              <a:buAutoNum type="arabicPeriod" startAt="6"/>
            </a:pPr>
            <a:r>
              <a:rPr lang="en-US" b="1" dirty="0" smtClean="0"/>
              <a:t>Consolidating discovered knowledge </a:t>
            </a:r>
            <a:r>
              <a:rPr lang="en-US" b="1" i="1" dirty="0" smtClean="0"/>
              <a:t>(Knowledge representation)</a:t>
            </a:r>
            <a:r>
              <a:rPr lang="en-US" dirty="0" smtClean="0"/>
              <a:t>: </a:t>
            </a:r>
          </a:p>
          <a:p>
            <a:pPr marL="514350" indent="-514350">
              <a:buAutoNum type="arabicPeriod" startAt="6"/>
            </a:pPr>
            <a:endParaRPr lang="en-US" dirty="0" smtClean="0"/>
          </a:p>
          <a:p>
            <a:pPr marL="0" indent="0">
              <a:buNone/>
            </a:pPr>
            <a:r>
              <a:rPr lang="en-US" dirty="0" smtClean="0"/>
              <a:t>Knowledge representation is defined as technique which utilizes visualization tools to represent data mining results.</a:t>
            </a:r>
          </a:p>
          <a:p>
            <a:pPr lvl="1"/>
            <a:r>
              <a:rPr lang="en-US" dirty="0" smtClean="0"/>
              <a:t>Generate </a:t>
            </a:r>
            <a:r>
              <a:rPr lang="en-US" b="1" i="1" dirty="0" smtClean="0"/>
              <a:t>reports</a:t>
            </a:r>
            <a:r>
              <a:rPr lang="en-US" dirty="0" smtClean="0"/>
              <a:t>.</a:t>
            </a:r>
          </a:p>
          <a:p>
            <a:pPr lvl="1"/>
            <a:r>
              <a:rPr lang="en-US" dirty="0" smtClean="0"/>
              <a:t>Generate </a:t>
            </a:r>
            <a:r>
              <a:rPr lang="en-US" b="1" i="1" dirty="0" smtClean="0"/>
              <a:t>tables</a:t>
            </a:r>
            <a:r>
              <a:rPr lang="en-US" dirty="0" smtClean="0"/>
              <a:t>.</a:t>
            </a:r>
          </a:p>
          <a:p>
            <a:pPr lvl="1"/>
            <a:r>
              <a:rPr lang="en-US" dirty="0" smtClean="0"/>
              <a:t>Generate </a:t>
            </a:r>
            <a:r>
              <a:rPr lang="en-US" b="1" i="1" dirty="0" smtClean="0"/>
              <a:t>discriminant rules</a:t>
            </a:r>
            <a:r>
              <a:rPr lang="en-US" dirty="0" smtClean="0"/>
              <a:t>, </a:t>
            </a:r>
            <a:r>
              <a:rPr lang="en-US" b="1" i="1" dirty="0" smtClean="0"/>
              <a:t>classification rules</a:t>
            </a:r>
            <a:r>
              <a:rPr lang="en-US" dirty="0" smtClean="0"/>
              <a:t>, </a:t>
            </a:r>
            <a:r>
              <a:rPr lang="en-US" b="1" i="1" dirty="0" smtClean="0"/>
              <a:t>characterization rules</a:t>
            </a:r>
            <a:r>
              <a:rPr lang="en-US" dirty="0" smtClean="0"/>
              <a:t>, etc.</a:t>
            </a:r>
            <a:endParaRPr lang="en-US" dirty="0"/>
          </a:p>
        </p:txBody>
      </p:sp>
    </p:spTree>
    <p:extLst>
      <p:ext uri="{BB962C8B-B14F-4D97-AF65-F5344CB8AC3E}">
        <p14:creationId xmlns:p14="http://schemas.microsoft.com/office/powerpoint/2010/main" val="575421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2004170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291" y="1"/>
            <a:ext cx="8830492" cy="6858000"/>
          </a:xfrm>
          <a:prstGeom prst="rect">
            <a:avLst/>
          </a:prstGeom>
        </p:spPr>
      </p:pic>
    </p:spTree>
    <p:extLst>
      <p:ext uri="{BB962C8B-B14F-4D97-AF65-F5344CB8AC3E}">
        <p14:creationId xmlns:p14="http://schemas.microsoft.com/office/powerpoint/2010/main" val="4064762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7469"/>
          </a:xfrm>
        </p:spPr>
        <p:txBody>
          <a:bodyPr>
            <a:normAutofit/>
          </a:bodyPr>
          <a:lstStyle/>
          <a:p>
            <a:r>
              <a:rPr lang="en-US" sz="4000" b="1" dirty="0" smtClean="0"/>
              <a:t>What is data Mining?</a:t>
            </a:r>
            <a:endParaRPr lang="en-US" sz="4000" b="1" dirty="0"/>
          </a:p>
        </p:txBody>
      </p:sp>
      <p:sp>
        <p:nvSpPr>
          <p:cNvPr id="3" name="Content Placeholder 2"/>
          <p:cNvSpPr>
            <a:spLocks noGrp="1"/>
          </p:cNvSpPr>
          <p:nvPr>
            <p:ph idx="1"/>
          </p:nvPr>
        </p:nvSpPr>
        <p:spPr>
          <a:xfrm>
            <a:off x="838200" y="1162594"/>
            <a:ext cx="10515600" cy="5014369"/>
          </a:xfrm>
        </p:spPr>
        <p:txBody>
          <a:bodyPr/>
          <a:lstStyle/>
          <a:p>
            <a:r>
              <a:rPr lang="en-US" sz="2400" dirty="0" smtClean="0"/>
              <a:t>Data mining is a process of extracting and discovering patterns in large data sets involving methods at the intersection of machine learning, statistics, and database systems.</a:t>
            </a:r>
            <a:endParaRPr lang="en-US" sz="2400" dirty="0"/>
          </a:p>
          <a:p>
            <a:r>
              <a:rPr lang="en-US" sz="2400" dirty="0" smtClean="0"/>
              <a:t>Data mining  is one of the Step from </a:t>
            </a:r>
            <a:r>
              <a:rPr lang="en-US" sz="2400" b="1" dirty="0" smtClean="0"/>
              <a:t>KDD </a:t>
            </a:r>
            <a:r>
              <a:rPr lang="en-US" sz="2400" dirty="0" smtClean="0"/>
              <a:t>process.</a:t>
            </a:r>
            <a:r>
              <a:rPr lang="en-US" dirty="0" smtClean="0"/>
              <a:t/>
            </a:r>
            <a:br>
              <a:rPr lang="en-US" dirty="0" smtClean="0"/>
            </a:br>
            <a:endParaRPr lang="en-US" dirty="0" smtClean="0"/>
          </a:p>
          <a:p>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377" y="2717074"/>
            <a:ext cx="6839093" cy="4140926"/>
          </a:xfrm>
          <a:prstGeom prst="rect">
            <a:avLst/>
          </a:prstGeom>
        </p:spPr>
      </p:pic>
    </p:spTree>
    <p:extLst>
      <p:ext uri="{BB962C8B-B14F-4D97-AF65-F5344CB8AC3E}">
        <p14:creationId xmlns:p14="http://schemas.microsoft.com/office/powerpoint/2010/main" val="1496616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sz="3200" dirty="0" smtClean="0">
                <a:latin typeface="Times New Roman" panose="02020603050405020304" pitchFamily="18" charset="0"/>
                <a:cs typeface="Times New Roman" panose="02020603050405020304" pitchFamily="18" charset="0"/>
              </a:rPr>
              <a:t>CRISP-DM (</a:t>
            </a:r>
            <a:r>
              <a:rPr lang="en-US" sz="3200" dirty="0">
                <a:latin typeface="Times New Roman" panose="02020603050405020304" pitchFamily="18" charset="0"/>
                <a:cs typeface="Times New Roman" panose="02020603050405020304" pitchFamily="18" charset="0"/>
              </a:rPr>
              <a:t>Cross-Industry Standard Process for Data </a:t>
            </a:r>
            <a:r>
              <a:rPr lang="en-US" sz="3200" dirty="0" smtClean="0">
                <a:latin typeface="Times New Roman" panose="02020603050405020304" pitchFamily="18" charset="0"/>
                <a:cs typeface="Times New Roman" panose="02020603050405020304" pitchFamily="18" charset="0"/>
              </a:rPr>
              <a:t>Mining)</a:t>
            </a:r>
            <a:r>
              <a:rPr lang="en-US" sz="3200" dirty="0"/>
              <a:t/>
            </a:r>
            <a:br>
              <a:rPr lang="en-US" sz="3200" dirty="0"/>
            </a:br>
            <a:endParaRPr lang="en-US" sz="3200" dirty="0">
              <a:latin typeface="Times New Roman" panose="02020603050405020304" pitchFamily="18" charset="0"/>
              <a:cs typeface="Times New Roman" panose="02020603050405020304" pitchFamily="18"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8880" y="1332411"/>
            <a:ext cx="6949440" cy="5146766"/>
          </a:xfrm>
        </p:spPr>
      </p:pic>
    </p:spTree>
    <p:extLst>
      <p:ext uri="{BB962C8B-B14F-4D97-AF65-F5344CB8AC3E}">
        <p14:creationId xmlns:p14="http://schemas.microsoft.com/office/powerpoint/2010/main" val="2787037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7464" y="326570"/>
            <a:ext cx="10071464" cy="6531429"/>
          </a:xfrm>
          <a:prstGeom prst="rect">
            <a:avLst/>
          </a:prstGeom>
        </p:spPr>
      </p:pic>
    </p:spTree>
    <p:extLst>
      <p:ext uri="{BB962C8B-B14F-4D97-AF65-F5344CB8AC3E}">
        <p14:creationId xmlns:p14="http://schemas.microsoft.com/office/powerpoint/2010/main" val="3271280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224" y="0"/>
            <a:ext cx="9653450" cy="6857999"/>
          </a:xfrm>
          <a:prstGeom prst="rect">
            <a:avLst/>
          </a:prstGeom>
        </p:spPr>
      </p:pic>
    </p:spTree>
    <p:extLst>
      <p:ext uri="{BB962C8B-B14F-4D97-AF65-F5344CB8AC3E}">
        <p14:creationId xmlns:p14="http://schemas.microsoft.com/office/powerpoint/2010/main" val="860317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9817" y="0"/>
            <a:ext cx="11639006" cy="6635931"/>
          </a:xfrm>
          <a:prstGeom prst="rect">
            <a:avLst/>
          </a:prstGeom>
        </p:spPr>
      </p:pic>
    </p:spTree>
    <p:extLst>
      <p:ext uri="{BB962C8B-B14F-4D97-AF65-F5344CB8AC3E}">
        <p14:creationId xmlns:p14="http://schemas.microsoft.com/office/powerpoint/2010/main" val="772966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science Lifecycle/</a:t>
            </a:r>
            <a:r>
              <a:rPr lang="en-US" sz="2800" b="1" dirty="0" smtClean="0"/>
              <a:t>Business Understanding</a:t>
            </a:r>
            <a:endParaRPr lang="en-US" sz="2800" b="1" dirty="0"/>
          </a:p>
        </p:txBody>
      </p:sp>
      <p:sp>
        <p:nvSpPr>
          <p:cNvPr id="3" name="Content Placeholder 2"/>
          <p:cNvSpPr>
            <a:spLocks noGrp="1"/>
          </p:cNvSpPr>
          <p:nvPr>
            <p:ph idx="1"/>
          </p:nvPr>
        </p:nvSpPr>
        <p:spPr/>
        <p:txBody>
          <a:bodyPr/>
          <a:lstStyle/>
          <a:p>
            <a:pPr marL="514350" indent="-514350">
              <a:buAutoNum type="arabicPeriod"/>
            </a:pPr>
            <a:r>
              <a:rPr lang="en-US" b="1" dirty="0" smtClean="0"/>
              <a:t>Business Understanding</a:t>
            </a:r>
          </a:p>
          <a:p>
            <a:r>
              <a:rPr lang="en-US" dirty="0" smtClean="0"/>
              <a:t>Business Understanding plays a key role during success of any project. Every domain and internet business work with a pair of rules as well as goals. In order to acquire the correct data, we should become able to be aware of business. Begging questions about dataset will help in narrowing as a result of correct files acquisition.</a:t>
            </a:r>
          </a:p>
          <a:p>
            <a:pPr marL="514350" indent="-514350">
              <a:buAutoNum type="arabicPeriod"/>
            </a:pPr>
            <a:endParaRPr lang="en-US" dirty="0"/>
          </a:p>
        </p:txBody>
      </p:sp>
    </p:spTree>
    <p:extLst>
      <p:ext uri="{BB962C8B-B14F-4D97-AF65-F5344CB8AC3E}">
        <p14:creationId xmlns:p14="http://schemas.microsoft.com/office/powerpoint/2010/main" val="1237395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7828"/>
            <a:ext cx="10515600" cy="1018904"/>
          </a:xfrm>
        </p:spPr>
        <p:txBody>
          <a:bodyPr>
            <a:normAutofit fontScale="90000"/>
          </a:bodyPr>
          <a:lstStyle/>
          <a:p>
            <a:r>
              <a:rPr lang="en-US" b="1" dirty="0" smtClean="0"/>
              <a:t>Data science Lifecycle/</a:t>
            </a:r>
            <a:r>
              <a:rPr lang="en-US" sz="3100" b="1" dirty="0"/>
              <a:t>Data Collection</a:t>
            </a:r>
            <a:r>
              <a:rPr lang="en-US" b="1" dirty="0"/>
              <a:t> </a:t>
            </a:r>
            <a:br>
              <a:rPr lang="en-US" b="1" dirty="0"/>
            </a:br>
            <a:endParaRPr lang="en-US" dirty="0"/>
          </a:p>
        </p:txBody>
      </p:sp>
      <p:sp>
        <p:nvSpPr>
          <p:cNvPr id="3" name="Content Placeholder 2"/>
          <p:cNvSpPr>
            <a:spLocks noGrp="1"/>
          </p:cNvSpPr>
          <p:nvPr>
            <p:ph idx="1"/>
          </p:nvPr>
        </p:nvSpPr>
        <p:spPr>
          <a:xfrm>
            <a:off x="838200" y="1423852"/>
            <a:ext cx="10515600" cy="4753112"/>
          </a:xfrm>
        </p:spPr>
        <p:txBody>
          <a:bodyPr>
            <a:normAutofit/>
          </a:bodyPr>
          <a:lstStyle/>
          <a:p>
            <a:pPr marL="0" indent="0">
              <a:buNone/>
            </a:pPr>
            <a:r>
              <a:rPr lang="en-US" sz="3000" b="1" dirty="0" smtClean="0"/>
              <a:t>2. Data Collection </a:t>
            </a:r>
          </a:p>
          <a:p>
            <a:r>
              <a:rPr lang="en-US" sz="2400" dirty="0" smtClean="0"/>
              <a:t>As it is a prominent reality there is no </a:t>
            </a:r>
            <a:r>
              <a:rPr lang="en-US" sz="2400" b="1" dirty="0" smtClean="0"/>
              <a:t>Data Science </a:t>
            </a:r>
            <a:r>
              <a:rPr lang="en-US" sz="2400" dirty="0" smtClean="0"/>
              <a:t>without </a:t>
            </a:r>
            <a:r>
              <a:rPr lang="en-US" sz="2400" b="1" dirty="0" smtClean="0"/>
              <a:t>Data </a:t>
            </a:r>
            <a:r>
              <a:rPr lang="en-US" sz="2400" dirty="0" smtClean="0"/>
              <a:t>. So, data serves important element for making any Data Scientific discipline project. Now the question happens where to get the files from. Data could be from different sources:</a:t>
            </a:r>
          </a:p>
          <a:p>
            <a:pPr lvl="1"/>
            <a:r>
              <a:rPr lang="en-US" sz="2000" dirty="0" smtClean="0"/>
              <a:t>logs from webservers, </a:t>
            </a:r>
          </a:p>
          <a:p>
            <a:pPr lvl="1"/>
            <a:r>
              <a:rPr lang="en-US" sz="2000" dirty="0" smtClean="0"/>
              <a:t>data coming from online repositories, </a:t>
            </a:r>
          </a:p>
          <a:p>
            <a:pPr lvl="1"/>
            <a:r>
              <a:rPr lang="en-US" sz="2000" dirty="0" smtClean="0"/>
              <a:t>data from sources, social media data</a:t>
            </a:r>
          </a:p>
          <a:p>
            <a:pPr lvl="1"/>
            <a:r>
              <a:rPr lang="en-US" sz="2000" dirty="0" smtClean="0"/>
              <a:t> data for excel sheet,</a:t>
            </a:r>
          </a:p>
          <a:p>
            <a:pPr lvl="1"/>
            <a:r>
              <a:rPr lang="en-US" sz="2000" dirty="0" smtClean="0"/>
              <a:t>so in short data can come from any kind of source. Everywhere data is presently there. Newspaper, journals, online, websites, every part is made up of data files only. sources.</a:t>
            </a:r>
          </a:p>
          <a:p>
            <a:endParaRPr lang="en-US" dirty="0"/>
          </a:p>
        </p:txBody>
      </p:sp>
    </p:spTree>
    <p:extLst>
      <p:ext uri="{BB962C8B-B14F-4D97-AF65-F5344CB8AC3E}">
        <p14:creationId xmlns:p14="http://schemas.microsoft.com/office/powerpoint/2010/main" val="1736923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Data science Lifecycle/</a:t>
            </a:r>
            <a:r>
              <a:rPr lang="en-US" sz="2800" b="1" dirty="0" smtClean="0"/>
              <a:t>Data </a:t>
            </a:r>
            <a:r>
              <a:rPr lang="en-US" sz="2800" b="1" dirty="0"/>
              <a:t>Collection</a:t>
            </a:r>
            <a:endParaRPr lang="en-US" sz="3600" b="1" dirty="0"/>
          </a:p>
        </p:txBody>
      </p:sp>
      <p:sp>
        <p:nvSpPr>
          <p:cNvPr id="3" name="Content Placeholder 2"/>
          <p:cNvSpPr>
            <a:spLocks noGrp="1"/>
          </p:cNvSpPr>
          <p:nvPr>
            <p:ph idx="1"/>
          </p:nvPr>
        </p:nvSpPr>
        <p:spPr/>
        <p:txBody>
          <a:bodyPr/>
          <a:lstStyle/>
          <a:p>
            <a:r>
              <a:rPr lang="en-US" dirty="0"/>
              <a:t>A major struggle faced by data professionals through data acquisition step is in order to understand where the data arrives from and whether it is undoubtedly the latest data or not really. It makes it a vital step to keep a trail all through the project lifespan cycle as data might to be re-acquired to do analytics and reach to conclusions.</a:t>
            </a:r>
          </a:p>
          <a:p>
            <a:endParaRPr lang="en-US" dirty="0"/>
          </a:p>
        </p:txBody>
      </p:sp>
    </p:spTree>
    <p:extLst>
      <p:ext uri="{BB962C8B-B14F-4D97-AF65-F5344CB8AC3E}">
        <p14:creationId xmlns:p14="http://schemas.microsoft.com/office/powerpoint/2010/main" val="4238007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Preparation</a:t>
            </a:r>
            <a:endParaRPr lang="en-US" dirty="0"/>
          </a:p>
        </p:txBody>
      </p:sp>
      <p:sp>
        <p:nvSpPr>
          <p:cNvPr id="3" name="Content Placeholder 2"/>
          <p:cNvSpPr>
            <a:spLocks noGrp="1"/>
          </p:cNvSpPr>
          <p:nvPr>
            <p:ph idx="1"/>
          </p:nvPr>
        </p:nvSpPr>
        <p:spPr/>
        <p:txBody>
          <a:bodyPr/>
          <a:lstStyle/>
          <a:p>
            <a:r>
              <a:rPr lang="en-US" b="1" dirty="0" smtClean="0"/>
              <a:t>Data Preparation</a:t>
            </a:r>
          </a:p>
          <a:p>
            <a:pPr lvl="1"/>
            <a:r>
              <a:rPr lang="en-US" b="1" dirty="0" smtClean="0"/>
              <a:t>Data Cleaning</a:t>
            </a:r>
          </a:p>
          <a:p>
            <a:pPr lvl="1"/>
            <a:r>
              <a:rPr lang="en-US" b="1" dirty="0" smtClean="0"/>
              <a:t>Data Wrangling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631" y="303870"/>
            <a:ext cx="6762750" cy="6296025"/>
          </a:xfrm>
          <a:prstGeom prst="rect">
            <a:avLst/>
          </a:prstGeom>
        </p:spPr>
      </p:pic>
    </p:spTree>
    <p:extLst>
      <p:ext uri="{BB962C8B-B14F-4D97-AF65-F5344CB8AC3E}">
        <p14:creationId xmlns:p14="http://schemas.microsoft.com/office/powerpoint/2010/main" val="3270070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science Lifecycle</a:t>
            </a:r>
            <a:r>
              <a:rPr lang="en-US" b="1" dirty="0" smtClean="0"/>
              <a:t>/</a:t>
            </a:r>
            <a:r>
              <a:rPr lang="en-US" sz="3200" b="1" i="1" dirty="0"/>
              <a:t> Exploratory Data Analysis </a:t>
            </a:r>
            <a:endParaRPr lang="en-US" dirty="0"/>
          </a:p>
        </p:txBody>
      </p:sp>
      <p:sp>
        <p:nvSpPr>
          <p:cNvPr id="3" name="Content Placeholder 2"/>
          <p:cNvSpPr>
            <a:spLocks noGrp="1"/>
          </p:cNvSpPr>
          <p:nvPr>
            <p:ph idx="1"/>
          </p:nvPr>
        </p:nvSpPr>
        <p:spPr>
          <a:xfrm>
            <a:off x="838200" y="1528354"/>
            <a:ext cx="10515600" cy="4648609"/>
          </a:xfrm>
        </p:spPr>
        <p:txBody>
          <a:bodyPr>
            <a:normAutofit/>
          </a:bodyPr>
          <a:lstStyle/>
          <a:p>
            <a:pPr algn="just"/>
            <a:r>
              <a:rPr lang="en-US" sz="2400" dirty="0" smtClean="0"/>
              <a:t>Data acquired in previous step will probably not give clear analytical image or patterns in the info. So, to understand this info ought to be structured and cleaned. Might possibly be data is obtained right from different sources except for analysis files need to be clubbed mutually from different sources. This is without question also referred as structuring the particular data. Apart from this information might have missing values which usually will cause obstruction in research and model building. There are really various methods to do missing out on value and duplicate value treatment.</a:t>
            </a:r>
          </a:p>
          <a:p>
            <a:r>
              <a:rPr lang="en-US" b="1" i="1" dirty="0" smtClean="0"/>
              <a:t>Exploratory Data Analysis (EDA) </a:t>
            </a:r>
            <a:r>
              <a:rPr lang="en-US" sz="2400" dirty="0" smtClean="0"/>
              <a:t>plays an important job at this stage as summarization of clean data helps through identifying the structure, outliers, flaws and patterns in the information</a:t>
            </a:r>
            <a:r>
              <a:rPr lang="en-US" dirty="0" smtClean="0"/>
              <a:t>. </a:t>
            </a:r>
            <a:endParaRPr lang="en-US" dirty="0"/>
          </a:p>
        </p:txBody>
      </p:sp>
    </p:spTree>
    <p:extLst>
      <p:ext uri="{BB962C8B-B14F-4D97-AF65-F5344CB8AC3E}">
        <p14:creationId xmlns:p14="http://schemas.microsoft.com/office/powerpoint/2010/main" val="2991167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EDA</a:t>
            </a:r>
            <a:r>
              <a:rPr lang="en-US" dirty="0" smtClean="0"/>
              <a:t>(</a:t>
            </a:r>
            <a:r>
              <a:rPr lang="en-US" i="1" dirty="0" smtClean="0"/>
              <a:t>Exploratory Data Analysis </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28801"/>
            <a:ext cx="10896599" cy="4676502"/>
          </a:xfrm>
        </p:spPr>
      </p:pic>
    </p:spTree>
    <p:extLst>
      <p:ext uri="{BB962C8B-B14F-4D97-AF65-F5344CB8AC3E}">
        <p14:creationId xmlns:p14="http://schemas.microsoft.com/office/powerpoint/2010/main" val="1299896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TotalTime>
  <Words>890</Words>
  <Application>Microsoft Office PowerPoint</Application>
  <PresentationFormat>Widescreen</PresentationFormat>
  <Paragraphs>93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Data science</vt:lpstr>
      <vt:lpstr>PowerPoint Presentation</vt:lpstr>
      <vt:lpstr>PowerPoint Presentation</vt:lpstr>
      <vt:lpstr>Data science Lifecycle/Business Understanding</vt:lpstr>
      <vt:lpstr>Data science Lifecycle/Data Collection  </vt:lpstr>
      <vt:lpstr>Data science Lifecycle/Data Collection</vt:lpstr>
      <vt:lpstr>Data Preparation</vt:lpstr>
      <vt:lpstr>Data science Lifecycle/ Exploratory Data Analysis </vt:lpstr>
      <vt:lpstr>EDA(Exploratory Data Analysis )</vt:lpstr>
      <vt:lpstr>Data science Lifecycle/Modeling</vt:lpstr>
      <vt:lpstr>Data science Lifecycle/Model Evaluation</vt:lpstr>
      <vt:lpstr>Data science Lifecycle/Model Deployment</vt:lpstr>
      <vt:lpstr>PowerPoint Presentation</vt:lpstr>
      <vt:lpstr>PowerPoint Presentation</vt:lpstr>
      <vt:lpstr>What is the KDD Process?</vt:lpstr>
      <vt:lpstr>KDD</vt:lpstr>
      <vt:lpstr>KDD</vt:lpstr>
      <vt:lpstr>KDD</vt:lpstr>
      <vt:lpstr>Data integration</vt:lpstr>
      <vt:lpstr>KDD</vt:lpstr>
      <vt:lpstr>PowerPoint Presentation</vt:lpstr>
      <vt:lpstr>KDD</vt:lpstr>
      <vt:lpstr>KDD</vt:lpstr>
      <vt:lpstr>KDD</vt:lpstr>
      <vt:lpstr>PowerPoint Presentation</vt:lpstr>
      <vt:lpstr>PowerPoint Presentation</vt:lpstr>
      <vt:lpstr>What is data Mining?</vt:lpstr>
      <vt:lpstr>CRISP-DM (Cross-Industry Standard Process for Data Mining) </vt:lpstr>
      <vt:lpstr>PowerPoint Presentation</vt:lpstr>
      <vt:lpstr>PowerPoint Presentation</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Datamining</dc:title>
  <dc:creator>RePack by Diakov</dc:creator>
  <cp:lastModifiedBy>RePack by Diakov</cp:lastModifiedBy>
  <cp:revision>26</cp:revision>
  <dcterms:created xsi:type="dcterms:W3CDTF">2021-06-17T07:15:47Z</dcterms:created>
  <dcterms:modified xsi:type="dcterms:W3CDTF">2021-07-02T13:20:02Z</dcterms:modified>
</cp:coreProperties>
</file>