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300"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302" r:id="rId29"/>
    <p:sldId id="303" r:id="rId30"/>
    <p:sldId id="305" r:id="rId31"/>
    <p:sldId id="306" r:id="rId32"/>
    <p:sldId id="307" r:id="rId33"/>
    <p:sldId id="308" r:id="rId34"/>
    <p:sldId id="301" r:id="rId35"/>
    <p:sldId id="284" r:id="rId36"/>
    <p:sldId id="285" r:id="rId37"/>
    <p:sldId id="286" r:id="rId38"/>
    <p:sldId id="287" r:id="rId39"/>
    <p:sldId id="288" r:id="rId40"/>
    <p:sldId id="289" r:id="rId41"/>
    <p:sldId id="290" r:id="rId42"/>
    <p:sldId id="291"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09" autoAdjust="0"/>
    <p:restoredTop sz="94660"/>
  </p:normalViewPr>
  <p:slideViewPr>
    <p:cSldViewPr snapToGrid="0">
      <p:cViewPr varScale="1">
        <p:scale>
          <a:sx n="73" d="100"/>
          <a:sy n="73" d="100"/>
        </p:scale>
        <p:origin x="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D5C16B-B6EE-4AA9-A132-5B9F2B6C29F5}"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267100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5C16B-B6EE-4AA9-A132-5B9F2B6C29F5}"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410933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5C16B-B6EE-4AA9-A132-5B9F2B6C29F5}"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413353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D5C16B-B6EE-4AA9-A132-5B9F2B6C29F5}"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10525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D5C16B-B6EE-4AA9-A132-5B9F2B6C29F5}"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137156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D5C16B-B6EE-4AA9-A132-5B9F2B6C29F5}"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276894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D5C16B-B6EE-4AA9-A132-5B9F2B6C29F5}"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244168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D5C16B-B6EE-4AA9-A132-5B9F2B6C29F5}"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423792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5C16B-B6EE-4AA9-A132-5B9F2B6C29F5}"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118563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D5C16B-B6EE-4AA9-A132-5B9F2B6C29F5}"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228650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D5C16B-B6EE-4AA9-A132-5B9F2B6C29F5}"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5FB2A-CBAB-4281-9940-627F9BAEE9AB}" type="slidenum">
              <a:rPr lang="en-US" smtClean="0"/>
              <a:t>‹#›</a:t>
            </a:fld>
            <a:endParaRPr lang="en-US"/>
          </a:p>
        </p:txBody>
      </p:sp>
    </p:spTree>
    <p:extLst>
      <p:ext uri="{BB962C8B-B14F-4D97-AF65-F5344CB8AC3E}">
        <p14:creationId xmlns:p14="http://schemas.microsoft.com/office/powerpoint/2010/main" val="349586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5C16B-B6EE-4AA9-A132-5B9F2B6C29F5}" type="datetimeFigureOut">
              <a:rPr lang="en-US" smtClean="0"/>
              <a:t>7/23/2021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5FB2A-CBAB-4281-9940-627F9BAEE9AB}" type="slidenum">
              <a:rPr lang="en-US" smtClean="0"/>
              <a:t>‹#›</a:t>
            </a:fld>
            <a:endParaRPr lang="en-US"/>
          </a:p>
        </p:txBody>
      </p:sp>
    </p:spTree>
    <p:extLst>
      <p:ext uri="{BB962C8B-B14F-4D97-AF65-F5344CB8AC3E}">
        <p14:creationId xmlns:p14="http://schemas.microsoft.com/office/powerpoint/2010/main" val="3205206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Data science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smtClean="0">
                <a:latin typeface="Times New Roman" panose="02020603050405020304" pitchFamily="18" charset="0"/>
                <a:cs typeface="Times New Roman" panose="02020603050405020304" pitchFamily="18" charset="0"/>
              </a:rPr>
              <a:t>Part4: </a:t>
            </a:r>
            <a:r>
              <a:rPr lang="en-US" b="1" dirty="0">
                <a:latin typeface="Times New Roman" panose="02020603050405020304" pitchFamily="18" charset="0"/>
                <a:cs typeface="Times New Roman" panose="02020603050405020304" pitchFamily="18" charset="0"/>
              </a:rPr>
              <a:t>P</a:t>
            </a:r>
            <a:r>
              <a:rPr lang="en-US" b="1" dirty="0" smtClean="0">
                <a:latin typeface="Times New Roman" panose="02020603050405020304" pitchFamily="18" charset="0"/>
                <a:cs typeface="Times New Roman" panose="02020603050405020304" pitchFamily="18" charset="0"/>
              </a:rPr>
              <a:t>reprocess Data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29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Binning method</a:t>
            </a:r>
            <a:endParaRPr lang="en-US" dirty="0"/>
          </a:p>
        </p:txBody>
      </p:sp>
      <p:sp>
        <p:nvSpPr>
          <p:cNvPr id="3" name="Content Placeholder 2"/>
          <p:cNvSpPr>
            <a:spLocks noGrp="1"/>
          </p:cNvSpPr>
          <p:nvPr>
            <p:ph idx="1"/>
          </p:nvPr>
        </p:nvSpPr>
        <p:spPr>
          <a:xfrm>
            <a:off x="838200" y="1690688"/>
            <a:ext cx="10515600" cy="4486275"/>
          </a:xfrm>
        </p:spPr>
        <p:txBody>
          <a:bodyPr/>
          <a:lstStyle/>
          <a:p>
            <a:r>
              <a:rPr lang="en-US" b="1" dirty="0" smtClean="0"/>
              <a:t>Equal-width (distance) partitioning:</a:t>
            </a:r>
            <a:r>
              <a:rPr lang="en-US" dirty="0" smtClean="0"/>
              <a:t/>
            </a:r>
            <a:br>
              <a:rPr lang="en-US" dirty="0" smtClean="0"/>
            </a:br>
            <a:r>
              <a:rPr lang="en-US" sz="2000" dirty="0" smtClean="0"/>
              <a:t>• It divides the range into </a:t>
            </a:r>
            <a:r>
              <a:rPr lang="en-US" sz="2000" i="1" dirty="0" smtClean="0"/>
              <a:t>N </a:t>
            </a:r>
            <a:r>
              <a:rPr lang="en-US" sz="2000" dirty="0" smtClean="0"/>
              <a:t>intervals of equal size: uniform grid</a:t>
            </a:r>
            <a:br>
              <a:rPr lang="en-US" sz="2000" dirty="0" smtClean="0"/>
            </a:br>
            <a:r>
              <a:rPr lang="en-US" sz="2000" dirty="0" smtClean="0"/>
              <a:t>• If </a:t>
            </a:r>
            <a:r>
              <a:rPr lang="en-US" sz="2000" i="1" dirty="0" smtClean="0"/>
              <a:t>A </a:t>
            </a:r>
            <a:r>
              <a:rPr lang="en-US" sz="2000" dirty="0" smtClean="0"/>
              <a:t>and </a:t>
            </a:r>
            <a:r>
              <a:rPr lang="en-US" sz="2000" i="1" dirty="0" smtClean="0"/>
              <a:t>B </a:t>
            </a:r>
            <a:r>
              <a:rPr lang="en-US" sz="2000" dirty="0" smtClean="0"/>
              <a:t>are the lowest and highest values of the attribute, the width of intervals will be: </a:t>
            </a:r>
            <a:r>
              <a:rPr lang="en-US" sz="2000" i="1" dirty="0" smtClean="0"/>
              <a:t>W </a:t>
            </a:r>
            <a:r>
              <a:rPr lang="en-US" sz="2000" dirty="0" smtClean="0"/>
              <a:t>= (</a:t>
            </a:r>
            <a:r>
              <a:rPr lang="en-US" sz="2000" i="1" dirty="0" smtClean="0"/>
              <a:t>B</a:t>
            </a:r>
            <a:r>
              <a:rPr lang="en-US" sz="2000" dirty="0" smtClean="0"/>
              <a:t>-</a:t>
            </a:r>
            <a:r>
              <a:rPr lang="en-US" sz="2000" i="1" dirty="0" smtClean="0"/>
              <a:t>A</a:t>
            </a:r>
            <a:r>
              <a:rPr lang="en-US" sz="2000" dirty="0" smtClean="0"/>
              <a:t>)/</a:t>
            </a:r>
            <a:r>
              <a:rPr lang="en-US" sz="2000" i="1" dirty="0" smtClean="0"/>
              <a:t>N.</a:t>
            </a:r>
            <a:br>
              <a:rPr lang="en-US" sz="2000" i="1" dirty="0" smtClean="0"/>
            </a:br>
            <a:r>
              <a:rPr lang="en-US" sz="2000" dirty="0" smtClean="0"/>
              <a:t>• The most straightforward</a:t>
            </a:r>
            <a:br>
              <a:rPr lang="en-US" sz="2000" dirty="0" smtClean="0"/>
            </a:br>
            <a:r>
              <a:rPr lang="en-US" sz="2000" dirty="0" smtClean="0"/>
              <a:t>• Skewed data is not handled well </a:t>
            </a:r>
          </a:p>
          <a:p>
            <a:pPr lvl="1"/>
            <a:r>
              <a:rPr lang="en-US" sz="2000" b="1" dirty="0" smtClean="0"/>
              <a:t>Disadvantage</a:t>
            </a:r>
            <a:r>
              <a:rPr lang="en-US" sz="2000" dirty="0" smtClean="0"/>
              <a:t> </a:t>
            </a:r>
          </a:p>
          <a:p>
            <a:pPr lvl="2"/>
            <a:r>
              <a:rPr lang="en-US" sz="1600" dirty="0" smtClean="0"/>
              <a:t>Where does N come from? </a:t>
            </a:r>
          </a:p>
          <a:p>
            <a:pPr lvl="2"/>
            <a:r>
              <a:rPr lang="en-US" sz="1600" dirty="0" smtClean="0"/>
              <a:t>Sensitive to outliers </a:t>
            </a:r>
          </a:p>
          <a:p>
            <a:pPr lvl="1"/>
            <a:r>
              <a:rPr lang="en-US" b="1" dirty="0" smtClean="0"/>
              <a:t>Advantage</a:t>
            </a:r>
          </a:p>
          <a:p>
            <a:pPr lvl="2"/>
            <a:r>
              <a:rPr lang="en-US" dirty="0" smtClean="0"/>
              <a:t>simple and easy to implement</a:t>
            </a:r>
          </a:p>
          <a:p>
            <a:pPr lvl="2"/>
            <a:r>
              <a:rPr lang="en-US" dirty="0" smtClean="0"/>
              <a:t>produce a reasonable abstraction of data</a:t>
            </a:r>
            <a:endParaRPr lang="en-US" sz="1600" dirty="0" smtClean="0"/>
          </a:p>
          <a:p>
            <a:endParaRPr lang="en-US" dirty="0"/>
          </a:p>
        </p:txBody>
      </p:sp>
    </p:spTree>
    <p:extLst>
      <p:ext uri="{BB962C8B-B14F-4D97-AF65-F5344CB8AC3E}">
        <p14:creationId xmlns:p14="http://schemas.microsoft.com/office/powerpoint/2010/main" val="3911256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217" y="1906360"/>
            <a:ext cx="10358846" cy="3318782"/>
          </a:xfrm>
          <a:prstGeom prst="rect">
            <a:avLst/>
          </a:prstGeom>
        </p:spPr>
      </p:pic>
    </p:spTree>
    <p:extLst>
      <p:ext uri="{BB962C8B-B14F-4D97-AF65-F5344CB8AC3E}">
        <p14:creationId xmlns:p14="http://schemas.microsoft.com/office/powerpoint/2010/main" val="2339244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Binning </a:t>
            </a:r>
            <a:r>
              <a:rPr lang="en-US" b="1" dirty="0" smtClean="0">
                <a:latin typeface="Times New Roman" panose="02020603050405020304" pitchFamily="18" charset="0"/>
                <a:cs typeface="Times New Roman" panose="02020603050405020304" pitchFamily="18" charset="0"/>
              </a:rPr>
              <a:t>method/Example1(</a:t>
            </a:r>
            <a:r>
              <a:rPr lang="en-US" b="1" dirty="0">
                <a:latin typeface="Times New Roman" panose="02020603050405020304" pitchFamily="18" charset="0"/>
                <a:cs typeface="Times New Roman" panose="02020603050405020304" pitchFamily="18" charset="0"/>
              </a:rPr>
              <a:t>Equal-width</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1837917"/>
            <a:ext cx="8420100" cy="4410075"/>
          </a:xfrm>
          <a:prstGeom prst="rect">
            <a:avLst/>
          </a:prstGeom>
        </p:spPr>
      </p:pic>
    </p:spTree>
    <p:extLst>
      <p:ext uri="{BB962C8B-B14F-4D97-AF65-F5344CB8AC3E}">
        <p14:creationId xmlns:p14="http://schemas.microsoft.com/office/powerpoint/2010/main" val="4146876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Binning method</a:t>
            </a:r>
            <a:endParaRPr lang="en-US" dirty="0"/>
          </a:p>
        </p:txBody>
      </p:sp>
      <p:sp>
        <p:nvSpPr>
          <p:cNvPr id="3" name="Content Placeholder 2"/>
          <p:cNvSpPr>
            <a:spLocks noGrp="1"/>
          </p:cNvSpPr>
          <p:nvPr>
            <p:ph idx="1"/>
          </p:nvPr>
        </p:nvSpPr>
        <p:spPr/>
        <p:txBody>
          <a:bodyPr/>
          <a:lstStyle/>
          <a:p>
            <a:r>
              <a:rPr lang="en-US" b="1" dirty="0" smtClean="0"/>
              <a:t>Equal-depth (frequency) partitioning:</a:t>
            </a:r>
            <a:r>
              <a:rPr lang="en-US" dirty="0" smtClean="0"/>
              <a:t/>
            </a:r>
            <a:br>
              <a:rPr lang="en-US" dirty="0" smtClean="0"/>
            </a:br>
            <a:r>
              <a:rPr lang="en-US" dirty="0"/>
              <a:t>• It divides the range into </a:t>
            </a:r>
            <a:r>
              <a:rPr lang="en-US" i="1" dirty="0"/>
              <a:t>N </a:t>
            </a:r>
            <a:r>
              <a:rPr lang="en-US" dirty="0"/>
              <a:t>intervals, each containing approximately same number of samples</a:t>
            </a:r>
            <a:br>
              <a:rPr lang="en-US" dirty="0"/>
            </a:br>
            <a:r>
              <a:rPr lang="en-US" dirty="0"/>
              <a:t>• Good data scaling</a:t>
            </a:r>
            <a:br>
              <a:rPr lang="en-US" dirty="0"/>
            </a:br>
            <a:r>
              <a:rPr lang="en-US" dirty="0"/>
              <a:t>• Managing categorical attributes can be tricky.</a:t>
            </a:r>
          </a:p>
        </p:txBody>
      </p:sp>
    </p:spTree>
    <p:extLst>
      <p:ext uri="{BB962C8B-B14F-4D97-AF65-F5344CB8AC3E}">
        <p14:creationId xmlns:p14="http://schemas.microsoft.com/office/powerpoint/2010/main" val="1748579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Binning </a:t>
            </a:r>
            <a:r>
              <a:rPr lang="en-US" b="1" dirty="0" smtClean="0">
                <a:latin typeface="Times New Roman" panose="02020603050405020304" pitchFamily="18" charset="0"/>
                <a:cs typeface="Times New Roman" panose="02020603050405020304" pitchFamily="18" charset="0"/>
              </a:rPr>
              <a:t>method/Example2(</a:t>
            </a:r>
            <a:r>
              <a:rPr lang="en-US" b="1" dirty="0">
                <a:latin typeface="Times New Roman" panose="02020603050405020304" pitchFamily="18" charset="0"/>
                <a:cs typeface="Times New Roman" panose="02020603050405020304" pitchFamily="18" charset="0"/>
              </a:rPr>
              <a:t>Equal-depth</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2039030"/>
            <a:ext cx="7229475" cy="4086225"/>
          </a:xfrm>
          <a:prstGeom prst="rect">
            <a:avLst/>
          </a:prstGeom>
        </p:spPr>
      </p:pic>
      <p:pic>
        <p:nvPicPr>
          <p:cNvPr id="5" name="Picture 4"/>
          <p:cNvPicPr>
            <a:picLocks noChangeAspect="1"/>
          </p:cNvPicPr>
          <p:nvPr/>
        </p:nvPicPr>
        <p:blipFill>
          <a:blip r:embed="rId3"/>
          <a:stretch>
            <a:fillRect/>
          </a:stretch>
        </p:blipFill>
        <p:spPr>
          <a:xfrm>
            <a:off x="6138862" y="4082142"/>
            <a:ext cx="3857625" cy="1990725"/>
          </a:xfrm>
          <a:prstGeom prst="rect">
            <a:avLst/>
          </a:prstGeom>
        </p:spPr>
      </p:pic>
    </p:spTree>
    <p:extLst>
      <p:ext uri="{BB962C8B-B14F-4D97-AF65-F5344CB8AC3E}">
        <p14:creationId xmlns:p14="http://schemas.microsoft.com/office/powerpoint/2010/main" val="3687771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Cluster Analysis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59911" y="1546996"/>
            <a:ext cx="6105525" cy="45434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78350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182245"/>
            <a:ext cx="10515600" cy="1325563"/>
          </a:xfrm>
        </p:spPr>
        <p:txBody>
          <a:bodyPr/>
          <a:lstStyle/>
          <a:p>
            <a:r>
              <a:rPr lang="en-US" b="1" dirty="0" smtClean="0">
                <a:latin typeface="Times New Roman" panose="02020603050405020304" pitchFamily="18" charset="0"/>
                <a:cs typeface="Times New Roman" panose="02020603050405020304" pitchFamily="18" charset="0"/>
              </a:rPr>
              <a:t>Regression</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37807" y="1272676"/>
            <a:ext cx="7537268" cy="5167312"/>
          </a:xfrm>
          <a:prstGeom prst="rect">
            <a:avLst/>
          </a:prstGeom>
        </p:spPr>
      </p:pic>
    </p:spTree>
    <p:extLst>
      <p:ext uri="{BB962C8B-B14F-4D97-AF65-F5344CB8AC3E}">
        <p14:creationId xmlns:p14="http://schemas.microsoft.com/office/powerpoint/2010/main" val="418307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integration and transformation</a:t>
            </a:r>
          </a:p>
        </p:txBody>
      </p:sp>
      <p:sp>
        <p:nvSpPr>
          <p:cNvPr id="3" name="Content Placeholder 2"/>
          <p:cNvSpPr>
            <a:spLocks noGrp="1"/>
          </p:cNvSpPr>
          <p:nvPr>
            <p:ph idx="1"/>
          </p:nvPr>
        </p:nvSpPr>
        <p:spPr/>
        <p:txBody>
          <a:bodyPr/>
          <a:lstStyle/>
          <a:p>
            <a:r>
              <a:rPr lang="en-US" b="1" dirty="0"/>
              <a:t>Detecting and resolving data value </a:t>
            </a:r>
            <a:r>
              <a:rPr lang="en-US" b="1" dirty="0" smtClean="0"/>
              <a:t>conflicts</a:t>
            </a:r>
          </a:p>
          <a:p>
            <a:pPr lvl="1"/>
            <a:r>
              <a:rPr lang="en-US" sz="2000" dirty="0" smtClean="0"/>
              <a:t>For </a:t>
            </a:r>
            <a:r>
              <a:rPr lang="en-US" sz="2000" dirty="0"/>
              <a:t>the same real world entity, attribute values from different sources may be </a:t>
            </a:r>
            <a:r>
              <a:rPr lang="en-US" sz="2000" dirty="0" smtClean="0"/>
              <a:t>different</a:t>
            </a:r>
          </a:p>
          <a:p>
            <a:pPr marL="457200" lvl="1" indent="0">
              <a:buNone/>
            </a:pPr>
            <a:endParaRPr lang="en-US" dirty="0" smtClean="0"/>
          </a:p>
          <a:p>
            <a:pPr lvl="2"/>
            <a:r>
              <a:rPr lang="en-US" dirty="0" smtClean="0"/>
              <a:t>Which </a:t>
            </a:r>
            <a:r>
              <a:rPr lang="en-US" dirty="0"/>
              <a:t>source is more reliable </a:t>
            </a:r>
            <a:r>
              <a:rPr lang="en-US" dirty="0" smtClean="0"/>
              <a:t>?</a:t>
            </a:r>
          </a:p>
          <a:p>
            <a:pPr lvl="2"/>
            <a:r>
              <a:rPr lang="en-US" dirty="0" smtClean="0"/>
              <a:t>Is </a:t>
            </a:r>
            <a:r>
              <a:rPr lang="en-US" dirty="0"/>
              <a:t>it possible to induce the correct </a:t>
            </a:r>
            <a:r>
              <a:rPr lang="en-US" dirty="0" smtClean="0"/>
              <a:t>value?</a:t>
            </a:r>
          </a:p>
          <a:p>
            <a:pPr lvl="2"/>
            <a:r>
              <a:rPr lang="en-US" dirty="0" smtClean="0"/>
              <a:t>Possible </a:t>
            </a:r>
            <a:r>
              <a:rPr lang="en-US" dirty="0"/>
              <a:t>reasons: different representations, different scales, e.g., metric vs. British </a:t>
            </a:r>
            <a:r>
              <a:rPr lang="en-US" dirty="0" smtClean="0"/>
              <a:t>units</a:t>
            </a:r>
          </a:p>
          <a:p>
            <a:pPr marL="914400" lvl="2" indent="0">
              <a:buNone/>
            </a:pPr>
            <a:endParaRPr lang="en-US" dirty="0" smtClean="0"/>
          </a:p>
          <a:p>
            <a:pPr lvl="1"/>
            <a:r>
              <a:rPr lang="en-US" sz="2000" dirty="0"/>
              <a:t>Careful integration of the data from multiple sources may help reduce/avoid redundancies and inconsistencies and improve </a:t>
            </a:r>
            <a:r>
              <a:rPr lang="en-US" sz="2000" b="1" dirty="0"/>
              <a:t>mining speed and quality</a:t>
            </a:r>
            <a:endParaRPr lang="en-US" sz="2000" b="1" dirty="0" smtClean="0"/>
          </a:p>
          <a:p>
            <a:pPr marL="0" indent="0">
              <a:buNone/>
            </a:pPr>
            <a:r>
              <a:rPr lang="en-US" b="1" dirty="0" smtClean="0">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integration requires knowledge of the “business”</a:t>
            </a:r>
          </a:p>
        </p:txBody>
      </p:sp>
    </p:spTree>
    <p:extLst>
      <p:ext uri="{BB962C8B-B14F-4D97-AF65-F5344CB8AC3E}">
        <p14:creationId xmlns:p14="http://schemas.microsoft.com/office/powerpoint/2010/main" val="3491196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Issues in Data Integration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b="1" dirty="0"/>
              <a:t>Schema Integration</a:t>
            </a:r>
            <a:r>
              <a:rPr lang="en-US" b="1" dirty="0" smtClean="0"/>
              <a:t>:</a:t>
            </a:r>
          </a:p>
          <a:p>
            <a:pPr lvl="1"/>
            <a:r>
              <a:rPr lang="en-US" dirty="0"/>
              <a:t>Metadata (i.e. the schema) from different sources may not be compatible. </a:t>
            </a:r>
            <a:endParaRPr lang="en-US" b="1" dirty="0"/>
          </a:p>
          <a:p>
            <a:pPr lvl="2"/>
            <a:r>
              <a:rPr lang="en-US" dirty="0"/>
              <a:t>Example : Consider two data sources R and S. Customer id in R is represented as </a:t>
            </a:r>
            <a:r>
              <a:rPr lang="en-US" dirty="0" err="1"/>
              <a:t>cust_id</a:t>
            </a:r>
            <a:r>
              <a:rPr lang="en-US" dirty="0"/>
              <a:t> and in S is represented is </a:t>
            </a:r>
            <a:r>
              <a:rPr lang="en-US" dirty="0" err="1"/>
              <a:t>c_id</a:t>
            </a:r>
            <a:endParaRPr lang="en-US" b="1" dirty="0"/>
          </a:p>
          <a:p>
            <a:r>
              <a:rPr lang="en-US" b="1" dirty="0"/>
              <a:t>Data value conflicts</a:t>
            </a:r>
            <a:r>
              <a:rPr lang="en-US" b="1" dirty="0" smtClean="0"/>
              <a:t>:</a:t>
            </a:r>
          </a:p>
          <a:p>
            <a:pPr lvl="1"/>
            <a:r>
              <a:rPr lang="en-US" dirty="0"/>
              <a:t>The values or metrics or representations of the same data maybe different in for the same real world entity in different data sources</a:t>
            </a:r>
            <a:r>
              <a:rPr lang="en-US" dirty="0" smtClean="0"/>
              <a:t>.</a:t>
            </a:r>
          </a:p>
          <a:p>
            <a:pPr lvl="2"/>
            <a:r>
              <a:rPr lang="en-US" dirty="0"/>
              <a:t>Kilograms, grams </a:t>
            </a:r>
            <a:endParaRPr lang="en-US" b="1" dirty="0"/>
          </a:p>
        </p:txBody>
      </p:sp>
    </p:spTree>
    <p:extLst>
      <p:ext uri="{BB962C8B-B14F-4D97-AF65-F5344CB8AC3E}">
        <p14:creationId xmlns:p14="http://schemas.microsoft.com/office/powerpoint/2010/main" val="2669727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Issues in Data Integration</a:t>
            </a:r>
            <a:r>
              <a:rPr lang="en-US" b="1" dirty="0"/>
              <a:t/>
            </a:r>
            <a:br>
              <a:rPr lang="en-US" b="1" dirty="0"/>
            </a:br>
            <a:endParaRPr lang="en-US" dirty="0"/>
          </a:p>
        </p:txBody>
      </p:sp>
      <p:sp>
        <p:nvSpPr>
          <p:cNvPr id="3" name="Content Placeholder 2"/>
          <p:cNvSpPr>
            <a:spLocks noGrp="1"/>
          </p:cNvSpPr>
          <p:nvPr>
            <p:ph idx="1"/>
          </p:nvPr>
        </p:nvSpPr>
        <p:spPr/>
        <p:txBody>
          <a:bodyPr/>
          <a:lstStyle/>
          <a:p>
            <a:r>
              <a:rPr lang="en-US" b="1" dirty="0"/>
              <a:t>Redundant data:</a:t>
            </a:r>
          </a:p>
          <a:p>
            <a:pPr lvl="1"/>
            <a:r>
              <a:rPr lang="en-US" dirty="0"/>
              <a:t>Duplicate attributes or tuples may occur as a result of integrating data from various sources. This may also lead to inconsistencies</a:t>
            </a:r>
          </a:p>
          <a:p>
            <a:pPr lvl="2"/>
            <a:r>
              <a:rPr lang="en-US" dirty="0"/>
              <a:t>The same attribute may have different names in different </a:t>
            </a:r>
            <a:r>
              <a:rPr lang="en-US" dirty="0" smtClean="0"/>
              <a:t>databases</a:t>
            </a:r>
          </a:p>
          <a:p>
            <a:pPr lvl="2"/>
            <a:r>
              <a:rPr lang="en-US" dirty="0" smtClean="0"/>
              <a:t>One </a:t>
            </a:r>
            <a:r>
              <a:rPr lang="en-US" dirty="0"/>
              <a:t>attribute may be a “derived” attribute in another table, e.g., annual revenue</a:t>
            </a:r>
          </a:p>
          <a:p>
            <a:endParaRPr lang="en-US" dirty="0"/>
          </a:p>
        </p:txBody>
      </p:sp>
    </p:spTree>
    <p:extLst>
      <p:ext uri="{BB962C8B-B14F-4D97-AF65-F5344CB8AC3E}">
        <p14:creationId xmlns:p14="http://schemas.microsoft.com/office/powerpoint/2010/main" val="3478803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Preprocess Data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lvl="1" indent="0" algn="r" rtl="1">
              <a:buNone/>
            </a:pPr>
            <a:r>
              <a:rPr lang="fa-IR" dirty="0" smtClean="0"/>
              <a:t>بعد از مرحله دریافت داده، باید خود داده را بررسی کنیم، چرا؟</a:t>
            </a:r>
          </a:p>
          <a:p>
            <a:pPr marL="914400" lvl="1" indent="-457200" algn="r" rtl="1">
              <a:buFont typeface="+mj-lt"/>
              <a:buAutoNum type="arabicPeriod"/>
            </a:pPr>
            <a:r>
              <a:rPr lang="fa-IR" dirty="0" smtClean="0"/>
              <a:t>وجود ناسازگاری ها در داده                 </a:t>
            </a:r>
            <a:r>
              <a:rPr lang="en-US" sz="1800" dirty="0" smtClean="0"/>
              <a:t>Data cleaning</a:t>
            </a:r>
            <a:endParaRPr lang="fa-IR" sz="1800" dirty="0" smtClean="0"/>
          </a:p>
          <a:p>
            <a:pPr marL="914400" lvl="1" indent="-457200" algn="r" rtl="1">
              <a:buFont typeface="+mj-lt"/>
              <a:buAutoNum type="arabicPeriod"/>
            </a:pPr>
            <a:r>
              <a:rPr lang="fa-IR" dirty="0" smtClean="0"/>
              <a:t>گاهی برای برخی از مدل ها نیاز است، که داده ها را تبدیل کنیم</a:t>
            </a:r>
            <a:r>
              <a:rPr lang="en-US" dirty="0" smtClean="0"/>
              <a:t>         </a:t>
            </a:r>
            <a:r>
              <a:rPr lang="fa-IR" dirty="0" smtClean="0"/>
              <a:t>      </a:t>
            </a:r>
            <a:r>
              <a:rPr lang="en-US" sz="1800" dirty="0" smtClean="0"/>
              <a:t>data Transformation</a:t>
            </a:r>
            <a:endParaRPr lang="fa-IR" sz="1800" dirty="0" smtClean="0"/>
          </a:p>
          <a:p>
            <a:pPr marL="914400" lvl="1" indent="-457200" algn="r" rtl="1">
              <a:buFont typeface="+mj-lt"/>
              <a:buAutoNum type="arabicPeriod"/>
            </a:pPr>
            <a:r>
              <a:rPr lang="fa-IR" dirty="0" smtClean="0"/>
              <a:t> گاهی نیاز داریم ابعاد داده را کاهش بدهیم            </a:t>
            </a:r>
            <a:r>
              <a:rPr lang="en-US" sz="1800" dirty="0" smtClean="0"/>
              <a:t>Data reduction</a:t>
            </a:r>
            <a:r>
              <a:rPr lang="fa-IR" dirty="0" smtClean="0"/>
              <a:t> </a:t>
            </a:r>
            <a:endParaRPr lang="en-US" dirty="0"/>
          </a:p>
        </p:txBody>
      </p:sp>
      <p:sp>
        <p:nvSpPr>
          <p:cNvPr id="4" name="Right Arrow 3"/>
          <p:cNvSpPr/>
          <p:nvPr/>
        </p:nvSpPr>
        <p:spPr>
          <a:xfrm rot="10800000">
            <a:off x="6688183" y="2299062"/>
            <a:ext cx="548640" cy="248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10800000">
            <a:off x="3352800" y="2699656"/>
            <a:ext cx="548640" cy="248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5373189" y="3126376"/>
            <a:ext cx="548640" cy="248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34" y="3429000"/>
            <a:ext cx="4752975" cy="3429000"/>
          </a:xfrm>
          <a:prstGeom prst="rect">
            <a:avLst/>
          </a:prstGeom>
        </p:spPr>
      </p:pic>
    </p:spTree>
    <p:extLst>
      <p:ext uri="{BB962C8B-B14F-4D97-AF65-F5344CB8AC3E}">
        <p14:creationId xmlns:p14="http://schemas.microsoft.com/office/powerpoint/2010/main" val="3867838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Handling Redundancy in Data Integration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Redundant data may be detected by correlation analysis</a:t>
            </a:r>
          </a:p>
        </p:txBody>
      </p:sp>
      <p:pic>
        <p:nvPicPr>
          <p:cNvPr id="4" name="Picture 3"/>
          <p:cNvPicPr>
            <a:picLocks noChangeAspect="1"/>
          </p:cNvPicPr>
          <p:nvPr/>
        </p:nvPicPr>
        <p:blipFill>
          <a:blip r:embed="rId2"/>
          <a:stretch>
            <a:fillRect/>
          </a:stretch>
        </p:blipFill>
        <p:spPr>
          <a:xfrm>
            <a:off x="1188720" y="2416629"/>
            <a:ext cx="8490857" cy="4049486"/>
          </a:xfrm>
          <a:prstGeom prst="rect">
            <a:avLst/>
          </a:prstGeom>
        </p:spPr>
      </p:pic>
    </p:spTree>
    <p:extLst>
      <p:ext uri="{BB962C8B-B14F-4D97-AF65-F5344CB8AC3E}">
        <p14:creationId xmlns:p14="http://schemas.microsoft.com/office/powerpoint/2010/main" val="4181735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Data Transformation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rtl="1"/>
            <a:r>
              <a:rPr lang="fa-IR" dirty="0" smtClean="0">
                <a:cs typeface="B Nazanin" panose="00000400000000000000" pitchFamily="2" charset="-78"/>
              </a:rPr>
              <a:t>در برخی از الگوریتم ها تبدیل مقادیر داده منجر بهبود در نتیجه الگوریتم می شود. به طور مثال روش های مبتنی بر فاصله، همانند انواع روش های رگرسیون خطی</a:t>
            </a:r>
            <a:r>
              <a:rPr lang="fa-IR" dirty="0">
                <a:cs typeface="B Nazanin" panose="00000400000000000000" pitchFamily="2" charset="-78"/>
              </a:rPr>
              <a:t>،</a:t>
            </a:r>
            <a:r>
              <a:rPr lang="fa-IR" dirty="0" smtClean="0">
                <a:cs typeface="B Nazanin" panose="00000400000000000000" pitchFamily="2" charset="-78"/>
              </a:rPr>
              <a:t> دسته بندی مبتنی بر فاصله(</a:t>
            </a:r>
            <a:r>
              <a:rPr lang="en-US" sz="2400" dirty="0" smtClean="0">
                <a:latin typeface="Times New Roman" panose="02020603050405020304" pitchFamily="18" charset="0"/>
                <a:cs typeface="Times New Roman" panose="02020603050405020304" pitchFamily="18" charset="0"/>
              </a:rPr>
              <a:t>SVM</a:t>
            </a:r>
            <a:r>
              <a:rPr lang="fa-IR" dirty="0" smtClean="0">
                <a:cs typeface="B Nazanin" panose="00000400000000000000" pitchFamily="2" charset="-78"/>
              </a:rPr>
              <a:t>) و شبکه های عصبی</a:t>
            </a:r>
            <a:r>
              <a:rPr lang="en-US" sz="2400" dirty="0">
                <a:latin typeface="Times New Roman" panose="02020603050405020304" pitchFamily="18" charset="0"/>
                <a:cs typeface="Times New Roman" panose="02020603050405020304" pitchFamily="18" charset="0"/>
              </a:rPr>
              <a:t>(Gradient Descent Based Algorithms)</a:t>
            </a:r>
            <a:r>
              <a:rPr lang="fa-IR" dirty="0" smtClean="0">
                <a:cs typeface="B Nazanin" panose="00000400000000000000" pitchFamily="2" charset="-78"/>
              </a:rPr>
              <a:t>، در مقابل این روش ها بر مدل های مبتنی بر درخت تاثیر نخواهد داشت.  </a:t>
            </a:r>
            <a:r>
              <a:rPr lang="fa-IR" dirty="0" smtClean="0">
                <a:cs typeface="B Nazanin" panose="00000400000000000000" pitchFamily="2" charset="-78"/>
              </a:rPr>
              <a:t> </a:t>
            </a:r>
            <a:endParaRPr lang="en-US" dirty="0" smtClean="0">
              <a:cs typeface="B Nazanin" panose="00000400000000000000" pitchFamily="2" charset="-78"/>
            </a:endParaRPr>
          </a:p>
          <a:p>
            <a:pPr algn="r" rtl="1"/>
            <a:endParaRPr lang="en-US" dirty="0" smtClean="0"/>
          </a:p>
          <a:p>
            <a:pPr algn="r" rtl="1"/>
            <a:endParaRPr lang="en-US" dirty="0" smtClean="0"/>
          </a:p>
        </p:txBody>
      </p:sp>
    </p:spTree>
    <p:extLst>
      <p:ext uri="{BB962C8B-B14F-4D97-AF65-F5344CB8AC3E}">
        <p14:creationId xmlns:p14="http://schemas.microsoft.com/office/powerpoint/2010/main" val="333984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Data Transformation</a:t>
            </a:r>
            <a:r>
              <a:rPr lang="fa-IR" b="1" dirty="0" smtClean="0">
                <a:latin typeface="Times New Roman" panose="02020603050405020304" pitchFamily="18" charset="0"/>
                <a:cs typeface="Times New Roman" panose="02020603050405020304" pitchFamily="18" charset="0"/>
              </a:rPr>
              <a:t>/</a:t>
            </a:r>
            <a:r>
              <a:rPr lang="en-US" sz="3600" b="1" dirty="0" smtClean="0">
                <a:latin typeface="Times New Roman" panose="02020603050405020304" pitchFamily="18" charset="0"/>
                <a:cs typeface="Times New Roman" panose="02020603050405020304" pitchFamily="18" charset="0"/>
              </a:rPr>
              <a:t>Normalization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Scale values to fall within a smaller, specified range</a:t>
            </a:r>
          </a:p>
          <a:p>
            <a:r>
              <a:rPr lang="en-US" dirty="0" smtClean="0">
                <a:latin typeface="Times New Roman" panose="02020603050405020304" pitchFamily="18" charset="0"/>
                <a:cs typeface="Times New Roman" panose="02020603050405020304" pitchFamily="18" charset="0"/>
              </a:rPr>
              <a:t>For </a:t>
            </a:r>
            <a:r>
              <a:rPr lang="en-US" b="1" dirty="0" smtClean="0">
                <a:latin typeface="Times New Roman" panose="02020603050405020304" pitchFamily="18" charset="0"/>
                <a:cs typeface="Times New Roman" panose="02020603050405020304" pitchFamily="18" charset="0"/>
              </a:rPr>
              <a:t>distance-based</a:t>
            </a:r>
            <a:r>
              <a:rPr lang="en-US" dirty="0" smtClean="0">
                <a:latin typeface="Times New Roman" panose="02020603050405020304" pitchFamily="18" charset="0"/>
                <a:cs typeface="Times New Roman" panose="02020603050405020304" pitchFamily="18" charset="0"/>
              </a:rPr>
              <a:t> methods, normalization helps to prevent that attributes with large ranges out-weight attributes with small ranges</a:t>
            </a:r>
            <a:r>
              <a:rPr lang="en-US" dirty="0" smtClean="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35" y="3265714"/>
            <a:ext cx="5212080" cy="3422468"/>
          </a:xfrm>
          <a:prstGeom prst="rect">
            <a:avLst/>
          </a:prstGeom>
        </p:spPr>
      </p:pic>
    </p:spTree>
    <p:extLst>
      <p:ext uri="{BB962C8B-B14F-4D97-AF65-F5344CB8AC3E}">
        <p14:creationId xmlns:p14="http://schemas.microsoft.com/office/powerpoint/2010/main" val="4259617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Normalization</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min-max </a:t>
            </a:r>
            <a:r>
              <a:rPr lang="en-US" b="1" dirty="0" smtClean="0">
                <a:latin typeface="Times New Roman" panose="02020603050405020304" pitchFamily="18" charset="0"/>
                <a:cs typeface="Times New Roman" panose="02020603050405020304" pitchFamily="18" charset="0"/>
              </a:rPr>
              <a:t>normalization</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1332411" y="4219303"/>
            <a:ext cx="7276012" cy="1846659"/>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en-US" altLang="en-US" dirty="0">
                <a:solidFill>
                  <a:schemeClr val="accent1">
                    <a:lumMod val="75000"/>
                  </a:schemeClr>
                </a:solidFill>
                <a:latin typeface="Arial Unicode MS" panose="020B0604020202020204" pitchFamily="34" charset="-128"/>
              </a:rPr>
              <a:t>import</a:t>
            </a:r>
            <a:r>
              <a:rPr lang="en-US" altLang="en-US" dirty="0">
                <a:latin typeface="Arial Unicode MS" panose="020B0604020202020204" pitchFamily="34" charset="-128"/>
              </a:rPr>
              <a:t> pandas </a:t>
            </a:r>
            <a:r>
              <a:rPr lang="en-US" altLang="en-US" dirty="0">
                <a:solidFill>
                  <a:schemeClr val="accent1">
                    <a:lumMod val="75000"/>
                  </a:schemeClr>
                </a:solidFill>
                <a:latin typeface="Arial Unicode MS" panose="020B0604020202020204" pitchFamily="34" charset="-128"/>
              </a:rPr>
              <a:t>as</a:t>
            </a:r>
            <a:r>
              <a:rPr lang="en-US" altLang="en-US" dirty="0">
                <a:latin typeface="Arial Unicode MS" panose="020B0604020202020204" pitchFamily="34" charset="-128"/>
              </a:rPr>
              <a:t> </a:t>
            </a:r>
            <a:r>
              <a:rPr lang="en-US" altLang="en-US" dirty="0" smtClean="0">
                <a:latin typeface="Arial Unicode MS" panose="020B0604020202020204" pitchFamily="34" charset="-128"/>
              </a:rPr>
              <a:t>pd</a:t>
            </a:r>
            <a:endParaRPr lang="fa-IR" altLang="en-US" dirty="0" smtClean="0">
              <a:latin typeface="Arial Unicode MS" panose="020B0604020202020204" pitchFamily="34" charset="-128"/>
            </a:endParaRPr>
          </a:p>
          <a:p>
            <a:pPr lvl="0" eaLnBrk="0" fontAlgn="base" hangingPunct="0">
              <a:spcBef>
                <a:spcPct val="0"/>
              </a:spcBef>
              <a:spcAft>
                <a:spcPct val="0"/>
              </a:spcAft>
            </a:pPr>
            <a:r>
              <a:rPr lang="en-US" altLang="en-US" dirty="0" smtClean="0">
                <a:solidFill>
                  <a:schemeClr val="accent1">
                    <a:lumMod val="75000"/>
                  </a:schemeClr>
                </a:solidFill>
                <a:latin typeface="Arial Unicode MS" panose="020B0604020202020204" pitchFamily="34" charset="-128"/>
              </a:rPr>
              <a:t>from</a:t>
            </a:r>
            <a:r>
              <a:rPr lang="en-US" altLang="en-US" dirty="0" smtClean="0">
                <a:latin typeface="Arial Unicode MS" panose="020B0604020202020204" pitchFamily="34" charset="-128"/>
              </a:rPr>
              <a:t> </a:t>
            </a:r>
            <a:r>
              <a:rPr lang="en-US" altLang="en-US" dirty="0">
                <a:latin typeface="Arial Unicode MS" panose="020B0604020202020204" pitchFamily="34" charset="-128"/>
              </a:rPr>
              <a:t>sklearn </a:t>
            </a:r>
            <a:r>
              <a:rPr lang="en-US" altLang="en-US" dirty="0">
                <a:solidFill>
                  <a:schemeClr val="accent1">
                    <a:lumMod val="75000"/>
                  </a:schemeClr>
                </a:solidFill>
                <a:latin typeface="Arial Unicode MS" panose="020B0604020202020204" pitchFamily="34" charset="-128"/>
              </a:rPr>
              <a:t>import</a:t>
            </a:r>
            <a:r>
              <a:rPr lang="en-US" altLang="en-US" dirty="0">
                <a:latin typeface="Arial Unicode MS" panose="020B0604020202020204" pitchFamily="34" charset="-128"/>
              </a:rPr>
              <a:t> preprocessing </a:t>
            </a:r>
            <a:endParaRPr lang="fa-IR" altLang="en-US" dirty="0" smtClean="0">
              <a:latin typeface="Arial Unicode MS" panose="020B0604020202020204" pitchFamily="34" charset="-128"/>
            </a:endParaRPr>
          </a:p>
          <a:p>
            <a:pPr lvl="0" eaLnBrk="0" fontAlgn="base" hangingPunct="0">
              <a:spcBef>
                <a:spcPct val="0"/>
              </a:spcBef>
              <a:spcAft>
                <a:spcPct val="0"/>
              </a:spcAft>
            </a:pPr>
            <a:r>
              <a:rPr lang="en-US" altLang="en-US" dirty="0" smtClean="0">
                <a:latin typeface="Arial Unicode MS" panose="020B0604020202020204" pitchFamily="34" charset="-128"/>
              </a:rPr>
              <a:t>x </a:t>
            </a:r>
            <a:r>
              <a:rPr lang="en-US" altLang="en-US" dirty="0">
                <a:latin typeface="Arial Unicode MS" panose="020B0604020202020204" pitchFamily="34" charset="-128"/>
              </a:rPr>
              <a:t>= df.values </a:t>
            </a:r>
            <a:r>
              <a:rPr lang="en-US" altLang="en-US" dirty="0">
                <a:solidFill>
                  <a:schemeClr val="bg2">
                    <a:lumMod val="75000"/>
                  </a:schemeClr>
                </a:solidFill>
                <a:latin typeface="Arial Unicode MS" panose="020B0604020202020204" pitchFamily="34" charset="-128"/>
              </a:rPr>
              <a:t>#returns a numpy </a:t>
            </a:r>
            <a:r>
              <a:rPr lang="en-US" altLang="en-US" dirty="0" smtClean="0">
                <a:solidFill>
                  <a:schemeClr val="bg2">
                    <a:lumMod val="75000"/>
                  </a:schemeClr>
                </a:solidFill>
                <a:latin typeface="Arial Unicode MS" panose="020B0604020202020204" pitchFamily="34" charset="-128"/>
              </a:rPr>
              <a:t>array</a:t>
            </a:r>
            <a:endParaRPr lang="fa-IR" altLang="en-US" dirty="0">
              <a:solidFill>
                <a:schemeClr val="bg2">
                  <a:lumMod val="75000"/>
                </a:schemeClr>
              </a:solidFill>
              <a:latin typeface="Arial Unicode MS" panose="020B0604020202020204" pitchFamily="34" charset="-128"/>
            </a:endParaRPr>
          </a:p>
          <a:p>
            <a:pPr lvl="0" eaLnBrk="0" fontAlgn="base" hangingPunct="0">
              <a:spcBef>
                <a:spcPct val="0"/>
              </a:spcBef>
              <a:spcAft>
                <a:spcPct val="0"/>
              </a:spcAft>
            </a:pPr>
            <a:r>
              <a:rPr lang="en-US" altLang="en-US" dirty="0" smtClean="0">
                <a:latin typeface="Arial Unicode MS" panose="020B0604020202020204" pitchFamily="34" charset="-128"/>
              </a:rPr>
              <a:t>min_max_scaler </a:t>
            </a:r>
            <a:r>
              <a:rPr lang="en-US" altLang="en-US" dirty="0">
                <a:latin typeface="Arial Unicode MS" panose="020B0604020202020204" pitchFamily="34" charset="-128"/>
              </a:rPr>
              <a:t>= preprocessing.MinMaxScaler() </a:t>
            </a:r>
            <a:endParaRPr lang="fa-IR" altLang="en-US" dirty="0" smtClean="0">
              <a:latin typeface="Arial Unicode MS" panose="020B0604020202020204" pitchFamily="34" charset="-128"/>
            </a:endParaRPr>
          </a:p>
          <a:p>
            <a:pPr lvl="0" eaLnBrk="0" fontAlgn="base" hangingPunct="0">
              <a:spcBef>
                <a:spcPct val="0"/>
              </a:spcBef>
              <a:spcAft>
                <a:spcPct val="0"/>
              </a:spcAft>
            </a:pPr>
            <a:r>
              <a:rPr lang="en-US" altLang="en-US" dirty="0" smtClean="0">
                <a:latin typeface="Arial Unicode MS" panose="020B0604020202020204" pitchFamily="34" charset="-128"/>
              </a:rPr>
              <a:t>x_scaled </a:t>
            </a:r>
            <a:r>
              <a:rPr lang="en-US" altLang="en-US" dirty="0">
                <a:latin typeface="Arial Unicode MS" panose="020B0604020202020204" pitchFamily="34" charset="-128"/>
              </a:rPr>
              <a:t>= min_max_scaler.fit_transform(x) </a:t>
            </a:r>
            <a:endParaRPr lang="fa-IR" altLang="en-US" dirty="0" smtClean="0">
              <a:latin typeface="Arial Unicode MS" panose="020B0604020202020204" pitchFamily="34" charset="-128"/>
            </a:endParaRPr>
          </a:p>
          <a:p>
            <a:pPr lvl="0" eaLnBrk="0" fontAlgn="base" hangingPunct="0">
              <a:spcBef>
                <a:spcPct val="0"/>
              </a:spcBef>
              <a:spcAft>
                <a:spcPct val="0"/>
              </a:spcAft>
            </a:pPr>
            <a:r>
              <a:rPr lang="en-US" altLang="en-US" dirty="0" smtClean="0">
                <a:latin typeface="Arial Unicode MS" panose="020B0604020202020204" pitchFamily="34" charset="-128"/>
              </a:rPr>
              <a:t>df </a:t>
            </a:r>
            <a:r>
              <a:rPr lang="en-US" altLang="en-US" dirty="0">
                <a:latin typeface="Arial Unicode MS" panose="020B0604020202020204" pitchFamily="34" charset="-128"/>
              </a:rPr>
              <a:t>= </a:t>
            </a:r>
            <a:r>
              <a:rPr lang="en-US" altLang="en-US" dirty="0" smtClean="0">
                <a:latin typeface="Arial Unicode MS" panose="020B0604020202020204" pitchFamily="34" charset="-128"/>
              </a:rPr>
              <a:t>pd.DataFrame(x_scaled</a:t>
            </a:r>
            <a:r>
              <a:rPr lang="fa-IR" altLang="en-US" dirty="0" smtClean="0">
                <a:latin typeface="Arial Unicode MS" panose="020B0604020202020204" pitchFamily="34" charset="-128"/>
              </a:rPr>
              <a:t>(</a:t>
            </a:r>
            <a:r>
              <a:rPr kumimoji="0" lang="en-US" altLang="en-US" sz="2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343" y="2167664"/>
            <a:ext cx="6321742" cy="1709601"/>
          </a:xfrm>
          <a:prstGeom prst="rect">
            <a:avLst/>
          </a:prstGeom>
        </p:spPr>
      </p:pic>
    </p:spTree>
    <p:extLst>
      <p:ext uri="{BB962C8B-B14F-4D97-AF65-F5344CB8AC3E}">
        <p14:creationId xmlns:p14="http://schemas.microsoft.com/office/powerpoint/2010/main" val="3565103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Normalization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4693" y="3331476"/>
            <a:ext cx="2798209" cy="1759353"/>
          </a:xfrm>
          <a:prstGeom prst="rect">
            <a:avLst/>
          </a:prstGeom>
        </p:spPr>
      </p:pic>
      <p:sp>
        <p:nvSpPr>
          <p:cNvPr id="5" name="Rectangle 4"/>
          <p:cNvSpPr/>
          <p:nvPr/>
        </p:nvSpPr>
        <p:spPr>
          <a:xfrm>
            <a:off x="1123108" y="1957084"/>
            <a:ext cx="3814652" cy="523220"/>
          </a:xfrm>
          <a:prstGeom prst="rect">
            <a:avLst/>
          </a:prstGeom>
        </p:spPr>
        <p:txBody>
          <a:bodyPr wrap="square">
            <a:spAutoFit/>
          </a:bodyPr>
          <a:lstStyle/>
          <a:p>
            <a:pPr marL="342900" indent="-3429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Decimal Scaling</a:t>
            </a:r>
            <a:endParaRPr 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TextBox 5"/>
              <p:cNvSpPr txBox="1"/>
              <p:nvPr/>
            </p:nvSpPr>
            <p:spPr>
              <a:xfrm>
                <a:off x="1136171" y="2978331"/>
                <a:ext cx="5343006" cy="369332"/>
              </a:xfrm>
              <a:prstGeom prst="rect">
                <a:avLst/>
              </a:prstGeom>
              <a:noFill/>
            </p:spPr>
            <p:txBody>
              <a:bodyPr wrap="square" rtlCol="0">
                <a:spAutoFit/>
              </a:bodyPr>
              <a:lstStyle/>
              <a:p>
                <a:r>
                  <a:rPr lang="en-US" dirty="0" smtClean="0"/>
                  <a:t>Where j is the smallest integer such that Max(</a:t>
                </a:r>
                <a14:m>
                  <m:oMath xmlns:m="http://schemas.openxmlformats.org/officeDocument/2006/math">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m:t>
                            </m:r>
                          </m:sup>
                        </m:sSup>
                      </m:e>
                    </m:d>
                    <m:r>
                      <a:rPr lang="en-US" b="0" i="1" smtClean="0">
                        <a:latin typeface="Cambria Math" panose="02040503050406030204" pitchFamily="18" charset="0"/>
                      </a:rPr>
                      <m:t>&lt;</m:t>
                    </m:r>
                    <m:r>
                      <a:rPr lang="en-US" b="0" i="1" smtClean="0">
                        <a:latin typeface="Cambria Math" panose="02040503050406030204" pitchFamily="18" charset="0"/>
                      </a:rPr>
                      <m:t>1</m:t>
                    </m:r>
                  </m:oMath>
                </a14:m>
                <a:r>
                  <a:rPr lang="en-US" dirty="0" smtClean="0"/>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1136171" y="2978331"/>
                <a:ext cx="5343006" cy="369332"/>
              </a:xfrm>
              <a:prstGeom prst="rect">
                <a:avLst/>
              </a:prstGeom>
              <a:blipFill>
                <a:blip r:embed="rId3"/>
                <a:stretch>
                  <a:fillRect l="-912"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521271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Normalization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Z-score </a:t>
            </a:r>
            <a:r>
              <a:rPr lang="en-US" b="1" dirty="0" smtClean="0">
                <a:latin typeface="Times New Roman" panose="02020603050405020304" pitchFamily="18" charset="0"/>
                <a:cs typeface="Times New Roman" panose="02020603050405020304" pitchFamily="18" charset="0"/>
              </a:rPr>
              <a:t>normalization</a:t>
            </a:r>
            <a:r>
              <a:rPr lang="en-US" dirty="0" smtClean="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standardization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904172" y="2948804"/>
            <a:ext cx="5286375" cy="12477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87713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384346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Normalize or Standardize?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sz="2400" dirty="0"/>
              <a:t>Normalization vs. standardization is an eternal question among machine learning newcomers. Let me elaborate on the answer in this section.</a:t>
            </a:r>
          </a:p>
          <a:p>
            <a:pPr lvl="1"/>
            <a:r>
              <a:rPr lang="en-US" sz="2000" dirty="0"/>
              <a:t>Normalization is good to use when you know that the distribution of your data does not follow a Gaussian distribution. This can be useful in algorithms that do not assume any distribution of the data like K-Nearest Neighbors and Neural Networks</a:t>
            </a:r>
            <a:r>
              <a:rPr lang="en-US" sz="2000" dirty="0" smtClean="0"/>
              <a:t>.</a:t>
            </a:r>
          </a:p>
          <a:p>
            <a:pPr marL="457200" lvl="1" indent="0">
              <a:buNone/>
            </a:pPr>
            <a:endParaRPr lang="en-US" sz="2000" dirty="0"/>
          </a:p>
          <a:p>
            <a:pPr lvl="1"/>
            <a:r>
              <a:rPr lang="en-US" sz="2000" dirty="0"/>
              <a:t>Standardization, on the other hand, can be helpful in cases where the data follows a Gaussian distribution. However, this does not have to be necessarily true. Also, unlike normalization, standardization does not have a bounding range. So, even if you have outliers in your data, they will not be affected by standardization.</a:t>
            </a:r>
          </a:p>
          <a:p>
            <a:r>
              <a:rPr lang="en-US" b="1" dirty="0" smtClean="0"/>
              <a:t>Note:</a:t>
            </a:r>
          </a:p>
          <a:p>
            <a:pPr lvl="1"/>
            <a:r>
              <a:rPr lang="en-US" b="1" dirty="0"/>
              <a:t>You can always start by fitting your model to raw, normalized and standardized data and compare the performance for best results.</a:t>
            </a:r>
            <a:endParaRPr lang="en-US" dirty="0"/>
          </a:p>
        </p:txBody>
      </p:sp>
    </p:spTree>
    <p:extLst>
      <p:ext uri="{BB962C8B-B14F-4D97-AF65-F5344CB8AC3E}">
        <p14:creationId xmlns:p14="http://schemas.microsoft.com/office/powerpoint/2010/main" val="668111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5759" y="287382"/>
            <a:ext cx="11443063" cy="6479178"/>
          </a:xfrm>
          <a:prstGeom prst="rect">
            <a:avLst/>
          </a:prstGeom>
        </p:spPr>
      </p:pic>
    </p:spTree>
    <p:extLst>
      <p:ext uri="{BB962C8B-B14F-4D97-AF65-F5344CB8AC3E}">
        <p14:creationId xmlns:p14="http://schemas.microsoft.com/office/powerpoint/2010/main" val="1837983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9531" y="326571"/>
            <a:ext cx="9849394" cy="6126480"/>
          </a:xfrm>
          <a:prstGeom prst="rect">
            <a:avLst/>
          </a:prstGeom>
        </p:spPr>
      </p:pic>
    </p:spTree>
    <p:extLst>
      <p:ext uri="{BB962C8B-B14F-4D97-AF65-F5344CB8AC3E}">
        <p14:creationId xmlns:p14="http://schemas.microsoft.com/office/powerpoint/2010/main" val="337848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Data cleaning</a:t>
            </a:r>
            <a:r>
              <a:rPr lang="fa-IR" b="1" dirty="0"/>
              <a:t/>
            </a:r>
            <a:br>
              <a:rPr lang="fa-IR" b="1" dirty="0"/>
            </a:br>
            <a:endParaRPr lang="en-US" b="1" dirty="0"/>
          </a:p>
        </p:txBody>
      </p:sp>
      <p:sp>
        <p:nvSpPr>
          <p:cNvPr id="6" name="Content Placeholder 5"/>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Incomplete  </a:t>
            </a:r>
          </a:p>
          <a:p>
            <a:r>
              <a:rPr lang="en-US" dirty="0" smtClean="0">
                <a:latin typeface="Times New Roman" panose="02020603050405020304" pitchFamily="18" charset="0"/>
                <a:cs typeface="Times New Roman" panose="02020603050405020304" pitchFamily="18" charset="0"/>
              </a:rPr>
              <a:t>Noisy</a:t>
            </a:r>
          </a:p>
          <a:p>
            <a:r>
              <a:rPr lang="en-US" dirty="0" smtClean="0">
                <a:latin typeface="Times New Roman" panose="02020603050405020304" pitchFamily="18" charset="0"/>
                <a:cs typeface="Times New Roman" panose="02020603050405020304" pitchFamily="18" charset="0"/>
              </a:rPr>
              <a:t>Inconsistent</a:t>
            </a:r>
          </a:p>
          <a:p>
            <a:endParaRPr lang="en-US" dirty="0"/>
          </a:p>
          <a:p>
            <a:endParaRPr lang="en-US" dirty="0" smtClean="0"/>
          </a:p>
          <a:p>
            <a:endParaRPr lang="en-US" dirty="0"/>
          </a:p>
          <a:p>
            <a:endParaRPr lang="en-US" dirty="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698" y="2690949"/>
            <a:ext cx="6542160" cy="3818415"/>
          </a:xfrm>
          <a:prstGeom prst="rect">
            <a:avLst/>
          </a:prstGeom>
        </p:spPr>
      </p:pic>
    </p:spTree>
    <p:extLst>
      <p:ext uri="{BB962C8B-B14F-4D97-AF65-F5344CB8AC3E}">
        <p14:creationId xmlns:p14="http://schemas.microsoft.com/office/powerpoint/2010/main" val="1713045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0971" y="261257"/>
            <a:ext cx="9261566" cy="6453052"/>
          </a:xfrm>
          <a:prstGeom prst="rect">
            <a:avLst/>
          </a:prstGeom>
        </p:spPr>
      </p:pic>
    </p:spTree>
    <p:extLst>
      <p:ext uri="{BB962C8B-B14F-4D97-AF65-F5344CB8AC3E}">
        <p14:creationId xmlns:p14="http://schemas.microsoft.com/office/powerpoint/2010/main" val="2872963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588" y="391886"/>
            <a:ext cx="10149839" cy="5930537"/>
          </a:xfrm>
          <a:prstGeom prst="rect">
            <a:avLst/>
          </a:prstGeom>
        </p:spPr>
      </p:pic>
    </p:spTree>
    <p:extLst>
      <p:ext uri="{BB962C8B-B14F-4D97-AF65-F5344CB8AC3E}">
        <p14:creationId xmlns:p14="http://schemas.microsoft.com/office/powerpoint/2010/main" val="370126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0343" y="535576"/>
            <a:ext cx="9483633" cy="6322423"/>
          </a:xfrm>
          <a:prstGeom prst="rect">
            <a:avLst/>
          </a:prstGeom>
        </p:spPr>
      </p:pic>
    </p:spTree>
    <p:extLst>
      <p:ext uri="{BB962C8B-B14F-4D97-AF65-F5344CB8AC3E}">
        <p14:creationId xmlns:p14="http://schemas.microsoft.com/office/powerpoint/2010/main" val="2108255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4034" y="444137"/>
            <a:ext cx="9157063" cy="6100354"/>
          </a:xfrm>
          <a:prstGeom prst="rect">
            <a:avLst/>
          </a:prstGeom>
        </p:spPr>
      </p:pic>
    </p:spTree>
    <p:extLst>
      <p:ext uri="{BB962C8B-B14F-4D97-AF65-F5344CB8AC3E}">
        <p14:creationId xmlns:p14="http://schemas.microsoft.com/office/powerpoint/2010/main" val="3350333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5658" y="235131"/>
            <a:ext cx="9953896" cy="6361612"/>
          </a:xfrm>
          <a:prstGeom prst="rect">
            <a:avLst/>
          </a:prstGeom>
        </p:spPr>
      </p:pic>
    </p:spTree>
    <p:extLst>
      <p:ext uri="{BB962C8B-B14F-4D97-AF65-F5344CB8AC3E}">
        <p14:creationId xmlns:p14="http://schemas.microsoft.com/office/powerpoint/2010/main" val="4062302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32410" y="365761"/>
            <a:ext cx="9065623" cy="6230982"/>
          </a:xfrm>
          <a:prstGeom prst="rect">
            <a:avLst/>
          </a:prstGeom>
        </p:spPr>
      </p:pic>
    </p:spTree>
    <p:extLst>
      <p:ext uri="{BB962C8B-B14F-4D97-AF65-F5344CB8AC3E}">
        <p14:creationId xmlns:p14="http://schemas.microsoft.com/office/powerpoint/2010/main" val="2235969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2332" y="117566"/>
            <a:ext cx="9980022" cy="6740433"/>
          </a:xfrm>
          <a:prstGeom prst="rect">
            <a:avLst/>
          </a:prstGeom>
        </p:spPr>
      </p:pic>
    </p:spTree>
    <p:extLst>
      <p:ext uri="{BB962C8B-B14F-4D97-AF65-F5344CB8AC3E}">
        <p14:creationId xmlns:p14="http://schemas.microsoft.com/office/powerpoint/2010/main" val="4165853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0081" y="464684"/>
            <a:ext cx="9980022" cy="6014493"/>
          </a:xfrm>
          <a:prstGeom prst="rect">
            <a:avLst/>
          </a:prstGeom>
        </p:spPr>
      </p:pic>
    </p:spTree>
    <p:extLst>
      <p:ext uri="{BB962C8B-B14F-4D97-AF65-F5344CB8AC3E}">
        <p14:creationId xmlns:p14="http://schemas.microsoft.com/office/powerpoint/2010/main" val="488129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05394" y="156754"/>
            <a:ext cx="10319657" cy="6701246"/>
          </a:xfrm>
          <a:prstGeom prst="rect">
            <a:avLst/>
          </a:prstGeom>
        </p:spPr>
      </p:pic>
    </p:spTree>
    <p:extLst>
      <p:ext uri="{BB962C8B-B14F-4D97-AF65-F5344CB8AC3E}">
        <p14:creationId xmlns:p14="http://schemas.microsoft.com/office/powerpoint/2010/main" val="2616313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7463" y="497750"/>
            <a:ext cx="9366067" cy="6360250"/>
          </a:xfrm>
          <a:prstGeom prst="rect">
            <a:avLst/>
          </a:prstGeom>
        </p:spPr>
      </p:pic>
    </p:spTree>
    <p:extLst>
      <p:ext uri="{BB962C8B-B14F-4D97-AF65-F5344CB8AC3E}">
        <p14:creationId xmlns:p14="http://schemas.microsoft.com/office/powerpoint/2010/main" val="226124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cleaning/ </a:t>
            </a:r>
            <a:r>
              <a:rPr lang="en-US" sz="3600" b="1" dirty="0" smtClean="0">
                <a:latin typeface="Times New Roman" panose="02020603050405020304" pitchFamily="18" charset="0"/>
                <a:cs typeface="Times New Roman" panose="02020603050405020304" pitchFamily="18" charset="0"/>
              </a:rPr>
              <a:t>Missing data</a:t>
            </a:r>
            <a:r>
              <a:rPr lang="en-US" b="1" dirty="0" smtClean="0"/>
              <a:t/>
            </a:r>
            <a:br>
              <a:rPr lang="en-US" b="1" dirty="0" smtClean="0"/>
            </a:br>
            <a:endParaRPr lang="en-US" b="1"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Missing at Random (MAR)</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Missing Completely at Random (MCAR)</a:t>
            </a:r>
          </a:p>
          <a:p>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Missing Not at Random (MNAR)</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396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509" y="391886"/>
            <a:ext cx="10711542" cy="5956663"/>
          </a:xfrm>
          <a:prstGeom prst="rect">
            <a:avLst/>
          </a:prstGeom>
        </p:spPr>
      </p:pic>
    </p:spTree>
    <p:extLst>
      <p:ext uri="{BB962C8B-B14F-4D97-AF65-F5344CB8AC3E}">
        <p14:creationId xmlns:p14="http://schemas.microsoft.com/office/powerpoint/2010/main" val="418484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5658" y="313508"/>
            <a:ext cx="9235440" cy="6270171"/>
          </a:xfrm>
          <a:prstGeom prst="rect">
            <a:avLst/>
          </a:prstGeom>
        </p:spPr>
      </p:pic>
    </p:spTree>
    <p:extLst>
      <p:ext uri="{BB962C8B-B14F-4D97-AF65-F5344CB8AC3E}">
        <p14:creationId xmlns:p14="http://schemas.microsoft.com/office/powerpoint/2010/main" val="4132137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9897" y="130630"/>
            <a:ext cx="10424159" cy="6544490"/>
          </a:xfrm>
          <a:prstGeom prst="rect">
            <a:avLst/>
          </a:prstGeom>
        </p:spPr>
      </p:pic>
    </p:spTree>
    <p:extLst>
      <p:ext uri="{BB962C8B-B14F-4D97-AF65-F5344CB8AC3E}">
        <p14:creationId xmlns:p14="http://schemas.microsoft.com/office/powerpoint/2010/main" val="2106146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3588" y="300445"/>
            <a:ext cx="9705703" cy="6087291"/>
          </a:xfrm>
          <a:prstGeom prst="rect">
            <a:avLst/>
          </a:prstGeom>
        </p:spPr>
      </p:pic>
    </p:spTree>
    <p:extLst>
      <p:ext uri="{BB962C8B-B14F-4D97-AF65-F5344CB8AC3E}">
        <p14:creationId xmlns:p14="http://schemas.microsoft.com/office/powerpoint/2010/main" val="18103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Missing at Random (MAR)</a:t>
            </a:r>
            <a:br>
              <a:rPr lang="en-US" b="1"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به حالتی گفته می شود که در داده ما یک سری اطلاعات از دست رفته اند، اما ما میتوانیم دلیل آن را متوجه بشویم.به طور مثال:</a:t>
            </a:r>
          </a:p>
          <a:p>
            <a:pPr lvl="1" algn="r" rtl="1"/>
            <a:r>
              <a:rPr lang="fa-IR" dirty="0" smtClean="0">
                <a:cs typeface="B Nazanin" panose="00000400000000000000" pitchFamily="2" charset="-78"/>
              </a:rPr>
              <a:t>خانم ها در مورد قد ، سن و وزن خود ممکن است دوست نداشته باشند، اطلاعاتی بدهند. </a:t>
            </a:r>
            <a:endParaRPr lang="en-US" dirty="0" smtClean="0">
              <a:cs typeface="B Nazanin" panose="00000400000000000000" pitchFamily="2" charset="-78"/>
            </a:endParaRPr>
          </a:p>
          <a:p>
            <a:pPr lvl="1" algn="r" rtl="1"/>
            <a:r>
              <a:rPr lang="fa-IR" dirty="0" smtClean="0">
                <a:cs typeface="B Nazanin" panose="00000400000000000000" pitchFamily="2" charset="-78"/>
              </a:rPr>
              <a:t>مردان کتر ممکن است یک پرسشنامه مربوط به مسائل افسردگی را پرکنند.</a:t>
            </a:r>
          </a:p>
          <a:p>
            <a:pPr lvl="1" algn="r" rtl="1"/>
            <a:endParaRPr lang="fa-IR" dirty="0">
              <a:cs typeface="B Nazanin" panose="00000400000000000000" pitchFamily="2" charset="-78"/>
            </a:endParaRPr>
          </a:p>
          <a:p>
            <a:pPr lvl="1" algn="r" rtl="1"/>
            <a:endParaRPr lang="en-US" dirty="0">
              <a:cs typeface="B Nazanin" panose="00000400000000000000" pitchFamily="2" charset="-78"/>
            </a:endParaRPr>
          </a:p>
        </p:txBody>
      </p:sp>
      <p:graphicFrame>
        <p:nvGraphicFramePr>
          <p:cNvPr id="4" name="Table 3"/>
          <p:cNvGraphicFramePr>
            <a:graphicFrameLocks noGrp="1"/>
          </p:cNvGraphicFramePr>
          <p:nvPr>
            <p:extLst>
              <p:ext uri="{D42A27DB-BD31-4B8C-83A1-F6EECF244321}">
                <p14:modId xmlns:p14="http://schemas.microsoft.com/office/powerpoint/2010/main" val="2258623114"/>
              </p:ext>
            </p:extLst>
          </p:nvPr>
        </p:nvGraphicFramePr>
        <p:xfrm>
          <a:off x="1836057" y="3892732"/>
          <a:ext cx="8128000" cy="18582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88029096"/>
                    </a:ext>
                  </a:extLst>
                </a:gridCol>
                <a:gridCol w="2032000">
                  <a:extLst>
                    <a:ext uri="{9D8B030D-6E8A-4147-A177-3AD203B41FA5}">
                      <a16:colId xmlns:a16="http://schemas.microsoft.com/office/drawing/2014/main" val="502776823"/>
                    </a:ext>
                  </a:extLst>
                </a:gridCol>
                <a:gridCol w="2032000">
                  <a:extLst>
                    <a:ext uri="{9D8B030D-6E8A-4147-A177-3AD203B41FA5}">
                      <a16:colId xmlns:a16="http://schemas.microsoft.com/office/drawing/2014/main" val="385409749"/>
                    </a:ext>
                  </a:extLst>
                </a:gridCol>
                <a:gridCol w="2032000">
                  <a:extLst>
                    <a:ext uri="{9D8B030D-6E8A-4147-A177-3AD203B41FA5}">
                      <a16:colId xmlns:a16="http://schemas.microsoft.com/office/drawing/2014/main" val="2048324749"/>
                    </a:ext>
                  </a:extLst>
                </a:gridCol>
              </a:tblGrid>
              <a:tr h="374900">
                <a:tc>
                  <a:txBody>
                    <a:bodyPr/>
                    <a:lstStyle/>
                    <a:p>
                      <a:pPr algn="ctr"/>
                      <a:r>
                        <a:rPr lang="fa-IR" dirty="0" smtClean="0"/>
                        <a:t>سن </a:t>
                      </a:r>
                      <a:endParaRPr lang="en-US" dirty="0"/>
                    </a:p>
                  </a:txBody>
                  <a:tcPr/>
                </a:tc>
                <a:tc>
                  <a:txBody>
                    <a:bodyPr/>
                    <a:lstStyle/>
                    <a:p>
                      <a:pPr algn="ctr"/>
                      <a:r>
                        <a:rPr lang="fa-IR" dirty="0" smtClean="0"/>
                        <a:t>قد</a:t>
                      </a:r>
                      <a:endParaRPr lang="en-US" dirty="0"/>
                    </a:p>
                  </a:txBody>
                  <a:tcPr/>
                </a:tc>
                <a:tc>
                  <a:txBody>
                    <a:bodyPr/>
                    <a:lstStyle/>
                    <a:p>
                      <a:pPr algn="ctr"/>
                      <a:r>
                        <a:rPr lang="fa-IR" dirty="0" smtClean="0"/>
                        <a:t>وزن</a:t>
                      </a:r>
                      <a:endParaRPr lang="en-US" dirty="0"/>
                    </a:p>
                  </a:txBody>
                  <a:tcPr/>
                </a:tc>
                <a:tc>
                  <a:txBody>
                    <a:bodyPr/>
                    <a:lstStyle/>
                    <a:p>
                      <a:pPr algn="ctr"/>
                      <a:r>
                        <a:rPr lang="fa-IR" dirty="0" smtClean="0"/>
                        <a:t>جنسیت</a:t>
                      </a:r>
                      <a:endParaRPr lang="en-US" dirty="0"/>
                    </a:p>
                  </a:txBody>
                  <a:tcPr/>
                </a:tc>
                <a:extLst>
                  <a:ext uri="{0D108BD9-81ED-4DB2-BD59-A6C34878D82A}">
                    <a16:rowId xmlns:a16="http://schemas.microsoft.com/office/drawing/2014/main" val="2565780079"/>
                  </a:ext>
                </a:extLst>
              </a:tr>
              <a:tr h="370840">
                <a:tc>
                  <a:txBody>
                    <a:bodyPr/>
                    <a:lstStyle/>
                    <a:p>
                      <a:pPr algn="ctr"/>
                      <a:r>
                        <a:rPr lang="fa-IR" dirty="0" smtClean="0"/>
                        <a:t>-</a:t>
                      </a:r>
                      <a:endParaRPr lang="en-US" dirty="0"/>
                    </a:p>
                  </a:txBody>
                  <a:tcPr/>
                </a:tc>
                <a:tc>
                  <a:txBody>
                    <a:bodyPr/>
                    <a:lstStyle/>
                    <a:p>
                      <a:pPr algn="ctr"/>
                      <a:r>
                        <a:rPr lang="fa-IR" dirty="0" smtClean="0"/>
                        <a:t>-</a:t>
                      </a:r>
                      <a:endParaRPr lang="en-US" dirty="0"/>
                    </a:p>
                  </a:txBody>
                  <a:tcPr/>
                </a:tc>
                <a:tc>
                  <a:txBody>
                    <a:bodyPr/>
                    <a:lstStyle/>
                    <a:p>
                      <a:pPr algn="ctr"/>
                      <a:r>
                        <a:rPr lang="fa-IR" dirty="0" smtClean="0"/>
                        <a:t>50</a:t>
                      </a:r>
                      <a:endParaRPr lang="en-US" dirty="0"/>
                    </a:p>
                  </a:txBody>
                  <a:tcPr/>
                </a:tc>
                <a:tc>
                  <a:txBody>
                    <a:bodyPr/>
                    <a:lstStyle/>
                    <a:p>
                      <a:pPr algn="ctr"/>
                      <a:r>
                        <a:rPr lang="fa-IR" dirty="0" smtClean="0"/>
                        <a:t>مونث</a:t>
                      </a:r>
                      <a:endParaRPr lang="en-US" dirty="0"/>
                    </a:p>
                  </a:txBody>
                  <a:tcPr/>
                </a:tc>
                <a:extLst>
                  <a:ext uri="{0D108BD9-81ED-4DB2-BD59-A6C34878D82A}">
                    <a16:rowId xmlns:a16="http://schemas.microsoft.com/office/drawing/2014/main" val="2797787401"/>
                  </a:ext>
                </a:extLst>
              </a:tr>
              <a:tr h="370840">
                <a:tc>
                  <a:txBody>
                    <a:bodyPr/>
                    <a:lstStyle/>
                    <a:p>
                      <a:pPr algn="ctr"/>
                      <a:r>
                        <a:rPr lang="fa-IR" dirty="0" smtClean="0"/>
                        <a:t>45</a:t>
                      </a:r>
                      <a:endParaRPr lang="en-US" dirty="0"/>
                    </a:p>
                  </a:txBody>
                  <a:tcPr/>
                </a:tc>
                <a:tc>
                  <a:txBody>
                    <a:bodyPr/>
                    <a:lstStyle/>
                    <a:p>
                      <a:pPr algn="ctr"/>
                      <a:r>
                        <a:rPr lang="fa-IR" dirty="0" smtClean="0"/>
                        <a:t>185</a:t>
                      </a:r>
                      <a:endParaRPr lang="en-US" dirty="0"/>
                    </a:p>
                  </a:txBody>
                  <a:tcPr/>
                </a:tc>
                <a:tc>
                  <a:txBody>
                    <a:bodyPr/>
                    <a:lstStyle/>
                    <a:p>
                      <a:pPr algn="ctr"/>
                      <a:r>
                        <a:rPr lang="fa-IR" dirty="0" smtClean="0"/>
                        <a:t>180</a:t>
                      </a:r>
                      <a:endParaRPr lang="en-US" dirty="0"/>
                    </a:p>
                  </a:txBody>
                  <a:tcPr/>
                </a:tc>
                <a:tc>
                  <a:txBody>
                    <a:bodyPr/>
                    <a:lstStyle/>
                    <a:p>
                      <a:pPr algn="ctr"/>
                      <a:r>
                        <a:rPr lang="fa-IR" dirty="0" smtClean="0"/>
                        <a:t>مذکر</a:t>
                      </a:r>
                      <a:endParaRPr lang="en-US" dirty="0"/>
                    </a:p>
                  </a:txBody>
                  <a:tcPr/>
                </a:tc>
                <a:extLst>
                  <a:ext uri="{0D108BD9-81ED-4DB2-BD59-A6C34878D82A}">
                    <a16:rowId xmlns:a16="http://schemas.microsoft.com/office/drawing/2014/main" val="3477621127"/>
                  </a:ext>
                </a:extLst>
              </a:tr>
              <a:tr h="370840">
                <a:tc>
                  <a:txBody>
                    <a:bodyPr/>
                    <a:lstStyle/>
                    <a:p>
                      <a:pPr algn="ctr"/>
                      <a:r>
                        <a:rPr lang="fa-IR" dirty="0" smtClean="0"/>
                        <a:t>15</a:t>
                      </a:r>
                      <a:endParaRPr lang="en-US" dirty="0"/>
                    </a:p>
                  </a:txBody>
                  <a:tcPr/>
                </a:tc>
                <a:tc>
                  <a:txBody>
                    <a:bodyPr/>
                    <a:lstStyle/>
                    <a:p>
                      <a:pPr algn="ctr"/>
                      <a:r>
                        <a:rPr lang="fa-IR" dirty="0" smtClean="0"/>
                        <a:t>170</a:t>
                      </a:r>
                      <a:endParaRPr lang="en-US" dirty="0"/>
                    </a:p>
                  </a:txBody>
                  <a:tcPr/>
                </a:tc>
                <a:tc>
                  <a:txBody>
                    <a:bodyPr/>
                    <a:lstStyle/>
                    <a:p>
                      <a:pPr algn="ctr"/>
                      <a:r>
                        <a:rPr lang="fa-IR" dirty="0" smtClean="0"/>
                        <a:t>-</a:t>
                      </a:r>
                      <a:endParaRPr lang="en-US" dirty="0"/>
                    </a:p>
                  </a:txBody>
                  <a:tcPr/>
                </a:tc>
                <a:tc>
                  <a:txBody>
                    <a:bodyPr/>
                    <a:lstStyle/>
                    <a:p>
                      <a:pPr algn="ctr"/>
                      <a:r>
                        <a:rPr lang="fa-IR" dirty="0" smtClean="0"/>
                        <a:t>مونث</a:t>
                      </a:r>
                      <a:endParaRPr lang="en-US" dirty="0"/>
                    </a:p>
                  </a:txBody>
                  <a:tcPr/>
                </a:tc>
                <a:extLst>
                  <a:ext uri="{0D108BD9-81ED-4DB2-BD59-A6C34878D82A}">
                    <a16:rowId xmlns:a16="http://schemas.microsoft.com/office/drawing/2014/main" val="1375883667"/>
                  </a:ext>
                </a:extLst>
              </a:tr>
              <a:tr h="370840">
                <a:tc>
                  <a:txBody>
                    <a:bodyPr/>
                    <a:lstStyle/>
                    <a:p>
                      <a:pPr algn="ctr"/>
                      <a:r>
                        <a:rPr lang="fa-IR" dirty="0" smtClean="0"/>
                        <a:t>50</a:t>
                      </a:r>
                      <a:endParaRPr lang="en-US" dirty="0"/>
                    </a:p>
                  </a:txBody>
                  <a:tcPr/>
                </a:tc>
                <a:tc>
                  <a:txBody>
                    <a:bodyPr/>
                    <a:lstStyle/>
                    <a:p>
                      <a:pPr algn="ctr"/>
                      <a:r>
                        <a:rPr lang="fa-IR" dirty="0" smtClean="0"/>
                        <a:t>165</a:t>
                      </a:r>
                      <a:endParaRPr lang="en-US" dirty="0"/>
                    </a:p>
                  </a:txBody>
                  <a:tcPr/>
                </a:tc>
                <a:tc>
                  <a:txBody>
                    <a:bodyPr/>
                    <a:lstStyle/>
                    <a:p>
                      <a:pPr algn="ctr"/>
                      <a:r>
                        <a:rPr lang="fa-IR" dirty="0" smtClean="0"/>
                        <a:t>80</a:t>
                      </a:r>
                      <a:endParaRPr lang="en-US" dirty="0"/>
                    </a:p>
                  </a:txBody>
                  <a:tcPr/>
                </a:tc>
                <a:tc>
                  <a:txBody>
                    <a:bodyPr/>
                    <a:lstStyle/>
                    <a:p>
                      <a:pPr algn="ctr"/>
                      <a:r>
                        <a:rPr lang="fa-IR" dirty="0" smtClean="0"/>
                        <a:t>مذکر</a:t>
                      </a:r>
                      <a:endParaRPr lang="en-US" dirty="0"/>
                    </a:p>
                  </a:txBody>
                  <a:tcPr/>
                </a:tc>
                <a:extLst>
                  <a:ext uri="{0D108BD9-81ED-4DB2-BD59-A6C34878D82A}">
                    <a16:rowId xmlns:a16="http://schemas.microsoft.com/office/drawing/2014/main" val="3467639662"/>
                  </a:ext>
                </a:extLst>
              </a:tr>
            </a:tbl>
          </a:graphicData>
        </a:graphic>
      </p:graphicFrame>
    </p:spTree>
    <p:extLst>
      <p:ext uri="{BB962C8B-B14F-4D97-AF65-F5344CB8AC3E}">
        <p14:creationId xmlns:p14="http://schemas.microsoft.com/office/powerpoint/2010/main" val="2973653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Missing Completely at Random (MCAR)</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r" rtl="1"/>
            <a:r>
              <a:rPr lang="fa-IR" dirty="0" smtClean="0"/>
              <a:t>اگر احتمال رخداد از دست دادن داده برای همه ویژگی ها یکسان باشد و ما هیچ دلیلی منطقی برای آن وجود نداشته باشد.</a:t>
            </a:r>
          </a:p>
          <a:p>
            <a:pPr algn="r" rtl="1"/>
            <a:endParaRPr lang="fa-IR" dirty="0"/>
          </a:p>
          <a:p>
            <a:pPr algn="r" rt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58894329"/>
              </p:ext>
            </p:extLst>
          </p:nvPr>
        </p:nvGraphicFramePr>
        <p:xfrm>
          <a:off x="2032000" y="4001294"/>
          <a:ext cx="8128000" cy="18582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124770466"/>
                    </a:ext>
                  </a:extLst>
                </a:gridCol>
                <a:gridCol w="1625600">
                  <a:extLst>
                    <a:ext uri="{9D8B030D-6E8A-4147-A177-3AD203B41FA5}">
                      <a16:colId xmlns:a16="http://schemas.microsoft.com/office/drawing/2014/main" val="1688029096"/>
                    </a:ext>
                  </a:extLst>
                </a:gridCol>
                <a:gridCol w="1625600">
                  <a:extLst>
                    <a:ext uri="{9D8B030D-6E8A-4147-A177-3AD203B41FA5}">
                      <a16:colId xmlns:a16="http://schemas.microsoft.com/office/drawing/2014/main" val="502776823"/>
                    </a:ext>
                  </a:extLst>
                </a:gridCol>
                <a:gridCol w="1625600">
                  <a:extLst>
                    <a:ext uri="{9D8B030D-6E8A-4147-A177-3AD203B41FA5}">
                      <a16:colId xmlns:a16="http://schemas.microsoft.com/office/drawing/2014/main" val="385409749"/>
                    </a:ext>
                  </a:extLst>
                </a:gridCol>
                <a:gridCol w="1625600">
                  <a:extLst>
                    <a:ext uri="{9D8B030D-6E8A-4147-A177-3AD203B41FA5}">
                      <a16:colId xmlns:a16="http://schemas.microsoft.com/office/drawing/2014/main" val="2048324749"/>
                    </a:ext>
                  </a:extLst>
                </a:gridCol>
              </a:tblGrid>
              <a:tr h="374900">
                <a:tc>
                  <a:txBody>
                    <a:bodyPr/>
                    <a:lstStyle/>
                    <a:p>
                      <a:pPr algn="ctr"/>
                      <a:r>
                        <a:rPr lang="fa-IR" dirty="0" smtClean="0"/>
                        <a:t>رنگ چشم</a:t>
                      </a:r>
                      <a:endParaRPr lang="en-US" dirty="0"/>
                    </a:p>
                  </a:txBody>
                  <a:tcPr/>
                </a:tc>
                <a:tc>
                  <a:txBody>
                    <a:bodyPr/>
                    <a:lstStyle/>
                    <a:p>
                      <a:pPr algn="ctr"/>
                      <a:r>
                        <a:rPr lang="fa-IR" dirty="0" smtClean="0"/>
                        <a:t>سن </a:t>
                      </a:r>
                      <a:endParaRPr lang="en-US" dirty="0"/>
                    </a:p>
                  </a:txBody>
                  <a:tcPr/>
                </a:tc>
                <a:tc>
                  <a:txBody>
                    <a:bodyPr/>
                    <a:lstStyle/>
                    <a:p>
                      <a:pPr algn="ctr"/>
                      <a:r>
                        <a:rPr lang="fa-IR" dirty="0" smtClean="0"/>
                        <a:t>قد</a:t>
                      </a:r>
                      <a:endParaRPr lang="en-US" dirty="0"/>
                    </a:p>
                  </a:txBody>
                  <a:tcPr/>
                </a:tc>
                <a:tc>
                  <a:txBody>
                    <a:bodyPr/>
                    <a:lstStyle/>
                    <a:p>
                      <a:pPr algn="ctr"/>
                      <a:r>
                        <a:rPr lang="fa-IR" dirty="0" smtClean="0"/>
                        <a:t>وزن</a:t>
                      </a:r>
                      <a:endParaRPr lang="en-US" dirty="0"/>
                    </a:p>
                  </a:txBody>
                  <a:tcPr/>
                </a:tc>
                <a:tc>
                  <a:txBody>
                    <a:bodyPr/>
                    <a:lstStyle/>
                    <a:p>
                      <a:pPr algn="ctr"/>
                      <a:r>
                        <a:rPr lang="fa-IR" dirty="0" smtClean="0"/>
                        <a:t>جنسیت</a:t>
                      </a:r>
                      <a:endParaRPr lang="en-US" dirty="0"/>
                    </a:p>
                  </a:txBody>
                  <a:tcPr/>
                </a:tc>
                <a:extLst>
                  <a:ext uri="{0D108BD9-81ED-4DB2-BD59-A6C34878D82A}">
                    <a16:rowId xmlns:a16="http://schemas.microsoft.com/office/drawing/2014/main" val="2565780079"/>
                  </a:ext>
                </a:extLst>
              </a:tr>
              <a:tr h="370840">
                <a:tc>
                  <a:txBody>
                    <a:bodyPr/>
                    <a:lstStyle/>
                    <a:p>
                      <a:pPr algn="ctr"/>
                      <a:r>
                        <a:rPr lang="fa-IR" dirty="0" smtClean="0"/>
                        <a:t>قهوه ای روشن</a:t>
                      </a:r>
                      <a:endParaRPr lang="en-US" dirty="0"/>
                    </a:p>
                  </a:txBody>
                  <a:tcPr/>
                </a:tc>
                <a:tc>
                  <a:txBody>
                    <a:bodyPr/>
                    <a:lstStyle/>
                    <a:p>
                      <a:pPr algn="ctr"/>
                      <a:r>
                        <a:rPr lang="fa-IR" dirty="0" smtClean="0"/>
                        <a:t>-</a:t>
                      </a:r>
                      <a:endParaRPr lang="en-US" dirty="0"/>
                    </a:p>
                  </a:txBody>
                  <a:tcPr/>
                </a:tc>
                <a:tc>
                  <a:txBody>
                    <a:bodyPr/>
                    <a:lstStyle/>
                    <a:p>
                      <a:pPr algn="ctr"/>
                      <a:r>
                        <a:rPr lang="fa-IR" dirty="0" smtClean="0"/>
                        <a:t>-</a:t>
                      </a:r>
                      <a:endParaRPr lang="en-US" dirty="0"/>
                    </a:p>
                  </a:txBody>
                  <a:tcPr/>
                </a:tc>
                <a:tc>
                  <a:txBody>
                    <a:bodyPr/>
                    <a:lstStyle/>
                    <a:p>
                      <a:pPr algn="ctr"/>
                      <a:r>
                        <a:rPr lang="fa-IR" dirty="0" smtClean="0"/>
                        <a:t>50</a:t>
                      </a:r>
                      <a:endParaRPr lang="en-US" dirty="0"/>
                    </a:p>
                  </a:txBody>
                  <a:tcPr/>
                </a:tc>
                <a:tc>
                  <a:txBody>
                    <a:bodyPr/>
                    <a:lstStyle/>
                    <a:p>
                      <a:pPr algn="ctr"/>
                      <a:r>
                        <a:rPr lang="fa-IR" dirty="0" smtClean="0"/>
                        <a:t>مونث</a:t>
                      </a:r>
                      <a:endParaRPr lang="en-US" dirty="0"/>
                    </a:p>
                  </a:txBody>
                  <a:tcPr/>
                </a:tc>
                <a:extLst>
                  <a:ext uri="{0D108BD9-81ED-4DB2-BD59-A6C34878D82A}">
                    <a16:rowId xmlns:a16="http://schemas.microsoft.com/office/drawing/2014/main" val="2797787401"/>
                  </a:ext>
                </a:extLst>
              </a:tr>
              <a:tr h="370840">
                <a:tc>
                  <a:txBody>
                    <a:bodyPr/>
                    <a:lstStyle/>
                    <a:p>
                      <a:pPr algn="ctr"/>
                      <a:r>
                        <a:rPr lang="fa-IR" dirty="0" smtClean="0"/>
                        <a:t>قهوه ای</a:t>
                      </a:r>
                      <a:endParaRPr lang="en-US" dirty="0"/>
                    </a:p>
                  </a:txBody>
                  <a:tcPr/>
                </a:tc>
                <a:tc>
                  <a:txBody>
                    <a:bodyPr/>
                    <a:lstStyle/>
                    <a:p>
                      <a:pPr algn="ctr"/>
                      <a:r>
                        <a:rPr lang="fa-IR" dirty="0" smtClean="0"/>
                        <a:t>45</a:t>
                      </a:r>
                      <a:endParaRPr lang="en-US" dirty="0"/>
                    </a:p>
                  </a:txBody>
                  <a:tcPr/>
                </a:tc>
                <a:tc>
                  <a:txBody>
                    <a:bodyPr/>
                    <a:lstStyle/>
                    <a:p>
                      <a:pPr algn="ctr"/>
                      <a:r>
                        <a:rPr lang="fa-IR" dirty="0" smtClean="0"/>
                        <a:t>185</a:t>
                      </a:r>
                      <a:endParaRPr lang="en-US" dirty="0"/>
                    </a:p>
                  </a:txBody>
                  <a:tcPr/>
                </a:tc>
                <a:tc>
                  <a:txBody>
                    <a:bodyPr/>
                    <a:lstStyle/>
                    <a:p>
                      <a:pPr algn="ctr"/>
                      <a:r>
                        <a:rPr lang="fa-IR" dirty="0" smtClean="0"/>
                        <a:t>180</a:t>
                      </a:r>
                      <a:endParaRPr lang="en-US" dirty="0"/>
                    </a:p>
                  </a:txBody>
                  <a:tcPr/>
                </a:tc>
                <a:tc>
                  <a:txBody>
                    <a:bodyPr/>
                    <a:lstStyle/>
                    <a:p>
                      <a:pPr algn="ctr"/>
                      <a:r>
                        <a:rPr lang="fa-IR" dirty="0" smtClean="0"/>
                        <a:t>مذکر</a:t>
                      </a:r>
                      <a:endParaRPr lang="en-US" dirty="0"/>
                    </a:p>
                  </a:txBody>
                  <a:tcPr/>
                </a:tc>
                <a:extLst>
                  <a:ext uri="{0D108BD9-81ED-4DB2-BD59-A6C34878D82A}">
                    <a16:rowId xmlns:a16="http://schemas.microsoft.com/office/drawing/2014/main" val="3477621127"/>
                  </a:ext>
                </a:extLst>
              </a:tr>
              <a:tr h="370840">
                <a:tc>
                  <a:txBody>
                    <a:bodyPr/>
                    <a:lstStyle/>
                    <a:p>
                      <a:pPr algn="ctr"/>
                      <a:r>
                        <a:rPr lang="fa-IR" dirty="0" smtClean="0"/>
                        <a:t>عسلی</a:t>
                      </a:r>
                      <a:endParaRPr lang="en-US" dirty="0"/>
                    </a:p>
                  </a:txBody>
                  <a:tcPr/>
                </a:tc>
                <a:tc>
                  <a:txBody>
                    <a:bodyPr/>
                    <a:lstStyle/>
                    <a:p>
                      <a:pPr algn="ctr"/>
                      <a:r>
                        <a:rPr lang="fa-IR" dirty="0" smtClean="0"/>
                        <a:t>15</a:t>
                      </a:r>
                      <a:endParaRPr lang="en-US" dirty="0"/>
                    </a:p>
                  </a:txBody>
                  <a:tcPr/>
                </a:tc>
                <a:tc>
                  <a:txBody>
                    <a:bodyPr/>
                    <a:lstStyle/>
                    <a:p>
                      <a:pPr algn="ctr"/>
                      <a:r>
                        <a:rPr lang="fa-IR" dirty="0" smtClean="0"/>
                        <a:t>170</a:t>
                      </a:r>
                      <a:endParaRPr lang="en-US" dirty="0"/>
                    </a:p>
                  </a:txBody>
                  <a:tcPr/>
                </a:tc>
                <a:tc>
                  <a:txBody>
                    <a:bodyPr/>
                    <a:lstStyle/>
                    <a:p>
                      <a:pPr algn="ctr"/>
                      <a:r>
                        <a:rPr lang="fa-IR" dirty="0" smtClean="0"/>
                        <a:t>-</a:t>
                      </a:r>
                      <a:endParaRPr lang="en-US" dirty="0"/>
                    </a:p>
                  </a:txBody>
                  <a:tcPr/>
                </a:tc>
                <a:tc>
                  <a:txBody>
                    <a:bodyPr/>
                    <a:lstStyle/>
                    <a:p>
                      <a:pPr algn="ctr"/>
                      <a:r>
                        <a:rPr lang="fa-IR" dirty="0" smtClean="0"/>
                        <a:t>مونث</a:t>
                      </a:r>
                      <a:endParaRPr lang="en-US" dirty="0"/>
                    </a:p>
                  </a:txBody>
                  <a:tcPr/>
                </a:tc>
                <a:extLst>
                  <a:ext uri="{0D108BD9-81ED-4DB2-BD59-A6C34878D82A}">
                    <a16:rowId xmlns:a16="http://schemas.microsoft.com/office/drawing/2014/main" val="1375883667"/>
                  </a:ext>
                </a:extLst>
              </a:tr>
              <a:tr h="370840">
                <a:tc>
                  <a:txBody>
                    <a:bodyPr/>
                    <a:lstStyle/>
                    <a:p>
                      <a:pPr algn="ctr"/>
                      <a:r>
                        <a:rPr lang="fa-IR" dirty="0" smtClean="0"/>
                        <a:t>-</a:t>
                      </a:r>
                      <a:endParaRPr lang="en-US" dirty="0"/>
                    </a:p>
                  </a:txBody>
                  <a:tcPr/>
                </a:tc>
                <a:tc>
                  <a:txBody>
                    <a:bodyPr/>
                    <a:lstStyle/>
                    <a:p>
                      <a:pPr algn="ctr"/>
                      <a:r>
                        <a:rPr lang="fa-IR" dirty="0" smtClean="0"/>
                        <a:t>50</a:t>
                      </a:r>
                      <a:endParaRPr lang="en-US" dirty="0"/>
                    </a:p>
                  </a:txBody>
                  <a:tcPr/>
                </a:tc>
                <a:tc>
                  <a:txBody>
                    <a:bodyPr/>
                    <a:lstStyle/>
                    <a:p>
                      <a:pPr algn="ctr"/>
                      <a:r>
                        <a:rPr lang="fa-IR" dirty="0" smtClean="0"/>
                        <a:t>165</a:t>
                      </a:r>
                      <a:endParaRPr lang="en-US" dirty="0"/>
                    </a:p>
                  </a:txBody>
                  <a:tcPr/>
                </a:tc>
                <a:tc>
                  <a:txBody>
                    <a:bodyPr/>
                    <a:lstStyle/>
                    <a:p>
                      <a:pPr algn="ctr"/>
                      <a:r>
                        <a:rPr lang="fa-IR" dirty="0" smtClean="0"/>
                        <a:t>80</a:t>
                      </a:r>
                      <a:endParaRPr lang="en-US" dirty="0"/>
                    </a:p>
                  </a:txBody>
                  <a:tcPr/>
                </a:tc>
                <a:tc>
                  <a:txBody>
                    <a:bodyPr/>
                    <a:lstStyle/>
                    <a:p>
                      <a:pPr algn="ctr"/>
                      <a:r>
                        <a:rPr lang="fa-IR" dirty="0" smtClean="0"/>
                        <a:t>مذکر</a:t>
                      </a:r>
                      <a:endParaRPr lang="en-US" dirty="0"/>
                    </a:p>
                  </a:txBody>
                  <a:tcPr/>
                </a:tc>
                <a:extLst>
                  <a:ext uri="{0D108BD9-81ED-4DB2-BD59-A6C34878D82A}">
                    <a16:rowId xmlns:a16="http://schemas.microsoft.com/office/drawing/2014/main" val="3467639662"/>
                  </a:ext>
                </a:extLst>
              </a:tr>
            </a:tbl>
          </a:graphicData>
        </a:graphic>
      </p:graphicFrame>
    </p:spTree>
    <p:extLst>
      <p:ext uri="{BB962C8B-B14F-4D97-AF65-F5344CB8AC3E}">
        <p14:creationId xmlns:p14="http://schemas.microsoft.com/office/powerpoint/2010/main" val="423811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Missing Not at Random (MNAR)</a:t>
            </a:r>
            <a:br>
              <a:rPr lang="en-US" b="1" dirty="0" smtClean="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r" rtl="1"/>
            <a:r>
              <a:rPr lang="fa-IR" dirty="0" smtClean="0"/>
              <a:t>احتمال از دست دادن داده در تمامی ویژگی ها یا نمونه ها یکسان نیست، در واقع ما به دلیل دردسترس نبودن برخی از اطلاعات، برخی مقادیر را از دست داده ایم.</a:t>
            </a:r>
          </a:p>
          <a:p>
            <a:pPr algn="r" rtl="1"/>
            <a:endParaRPr lang="fa-IR" dirty="0"/>
          </a:p>
          <a:p>
            <a:pPr algn="r" rtl="1"/>
            <a:r>
              <a:rPr lang="fa-IR" dirty="0" smtClean="0"/>
              <a:t>مثلا در پرسش نامه مربوط به مسائل افسردگی، افرادی که دارای افسردگی هستند، اصلا شرکت نکردند.</a:t>
            </a:r>
          </a:p>
          <a:p>
            <a:pPr algn="r" rtl="1"/>
            <a:endParaRPr lang="fa-IR" dirty="0"/>
          </a:p>
          <a:p>
            <a:pPr algn="r" rtl="1"/>
            <a:endParaRPr lang="fa-IR" dirty="0" smtClean="0"/>
          </a:p>
          <a:p>
            <a:pPr algn="r" rtl="1"/>
            <a:r>
              <a:rPr lang="fa-IR" dirty="0" smtClean="0"/>
              <a:t>روش های مقابله با آن در اسلاید قبلی گفته شده است.</a:t>
            </a:r>
            <a:endParaRPr lang="en-US" dirty="0"/>
          </a:p>
        </p:txBody>
      </p:sp>
    </p:spTree>
    <p:extLst>
      <p:ext uri="{BB962C8B-B14F-4D97-AF65-F5344CB8AC3E}">
        <p14:creationId xmlns:p14="http://schemas.microsoft.com/office/powerpoint/2010/main" val="1348456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cleaning </a:t>
            </a:r>
            <a:r>
              <a:rPr lang="fa-IR"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Noisy</a:t>
            </a:r>
            <a:r>
              <a:rPr lang="fa-IR"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Data</a:t>
            </a:r>
            <a:br>
              <a:rPr lang="en-US" b="1" dirty="0" smtClean="0">
                <a:latin typeface="Times New Roman" panose="02020603050405020304" pitchFamily="18" charset="0"/>
                <a:cs typeface="Times New Roman" panose="02020603050405020304" pitchFamily="18" charset="0"/>
              </a:rPr>
            </a:br>
            <a:endParaRPr lang="en-US" b="1" dirty="0"/>
          </a:p>
        </p:txBody>
      </p:sp>
      <p:sp>
        <p:nvSpPr>
          <p:cNvPr id="10" name="Content Placeholder 9"/>
          <p:cNvSpPr>
            <a:spLocks noGrp="1"/>
          </p:cNvSpPr>
          <p:nvPr>
            <p:ph idx="1"/>
          </p:nvPr>
        </p:nvSpPr>
        <p:spPr/>
        <p:txBody>
          <a:bodyPr/>
          <a:lstStyle/>
          <a:p>
            <a:pPr algn="r" rtl="1"/>
            <a:r>
              <a:rPr lang="fa-IR" dirty="0" smtClean="0"/>
              <a:t>زمانی که با داده های نویزی مواجه هستیم:</a:t>
            </a:r>
          </a:p>
          <a:p>
            <a:pPr lvl="1" algn="r" rtl="1"/>
            <a:r>
              <a:rPr lang="fa-IR" dirty="0"/>
              <a:t> </a:t>
            </a:r>
            <a:r>
              <a:rPr lang="fa-IR" dirty="0" smtClean="0"/>
              <a:t>ابزارهای جمع آوری داده خراب باشند</a:t>
            </a:r>
          </a:p>
          <a:p>
            <a:pPr lvl="1" algn="r" rtl="1"/>
            <a:r>
              <a:rPr lang="fa-IR" dirty="0" smtClean="0"/>
              <a:t>مشکلات مربوط به ورود اطلاعات (خطای انسانی اگر فردی به صورت دستی اطلاعاتی وارد می کند )</a:t>
            </a:r>
          </a:p>
          <a:p>
            <a:pPr lvl="1" algn="r" rtl="1"/>
            <a:r>
              <a:rPr lang="fa-IR" dirty="0" smtClean="0"/>
              <a:t>مشکلات مربوط به انتقال داده( مثلا در مسیر انتقال داده برخی پکت های داده گم شود و مکانزیمی برای بازیابی آن ها وجود نداشته باشد.)</a:t>
            </a:r>
          </a:p>
          <a:p>
            <a:pPr lvl="1" algn="r" rtl="1"/>
            <a:r>
              <a:rPr lang="fa-IR" dirty="0" smtClean="0"/>
              <a:t>محدودیت های تکنولوژی ( محدودیت در اندازه سایز بافر، که منجر به از دست دادن اطلاعات می شود)</a:t>
            </a:r>
          </a:p>
          <a:p>
            <a:pPr lvl="1" algn="r" rtl="1"/>
            <a:r>
              <a:rPr lang="fa-IR" dirty="0" smtClean="0"/>
              <a:t>ناسازگاری در نام های قراردادی</a:t>
            </a:r>
            <a:endParaRPr lang="en-US" dirty="0"/>
          </a:p>
        </p:txBody>
      </p:sp>
    </p:spTree>
    <p:extLst>
      <p:ext uri="{BB962C8B-B14F-4D97-AF65-F5344CB8AC3E}">
        <p14:creationId xmlns:p14="http://schemas.microsoft.com/office/powerpoint/2010/main" val="3305631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How to handle Noisy data</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Binning method</a:t>
            </a:r>
          </a:p>
          <a:p>
            <a:pPr marL="457200" lvl="1" indent="0">
              <a:buNone/>
            </a:pPr>
            <a:r>
              <a:rPr lang="en-US" dirty="0" smtClean="0">
                <a:latin typeface="Times New Roman" panose="02020603050405020304" pitchFamily="18" charset="0"/>
                <a:cs typeface="Times New Roman" panose="02020603050405020304" pitchFamily="18" charset="0"/>
              </a:rPr>
              <a:t>• First sort data and partition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Then one can smooth by bin mean, median and boundaries. </a:t>
            </a:r>
          </a:p>
          <a:p>
            <a:r>
              <a:rPr lang="en-US" b="1" dirty="0" smtClean="0">
                <a:latin typeface="Times New Roman" panose="02020603050405020304" pitchFamily="18" charset="0"/>
                <a:cs typeface="Times New Roman" panose="02020603050405020304" pitchFamily="18" charset="0"/>
              </a:rPr>
              <a:t>Clustering</a:t>
            </a:r>
          </a:p>
          <a:p>
            <a:pPr lvl="1"/>
            <a:r>
              <a:rPr lang="en-US" dirty="0" smtClean="0">
                <a:latin typeface="Times New Roman" panose="02020603050405020304" pitchFamily="18" charset="0"/>
                <a:cs typeface="Times New Roman" panose="02020603050405020304" pitchFamily="18" charset="0"/>
              </a:rPr>
              <a:t>Outliers may be detected by clustering, where similar values are organized into group of cluster </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•Regression </a:t>
            </a:r>
          </a:p>
          <a:p>
            <a:pPr marL="457200" lvl="1" indent="0">
              <a:buNone/>
            </a:pPr>
            <a:r>
              <a:rPr lang="en-US" dirty="0" smtClean="0">
                <a:latin typeface="Times New Roman" panose="02020603050405020304" pitchFamily="18" charset="0"/>
                <a:cs typeface="Times New Roman" panose="02020603050405020304" pitchFamily="18" charset="0"/>
              </a:rPr>
              <a:t>• Here data can be smoothed by fitting the data to a function.</a:t>
            </a:r>
            <a:br>
              <a:rPr lang="en-US" dirty="0" smtClean="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Combined computer and human inspection</a:t>
            </a:r>
            <a:endParaRPr lang="en-US" dirty="0"/>
          </a:p>
        </p:txBody>
      </p:sp>
    </p:spTree>
    <p:extLst>
      <p:ext uri="{BB962C8B-B14F-4D97-AF65-F5344CB8AC3E}">
        <p14:creationId xmlns:p14="http://schemas.microsoft.com/office/powerpoint/2010/main" val="1288412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TotalTime>
  <Words>1160</Words>
  <Application>Microsoft Office PowerPoint</Application>
  <PresentationFormat>Widescreen</PresentationFormat>
  <Paragraphs>157</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 Unicode MS</vt:lpstr>
      <vt:lpstr>Arial</vt:lpstr>
      <vt:lpstr>B Nazanin</vt:lpstr>
      <vt:lpstr>Calibri</vt:lpstr>
      <vt:lpstr>Calibri Light</vt:lpstr>
      <vt:lpstr>Cambria Math</vt:lpstr>
      <vt:lpstr>Times New Roman</vt:lpstr>
      <vt:lpstr>Office Theme</vt:lpstr>
      <vt:lpstr>Data science</vt:lpstr>
      <vt:lpstr>Preprocess Data</vt:lpstr>
      <vt:lpstr>Data cleaning </vt:lpstr>
      <vt:lpstr>Data cleaning/ Missing data </vt:lpstr>
      <vt:lpstr>Missing at Random (MAR) </vt:lpstr>
      <vt:lpstr>Missing Completely at Random (MCAR) </vt:lpstr>
      <vt:lpstr>Missing Not at Random (MNAR) </vt:lpstr>
      <vt:lpstr>Data cleaning /Noisy Data </vt:lpstr>
      <vt:lpstr>How to handle Noisy data</vt:lpstr>
      <vt:lpstr>Binning method</vt:lpstr>
      <vt:lpstr>PowerPoint Presentation</vt:lpstr>
      <vt:lpstr>Binning method/Example1(Equal-width)</vt:lpstr>
      <vt:lpstr>Binning method</vt:lpstr>
      <vt:lpstr>Binning method/Example2(Equal-depth)</vt:lpstr>
      <vt:lpstr>Cluster Analysis  </vt:lpstr>
      <vt:lpstr>Regression</vt:lpstr>
      <vt:lpstr>Data integration and transformation</vt:lpstr>
      <vt:lpstr>Issues in Data Integration </vt:lpstr>
      <vt:lpstr>Issues in Data Integration </vt:lpstr>
      <vt:lpstr>Handling Redundancy in Data Integration</vt:lpstr>
      <vt:lpstr>Data Transformation</vt:lpstr>
      <vt:lpstr>Data Transformation/Normalization</vt:lpstr>
      <vt:lpstr>Normalization</vt:lpstr>
      <vt:lpstr>Normalization</vt:lpstr>
      <vt:lpstr>Normalization</vt:lpstr>
      <vt:lpstr>PowerPoint Presentation</vt:lpstr>
      <vt:lpstr>Normalize or Standardize?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RePack by Diakov</dc:creator>
  <cp:lastModifiedBy>RePack by Diakov</cp:lastModifiedBy>
  <cp:revision>26</cp:revision>
  <dcterms:created xsi:type="dcterms:W3CDTF">2021-07-23T04:17:17Z</dcterms:created>
  <dcterms:modified xsi:type="dcterms:W3CDTF">2021-07-23T15:19:28Z</dcterms:modified>
</cp:coreProperties>
</file>