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10" r:id="rId4"/>
    <p:sldId id="257" r:id="rId5"/>
    <p:sldId id="259" r:id="rId6"/>
    <p:sldId id="261" r:id="rId7"/>
    <p:sldId id="262" r:id="rId8"/>
    <p:sldId id="263" r:id="rId9"/>
    <p:sldId id="260" r:id="rId10"/>
    <p:sldId id="264" r:id="rId11"/>
    <p:sldId id="265" r:id="rId12"/>
    <p:sldId id="311" r:id="rId13"/>
    <p:sldId id="294" r:id="rId14"/>
    <p:sldId id="295" r:id="rId15"/>
    <p:sldId id="296" r:id="rId16"/>
    <p:sldId id="269" r:id="rId17"/>
    <p:sldId id="309" r:id="rId18"/>
    <p:sldId id="287" r:id="rId19"/>
    <p:sldId id="290" r:id="rId20"/>
    <p:sldId id="291" r:id="rId21"/>
    <p:sldId id="292" r:id="rId22"/>
    <p:sldId id="293" r:id="rId23"/>
    <p:sldId id="258" r:id="rId24"/>
    <p:sldId id="280" r:id="rId25"/>
    <p:sldId id="270" r:id="rId26"/>
    <p:sldId id="271" r:id="rId27"/>
    <p:sldId id="272" r:id="rId28"/>
    <p:sldId id="273" r:id="rId29"/>
    <p:sldId id="274" r:id="rId30"/>
    <p:sldId id="276" r:id="rId31"/>
    <p:sldId id="279" r:id="rId32"/>
    <p:sldId id="275" r:id="rId33"/>
    <p:sldId id="278" r:id="rId34"/>
    <p:sldId id="277" r:id="rId35"/>
    <p:sldId id="281" r:id="rId36"/>
    <p:sldId id="282" r:id="rId37"/>
    <p:sldId id="283" r:id="rId38"/>
    <p:sldId id="284" r:id="rId39"/>
    <p:sldId id="286" r:id="rId40"/>
    <p:sldId id="285" r:id="rId41"/>
    <p:sldId id="288" r:id="rId42"/>
    <p:sldId id="289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901D-6E28-44EA-9E1D-475B6BF85D4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7C0-6FB7-4433-BF1D-89C4096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3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901D-6E28-44EA-9E1D-475B6BF85D4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7C0-6FB7-4433-BF1D-89C4096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4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901D-6E28-44EA-9E1D-475B6BF85D4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7C0-6FB7-4433-BF1D-89C4096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9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901D-6E28-44EA-9E1D-475B6BF85D4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7C0-6FB7-4433-BF1D-89C4096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6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901D-6E28-44EA-9E1D-475B6BF85D4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7C0-6FB7-4433-BF1D-89C4096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901D-6E28-44EA-9E1D-475B6BF85D4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7C0-6FB7-4433-BF1D-89C4096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7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901D-6E28-44EA-9E1D-475B6BF85D4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7C0-6FB7-4433-BF1D-89C4096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5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901D-6E28-44EA-9E1D-475B6BF85D4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7C0-6FB7-4433-BF1D-89C4096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8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901D-6E28-44EA-9E1D-475B6BF85D4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7C0-6FB7-4433-BF1D-89C4096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901D-6E28-44EA-9E1D-475B6BF85D4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7C0-6FB7-4433-BF1D-89C4096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901D-6E28-44EA-9E1D-475B6BF85D4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7C0-6FB7-4433-BF1D-89C4096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3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5901D-6E28-44EA-9E1D-475B6BF85D4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B37C0-6FB7-4433-BF1D-89C4096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8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dirty="0" smtClean="0"/>
              <a:t>Part 3: Data Collection &amp; Preparation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64" y="304800"/>
            <a:ext cx="11249891" cy="63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Rectangular Data </a:t>
            </a:r>
            <a:r>
              <a:rPr lang="en-US" dirty="0" smtClean="0"/>
              <a:t>Structures/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8" y="1399309"/>
            <a:ext cx="9919854" cy="48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7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Nonrectangular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Time </a:t>
            </a:r>
            <a:r>
              <a:rPr lang="en-US" dirty="0"/>
              <a:t>series data records </a:t>
            </a:r>
            <a:endParaRPr lang="en-US" dirty="0" smtClean="0"/>
          </a:p>
          <a:p>
            <a:pPr lvl="1"/>
            <a:r>
              <a:rPr lang="en-US" dirty="0"/>
              <a:t> records successive measurements of the same </a:t>
            </a:r>
            <a:r>
              <a:rPr lang="en-US" dirty="0" smtClean="0"/>
              <a:t>variable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Spatial data </a:t>
            </a:r>
            <a:r>
              <a:rPr lang="en-US" dirty="0" smtClean="0"/>
              <a:t>structures</a:t>
            </a:r>
          </a:p>
          <a:p>
            <a:pPr lvl="1"/>
            <a:r>
              <a:rPr lang="en-US" dirty="0"/>
              <a:t>which are used in mapping and location analytics, are more complex and varied than rectangular data structures. In the object representation, the focus of the data is an object (e.g., a house) and its spatial coordinates. The field view, by contrast, focuses on small units of space and the value of a relevant metric (pixel brightness, for example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Graph (or network) data structures </a:t>
            </a:r>
          </a:p>
          <a:p>
            <a:pPr lvl="1" algn="just"/>
            <a:r>
              <a:rPr lang="en-US" dirty="0"/>
              <a:t>These data structure are used to represent physical, social, and abstract relationships. For example, a graph of a social network, such as Facebook or LinkedIn, may represent connections between people on the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89" y="705394"/>
            <a:ext cx="10019211" cy="534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Nominal </a:t>
            </a:r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Gives </a:t>
            </a:r>
            <a:r>
              <a:rPr lang="en-US" dirty="0"/>
              <a:t>unique names to objects - no other information </a:t>
            </a:r>
            <a:r>
              <a:rPr lang="en-US" dirty="0" smtClean="0"/>
              <a:t>deducible</a:t>
            </a:r>
          </a:p>
          <a:p>
            <a:pPr lvl="1"/>
            <a:r>
              <a:rPr lang="en-US" dirty="0" smtClean="0"/>
              <a:t>Names </a:t>
            </a:r>
            <a:r>
              <a:rPr lang="en-US" dirty="0"/>
              <a:t>of </a:t>
            </a:r>
            <a:r>
              <a:rPr lang="en-US" dirty="0" smtClean="0"/>
              <a:t>people</a:t>
            </a:r>
          </a:p>
          <a:p>
            <a:r>
              <a:rPr lang="en-US" dirty="0"/>
              <a:t>Ordinal scale</a:t>
            </a:r>
          </a:p>
          <a:p>
            <a:pPr lvl="1"/>
            <a:r>
              <a:rPr lang="en-US" dirty="0"/>
              <a:t>Measured values can be ordered naturally</a:t>
            </a:r>
          </a:p>
          <a:p>
            <a:pPr lvl="1"/>
            <a:r>
              <a:rPr lang="en-US" dirty="0"/>
              <a:t>Transitivity: (A &gt; B) and (B &gt; C) ⇒(A &gt; C)</a:t>
            </a:r>
          </a:p>
          <a:p>
            <a:pPr lvl="2"/>
            <a:r>
              <a:rPr lang="en-US" dirty="0" smtClean="0"/>
              <a:t>Classifying </a:t>
            </a:r>
            <a:r>
              <a:rPr lang="en-US" dirty="0"/>
              <a:t>students as: Very, Good, Good Sufficient,...</a:t>
            </a:r>
          </a:p>
          <a:p>
            <a:pPr lvl="2"/>
            <a:r>
              <a:rPr lang="en-US" dirty="0"/>
              <a:t>Temperature: Cool, Mild, Hot</a:t>
            </a:r>
          </a:p>
          <a:p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9771017" y="2377440"/>
            <a:ext cx="627018" cy="30305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98035" y="3523399"/>
            <a:ext cx="159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Qualitative</a:t>
            </a:r>
          </a:p>
        </p:txBody>
      </p:sp>
    </p:spTree>
    <p:extLst>
      <p:ext uri="{BB962C8B-B14F-4D97-AF65-F5344CB8AC3E}">
        <p14:creationId xmlns:p14="http://schemas.microsoft.com/office/powerpoint/2010/main" val="39127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Interval scale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scale has a means to indicate the distance that separates measured </a:t>
            </a:r>
            <a:r>
              <a:rPr lang="en-US" sz="2000" dirty="0" smtClean="0"/>
              <a:t>values</a:t>
            </a:r>
          </a:p>
          <a:p>
            <a:pPr lvl="2"/>
            <a:r>
              <a:rPr lang="en-US" dirty="0" smtClean="0"/>
              <a:t>Temperature</a:t>
            </a:r>
          </a:p>
          <a:p>
            <a:r>
              <a:rPr lang="en-US" dirty="0"/>
              <a:t>Ratio scale</a:t>
            </a:r>
          </a:p>
          <a:p>
            <a:pPr lvl="1"/>
            <a:r>
              <a:rPr lang="en-US" sz="2000" dirty="0"/>
              <a:t>measurement values can be used to determine a meaningful ratio between them</a:t>
            </a:r>
          </a:p>
          <a:p>
            <a:pPr lvl="2"/>
            <a:r>
              <a:rPr lang="en-US" dirty="0"/>
              <a:t>Bank account balance</a:t>
            </a:r>
          </a:p>
          <a:p>
            <a:pPr lvl="2"/>
            <a:r>
              <a:rPr lang="en-US" dirty="0"/>
              <a:t>Weight</a:t>
            </a:r>
          </a:p>
          <a:p>
            <a:pPr lvl="2"/>
            <a:r>
              <a:rPr lang="en-US" dirty="0"/>
              <a:t>Salary</a:t>
            </a:r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10138954" y="2338251"/>
            <a:ext cx="627018" cy="30305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52463" y="3370706"/>
            <a:ext cx="159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Quantitative</a:t>
            </a:r>
          </a:p>
        </p:txBody>
      </p:sp>
    </p:spTree>
    <p:extLst>
      <p:ext uri="{BB962C8B-B14F-4D97-AF65-F5344CB8AC3E}">
        <p14:creationId xmlns:p14="http://schemas.microsoft.com/office/powerpoint/2010/main" val="41643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53" y="0"/>
            <a:ext cx="10554789" cy="631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5" y="0"/>
            <a:ext cx="9653450" cy="685799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0800000">
            <a:off x="10306594" y="4010297"/>
            <a:ext cx="901337" cy="47026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4502"/>
            <a:ext cx="11991702" cy="66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45" y="182880"/>
            <a:ext cx="10162903" cy="654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5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24" y="0"/>
            <a:ext cx="9653450" cy="685799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9953897" y="1541417"/>
            <a:ext cx="901337" cy="47026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47" y="209006"/>
            <a:ext cx="10162902" cy="65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362357"/>
            <a:ext cx="9117874" cy="619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11" y="441823"/>
            <a:ext cx="10071464" cy="61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1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Preprocessing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Cleaning</a:t>
            </a:r>
          </a:p>
          <a:p>
            <a:pPr lvl="1"/>
            <a:r>
              <a:rPr lang="en-US" dirty="0" smtClean="0"/>
              <a:t>Missing Data</a:t>
            </a:r>
            <a:endParaRPr lang="en-US" dirty="0"/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at Random (MAR)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Completely at Random (MCAR)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Not at Random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MNAR)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Noisy Data</a:t>
            </a:r>
          </a:p>
          <a:p>
            <a:pPr lvl="2"/>
            <a:r>
              <a:rPr lang="en-US" dirty="0" smtClean="0"/>
              <a:t>Binning method</a:t>
            </a:r>
          </a:p>
          <a:p>
            <a:pPr lvl="2"/>
            <a:r>
              <a:rPr lang="en-US" dirty="0" smtClean="0"/>
              <a:t>Regression</a:t>
            </a:r>
          </a:p>
          <a:p>
            <a:pPr lvl="2"/>
            <a:r>
              <a:rPr lang="en-US" dirty="0" err="1" smtClean="0"/>
              <a:t>Clustring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7566"/>
            <a:ext cx="12191999" cy="674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Cleaning/Missing Data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at Random (MAR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probability of being missing is the same only within groups defined by the observed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data are MAR, the fact that the data are missing is systematically related to the observed but not the unobserved data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example.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are more likely to tell you their age than women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are more likely to tell you their weight than women.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are more likely to dropout in clinical trials than women.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men are less likely to fill in a depression survey but this has nothing to do with their level of depression, after accounting for maleness.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8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Cleaning/Missing Data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Completely at Random (MCAR)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probability of being missing is the same for all cases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no systematic differences exist between participants with missing data and those with complete data.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Not at Random (MNAR)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being missing varies for reasons that are unknown to us.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fact that the data is missing is related to the unobserved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related to events or factors which are not measured by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 registry may encounter data that are MNAR if participants with severe depression are more likely to refuse to complete the survey about depression severity.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Data/Solution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3" y="1306286"/>
            <a:ext cx="10761617" cy="5014369"/>
          </a:xfrm>
        </p:spPr>
      </p:pic>
    </p:spTree>
    <p:extLst>
      <p:ext uri="{BB962C8B-B14F-4D97-AF65-F5344CB8AC3E}">
        <p14:creationId xmlns:p14="http://schemas.microsoft.com/office/powerpoint/2010/main" val="29994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Data/Solution/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Data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Data</a:t>
            </a:r>
          </a:p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Listwise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entries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MCAR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missing values is not very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MCAR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has a lot of missing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on 60–70 percent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is not a very important predictor for the target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</a:p>
          <a:p>
            <a:pPr marL="914400" lvl="2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Data/Solution/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Imputation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Imputation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missing variables in continuous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Data). 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is positive in nature, encoding missing entries as -1 works well for tree-based models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missing entry as another level of a categorical variable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also works best with tree-based models. Here, we modify the missing entries in a categorical variable as another level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Different Types of Data Collection?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Primary Data Collection</a:t>
            </a:r>
          </a:p>
          <a:p>
            <a:pPr marL="914400" lvl="1" indent="-457200">
              <a:buAutoNum type="arabicPeriod"/>
            </a:pPr>
            <a:r>
              <a:rPr lang="en-US" b="1" dirty="0" smtClean="0"/>
              <a:t>Qualitative </a:t>
            </a:r>
            <a:r>
              <a:rPr lang="en-US" b="1" dirty="0"/>
              <a:t>Research </a:t>
            </a:r>
            <a:r>
              <a:rPr lang="en-US" b="1" dirty="0" smtClean="0"/>
              <a:t>Method</a:t>
            </a:r>
          </a:p>
          <a:p>
            <a:pPr lvl="2"/>
            <a:r>
              <a:rPr lang="en-US" dirty="0"/>
              <a:t>non – calculable elements like the emotions, opinions and feelings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2. Quantitative </a:t>
            </a:r>
            <a:r>
              <a:rPr lang="en-US" b="1" dirty="0" smtClean="0"/>
              <a:t>Method</a:t>
            </a:r>
          </a:p>
          <a:p>
            <a:pPr lvl="2"/>
            <a:r>
              <a:rPr lang="en-US" dirty="0"/>
              <a:t>quantitative method depends on numbers and mathematical calculations to help you arrive at a </a:t>
            </a:r>
            <a:r>
              <a:rPr lang="en-US" dirty="0" smtClean="0"/>
              <a:t>conclusion</a:t>
            </a:r>
          </a:p>
          <a:p>
            <a:pPr lvl="2"/>
            <a:r>
              <a:rPr lang="en-US" dirty="0"/>
              <a:t>mean, median, mode </a:t>
            </a:r>
          </a:p>
          <a:p>
            <a:r>
              <a:rPr lang="en-US" b="1" dirty="0"/>
              <a:t>Secondary Data </a:t>
            </a:r>
            <a:r>
              <a:rPr lang="en-US" b="1" dirty="0" smtClean="0"/>
              <a:t>Collection</a:t>
            </a:r>
          </a:p>
          <a:p>
            <a:pPr lvl="1"/>
            <a:r>
              <a:rPr lang="en-US" dirty="0"/>
              <a:t>online portals, books and journals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9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Data/Solution/Data Imputation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Mean/Median/Mode imputation.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Mean, Median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Mode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implement and comprehend.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Seems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reasonable.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Significantly distorts histogram, underestimates variance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 imputation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give very different results for asymmetric data, invalid method.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85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Mean/Median/Mode imputation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01781" y="2095361"/>
            <a:ext cx="7772400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# Replace using mean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lang="en-US" altLang="en-US" dirty="0" smtClean="0">
                <a:latin typeface="Arial Unicode MS" panose="020B0604020202020204" pitchFamily="34" charset="-128"/>
              </a:rPr>
              <a:t>df.fillna(df.median</a:t>
            </a:r>
            <a:r>
              <a:rPr lang="en-US" altLang="en-US" dirty="0">
                <a:latin typeface="Arial Unicode MS" panose="020B0604020202020204" pitchFamily="34" charset="-128"/>
              </a:rPr>
              <a:t>())</a:t>
            </a:r>
            <a:r>
              <a:rPr lang="en-US" altLang="en-US" sz="2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  <a:latin typeface="Arial Unicode MS" panose="020B0604020202020204" pitchFamily="34" charset="-128"/>
              </a:rPr>
              <a:t># Replace using mean</a:t>
            </a:r>
            <a:endParaRPr lang="en-US" altLang="en-US" dirty="0" smtClean="0">
              <a:solidFill>
                <a:srgbClr val="FF0000"/>
              </a:solidFill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 Unicode MS" panose="020B0604020202020204" pitchFamily="34" charset="-128"/>
              </a:rPr>
              <a:t>df.fillna(df.mean()) </a:t>
            </a:r>
            <a:endParaRPr lang="en-US" altLang="en-US" sz="2000" dirty="0" smtClean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#Replace using mod or most frequent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Arial Unicode MS" panose="020B0604020202020204" pitchFamily="34" charset="-128"/>
              </a:rPr>
              <a:t>df.fillna(</a:t>
            </a:r>
            <a:r>
              <a:rPr lang="en-US" sz="2000" dirty="0" err="1" smtClean="0"/>
              <a:t>df.mode</a:t>
            </a:r>
            <a:r>
              <a:rPr lang="en-US" sz="2000" dirty="0" smtClean="0"/>
              <a:t>())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  <a:latin typeface="Arial Unicode MS" panose="020B0604020202020204" pitchFamily="34" charset="-128"/>
              </a:rPr>
              <a:t>#Replace using mod or most frequent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 Unicode MS" panose="020B0604020202020204" pitchFamily="34" charset="-128"/>
              </a:rPr>
              <a:t>df.fillna(df[‘Coulmn1'].</a:t>
            </a:r>
            <a:r>
              <a:rPr lang="en-US" altLang="en-US" dirty="0">
                <a:latin typeface="Arial Unicode MS" panose="020B0604020202020204" pitchFamily="34" charset="-128"/>
              </a:rPr>
              <a:t>value_counts().index[0</a:t>
            </a:r>
            <a:r>
              <a:rPr lang="en-US" altLang="en-US" dirty="0" smtClean="0">
                <a:latin typeface="Arial Unicode MS" panose="020B0604020202020204" pitchFamily="34" charset="-128"/>
              </a:rPr>
              <a:t>])</a:t>
            </a:r>
            <a:r>
              <a:rPr lang="en-US" altLang="en-US" sz="2400" dirty="0" smtClean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 smtClean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8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Data/Solution/Data Imputation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4975180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Predictive models for data imputation.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idea of this method is that we predict the value of the missing entry with the help of other features in the dataset </a:t>
                </a:r>
              </a:p>
              <a:p>
                <a:pPr marL="0" indent="0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 “NA” value in a given column, regression imputation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replaces “NA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with a predicted value based on a regression line </a:t>
                </a:r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Pros: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Easy to comprehend, seems logical, better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 mean/median/mode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imputation.</a:t>
                </a:r>
              </a:p>
              <a:p>
                <a:pPr lvl="1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Still distorts histogram and underestimates variance,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invalid method.</a:t>
                </a:r>
              </a:p>
              <a:p>
                <a:pPr marL="914400" lvl="2" indent="0">
                  <a:buNone/>
                </a:pPr>
                <a:endParaRPr lang="en-US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𝑃𝑟𝑒𝑑𝑖𝑐𝑡𝑒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𝑣𝑎𝑙𝑢𝑒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4975180"/>
              </a:xfrm>
              <a:blipFill>
                <a:blip r:embed="rId2"/>
                <a:stretch>
                  <a:fillRect l="-1043" t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46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Data/Solution/Data Imputation/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3851"/>
                <a:ext cx="10515600" cy="4753112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Stochastic Regression Imputation: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“NA” value in a given column, stochastic regression imputation replaces “NA” with a predicted value based on a regression line and  random error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𝑃𝑟𝑒𝑑𝑖𝑐𝑡𝑒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𝑣𝑎𝑙𝑢𝑒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(0,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Pros: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Easy to comprehend, better than regression imputation, allows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much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better estimation of true variance.</a:t>
                </a:r>
              </a:p>
              <a:p>
                <a:pPr lvl="1"/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Still underestimates variance, invalid method.</a:t>
                </a:r>
              </a:p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K-Nearest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Neighbors</a:t>
                </a:r>
              </a:p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 Imputation.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method also uses predictive methods, but multiple times, creating different imputed datasets. Thereafter, created datasets analyzed and the single best dataset is created.</a:t>
                </a: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3851"/>
                <a:ext cx="10515600" cy="4753112"/>
              </a:xfrm>
              <a:blipFill>
                <a:blip r:embed="rId2"/>
                <a:stretch>
                  <a:fillRect l="-812" t="-1797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3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Data/Solution/Data Imputation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Hot-Deck Imputation: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sample units into classes (i.e. based on age and sex). For any “NA” value in a given class, randomly select the value of one of the observed values in that class and impute that value for the missing value.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Among 18-34 year old women, there are 20 observed values and 3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each missing value, pick one observed value at random and fill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missing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with that observed value. You will select three observed values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replacement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You’re using existing data.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columns are imputed separately, multivariate relationships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not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preserved. Invalid method</a:t>
            </a:r>
          </a:p>
        </p:txBody>
      </p:sp>
    </p:spTree>
    <p:extLst>
      <p:ext uri="{BB962C8B-B14F-4D97-AF65-F5344CB8AC3E}">
        <p14:creationId xmlns:p14="http://schemas.microsoft.com/office/powerpoint/2010/main" val="99733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Cleaning/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 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Noise: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error or variance in a measured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say meaningless data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values may due to: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•Faulty data collection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•Data entry problems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•Data transmission problems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•Technology limitation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•Inconsistency in naming convention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Handle Noisy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48332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Binning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First sort data and partition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Then one can smooth by bin mean, median and boundaries.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may be detected by clustering, where similar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into group of cluster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•Regression 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data can be smoothed by fitting the data to a function.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computer and human inspection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Binning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034"/>
            <a:ext cx="10515600" cy="492292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Equal-width (distance) partitioning: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• It divides the range into </a:t>
            </a:r>
            <a:r>
              <a:rPr lang="en-US" sz="2000" i="1" dirty="0"/>
              <a:t>N </a:t>
            </a:r>
            <a:r>
              <a:rPr lang="en-US" sz="2000" dirty="0"/>
              <a:t>intervals of equal size: uniform grid</a:t>
            </a:r>
            <a:br>
              <a:rPr lang="en-US" sz="2000" dirty="0"/>
            </a:br>
            <a:r>
              <a:rPr lang="en-US" sz="2000" dirty="0"/>
              <a:t>• If </a:t>
            </a:r>
            <a:r>
              <a:rPr lang="en-US" sz="2000" i="1" dirty="0"/>
              <a:t>A </a:t>
            </a:r>
            <a:r>
              <a:rPr lang="en-US" sz="2000" dirty="0"/>
              <a:t>and </a:t>
            </a:r>
            <a:r>
              <a:rPr lang="en-US" sz="2000" i="1" dirty="0"/>
              <a:t>B </a:t>
            </a:r>
            <a:r>
              <a:rPr lang="en-US" sz="2000" dirty="0"/>
              <a:t>are the lowest and highest values of the attribute, </a:t>
            </a:r>
            <a:r>
              <a:rPr lang="en-US" sz="2000" dirty="0" smtClean="0"/>
              <a:t>the width </a:t>
            </a:r>
            <a:r>
              <a:rPr lang="en-US" sz="2000" dirty="0"/>
              <a:t>of intervals will be: </a:t>
            </a:r>
            <a:r>
              <a:rPr lang="en-US" sz="2000" i="1" dirty="0"/>
              <a:t>W </a:t>
            </a:r>
            <a:r>
              <a:rPr lang="en-US" sz="2000" dirty="0"/>
              <a:t>= (</a:t>
            </a:r>
            <a:r>
              <a:rPr lang="en-US" sz="2000" i="1" dirty="0"/>
              <a:t>B</a:t>
            </a:r>
            <a:r>
              <a:rPr lang="en-US" sz="2000" dirty="0"/>
              <a:t>-</a:t>
            </a:r>
            <a:r>
              <a:rPr lang="en-US" sz="2000" i="1" dirty="0"/>
              <a:t>A</a:t>
            </a:r>
            <a:r>
              <a:rPr lang="en-US" sz="2000" dirty="0"/>
              <a:t>)/</a:t>
            </a:r>
            <a:r>
              <a:rPr lang="en-US" sz="2000" i="1" dirty="0"/>
              <a:t>N.</a:t>
            </a:r>
            <a:br>
              <a:rPr lang="en-US" sz="2000" i="1" dirty="0"/>
            </a:br>
            <a:r>
              <a:rPr lang="en-US" sz="2000" dirty="0"/>
              <a:t>• The most straightforward</a:t>
            </a:r>
            <a:br>
              <a:rPr lang="en-US" sz="2000" dirty="0"/>
            </a:br>
            <a:r>
              <a:rPr lang="en-US" sz="2000" dirty="0"/>
              <a:t>• Skewed data is not handled well </a:t>
            </a:r>
            <a:endParaRPr lang="en-US" sz="2000" dirty="0" smtClean="0"/>
          </a:p>
          <a:p>
            <a:pPr lvl="1"/>
            <a:r>
              <a:rPr lang="en-US" sz="2000" b="1" dirty="0"/>
              <a:t>Disadvantage</a:t>
            </a:r>
            <a:r>
              <a:rPr lang="en-US" sz="2000" dirty="0"/>
              <a:t> </a:t>
            </a:r>
            <a:endParaRPr lang="en-US" sz="2000" dirty="0" smtClean="0"/>
          </a:p>
          <a:p>
            <a:pPr lvl="2"/>
            <a:r>
              <a:rPr lang="en-US" sz="1600" dirty="0" smtClean="0"/>
              <a:t>Where </a:t>
            </a:r>
            <a:r>
              <a:rPr lang="en-US" sz="1600" dirty="0"/>
              <a:t>does N come from? </a:t>
            </a:r>
            <a:endParaRPr lang="en-US" sz="1600" dirty="0" smtClean="0"/>
          </a:p>
          <a:p>
            <a:pPr lvl="2"/>
            <a:r>
              <a:rPr lang="en-US" sz="1600" dirty="0" smtClean="0"/>
              <a:t>Sensitive </a:t>
            </a:r>
            <a:r>
              <a:rPr lang="en-US" sz="1600" dirty="0"/>
              <a:t>to outliers </a:t>
            </a:r>
          </a:p>
          <a:p>
            <a:pPr lvl="1"/>
            <a:r>
              <a:rPr lang="en-US" b="1" dirty="0" smtClean="0"/>
              <a:t>Advantage</a:t>
            </a:r>
          </a:p>
          <a:p>
            <a:pPr lvl="2"/>
            <a:r>
              <a:rPr lang="en-US" dirty="0" smtClean="0"/>
              <a:t>simple </a:t>
            </a:r>
            <a:r>
              <a:rPr lang="en-US" dirty="0"/>
              <a:t>and easy to </a:t>
            </a:r>
            <a:r>
              <a:rPr lang="en-US" dirty="0" smtClean="0"/>
              <a:t>implement</a:t>
            </a:r>
          </a:p>
          <a:p>
            <a:pPr lvl="2"/>
            <a:r>
              <a:rPr lang="en-US" dirty="0" smtClean="0"/>
              <a:t>produce </a:t>
            </a:r>
            <a:r>
              <a:rPr lang="en-US" dirty="0"/>
              <a:t>a reasonable abstraction of data</a:t>
            </a:r>
            <a:endParaRPr lang="en-US" sz="1600" dirty="0" smtClean="0"/>
          </a:p>
          <a:p>
            <a:r>
              <a:rPr lang="en-US" b="1" dirty="0"/>
              <a:t>Equal-depth (frequency) partitioning: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• It divides the range into </a:t>
            </a:r>
            <a:r>
              <a:rPr lang="en-US" sz="2000" i="1" dirty="0"/>
              <a:t>N </a:t>
            </a:r>
            <a:r>
              <a:rPr lang="en-US" sz="2000" dirty="0"/>
              <a:t>intervals, each containing approximately </a:t>
            </a:r>
            <a:r>
              <a:rPr lang="en-US" sz="2000" dirty="0" smtClean="0"/>
              <a:t>same number </a:t>
            </a:r>
            <a:r>
              <a:rPr lang="en-US" sz="2000" dirty="0"/>
              <a:t>of samples</a:t>
            </a:r>
            <a:br>
              <a:rPr lang="en-US" sz="2000" dirty="0"/>
            </a:br>
            <a:r>
              <a:rPr lang="en-US" sz="2000" dirty="0"/>
              <a:t>• Good data scaling</a:t>
            </a:r>
            <a:br>
              <a:rPr lang="en-US" sz="2000" dirty="0"/>
            </a:br>
            <a:r>
              <a:rPr lang="en-US" sz="2000" dirty="0"/>
              <a:t>• Managing categorical attributes can be tricky.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9973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Binning </a:t>
            </a:r>
            <a:r>
              <a:rPr lang="en-US" b="1" dirty="0" smtClean="0"/>
              <a:t>method/Example1(</a:t>
            </a:r>
            <a:r>
              <a:rPr lang="en-US" b="1" dirty="0"/>
              <a:t>Equal-width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917"/>
            <a:ext cx="84201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64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Binning </a:t>
            </a:r>
            <a:r>
              <a:rPr lang="en-US" b="1" dirty="0" smtClean="0"/>
              <a:t>method/Example2(</a:t>
            </a:r>
            <a:r>
              <a:rPr lang="en-US" b="1" dirty="0"/>
              <a:t>Equal-depth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9030"/>
            <a:ext cx="7229475" cy="408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862" y="4082142"/>
            <a:ext cx="38576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1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0544"/>
            <a:ext cx="10515600" cy="63240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600" b="1" dirty="0"/>
              <a:t>Data Collection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4" y="1289050"/>
            <a:ext cx="10191206" cy="5137876"/>
          </a:xfrm>
        </p:spPr>
      </p:pic>
    </p:spTree>
    <p:extLst>
      <p:ext uri="{BB962C8B-B14F-4D97-AF65-F5344CB8AC3E}">
        <p14:creationId xmlns:p14="http://schemas.microsoft.com/office/powerpoint/2010/main" val="32464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 Analysis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911" y="1546996"/>
            <a:ext cx="6105525" cy="4543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3826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07" y="1272676"/>
            <a:ext cx="753726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02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and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Detecting and resolving data value </a:t>
            </a:r>
            <a:r>
              <a:rPr lang="en-US" b="1" dirty="0" smtClean="0"/>
              <a:t>conflicts</a:t>
            </a:r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the same real world entity, attribute values from different sources may be </a:t>
            </a:r>
            <a:r>
              <a:rPr lang="en-US" sz="2000" dirty="0" smtClean="0"/>
              <a:t>different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Which </a:t>
            </a:r>
            <a:r>
              <a:rPr lang="en-US" dirty="0"/>
              <a:t>source is more reliable 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Is </a:t>
            </a:r>
            <a:r>
              <a:rPr lang="en-US" dirty="0"/>
              <a:t>it possible to induce the correct </a:t>
            </a:r>
            <a:r>
              <a:rPr lang="en-US" dirty="0" smtClean="0"/>
              <a:t>value?</a:t>
            </a:r>
          </a:p>
          <a:p>
            <a:pPr lvl="2"/>
            <a:r>
              <a:rPr lang="en-US" dirty="0" smtClean="0"/>
              <a:t>Possible </a:t>
            </a:r>
            <a:r>
              <a:rPr lang="en-US" dirty="0"/>
              <a:t>reasons: different representations, different scales, e.g., metric vs. British </a:t>
            </a:r>
            <a:r>
              <a:rPr lang="en-US" dirty="0" smtClean="0"/>
              <a:t>units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sz="2000" dirty="0"/>
              <a:t>Careful integration of the data from multiple sources may help reduce/avoid redundancies and inconsistencies and improve </a:t>
            </a:r>
            <a:r>
              <a:rPr lang="en-US" sz="2000" b="1" dirty="0"/>
              <a:t>mining speed and quality</a:t>
            </a:r>
            <a:endParaRPr lang="en-US" sz="2000" b="1" dirty="0" smtClean="0"/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requires knowledge of the “business”</a:t>
            </a:r>
          </a:p>
        </p:txBody>
      </p:sp>
    </p:spTree>
    <p:extLst>
      <p:ext uri="{BB962C8B-B14F-4D97-AF65-F5344CB8AC3E}">
        <p14:creationId xmlns:p14="http://schemas.microsoft.com/office/powerpoint/2010/main" val="2592869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 Data Integration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Schema Integration</a:t>
            </a:r>
            <a:r>
              <a:rPr lang="en-US" b="1" dirty="0" smtClean="0"/>
              <a:t>:</a:t>
            </a:r>
          </a:p>
          <a:p>
            <a:pPr lvl="1"/>
            <a:r>
              <a:rPr lang="en-US" dirty="0"/>
              <a:t>Metadata (i.e. the schema) from different sources may not be compatible. </a:t>
            </a:r>
            <a:endParaRPr lang="en-US" b="1" dirty="0"/>
          </a:p>
          <a:p>
            <a:pPr lvl="2"/>
            <a:r>
              <a:rPr lang="en-US" dirty="0"/>
              <a:t>Example : Consider two data sources R and S. Customer id in R is represented as </a:t>
            </a:r>
            <a:r>
              <a:rPr lang="en-US" dirty="0" err="1"/>
              <a:t>cust_id</a:t>
            </a:r>
            <a:r>
              <a:rPr lang="en-US" dirty="0"/>
              <a:t> and in S is represented is </a:t>
            </a:r>
            <a:r>
              <a:rPr lang="en-US" dirty="0" err="1"/>
              <a:t>c_id</a:t>
            </a:r>
            <a:endParaRPr lang="en-US" b="1" dirty="0"/>
          </a:p>
          <a:p>
            <a:r>
              <a:rPr lang="en-US" b="1" dirty="0"/>
              <a:t>Data value conflicts</a:t>
            </a:r>
            <a:r>
              <a:rPr lang="en-US" b="1" dirty="0" smtClean="0"/>
              <a:t>:</a:t>
            </a:r>
          </a:p>
          <a:p>
            <a:pPr lvl="1"/>
            <a:r>
              <a:rPr lang="en-US" dirty="0"/>
              <a:t>The values or metrics or representations of the same data maybe different in for the same real world entity in different data sources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Kilograms, grams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3062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 Data Integration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Redundant data:</a:t>
            </a:r>
          </a:p>
          <a:p>
            <a:pPr lvl="1"/>
            <a:r>
              <a:rPr lang="en-US" dirty="0"/>
              <a:t>Duplicate attributes or tuples may occur as a result of integrating data from various sources. This may also lead to inconsistencies</a:t>
            </a:r>
          </a:p>
          <a:p>
            <a:pPr lvl="2"/>
            <a:r>
              <a:rPr lang="en-US" dirty="0"/>
              <a:t>The same attribute may have different names in different </a:t>
            </a:r>
            <a:r>
              <a:rPr lang="en-US" dirty="0" smtClean="0"/>
              <a:t>databases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attribute may be a “derived” attribute in another table, e.g., annual revenue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93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Redundancy in 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data may be detected by correlation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416629"/>
            <a:ext cx="8490857" cy="40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2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9" y="0"/>
            <a:ext cx="10881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2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1" y="1657759"/>
            <a:ext cx="24591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types of structured data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51019" y="1842425"/>
            <a:ext cx="2209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53690" y="5281293"/>
            <a:ext cx="852056" cy="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553691" y="1861020"/>
            <a:ext cx="20782" cy="3420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60818" y="1657759"/>
            <a:ext cx="14685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numerical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26527" y="5096627"/>
            <a:ext cx="14685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categorical</a:t>
            </a:r>
          </a:p>
        </p:txBody>
      </p:sp>
      <p:cxnSp>
        <p:nvCxnSpPr>
          <p:cNvPr id="27" name="Straight Connector 26"/>
          <p:cNvCxnSpPr>
            <a:stCxn id="22" idx="3"/>
          </p:cNvCxnSpPr>
          <p:nvPr/>
        </p:nvCxnSpPr>
        <p:spPr>
          <a:xfrm>
            <a:off x="6629400" y="1842425"/>
            <a:ext cx="775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412182" y="1412083"/>
            <a:ext cx="0" cy="245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8" idx="1"/>
          </p:cNvCxnSpPr>
          <p:nvPr/>
        </p:nvCxnSpPr>
        <p:spPr>
          <a:xfrm>
            <a:off x="7405255" y="1395882"/>
            <a:ext cx="644235" cy="1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412182" y="1657759"/>
            <a:ext cx="0" cy="602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412182" y="2260546"/>
            <a:ext cx="6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49490" y="1227417"/>
            <a:ext cx="135774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continuous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49491" y="2075880"/>
            <a:ext cx="135774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discrete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5915890" y="5433186"/>
            <a:ext cx="5818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97782" y="4797629"/>
            <a:ext cx="775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497782" y="4797629"/>
            <a:ext cx="0" cy="127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497782" y="6068745"/>
            <a:ext cx="7758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73634" y="4603790"/>
            <a:ext cx="135774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Categorical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73635" y="5855248"/>
            <a:ext cx="13577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ordinal data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497782" y="5433187"/>
            <a:ext cx="775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273634" y="5210516"/>
            <a:ext cx="135774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Binary data</a:t>
            </a:r>
          </a:p>
        </p:txBody>
      </p:sp>
      <p:cxnSp>
        <p:nvCxnSpPr>
          <p:cNvPr id="3" name="Straight Connector 2"/>
          <p:cNvCxnSpPr>
            <a:stCxn id="38" idx="3"/>
          </p:cNvCxnSpPr>
          <p:nvPr/>
        </p:nvCxnSpPr>
        <p:spPr>
          <a:xfrm>
            <a:off x="9407236" y="1412083"/>
            <a:ext cx="28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23216" y="934756"/>
            <a:ext cx="2302236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Purchase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523216" y="2222110"/>
            <a:ext cx="2302236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people in a </a:t>
            </a:r>
            <a:r>
              <a:rPr lang="en-US" dirty="0" smtClean="0"/>
              <a:t>class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questions answered correctly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9407236" y="2260546"/>
            <a:ext cx="115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13367" y="5210516"/>
            <a:ext cx="308283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 or Women</a:t>
            </a:r>
            <a:endParaRPr lang="en-US" dirty="0" smtClean="0"/>
          </a:p>
        </p:txBody>
      </p:sp>
      <p:cxnSp>
        <p:nvCxnSpPr>
          <p:cNvPr id="49" name="Straight Connector 48"/>
          <p:cNvCxnSpPr>
            <a:stCxn id="57" idx="3"/>
            <a:endCxn id="48" idx="1"/>
          </p:cNvCxnSpPr>
          <p:nvPr/>
        </p:nvCxnSpPr>
        <p:spPr>
          <a:xfrm>
            <a:off x="8631380" y="5395182"/>
            <a:ext cx="381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916784" y="5701808"/>
            <a:ext cx="3179422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 level </a:t>
            </a:r>
            <a:endParaRPr lang="en-US" dirty="0" smtClean="0"/>
          </a:p>
          <a:p>
            <a:r>
              <a:rPr lang="en-US" dirty="0" smtClean="0"/>
              <a:t>(“</a:t>
            </a:r>
            <a:r>
              <a:rPr lang="en-US" dirty="0"/>
              <a:t>high </a:t>
            </a:r>
            <a:r>
              <a:rPr lang="en-US" dirty="0" err="1"/>
              <a:t>school</a:t>
            </a:r>
            <a:r>
              <a:rPr lang="en-US" dirty="0" err="1" smtClean="0"/>
              <a:t>”,”</a:t>
            </a:r>
            <a:r>
              <a:rPr lang="en-US" dirty="0" err="1"/>
              <a:t>BS</a:t>
            </a:r>
            <a:r>
              <a:rPr lang="en-US" dirty="0" err="1" smtClean="0"/>
              <a:t>”,”MS”,”PhD</a:t>
            </a:r>
            <a:r>
              <a:rPr lang="en-US" dirty="0"/>
              <a:t>”)</a:t>
            </a:r>
            <a:endParaRPr lang="en-US" dirty="0" smtClean="0"/>
          </a:p>
        </p:txBody>
      </p:sp>
      <p:cxnSp>
        <p:nvCxnSpPr>
          <p:cNvPr id="54" name="Straight Connector 53"/>
          <p:cNvCxnSpPr>
            <a:endCxn id="50" idx="1"/>
          </p:cNvCxnSpPr>
          <p:nvPr/>
        </p:nvCxnSpPr>
        <p:spPr>
          <a:xfrm>
            <a:off x="8645033" y="6022719"/>
            <a:ext cx="271751" cy="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027020" y="4595538"/>
            <a:ext cx="308283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Hair Color </a:t>
            </a:r>
          </a:p>
        </p:txBody>
      </p:sp>
      <p:sp>
        <p:nvSpPr>
          <p:cNvPr id="62" name="Rectangle 1"/>
          <p:cNvSpPr>
            <a:spLocks noChangeArrowheads="1"/>
          </p:cNvSpPr>
          <p:nvPr/>
        </p:nvSpPr>
        <p:spPr bwMode="auto">
          <a:xfrm>
            <a:off x="0" y="-7625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Hair Color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8645033" y="4784324"/>
            <a:ext cx="381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8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64" y="678873"/>
            <a:ext cx="11083635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6" y="949467"/>
            <a:ext cx="10543309" cy="438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Rectangular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Rectangular </a:t>
            </a:r>
            <a:r>
              <a:rPr lang="en-US" dirty="0"/>
              <a:t>Data </a:t>
            </a:r>
            <a:r>
              <a:rPr lang="en-US" dirty="0" smtClean="0"/>
              <a:t>Structures :</a:t>
            </a:r>
          </a:p>
          <a:p>
            <a:pPr lvl="1"/>
            <a:r>
              <a:rPr lang="en-US" dirty="0"/>
              <a:t>unstructured data (e.g., text) must be processed </a:t>
            </a:r>
            <a:r>
              <a:rPr lang="en-US" dirty="0" smtClean="0"/>
              <a:t>and manipulated </a:t>
            </a:r>
            <a:r>
              <a:rPr lang="en-US" dirty="0"/>
              <a:t>so that it can be represented as a set of features in the </a:t>
            </a:r>
            <a:r>
              <a:rPr lang="en-US" dirty="0" smtClean="0"/>
              <a:t>rectangular data.</a:t>
            </a:r>
          </a:p>
          <a:p>
            <a:pPr lvl="1"/>
            <a:r>
              <a:rPr lang="en-US" dirty="0"/>
              <a:t>Data in relational databases must </a:t>
            </a:r>
            <a:r>
              <a:rPr lang="en-US" dirty="0" smtClean="0"/>
              <a:t>be extracted </a:t>
            </a:r>
            <a:r>
              <a:rPr lang="en-US" dirty="0"/>
              <a:t>and put into a </a:t>
            </a:r>
            <a:r>
              <a:rPr lang="en-US" dirty="0" smtClean="0"/>
              <a:t>single table.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Database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1827</Words>
  <Application>Microsoft Office PowerPoint</Application>
  <PresentationFormat>Widescreen</PresentationFormat>
  <Paragraphs>204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 Unicode MS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Data science</vt:lpstr>
      <vt:lpstr>PowerPoint Presentation</vt:lpstr>
      <vt:lpstr>What are the Different Types of Data Collection? </vt:lpstr>
      <vt:lpstr> Data Collection</vt:lpstr>
      <vt:lpstr>PowerPoint Presentation</vt:lpstr>
      <vt:lpstr>PowerPoint Presentation</vt:lpstr>
      <vt:lpstr>PowerPoint Presentation</vt:lpstr>
      <vt:lpstr>PowerPoint Presentation</vt:lpstr>
      <vt:lpstr>Rectangular Data Structures  </vt:lpstr>
      <vt:lpstr>PowerPoint Presentation</vt:lpstr>
      <vt:lpstr>Rectangular Data Structures/ example</vt:lpstr>
      <vt:lpstr>Nonrectangular Data Structures</vt:lpstr>
      <vt:lpstr>PowerPoint Presentation</vt:lpstr>
      <vt:lpstr>Types of Measurements</vt:lpstr>
      <vt:lpstr>Types of Measurements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Preprocessing</vt:lpstr>
      <vt:lpstr>PowerPoint Presentation</vt:lpstr>
      <vt:lpstr>Data Cleaning/Missing Data </vt:lpstr>
      <vt:lpstr>Data Cleaning/Missing Data</vt:lpstr>
      <vt:lpstr>Missing Data/Solution </vt:lpstr>
      <vt:lpstr> Missing Data/Solution/Removing Data  </vt:lpstr>
      <vt:lpstr>  Missing Data/Solution/Data Imputation   </vt:lpstr>
      <vt:lpstr>  Missing Data/Solution/Data Imputation   </vt:lpstr>
      <vt:lpstr>Mean/Median/Mode imputation</vt:lpstr>
      <vt:lpstr>  Missing Data/Solution/Data Imputation   </vt:lpstr>
      <vt:lpstr>  Missing Data/Solution/Data Imputation/Predictive models    </vt:lpstr>
      <vt:lpstr>  Missing Data/Solution/Data Imputation   </vt:lpstr>
      <vt:lpstr>Data Cleaning/Noisy Data </vt:lpstr>
      <vt:lpstr>How to Handle Noisy Data?</vt:lpstr>
      <vt:lpstr>Binning method</vt:lpstr>
      <vt:lpstr>Binning method/Example1(Equal-width)</vt:lpstr>
      <vt:lpstr>Binning method/Example2(Equal-depth)</vt:lpstr>
      <vt:lpstr>Cluster Analysis  </vt:lpstr>
      <vt:lpstr>Regression</vt:lpstr>
      <vt:lpstr>Data integration and transformation</vt:lpstr>
      <vt:lpstr>Issues in Data Integration </vt:lpstr>
      <vt:lpstr>Issues in Data Integration </vt:lpstr>
      <vt:lpstr>Handling Redundancy in Data Integration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RePack by Diakov</dc:creator>
  <cp:lastModifiedBy>RePack by Diakov</cp:lastModifiedBy>
  <cp:revision>35</cp:revision>
  <dcterms:created xsi:type="dcterms:W3CDTF">2021-07-16T04:43:40Z</dcterms:created>
  <dcterms:modified xsi:type="dcterms:W3CDTF">2021-07-23T15:20:45Z</dcterms:modified>
</cp:coreProperties>
</file>