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80" r:id="rId12"/>
    <p:sldId id="279" r:id="rId13"/>
    <p:sldId id="273" r:id="rId14"/>
    <p:sldId id="274" r:id="rId15"/>
    <p:sldId id="275" r:id="rId16"/>
    <p:sldId id="277" r:id="rId17"/>
    <p:sldId id="276" r:id="rId18"/>
    <p:sldId id="278" r:id="rId19"/>
    <p:sldId id="269" r:id="rId20"/>
    <p:sldId id="270" r:id="rId21"/>
    <p:sldId id="281" r:id="rId22"/>
    <p:sldId id="282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24" autoAdjust="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978CE-A6C1-477F-AF83-A7D9EEED15D0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376B-ADBF-4BED-A802-ABAD07EED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9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1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3: OLS, using observations 2000:01-2025:09 (T = 309)</a:t>
            </a:r>
          </a:p>
          <a:p>
            <a:r>
              <a:rPr lang="en-US" dirty="0"/>
              <a:t>Dependent variable: CAD_USD</a:t>
            </a:r>
          </a:p>
          <a:p>
            <a:endParaRPr lang="en-US" dirty="0"/>
          </a:p>
          <a:p>
            <a:r>
              <a:rPr lang="en-US" dirty="0"/>
              <a:t>             coefficient   std. error    t-ratio    p-value </a:t>
            </a:r>
          </a:p>
          <a:p>
            <a:r>
              <a:rPr lang="en-US" dirty="0"/>
              <a:t>  ----------------------------------------------------------</a:t>
            </a:r>
          </a:p>
          <a:p>
            <a:r>
              <a:rPr lang="en-US" dirty="0"/>
              <a:t>  const       1.36524      0.0250267      54.55    1.07e-159 ***</a:t>
            </a:r>
          </a:p>
          <a:p>
            <a:r>
              <a:rPr lang="en-US" dirty="0"/>
              <a:t>  WTI         0.00151539   0.000100173    15.13    5.46e-039 ***</a:t>
            </a:r>
          </a:p>
          <a:p>
            <a:r>
              <a:rPr lang="en-US" dirty="0"/>
              <a:t>  DX         −0.00699391   0.000221306   −31.60    2.27e-098 ***</a:t>
            </a:r>
          </a:p>
          <a:p>
            <a:endParaRPr lang="en-US" dirty="0"/>
          </a:p>
          <a:p>
            <a:r>
              <a:rPr lang="en-US" dirty="0"/>
              <a:t>Mean dependent var   0.812704   S.D. dependent var   0.111882</a:t>
            </a:r>
          </a:p>
          <a:p>
            <a:r>
              <a:rPr lang="en-US" dirty="0"/>
              <a:t>Sum squared resid    0.370919   S.E. of regression   0.034816</a:t>
            </a:r>
          </a:p>
          <a:p>
            <a:r>
              <a:rPr lang="en-US" dirty="0"/>
              <a:t>R-squared            0.903792   Adjusted R-squared   0.903164</a:t>
            </a:r>
          </a:p>
          <a:p>
            <a:r>
              <a:rPr lang="en-US" dirty="0"/>
              <a:t>F(2, 306)            1437.309   P-value(F)           2.7e-156</a:t>
            </a:r>
          </a:p>
          <a:p>
            <a:r>
              <a:rPr lang="en-US" dirty="0"/>
              <a:t>Log-likelihood       600.5780   Akaike criterion    −1195.156</a:t>
            </a:r>
          </a:p>
          <a:p>
            <a:r>
              <a:rPr lang="en-US" dirty="0"/>
              <a:t>Schwarz criterion   −1183.956   Hannan-Quinn        −1190.678</a:t>
            </a:r>
          </a:p>
          <a:p>
            <a:r>
              <a:rPr lang="en-US" dirty="0"/>
              <a:t>rho                  0.944612   Durbin-Watson        0.118346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4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552B2-9955-3B50-56D3-2F2EA9D58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9E3C1-FA5E-2045-5A2E-97EA5265F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C839A8-0C5B-E949-6A2C-B7D78CBD3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2C15-815D-3C56-29A7-6481BCF3D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9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74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8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2025:09                    0.7257</a:t>
            </a:r>
          </a:p>
          <a:p>
            <a:r>
              <a:rPr lang="en-US" dirty="0"/>
              <a:t>2026:09                    0.7270       0.0504       0.6441 -   0.8099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51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2025:09       0.7257</a:t>
            </a:r>
          </a:p>
          <a:p>
            <a:r>
              <a:rPr lang="en-US" dirty="0"/>
              <a:t>2026:09       0.6804       0.0130       0.6586 -   0.7022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9376B-ADBF-4BED-A802-ABAD07EED6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2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BBA5F19-0A58-430F-853A-2A12FA5EF2AB}" type="datetimeFigureOut">
              <a:rPr lang="en-US" smtClean="0"/>
              <a:t>2025-09-27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AC49FC-2D72-4F16-AC1A-D5EB2CC4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36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bank.org/en/publication/global-economic-prospect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ellsfargo.bluematrix.com/docs/html/d7c93f19-a6ab-489f-bb2d-8d115c5cdc67.html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orldbank.org/en/publication/global-economic-prospects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a.gov/outlooks/steo/report/global_oil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morgan.com/insights/global-research/outlook/mid-year-outlook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llsfargo.bluematrix.com/docs/html/d7c93f19-a6ab-489f-bb2d-8d115c5cdc67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D51-9FE9-7C04-9AAE-9005C5B50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CAD/USD Outlook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47761-A118-BA22-9439-36A15E33E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Oct 2025</a:t>
            </a:r>
          </a:p>
        </p:txBody>
      </p:sp>
    </p:spTree>
    <p:extLst>
      <p:ext uri="{BB962C8B-B14F-4D97-AF65-F5344CB8AC3E}">
        <p14:creationId xmlns:p14="http://schemas.microsoft.com/office/powerpoint/2010/main" val="27256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C66F14-1159-A4C7-BF27-3956C76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Economy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05BA-23C5-4351-C416-4482B74C6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6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5C929-75BC-5937-28E4-E5E15193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Growth is Slowing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C9B9A9-D2F2-707B-DBE6-E42304084A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2025 – Uncertainty in Global Policy</a:t>
            </a:r>
            <a:endParaRPr lang="en-US" dirty="0"/>
          </a:p>
          <a:p>
            <a:pPr lvl="1"/>
            <a:r>
              <a:rPr lang="en-US" dirty="0"/>
              <a:t>Global growth is slowing due to a substantial rise in trade barriers and the pervasive effects of an uncertain global policy environment. </a:t>
            </a:r>
          </a:p>
          <a:p>
            <a:pPr lvl="1"/>
            <a:r>
              <a:rPr lang="en-US" dirty="0"/>
              <a:t> </a:t>
            </a:r>
            <a:r>
              <a:rPr lang="en-US" b="1" dirty="0"/>
              <a:t>Growth </a:t>
            </a:r>
            <a:r>
              <a:rPr lang="en-US" dirty="0"/>
              <a:t>is expected to weaken to 2.3 percent in 2025, with deceleration in most economies relative to last year. This would mark the </a:t>
            </a:r>
            <a:r>
              <a:rPr lang="en-US" b="1" dirty="0"/>
              <a:t>slowest rate of global growth since 2008</a:t>
            </a:r>
            <a:r>
              <a:rPr lang="en-US" dirty="0"/>
              <a:t>, aside from outright global recessions.</a:t>
            </a:r>
          </a:p>
          <a:p>
            <a:r>
              <a:rPr lang="en-US" dirty="0"/>
              <a:t> </a:t>
            </a:r>
            <a:r>
              <a:rPr lang="en-US" b="1" dirty="0"/>
              <a:t>2026-2027 – Moderate Growth</a:t>
            </a:r>
            <a:endParaRPr lang="en-US" dirty="0"/>
          </a:p>
          <a:p>
            <a:pPr lvl="1"/>
            <a:r>
              <a:rPr lang="en-US" dirty="0"/>
              <a:t>In 2026-27, a tepid recovery is expected.</a:t>
            </a:r>
          </a:p>
          <a:p>
            <a:pPr lvl="1"/>
            <a:r>
              <a:rPr lang="en-US" dirty="0"/>
              <a:t> The outlook largely hinges on the evolution of trade policy globally.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A42C477-F858-0156-8741-9D4D25FEBF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180606"/>
            <a:ext cx="5181600" cy="164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8EE25C-4E0B-8292-D94F-301AB155ADB7}"/>
              </a:ext>
            </a:extLst>
          </p:cNvPr>
          <p:cNvSpPr txBox="1"/>
          <p:nvPr/>
        </p:nvSpPr>
        <p:spPr>
          <a:xfrm>
            <a:off x="0" y="64757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World Bank (June 2025), Global Economic 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4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B464-95A5-B290-5C58-C5687482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31AD901-9609-CD6C-A307-58BDFE45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Slowing Economy in 2025-2026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60079D-1C22-8A4D-9391-70EE7577A5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14182" y="2054215"/>
            <a:ext cx="5029636" cy="3894157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A1C3D1-BE5D-5179-2221-D0A7D6545F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2064482"/>
            <a:ext cx="5181600" cy="3873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567E1-392B-2AFA-EBC2-6030CC091DA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5"/>
              </a:rPr>
              <a:t>Wells Fargo, International Economic Outlook: August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72888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A9EF-8DC0-66BA-2632-1FBC18E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Oil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28142-672B-89AC-B154-CCFAC4F54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3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2EECC4C-6323-340D-26BA-2780121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Oil Demand Falls as Global Economy Slows (2025–2026)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F52436C-65E6-9A7A-FB1F-D8B905D5EC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2369" y="1825625"/>
            <a:ext cx="5406207" cy="4351338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02E21CD-557A-2AD5-93D3-899760D704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8270" y="1825625"/>
            <a:ext cx="5114332" cy="43513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C7D84ED-4D1D-F4D7-E412-3BF251502601}"/>
              </a:ext>
            </a:extLst>
          </p:cNvPr>
          <p:cNvSpPr txBox="1"/>
          <p:nvPr/>
        </p:nvSpPr>
        <p:spPr>
          <a:xfrm>
            <a:off x="0" y="647571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5"/>
              </a:rPr>
              <a:t>World Bank (June 2025), Global Economic Prospects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52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FF64-0CDE-0DC6-931F-44688785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Oil Inventories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BED2F8-19EB-612A-AB5F-9DFF1845E031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U.S. Energy Information Administration (EIA), Short-Term Energy Outlook</a:t>
            </a:r>
            <a:endParaRPr lang="x-none" dirty="0"/>
          </a:p>
        </p:txBody>
      </p:sp>
      <p:pic>
        <p:nvPicPr>
          <p:cNvPr id="17" name="Content Placeholder 5">
            <a:extLst>
              <a:ext uri="{FF2B5EF4-FFF2-40B4-BE49-F238E27FC236}">
                <a16:creationId xmlns:a16="http://schemas.microsoft.com/office/drawing/2014/main" id="{5405D9E0-1B71-56C0-9D6A-BCFB3AE5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07103" y="1825625"/>
            <a:ext cx="75777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F7BD5C-F9CE-9977-ABC9-A2BF5F4E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Bearish Oil Outlook for 2025-2026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A2C41-CE1F-AB73-738B-3E15C2452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0645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J.P. Morgan’s base case for oil remains anchored by the supply-demand balance. Since February, </a:t>
            </a:r>
            <a:r>
              <a:rPr lang="en-US" b="1" dirty="0"/>
              <a:t>global oil inventories</a:t>
            </a:r>
            <a:r>
              <a:rPr lang="en-US" dirty="0"/>
              <a:t> have </a:t>
            </a:r>
            <a:r>
              <a:rPr lang="en-US" b="1" dirty="0"/>
              <a:t>increased</a:t>
            </a:r>
            <a:r>
              <a:rPr lang="en-US" dirty="0"/>
              <a:t> by almost 240 million barrels, indicating that supply is abundant. </a:t>
            </a:r>
          </a:p>
          <a:p>
            <a:r>
              <a:rPr lang="en-US" dirty="0"/>
              <a:t>Based on our forward physical oil balances, which show a market in a 2.2–2.4 mbd surplus over the second half of 2025, oil is anticipated to trade in the low- to mid-$60/bbl range for the remainder of 2025 and settle at </a:t>
            </a:r>
            <a:r>
              <a:rPr lang="en-US" b="1" dirty="0"/>
              <a:t>$60/bbl </a:t>
            </a:r>
            <a:r>
              <a:rPr lang="en-US" dirty="0"/>
              <a:t>in </a:t>
            </a:r>
            <a:r>
              <a:rPr lang="en-US" b="1" dirty="0"/>
              <a:t>2026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429C3CD-A829-AC32-7852-5A826168A6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7161" y="1882085"/>
            <a:ext cx="5616639" cy="42139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5CF44-CDE2-8807-1CBD-C66E93B6BEFD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3"/>
              </a:rPr>
              <a:t> J.P. Morgan Research, Mid-year market outlook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95244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F2AB2-6393-6872-57EB-BFFCAFA0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5ED4-F806-7131-B2F9-97E3771D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Dollar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D4701-1E88-7BD3-B4D6-1D79CE70B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58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5CEE2D-A57C-9FB3-2F26-6BBD0D32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Dollar Recovers in 2026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0A1164B-39E3-1F1E-0DC7-33C5DC02FB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015597"/>
            <a:ext cx="5181600" cy="397139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D3D8341-AC52-BB7A-FC02-E59C847DE9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16759"/>
            <a:ext cx="5181600" cy="39690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F93193-585D-1DEB-122E-DEEE87AE9261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Reference: </a:t>
            </a:r>
            <a:r>
              <a:rPr lang="en-US" dirty="0">
                <a:hlinkClick r:id="rId4"/>
              </a:rPr>
              <a:t>Wells Fargo, International Economic Outlook: August 2025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22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50A7-A14D-8F56-6E78-536304B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B9FD5-312C-3B4A-B9FA-0C8C46F92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9174E9-4CDF-052B-06AA-5618A1B2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Drivers of the CAD/USD Exchange Rate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97D09-EF1C-035D-B6EB-408290330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7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AEFB2-924D-BF98-8683-2880275D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Planning – Random Walk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BF4DEF-114F-B14A-5EE1-58DB68A57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401580"/>
            <a:ext cx="7315200" cy="433464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DAE9566-79AE-9615-7537-C8772C019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370918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0.7270 (+0.2%)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0.6440 (-11%)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0.8099 (+12%)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957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1B50-0FBE-ADD3-00B5-CF0A3E67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 and Risk Management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711D8-E3EC-E522-1243-3CBB06395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11" y="1825625"/>
            <a:ext cx="72781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CC15-BD71-080A-B072-A5C01DF1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(2021-Present)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5D886-F5B4-427D-9E41-E83D05403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400754"/>
            <a:ext cx="7315200" cy="432861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9D0F62-6171-8118-D169-118F0E486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8410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0.6804 (-6%)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0.6585 (-9%)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0.7022 (-3%)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516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7574-30A3-5FAA-344E-634236DB3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B0123-1105-CEDF-A011-7470CFA35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CAD/USD Bearish Outlook for 2026</a:t>
            </a:r>
          </a:p>
        </p:txBody>
      </p:sp>
    </p:spTree>
    <p:extLst>
      <p:ext uri="{BB962C8B-B14F-4D97-AF65-F5344CB8AC3E}">
        <p14:creationId xmlns:p14="http://schemas.microsoft.com/office/powerpoint/2010/main" val="361878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6C0B7-99E4-240F-ADFA-256AD5CB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1EB59-8E10-96BE-BBA5-0D310BF76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Economic growth projected to slow in 2026</a:t>
            </a:r>
          </a:p>
          <a:p>
            <a:r>
              <a:rPr lang="en-US" dirty="0"/>
              <a:t>Oil demand declines while inventories rise, signaling oversupply</a:t>
            </a:r>
          </a:p>
          <a:p>
            <a:r>
              <a:rPr lang="en-US" dirty="0"/>
              <a:t>After a period of weakness due to Tariffs, the U.S. dollar rebounds in 2026</a:t>
            </a:r>
          </a:p>
          <a:p>
            <a:r>
              <a:rPr lang="en-US" dirty="0"/>
              <a:t>CAD/USD is positively correlated with oil prices and negatively correlated with the dollar index</a:t>
            </a:r>
          </a:p>
          <a:p>
            <a:r>
              <a:rPr lang="en-US" dirty="0"/>
              <a:t>The CAD/USD downtrend persists into 2026, continuing the decline initiated in 2022.</a:t>
            </a:r>
          </a:p>
        </p:txBody>
      </p:sp>
    </p:spTree>
    <p:extLst>
      <p:ext uri="{BB962C8B-B14F-4D97-AF65-F5344CB8AC3E}">
        <p14:creationId xmlns:p14="http://schemas.microsoft.com/office/powerpoint/2010/main" val="2636756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453D-FE0B-7161-F6F9-57BA4A91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Rate Models in Economics</a:t>
            </a:r>
          </a:p>
        </p:txBody>
      </p:sp>
      <p:pic>
        <p:nvPicPr>
          <p:cNvPr id="9" name="Content Placeholder 8" descr="A diagram of a currency&#10;&#10;AI-generated content may be incorrect.">
            <a:extLst>
              <a:ext uri="{FF2B5EF4-FFF2-40B4-BE49-F238E27FC236}">
                <a16:creationId xmlns:a16="http://schemas.microsoft.com/office/drawing/2014/main" id="{2DA107B5-EAB8-7EE1-DE1A-E284768C64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47" y="1825625"/>
            <a:ext cx="4487105" cy="4351338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7A645D-33CD-2F44-8ABA-658A781E34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Purchasing Power Parity</a:t>
            </a:r>
          </a:p>
          <a:p>
            <a:r>
              <a:rPr lang="en-US" dirty="0"/>
              <a:t>Interest Rate Parity</a:t>
            </a:r>
          </a:p>
          <a:p>
            <a:r>
              <a:rPr lang="en-US" dirty="0"/>
              <a:t>Relative Economic Strength</a:t>
            </a:r>
          </a:p>
        </p:txBody>
      </p:sp>
    </p:spTree>
    <p:extLst>
      <p:ext uri="{BB962C8B-B14F-4D97-AF65-F5344CB8AC3E}">
        <p14:creationId xmlns:p14="http://schemas.microsoft.com/office/powerpoint/2010/main" val="329330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C2CE-4B70-4809-C40F-942FA692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 Parity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1996-6730-F545-7BE6-DB58DA729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3833" y="1825625"/>
            <a:ext cx="5784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04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BA0B-C5C8-5853-7643-29F6C707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697F39-A995-EAC0-2898-E987C78A7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506" y="1690688"/>
            <a:ext cx="4884987" cy="37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64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D991-C37B-D398-A8DB-8A2F0ED0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Oil (WTI)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BB244C-FCD8-6E17-98CC-AF3F310A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537" y="1825625"/>
            <a:ext cx="73409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4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5CB4-761A-0CFA-6810-F801DAB8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Dollar Index (DXY)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C7277-0160-3C52-0BF7-3D48BF528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406" y="1825625"/>
            <a:ext cx="72051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4E5D5-285B-BF73-C9EB-89A5A26A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A2BBA90-FA64-4E64-797E-6D986D3B15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62629" y="3353503"/>
            <a:ext cx="2800741" cy="1295581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E2EEA7-B9A3-0E13-EC64-E391E9FFBA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2303" y="1825625"/>
            <a:ext cx="3113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0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9074-A63A-EF49-A13A-EA32BC5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CAD/USD: Simple Linear Regression of Oil and Dollar Index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11528-A16C-B0B2-CC15-D39042BBC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289" y="1825625"/>
            <a:ext cx="728342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1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500</TotalTime>
  <Words>650</Words>
  <Application>Microsoft Office PowerPoint</Application>
  <PresentationFormat>Widescreen</PresentationFormat>
  <Paragraphs>94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CAD/USD Outlook</vt:lpstr>
      <vt:lpstr>Key Drivers of the CAD/USD Exchange Rate</vt:lpstr>
      <vt:lpstr>Exchange Rate Models in Economics</vt:lpstr>
      <vt:lpstr>Interest Rate Parity</vt:lpstr>
      <vt:lpstr>Conceptual Model</vt:lpstr>
      <vt:lpstr>Crude Oil (WTI)</vt:lpstr>
      <vt:lpstr>Dollar Index (DXY)</vt:lpstr>
      <vt:lpstr>Lasso (L1) Regularized Regression</vt:lpstr>
      <vt:lpstr>CAD/USD: Simple Linear Regression of Oil and Dollar Index</vt:lpstr>
      <vt:lpstr>Global Economy</vt:lpstr>
      <vt:lpstr>Global Growth is Slowing</vt:lpstr>
      <vt:lpstr>Slowing Economy in 2025-2026</vt:lpstr>
      <vt:lpstr>Crude Oil</vt:lpstr>
      <vt:lpstr>Oil Demand Falls as Global Economy Slows (2025–2026)</vt:lpstr>
      <vt:lpstr>Increasing Oil Inventories</vt:lpstr>
      <vt:lpstr>Bearish Oil Outlook for 2025-2026</vt:lpstr>
      <vt:lpstr>U.S. Dollar</vt:lpstr>
      <vt:lpstr>U.S. Dollar Recovers in 2026</vt:lpstr>
      <vt:lpstr>Forecast</vt:lpstr>
      <vt:lpstr>Scenario Planning – Random Walk Model</vt:lpstr>
      <vt:lpstr>Prediction Intervals and Risk Management</vt:lpstr>
      <vt:lpstr>Regression Model (2021-Present)</vt:lpstr>
      <vt:lpstr>Conclusion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Mahdi Ghafarian</cp:lastModifiedBy>
  <cp:revision>11</cp:revision>
  <dcterms:created xsi:type="dcterms:W3CDTF">2025-09-18T18:57:05Z</dcterms:created>
  <dcterms:modified xsi:type="dcterms:W3CDTF">2025-09-28T04:25:57Z</dcterms:modified>
</cp:coreProperties>
</file>