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80" r:id="rId3"/>
    <p:sldId id="281" r:id="rId4"/>
    <p:sldId id="257" r:id="rId5"/>
    <p:sldId id="259" r:id="rId6"/>
    <p:sldId id="260" r:id="rId7"/>
    <p:sldId id="261" r:id="rId8"/>
    <p:sldId id="262" r:id="rId9"/>
    <p:sldId id="269" r:id="rId10"/>
    <p:sldId id="282" r:id="rId11"/>
    <p:sldId id="275" r:id="rId12"/>
    <p:sldId id="277" r:id="rId13"/>
    <p:sldId id="276" r:id="rId14"/>
    <p:sldId id="274" r:id="rId15"/>
    <p:sldId id="284" r:id="rId16"/>
    <p:sldId id="267" r:id="rId17"/>
    <p:sldId id="279" r:id="rId18"/>
    <p:sldId id="283" r:id="rId19"/>
    <p:sldId id="263" r:id="rId20"/>
    <p:sldId id="265" r:id="rId21"/>
    <p:sldId id="291" r:id="rId22"/>
    <p:sldId id="292" r:id="rId23"/>
    <p:sldId id="286" r:id="rId24"/>
    <p:sldId id="273" r:id="rId25"/>
    <p:sldId id="271" r:id="rId26"/>
    <p:sldId id="264" r:id="rId27"/>
    <p:sldId id="287" r:id="rId28"/>
    <p:sldId id="266" r:id="rId29"/>
    <p:sldId id="268" r:id="rId30"/>
    <p:sldId id="278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084858A-5FC9-4FB8-9A70-32078733FC8E}">
          <p14:sldIdLst>
            <p14:sldId id="256"/>
            <p14:sldId id="280"/>
            <p14:sldId id="281"/>
            <p14:sldId id="257"/>
            <p14:sldId id="259"/>
            <p14:sldId id="260"/>
            <p14:sldId id="261"/>
            <p14:sldId id="262"/>
            <p14:sldId id="269"/>
            <p14:sldId id="282"/>
            <p14:sldId id="275"/>
            <p14:sldId id="277"/>
            <p14:sldId id="276"/>
            <p14:sldId id="274"/>
            <p14:sldId id="284"/>
            <p14:sldId id="267"/>
            <p14:sldId id="279"/>
            <p14:sldId id="283"/>
            <p14:sldId id="263"/>
            <p14:sldId id="265"/>
            <p14:sldId id="291"/>
            <p14:sldId id="292"/>
            <p14:sldId id="286"/>
            <p14:sldId id="273"/>
            <p14:sldId id="271"/>
            <p14:sldId id="264"/>
            <p14:sldId id="287"/>
            <p14:sldId id="266"/>
            <p14:sldId id="268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186" autoAdjust="0"/>
  </p:normalViewPr>
  <p:slideViewPr>
    <p:cSldViewPr snapToGrid="0">
      <p:cViewPr varScale="1">
        <p:scale>
          <a:sx n="90" d="100"/>
          <a:sy n="90" d="100"/>
        </p:scale>
        <p:origin x="3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E16278-58A7-493D-BC41-ED0D01DC0F3D}" type="datetimeFigureOut">
              <a:rPr lang="en-US" smtClean="0"/>
              <a:t>2025-09-26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B0D423-1062-4D44-828B-BFEF85F30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021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B0D423-1062-4D44-828B-BFEF85F303D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009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IPPI, CAGR = 2.2%</a:t>
            </a:r>
          </a:p>
          <a:p>
            <a:r>
              <a:rPr lang="en-US" dirty="0"/>
              <a:t>Urea Price Index, CAGR = 6.0%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B0D423-1062-4D44-828B-BFEF85F303D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732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Sample: 2016-Present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Last Price (2025-06): $1038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2026:09                   1102.20      207.196       761.39 -  1443.01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B0D423-1062-4D44-828B-BFEF85F303D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3786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2E676C-5C04-DFA4-BE7A-D31DAE0EF4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96F7025-9571-C126-8599-027630045E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9C59A14-5D8B-44FF-F9E0-DA80AA107A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Sample: 2016-PRESENT</a:t>
            </a:r>
          </a:p>
          <a:p>
            <a:r>
              <a:rPr lang="en-US" dirty="0"/>
              <a:t>Quantile Regression</a:t>
            </a:r>
          </a:p>
          <a:p>
            <a:r>
              <a:rPr lang="en-US" dirty="0"/>
              <a:t>Last Price (2025-06): 575 CAD</a:t>
            </a:r>
          </a:p>
          <a:p>
            <a:endParaRPr lang="en-US" dirty="0"/>
          </a:p>
          <a:p>
            <a:r>
              <a:rPr lang="en-US" dirty="0"/>
              <a:t>2026:09                586.791829   101.607085   418.269100 - 755.314559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AFB4AA-65EA-59E9-BE51-F445471E23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B0D423-1062-4D44-828B-BFEF85F303D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9850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5D0A33-A3D6-29D0-57C7-48D1304E36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4B3EEF3-9784-8DB1-90A6-8E8E3362A7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A1C94B4-CD7F-A406-5256-E2FB60700A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Sample: 2016-PRESENT</a:t>
            </a:r>
          </a:p>
          <a:p>
            <a:r>
              <a:rPr lang="en-US" dirty="0"/>
              <a:t>Quantile Regression</a:t>
            </a:r>
          </a:p>
          <a:p>
            <a:r>
              <a:rPr lang="en-US" dirty="0"/>
              <a:t>Last Price (2025-06): $1038</a:t>
            </a:r>
          </a:p>
          <a:p>
            <a:endParaRPr lang="en-US" dirty="0"/>
          </a:p>
          <a:p>
            <a:r>
              <a:rPr lang="en-US" dirty="0"/>
              <a:t>2026:09                    872.70      109.441       691.19 -  1054.22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F49B3D-BF48-E72B-B100-35ADD1BE0A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B0D423-1062-4D44-828B-BFEF85F303D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214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2CE5B-CB21-4AA3-C733-723D6FBA35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2D8A14-CC0A-815E-C8E9-C4ED6AD2A2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2F2831-9F1C-B71D-32B5-B0F3FD824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4A3B0-DC28-4825-85A8-86BBA3F63BF6}" type="datetimeFigureOut">
              <a:rPr lang="en-US" smtClean="0"/>
              <a:t>2025-09-26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7EB0EC-75C7-9BBA-A73B-AC87BE800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89896-1696-F5BB-4B69-9EA42F7E1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5C19B-77E5-447E-A4BD-96A58E5AE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658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0F713-85D7-0C03-F4EE-E90E8EB1A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DADCCB-587B-4ECE-8649-0434B5574E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601FA3-3B77-ED56-19A6-381A325BA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4A3B0-DC28-4825-85A8-86BBA3F63BF6}" type="datetimeFigureOut">
              <a:rPr lang="en-US" smtClean="0"/>
              <a:t>2025-09-26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D7C41D-CCB9-3F8A-8882-595B1BD81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AA6C9-5D1F-1E4C-1F73-07A2C1AE5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5C19B-77E5-447E-A4BD-96A58E5AE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849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0266ED-A164-17B3-5C9B-8224939763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BCE7A4-E290-AD00-E8D5-23B3F0F674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BB5462-0328-A2C0-5149-C4097AE83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4A3B0-DC28-4825-85A8-86BBA3F63BF6}" type="datetimeFigureOut">
              <a:rPr lang="en-US" smtClean="0"/>
              <a:t>2025-09-26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A6CA8-B880-AF10-16BA-CCD7F341A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ADC17-1858-BA0A-7327-CBC2628C2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5C19B-77E5-447E-A4BD-96A58E5AE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168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F7CF6-AB77-B054-2759-C0DE19DCD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98E31-4F30-64E1-FB88-FEB52EA41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D2152E-2BFF-638A-0F55-AD45BB3A0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4A3B0-DC28-4825-85A8-86BBA3F63BF6}" type="datetimeFigureOut">
              <a:rPr lang="en-US" smtClean="0"/>
              <a:t>2025-09-26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A1E373-F8E0-FBB6-CD19-E6A8E7FA4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16251-40C0-82A3-D2E9-2D5BA7840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5C19B-77E5-447E-A4BD-96A58E5AE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89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812F5-ADB4-C09F-43E0-84232D734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C0152-95DA-BF0D-7B96-B1B4C1EEC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35E72-F333-1BD1-488E-E9B9DF0F8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4A3B0-DC28-4825-85A8-86BBA3F63BF6}" type="datetimeFigureOut">
              <a:rPr lang="en-US" smtClean="0"/>
              <a:t>2025-09-26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CF694-E220-BCC3-2B2A-DE615EF77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A42A8-4729-2D9B-8426-1F3EFDB73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5C19B-77E5-447E-A4BD-96A58E5AE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270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98A2E-1BB6-DD50-5502-6F54FA79C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49705-DBDD-5E09-A353-EBA594E2C8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808E41-2537-1054-402F-D4AB75FFEE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5EAB5E-D656-A0AE-96F5-EDB861DE3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4A3B0-DC28-4825-85A8-86BBA3F63BF6}" type="datetimeFigureOut">
              <a:rPr lang="en-US" smtClean="0"/>
              <a:t>2025-09-26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7FBE37-6AD3-5A2C-E19E-CB529A2AD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D94C52-68EC-7CC5-0E91-F3C5F4CB4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5C19B-77E5-447E-A4BD-96A58E5AE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05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E3322-D64F-6672-933E-159DDAD68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AA7671-7CFC-1F60-5BB2-E2BD1C442D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BF9562-1F87-66FC-BFFA-9429A2D58A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53D75A-02CF-6CF7-C5E3-2A31371331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8FDE49-6605-5EDA-69B6-6313E8EA30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295BB9-CA11-187E-928B-69F913B02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4A3B0-DC28-4825-85A8-86BBA3F63BF6}" type="datetimeFigureOut">
              <a:rPr lang="en-US" smtClean="0"/>
              <a:t>2025-09-26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F83C8B-C427-7C80-2289-7EFE5C122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F046C8-8ABC-676F-FAF9-DF02E9B31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5C19B-77E5-447E-A4BD-96A58E5AE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287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26DB5-4FC1-F43E-CBD5-4933F82D4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C14755-E8BE-19A4-BC2A-C4FA4BA25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4A3B0-DC28-4825-85A8-86BBA3F63BF6}" type="datetimeFigureOut">
              <a:rPr lang="en-US" smtClean="0"/>
              <a:t>2025-09-26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F21016-A031-8933-D841-5694C0508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79739F-D4F2-2FBF-6BAC-800B96F81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5C19B-77E5-447E-A4BD-96A58E5AE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040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5E5B3E-63A9-C92A-8964-E42DAF544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4A3B0-DC28-4825-85A8-86BBA3F63BF6}" type="datetimeFigureOut">
              <a:rPr lang="en-US" smtClean="0"/>
              <a:t>2025-09-26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E09912-1D6D-77B7-38A9-CB861CC09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0703A2-DEC6-6519-15F2-B58629143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5C19B-77E5-447E-A4BD-96A58E5AE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511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D916B-D175-B220-D9A6-25575AE56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1FB55-D4A9-E2EF-7F53-D5850F3F5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A8C41-D068-C8F8-F29F-E2E90DC119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F9E64F-FA14-B71D-037D-326862677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4A3B0-DC28-4825-85A8-86BBA3F63BF6}" type="datetimeFigureOut">
              <a:rPr lang="en-US" smtClean="0"/>
              <a:t>2025-09-26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AC02F5-209A-3679-CB73-7BF530E0D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34F4B8-7DBE-4BD6-74D0-5BA96DF76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5C19B-77E5-447E-A4BD-96A58E5AE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945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391DB-2B7E-648C-73D8-FB242729B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C84139-2320-FB48-12F6-D8421974BF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D3BD57-E693-31C0-86B4-CAF1B779C5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93BCDF-5C2C-503D-D0F5-C3891CDF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4A3B0-DC28-4825-85A8-86BBA3F63BF6}" type="datetimeFigureOut">
              <a:rPr lang="en-US" smtClean="0"/>
              <a:t>2025-09-26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7E5141-8653-9BB4-8B26-FC3F00FFA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26A97D-4139-292B-2D67-5EA2CE78E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5C19B-77E5-447E-A4BD-96A58E5AE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351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EB3685-D5BB-32BE-81BF-B58DC21BE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7B7230-60C7-2C9B-B579-E6397A98F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98AEF-5CA6-8884-EF76-406C3DB3F3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C4A3B0-DC28-4825-85A8-86BBA3F63BF6}" type="datetimeFigureOut">
              <a:rPr lang="en-US" smtClean="0"/>
              <a:t>2025-09-26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0933F-F02B-49C5-AA89-19AA8EE1E0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81D8C3-FA88-DF1E-1623-D3D98655F8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B5C19B-77E5-447E-A4BD-96A58E5AE4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176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21AC8-7237-6331-4AE5-65AEA46431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Urea Outlook for 2026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879980-EA40-A0EC-D26F-AE73AB2B12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Borderland Co-op</a:t>
            </a:r>
          </a:p>
          <a:p>
            <a:r>
              <a:rPr lang="en-US" dirty="0"/>
              <a:t>Mahdi Ghafarian</a:t>
            </a:r>
          </a:p>
          <a:p>
            <a:r>
              <a:rPr lang="en-US" dirty="0"/>
              <a:t>Sep 2025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989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FEBF6CD-FF15-BA13-A5BA-A017711B4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Urea Price Drivers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050C602-1300-82A2-0907-9DD310A774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57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830F0-B6D0-2FF7-78B7-50BF75D1D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Corn is trading at 2010 levels ($400) and is undervalued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A6959C-C966-946D-31B9-5DC6E74DB8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4333" y="1825625"/>
            <a:ext cx="742333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620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8EA6E-BA16-09A3-7211-A03632216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Corn price is below CPI Food Index (Annual Growth Rate = 3%)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91138E-829A-BF2B-E202-36CFB18A99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8939" y="1825625"/>
            <a:ext cx="739412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86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79275-A2FB-22DC-0B7F-277D8341C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Diesel: near value, bearish outlook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269AEB-38A9-47AA-4743-5FEFD5A784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3109" y="1825625"/>
            <a:ext cx="728578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8820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507C8-202E-5200-A233-34D0D3942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Gas near historical low, trading in 2-4 range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20C7B1-0B21-E42F-911F-23BFEF70B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5584" y="1825625"/>
            <a:ext cx="748083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5532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91A73-49DD-B2F6-14FD-AE65C59C6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Urea Long-Term Trend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F9A087-060A-6918-0E96-3656E6E382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4585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0A0BA-5E5C-EB66-E820-079876BF7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Urea Price Index </a:t>
            </a:r>
            <a:r>
              <a:rPr lang="en-US" dirty="0"/>
              <a:t>– Statistics Canada (PPI), 6% annual growth rate since 2000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0C63B5-3B02-484B-3C77-85B156D9AB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76436" y="1825625"/>
            <a:ext cx="743912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9739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B413-E962-A7F2-3E59-2DABAD396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Urea Price Index vs. Industrial Product Price Index (IPPI)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D0EF10D-F092-E55B-5EE0-3EF71A1EED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52928" y="1825625"/>
            <a:ext cx="728614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9058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71F9E7-E98A-136E-F5E5-BB9DEF3AD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Forecast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2BCCBF-7F96-2DD5-20D5-A9F3EB30BE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12-month ahead</a:t>
            </a:r>
          </a:p>
        </p:txBody>
      </p:sp>
    </p:spTree>
    <p:extLst>
      <p:ext uri="{BB962C8B-B14F-4D97-AF65-F5344CB8AC3E}">
        <p14:creationId xmlns:p14="http://schemas.microsoft.com/office/powerpoint/2010/main" val="34526689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A455A-9346-5413-C4F1-93270BDC5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Walk Model – Scenario Panning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AB245AD-560F-3646-9A30-64D334EB61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38400" y="1573858"/>
            <a:ext cx="7315200" cy="4356331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E9337E4-8E26-F76B-036C-F98DD0126C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3479673"/>
              </p:ext>
            </p:extLst>
          </p:nvPr>
        </p:nvGraphicFramePr>
        <p:xfrm>
          <a:off x="2438400" y="5930189"/>
          <a:ext cx="73152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4155257274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784173928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622761043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990677731"/>
                    </a:ext>
                  </a:extLst>
                </a:gridCol>
              </a:tblGrid>
              <a:tr h="565709">
                <a:tc>
                  <a:txBody>
                    <a:bodyPr/>
                    <a:lstStyle/>
                    <a:p>
                      <a:r>
                        <a:rPr lang="en-US" sz="1600" dirty="0"/>
                        <a:t>Price (Sep 2026)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Std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Lower Band (5%)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Upper Band (95%)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015936"/>
                  </a:ext>
                </a:extLst>
              </a:tr>
              <a:tr h="348691">
                <a:tc>
                  <a:txBody>
                    <a:bodyPr/>
                    <a:lstStyle/>
                    <a:p>
                      <a:r>
                        <a:rPr lang="en-US" sz="1600" dirty="0"/>
                        <a:t>$1,102 (+3.9%)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$207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$761 (-27%)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$1443 (+39%)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669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9456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BCFEF-9BD5-38F8-8E11-288C59177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02D71-7A25-D82F-F437-4FB1DE9B6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Forecast FOB prices for general direction and possible range of moves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the difference between Alberta and FOB prices for timing the purchase.</a:t>
            </a:r>
          </a:p>
        </p:txBody>
      </p:sp>
    </p:spTree>
    <p:extLst>
      <p:ext uri="{BB962C8B-B14F-4D97-AF65-F5344CB8AC3E}">
        <p14:creationId xmlns:p14="http://schemas.microsoft.com/office/powerpoint/2010/main" val="34553214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0A1BE-9319-DD0E-F720-08CD26376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Regression Model – Price reverts to the mean after shocks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8B988CC-750C-6DB4-8CF6-6FB441A0E2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8024" y="1825625"/>
            <a:ext cx="737595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3192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FC5E6E-9B24-DA3B-2D6D-D14623F410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03030-2E92-9701-05AA-B3BE90551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Urea, FOB Black Sea – Forecast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7AAC692-73EF-B535-3B55-0571BA6254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217474"/>
              </p:ext>
            </p:extLst>
          </p:nvPr>
        </p:nvGraphicFramePr>
        <p:xfrm>
          <a:off x="2438399" y="5931747"/>
          <a:ext cx="73152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4155257274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784173928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622761043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990677731"/>
                    </a:ext>
                  </a:extLst>
                </a:gridCol>
              </a:tblGrid>
              <a:tr h="565709">
                <a:tc>
                  <a:txBody>
                    <a:bodyPr/>
                    <a:lstStyle/>
                    <a:p>
                      <a:r>
                        <a:rPr lang="en-US" sz="1600" dirty="0"/>
                        <a:t>Price (Sep 2026)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Std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Lower Band (5%)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Upper Band (95%)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015936"/>
                  </a:ext>
                </a:extLst>
              </a:tr>
              <a:tr h="348691">
                <a:tc>
                  <a:txBody>
                    <a:bodyPr/>
                    <a:lstStyle/>
                    <a:p>
                      <a:r>
                        <a:rPr lang="en-US" sz="1600" dirty="0"/>
                        <a:t>$587 (+2%)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$102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418 (-27%)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755 (+31%)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66975"/>
                  </a:ext>
                </a:extLst>
              </a:tr>
            </a:tbl>
          </a:graphicData>
        </a:graphic>
      </p:graphicFrame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20E1FD88-1C0A-46E8-596F-B63736BC5F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38399" y="1478669"/>
            <a:ext cx="7315200" cy="4453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9314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F31484-817D-E8AC-FA19-06B6545168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E5A9A-0E5D-572B-3E1C-7F7163093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Urea, Alberta – Forecast 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762F6F8-323A-D4DD-1577-BB0FA81E46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714018"/>
              </p:ext>
            </p:extLst>
          </p:nvPr>
        </p:nvGraphicFramePr>
        <p:xfrm>
          <a:off x="2438400" y="5943600"/>
          <a:ext cx="7315200" cy="9009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4155257274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784173928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622761043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990677731"/>
                    </a:ext>
                  </a:extLst>
                </a:gridCol>
              </a:tblGrid>
              <a:tr h="565709">
                <a:tc>
                  <a:txBody>
                    <a:bodyPr/>
                    <a:lstStyle/>
                    <a:p>
                      <a:r>
                        <a:rPr lang="en-US" sz="1600" dirty="0"/>
                        <a:t>Price (Sep 2026)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Std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Lower Band (5%)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Upper Band (5%)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01593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$872 (-16%)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$109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$691 (-33%)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$1054 (2%)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66975"/>
                  </a:ext>
                </a:extLst>
              </a:tr>
            </a:tbl>
          </a:graphicData>
        </a:graphic>
      </p:graphicFrame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F08AA0B-A481-4A21-752D-8B5A0B7A9C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38400" y="1690688"/>
            <a:ext cx="7315200" cy="430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4734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563D18-B45A-5348-32B7-4E6B1DCE5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Market Timing with Alberta / FOB Spread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179D5-24BF-AE61-1760-B9C99A1DB0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9715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0116A-B7F8-F547-AAD8-58AFB3216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NOLA vs. Black Sea FOB prices (in CAD)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C008FC-2B2A-DBFC-0A7D-1203F8BEE6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6980" y="1825625"/>
            <a:ext cx="727803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188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5D8420-5C87-5820-A316-EBD3C65FC4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C336C-B23F-FAE3-27A2-A46850FCC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Alberta and Black Sea Spread (in CAD)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B04D95B-94B3-7EFE-20D6-C1D06A5969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1056" y="1825625"/>
            <a:ext cx="740988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9142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D530B-8707-D90C-3C29-C951000DB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Alberta and Black Sea Spread, Retail prices are highly overvalued (as of 2025-06)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7AA8F4-E48A-754D-C6C9-C601047E9A9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475357"/>
            <a:ext cx="5181600" cy="3051874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9540918E-E801-4C6F-89ED-5876070A2D6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8732" y="2801040"/>
            <a:ext cx="4328535" cy="2400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32073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FF5E8F3-093C-A82F-349A-0D8200E40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Conclusion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23F174D-7DEA-E66C-40A8-8C4C9D0CCE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7105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6B55A-379F-DF0A-8F57-F47B1D57C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F604E-73EA-3F65-4A94-C8E8AA068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/>
              <a:t>Urea</a:t>
            </a:r>
            <a:r>
              <a:rPr lang="en-US" dirty="0"/>
              <a:t> has an established </a:t>
            </a:r>
            <a:r>
              <a:rPr lang="en-US" b="1" dirty="0"/>
              <a:t>uptrend</a:t>
            </a:r>
            <a:r>
              <a:rPr lang="en-US" dirty="0"/>
              <a:t> with 6% annual growth rate, and price of urea will increase in the following years.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current spread between urea in Alberta and FOB prices ($462) means </a:t>
            </a:r>
            <a:r>
              <a:rPr lang="en-US" b="1" dirty="0"/>
              <a:t>overvalued</a:t>
            </a:r>
            <a:r>
              <a:rPr lang="en-US" dirty="0"/>
              <a:t> urea prices now.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Recommendation: </a:t>
            </a:r>
            <a:r>
              <a:rPr lang="en-US" b="1" dirty="0"/>
              <a:t>Wait</a:t>
            </a:r>
            <a:r>
              <a:rPr lang="en-US" dirty="0"/>
              <a:t> for the spread of less than $300 to buy.</a:t>
            </a:r>
          </a:p>
        </p:txBody>
      </p:sp>
    </p:spTree>
    <p:extLst>
      <p:ext uri="{BB962C8B-B14F-4D97-AF65-F5344CB8AC3E}">
        <p14:creationId xmlns:p14="http://schemas.microsoft.com/office/powerpoint/2010/main" val="14273388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D10FF-D898-99AA-C0C4-412754F8E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2C75E-97D1-4403-7E8B-E8B90957F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end of the </a:t>
            </a:r>
            <a:r>
              <a:rPr lang="en-US" b="1" dirty="0"/>
              <a:t>Russia-Ukraine</a:t>
            </a:r>
            <a:r>
              <a:rPr lang="en-US" dirty="0"/>
              <a:t> conflict and the resumption of Russian exports to global markets, along with the termination of </a:t>
            </a:r>
            <a:r>
              <a:rPr lang="en-US" b="1" dirty="0"/>
              <a:t>China's zero-export policy </a:t>
            </a:r>
            <a:r>
              <a:rPr lang="en-US" dirty="0"/>
              <a:t>and the return of Chinese urea to international trade, can increase supply and cause further price declines in the short term.</a:t>
            </a:r>
          </a:p>
        </p:txBody>
      </p:sp>
    </p:spTree>
    <p:extLst>
      <p:ext uri="{BB962C8B-B14F-4D97-AF65-F5344CB8AC3E}">
        <p14:creationId xmlns:p14="http://schemas.microsoft.com/office/powerpoint/2010/main" val="3984814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9EEFEB1-56BF-9725-3B41-1B3DB2D5F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Conceptual Model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CA28C3-30B3-5DD1-65B7-4C14045370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5424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C50C3-9563-B44A-870F-652909580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A6A2F-43BA-42C8-C546-45B8E4658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Interprovincial</a:t>
            </a:r>
            <a:r>
              <a:rPr lang="en-US" dirty="0"/>
              <a:t> trade dynamics and the price relationship between Eastern and Western Canada.</a:t>
            </a:r>
          </a:p>
          <a:p>
            <a:r>
              <a:rPr lang="en-US" dirty="0"/>
              <a:t>Analysis of </a:t>
            </a:r>
            <a:r>
              <a:rPr lang="en-US" b="1" dirty="0"/>
              <a:t>global supply and demand </a:t>
            </a:r>
            <a:r>
              <a:rPr lang="en-US" dirty="0"/>
              <a:t>of urea and crops.</a:t>
            </a:r>
          </a:p>
          <a:p>
            <a:r>
              <a:rPr lang="en-US" dirty="0"/>
              <a:t>Calculation of </a:t>
            </a:r>
            <a:r>
              <a:rPr lang="en-US" b="1" dirty="0"/>
              <a:t>CIF</a:t>
            </a:r>
            <a:r>
              <a:rPr lang="en-US" dirty="0"/>
              <a:t> prices to estimate wholesale price in Canada</a:t>
            </a:r>
          </a:p>
          <a:p>
            <a:r>
              <a:rPr lang="en-US" dirty="0"/>
              <a:t>Analysis of agriculture data from </a:t>
            </a:r>
            <a:r>
              <a:rPr lang="en-US" b="1" dirty="0"/>
              <a:t>Statistics Canada</a:t>
            </a:r>
            <a:r>
              <a:rPr lang="en-US" dirty="0"/>
              <a:t>, including:</a:t>
            </a:r>
            <a:endParaRPr lang="en-US" b="1" dirty="0"/>
          </a:p>
          <a:p>
            <a:pPr lvl="1"/>
            <a:r>
              <a:rPr lang="en-US" dirty="0"/>
              <a:t>Farm Product Price Index</a:t>
            </a:r>
          </a:p>
          <a:p>
            <a:pPr lvl="1"/>
            <a:r>
              <a:rPr lang="en-US" dirty="0"/>
              <a:t>Farm Input Price Index</a:t>
            </a:r>
          </a:p>
          <a:p>
            <a:pPr lvl="1"/>
            <a:r>
              <a:rPr lang="en-US" dirty="0"/>
              <a:t>Canadian Fertilizer Production</a:t>
            </a:r>
          </a:p>
          <a:p>
            <a:pPr lvl="1"/>
            <a:r>
              <a:rPr lang="en-US" dirty="0"/>
              <a:t>Canadian Fertilizer Inventories</a:t>
            </a:r>
          </a:p>
          <a:p>
            <a:pPr lvl="1"/>
            <a:r>
              <a:rPr lang="en-US" dirty="0"/>
              <a:t>Fertilizers Shipments</a:t>
            </a:r>
          </a:p>
          <a:p>
            <a:r>
              <a:rPr lang="en-US" dirty="0"/>
              <a:t>Analyzing the CFTC Commitment of Traders (</a:t>
            </a:r>
            <a:r>
              <a:rPr lang="en-US" b="1" dirty="0"/>
              <a:t>COT</a:t>
            </a:r>
            <a:r>
              <a:rPr lang="en-US" dirty="0"/>
              <a:t>) report for the futures market to gain insights into market sentiment and shifts in positions held by major hedge funds and producers.</a:t>
            </a:r>
          </a:p>
        </p:txBody>
      </p:sp>
    </p:spTree>
    <p:extLst>
      <p:ext uri="{BB962C8B-B14F-4D97-AF65-F5344CB8AC3E}">
        <p14:creationId xmlns:p14="http://schemas.microsoft.com/office/powerpoint/2010/main" val="2536895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EE943-779E-8CFB-1138-4B1DC42FB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Conceptual Model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800952B-EE89-7F13-D4B7-5F93AE7F452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4589" y="1572945"/>
            <a:ext cx="6782821" cy="5188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1357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24323-8332-2E2C-EAE3-BCF0EE7C0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Natural Gas accounts for 70-90% of urea variable production costs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2AC84AAD-E075-4D41-34B3-400472411D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6128" y="1825625"/>
            <a:ext cx="707974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108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B02CD-F3E2-F389-B6F4-1B818B0F5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Corn price is a proxy for agriculture / urea demand </a:t>
            </a:r>
            <a:endParaRPr lang="en-US" b="1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E6D2A2C1-5BF7-C94E-6BE4-6B8D62AFE0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9127" y="1825625"/>
            <a:ext cx="729374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080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0CB00-9CDB-9521-0389-DF61D421A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Diesel – transportation costs by trucks, rail, or ship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420FBD1-C3A8-9C15-4C6A-CE776305DC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6035" y="1825625"/>
            <a:ext cx="715992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36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799AB-88F8-C085-A43D-87F9801E1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Barge Rate (Mississippi), transportation cost from US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C9DB58-723A-894C-56B1-AAD9D0E83C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7866" y="1825625"/>
            <a:ext cx="709626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292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BDA0A19-2D7A-2B44-7BB0-DB70AD937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Lasso (L1) Regularized Regression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69E608F-7054-9060-0846-9DC66A0116A1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86252" y="1559202"/>
            <a:ext cx="3283852" cy="4933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CD7B6A24-2FD1-A000-B3BF-69130BA27C44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4643" y="2798618"/>
            <a:ext cx="4121105" cy="1880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4030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9715e697-1c31-4156-8581-01c5d1e29c65}" enabled="1" method="Standard" siteId="{cf4e8a24-641b-40d2-905e-9a328b644fab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507</TotalTime>
  <Words>620</Words>
  <Application>Microsoft Office PowerPoint</Application>
  <PresentationFormat>Widescreen</PresentationFormat>
  <Paragraphs>96</Paragraphs>
  <Slides>30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Aptos</vt:lpstr>
      <vt:lpstr>Aptos Display</vt:lpstr>
      <vt:lpstr>Arial</vt:lpstr>
      <vt:lpstr>Office Theme</vt:lpstr>
      <vt:lpstr>Urea Outlook for 2026</vt:lpstr>
      <vt:lpstr>Process</vt:lpstr>
      <vt:lpstr>1. Conceptual Model</vt:lpstr>
      <vt:lpstr>Conceptual Model</vt:lpstr>
      <vt:lpstr>Natural Gas accounts for 70-90% of urea variable production costs</vt:lpstr>
      <vt:lpstr>Corn price is a proxy for agriculture / urea demand </vt:lpstr>
      <vt:lpstr>Diesel – transportation costs by trucks, rail, or ship</vt:lpstr>
      <vt:lpstr>Barge Rate (Mississippi), transportation cost from US</vt:lpstr>
      <vt:lpstr>Lasso (L1) Regularized Regression</vt:lpstr>
      <vt:lpstr>2. Urea Price Drivers</vt:lpstr>
      <vt:lpstr>Corn is trading at 2010 levels ($400) and is undervalued</vt:lpstr>
      <vt:lpstr>Corn price is below CPI Food Index (Annual Growth Rate = 3%)</vt:lpstr>
      <vt:lpstr>Diesel: near value, bearish outlook</vt:lpstr>
      <vt:lpstr>Natural Gas near historical low, trading in 2-4 range</vt:lpstr>
      <vt:lpstr>3. Urea Long-Term Trend</vt:lpstr>
      <vt:lpstr>Urea Price Index – Statistics Canada (PPI), 6% annual growth rate since 2000</vt:lpstr>
      <vt:lpstr>Urea Price Index vs. Industrial Product Price Index (IPPI)</vt:lpstr>
      <vt:lpstr>4. Forecast</vt:lpstr>
      <vt:lpstr>Random Walk Model – Scenario Panning</vt:lpstr>
      <vt:lpstr>Regression Model – Price reverts to the mean after shocks</vt:lpstr>
      <vt:lpstr>Urea, FOB Black Sea – Forecast</vt:lpstr>
      <vt:lpstr>Urea, Alberta – Forecast </vt:lpstr>
      <vt:lpstr>6. Market Timing with Alberta / FOB Spread</vt:lpstr>
      <vt:lpstr>NOLA vs. Black Sea FOB prices (in CAD)</vt:lpstr>
      <vt:lpstr>Alberta and Black Sea Spread (in CAD)</vt:lpstr>
      <vt:lpstr>Alberta and Black Sea Spread, Retail prices are highly overvalued (as of 2025-06)</vt:lpstr>
      <vt:lpstr>7. Conclusion</vt:lpstr>
      <vt:lpstr>Conclusion</vt:lpstr>
      <vt:lpstr>Risks</vt:lpstr>
      <vt:lpstr>Future Research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Ghafarianzadeh, Mahdi ICT</dc:creator>
  <cp:lastModifiedBy>Mahdi Ghafarian</cp:lastModifiedBy>
  <cp:revision>19</cp:revision>
  <dcterms:created xsi:type="dcterms:W3CDTF">2025-09-26T14:21:00Z</dcterms:created>
  <dcterms:modified xsi:type="dcterms:W3CDTF">2025-09-27T03:34:03Z</dcterms:modified>
</cp:coreProperties>
</file>