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1"/>
  </p:notesMasterIdLst>
  <p:sldIdLst>
    <p:sldId id="256" r:id="rId2"/>
    <p:sldId id="283" r:id="rId3"/>
    <p:sldId id="259" r:id="rId4"/>
    <p:sldId id="284" r:id="rId5"/>
    <p:sldId id="257" r:id="rId6"/>
    <p:sldId id="258" r:id="rId7"/>
    <p:sldId id="260" r:id="rId8"/>
    <p:sldId id="261" r:id="rId9"/>
    <p:sldId id="262" r:id="rId10"/>
    <p:sldId id="263" r:id="rId11"/>
    <p:sldId id="264" r:id="rId12"/>
    <p:sldId id="265" r:id="rId13"/>
    <p:sldId id="280" r:id="rId14"/>
    <p:sldId id="279" r:id="rId15"/>
    <p:sldId id="273" r:id="rId16"/>
    <p:sldId id="274" r:id="rId17"/>
    <p:sldId id="275" r:id="rId18"/>
    <p:sldId id="277" r:id="rId19"/>
    <p:sldId id="276" r:id="rId20"/>
    <p:sldId id="287" r:id="rId21"/>
    <p:sldId id="278" r:id="rId22"/>
    <p:sldId id="286" r:id="rId23"/>
    <p:sldId id="269" r:id="rId24"/>
    <p:sldId id="285" r:id="rId25"/>
    <p:sldId id="270" r:id="rId26"/>
    <p:sldId id="281" r:id="rId27"/>
    <p:sldId id="282" r:id="rId28"/>
    <p:sldId id="271" r:id="rId29"/>
    <p:sldId id="272"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224" autoAdjust="0"/>
  </p:normalViewPr>
  <p:slideViewPr>
    <p:cSldViewPr snapToGrid="0">
      <p:cViewPr varScale="1">
        <p:scale>
          <a:sx n="75" d="100"/>
          <a:sy n="75" d="100"/>
        </p:scale>
        <p:origin x="72" y="2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D978CE-A6C1-477F-AF83-A7D9EEED15D0}" type="datetimeFigureOut">
              <a:rPr lang="en-US" smtClean="0"/>
              <a:t>2025-09-29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9376B-ADBF-4BED-A802-ABAD07EED65B}" type="slidenum">
              <a:rPr lang="en-US" smtClean="0"/>
              <a:t>‹#›</a:t>
            </a:fld>
            <a:endParaRPr lang="en-US"/>
          </a:p>
        </p:txBody>
      </p:sp>
    </p:spTree>
    <p:extLst>
      <p:ext uri="{BB962C8B-B14F-4D97-AF65-F5344CB8AC3E}">
        <p14:creationId xmlns:p14="http://schemas.microsoft.com/office/powerpoint/2010/main" val="864199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5</a:t>
            </a:fld>
            <a:endParaRPr lang="en-US"/>
          </a:p>
        </p:txBody>
      </p:sp>
    </p:spTree>
    <p:extLst>
      <p:ext uri="{BB962C8B-B14F-4D97-AF65-F5344CB8AC3E}">
        <p14:creationId xmlns:p14="http://schemas.microsoft.com/office/powerpoint/2010/main" val="3575413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Model 3: OLS, using observations 2000:01-2025:09 (T = 309)</a:t>
            </a:r>
          </a:p>
          <a:p>
            <a:r>
              <a:rPr lang="en-US" dirty="0"/>
              <a:t>Dependent variable: CAD_USD</a:t>
            </a:r>
          </a:p>
          <a:p>
            <a:endParaRPr lang="en-US" dirty="0"/>
          </a:p>
          <a:p>
            <a:r>
              <a:rPr lang="en-US" dirty="0"/>
              <a:t>             coefficient   std. error    t-ratio    p-value </a:t>
            </a:r>
          </a:p>
          <a:p>
            <a:r>
              <a:rPr lang="en-US" dirty="0"/>
              <a:t>  ----------------------------------------------------------</a:t>
            </a:r>
          </a:p>
          <a:p>
            <a:r>
              <a:rPr lang="en-US" dirty="0"/>
              <a:t>  const       1.36524      0.0250267      54.55    1.07e-159 ***</a:t>
            </a:r>
          </a:p>
          <a:p>
            <a:r>
              <a:rPr lang="en-US" dirty="0"/>
              <a:t>  WTI         0.00151539   0.000100173    15.13    5.46e-039 ***</a:t>
            </a:r>
          </a:p>
          <a:p>
            <a:r>
              <a:rPr lang="en-US" dirty="0"/>
              <a:t>  DX         −0.00699391   0.000221306   −31.60    2.27e-098 ***</a:t>
            </a:r>
          </a:p>
          <a:p>
            <a:endParaRPr lang="en-US" dirty="0"/>
          </a:p>
          <a:p>
            <a:r>
              <a:rPr lang="en-US" dirty="0"/>
              <a:t>Mean dependent var   0.812704   S.D. dependent var   0.111882</a:t>
            </a:r>
          </a:p>
          <a:p>
            <a:r>
              <a:rPr lang="en-US" dirty="0"/>
              <a:t>Sum squared resid    0.370919   S.E. of regression   0.034816</a:t>
            </a:r>
          </a:p>
          <a:p>
            <a:r>
              <a:rPr lang="en-US" dirty="0"/>
              <a:t>R-squared            0.903792   Adjusted R-squared   0.903164</a:t>
            </a:r>
          </a:p>
          <a:p>
            <a:r>
              <a:rPr lang="en-US" dirty="0"/>
              <a:t>F(2, 306)            1437.309   P-value(F)           2.7e-156</a:t>
            </a:r>
          </a:p>
          <a:p>
            <a:r>
              <a:rPr lang="en-US" dirty="0"/>
              <a:t>Log-likelihood       600.5780   Akaike criterion    −1195.156</a:t>
            </a:r>
          </a:p>
          <a:p>
            <a:r>
              <a:rPr lang="en-US" dirty="0"/>
              <a:t>Schwarz criterion   −1183.956   Hannan-Quinn        −1190.678</a:t>
            </a:r>
          </a:p>
          <a:p>
            <a:r>
              <a:rPr lang="en-US" dirty="0"/>
              <a:t>rho                  0.944612   Durbin-Watson        0.118346</a:t>
            </a:r>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11</a:t>
            </a:fld>
            <a:endParaRPr lang="en-US"/>
          </a:p>
        </p:txBody>
      </p:sp>
    </p:spTree>
    <p:extLst>
      <p:ext uri="{BB962C8B-B14F-4D97-AF65-F5344CB8AC3E}">
        <p14:creationId xmlns:p14="http://schemas.microsoft.com/office/powerpoint/2010/main" val="2062744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3552B2-9955-3B50-56D3-2F2EA9D585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9E3C1-FA5E-2045-5A2E-97EA5265F86F}"/>
              </a:ext>
            </a:extLst>
          </p:cNvPr>
          <p:cNvSpPr>
            <a:spLocks noGrp="1" noRot="1" noChangeAspect="1"/>
          </p:cNvSpPr>
          <p:nvPr>
            <p:ph type="sldImg"/>
          </p:nvPr>
        </p:nvSpPr>
        <p:spPr/>
        <p:txBody>
          <a:bodyPr/>
          <a:lstStyle/>
          <a:p>
            <a:endParaRPr lang="en-US"/>
          </a:p>
        </p:txBody>
      </p:sp>
      <p:sp>
        <p:nvSpPr>
          <p:cNvPr id="3" name="Notes Placeholder 2">
            <a:extLst>
              <a:ext uri="{FF2B5EF4-FFF2-40B4-BE49-F238E27FC236}">
                <a16:creationId xmlns:a16="http://schemas.microsoft.com/office/drawing/2014/main" id="{CFC839A8-0C5B-E949-6A2C-B7D78CBD3FE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3DE2C15-815D-3C56-29A7-6481BCF3D17A}"/>
              </a:ext>
            </a:extLst>
          </p:cNvPr>
          <p:cNvSpPr>
            <a:spLocks noGrp="1"/>
          </p:cNvSpPr>
          <p:nvPr>
            <p:ph type="sldNum" sz="quarter" idx="5"/>
          </p:nvPr>
        </p:nvSpPr>
        <p:spPr/>
        <p:txBody>
          <a:bodyPr/>
          <a:lstStyle/>
          <a:p>
            <a:fld id="{3A99376B-ADBF-4BED-A802-ABAD07EED65B}" type="slidenum">
              <a:rPr lang="en-US" smtClean="0"/>
              <a:t>14</a:t>
            </a:fld>
            <a:endParaRPr lang="en-US"/>
          </a:p>
        </p:txBody>
      </p:sp>
    </p:spTree>
    <p:extLst>
      <p:ext uri="{BB962C8B-B14F-4D97-AF65-F5344CB8AC3E}">
        <p14:creationId xmlns:p14="http://schemas.microsoft.com/office/powerpoint/2010/main" val="39516998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16</a:t>
            </a:fld>
            <a:endParaRPr lang="en-US"/>
          </a:p>
        </p:txBody>
      </p:sp>
    </p:spTree>
    <p:extLst>
      <p:ext uri="{BB962C8B-B14F-4D97-AF65-F5344CB8AC3E}">
        <p14:creationId xmlns:p14="http://schemas.microsoft.com/office/powerpoint/2010/main" val="38569742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lang="en-US"/>
          </a:p>
        </p:txBody>
      </p:sp>
      <p:sp>
        <p:nvSpPr>
          <p:cNvPr id="3" name="Notes Placeholder 2"/>
          <p:cNvSpPr>
            <a:spLocks noGrp="1"/>
          </p:cNvSpPr>
          <p:nvPr>
            <p:ph type="body" idx="1"/>
          </p:nvPr>
        </p:nvSpPr>
        <p:spPr/>
        <p:txBody>
          <a:bodyPr/>
          <a:lstStyle/>
          <a:p>
            <a:r>
              <a:rPr lang="en-US" dirty="0"/>
              <a:t>EIA</a:t>
            </a:r>
          </a:p>
        </p:txBody>
      </p:sp>
      <p:sp>
        <p:nvSpPr>
          <p:cNvPr id="4" name="Slide Number Placeholder 3"/>
          <p:cNvSpPr>
            <a:spLocks noGrp="1"/>
          </p:cNvSpPr>
          <p:nvPr>
            <p:ph type="sldNum" sz="quarter" idx="5"/>
          </p:nvPr>
        </p:nvSpPr>
        <p:spPr/>
        <p:txBody>
          <a:bodyPr/>
          <a:lstStyle/>
          <a:p>
            <a:fld id="{3A99376B-ADBF-4BED-A802-ABAD07EED65B}" type="slidenum">
              <a:rPr lang="en-US" smtClean="0"/>
              <a:t>17</a:t>
            </a:fld>
            <a:endParaRPr lang="en-US"/>
          </a:p>
        </p:txBody>
      </p:sp>
    </p:spTree>
    <p:extLst>
      <p:ext uri="{BB962C8B-B14F-4D97-AF65-F5344CB8AC3E}">
        <p14:creationId xmlns:p14="http://schemas.microsoft.com/office/powerpoint/2010/main" val="3691587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0.7270       0.0504       0.6441 -   0.8099</a:t>
            </a:r>
          </a:p>
          <a:p>
            <a:endParaRPr lang="en-US" dirty="0"/>
          </a:p>
          <a:p>
            <a:endParaRPr lang="en-US" dirty="0"/>
          </a:p>
        </p:txBody>
      </p:sp>
      <p:sp>
        <p:nvSpPr>
          <p:cNvPr id="4" name="Slide Number Placeholder 3"/>
          <p:cNvSpPr>
            <a:spLocks noGrp="1"/>
          </p:cNvSpPr>
          <p:nvPr>
            <p:ph type="sldNum" sz="quarter" idx="5"/>
          </p:nvPr>
        </p:nvSpPr>
        <p:spPr/>
        <p:txBody>
          <a:bodyPr/>
          <a:lstStyle/>
          <a:p>
            <a:fld id="{3A99376B-ADBF-4BED-A802-ABAD07EED65B}" type="slidenum">
              <a:rPr lang="en-US" smtClean="0"/>
              <a:t>25</a:t>
            </a:fld>
            <a:endParaRPr lang="en-US"/>
          </a:p>
        </p:txBody>
      </p:sp>
    </p:spTree>
    <p:extLst>
      <p:ext uri="{BB962C8B-B14F-4D97-AF65-F5344CB8AC3E}">
        <p14:creationId xmlns:p14="http://schemas.microsoft.com/office/powerpoint/2010/main" val="3242751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2025:09       0.7257</a:t>
            </a:r>
          </a:p>
          <a:p>
            <a:r>
              <a:rPr lang="en-US" dirty="0"/>
              <a:t>2026:09       0.6804       0.0130       0.6586 -   0.7022</a:t>
            </a:r>
          </a:p>
        </p:txBody>
      </p:sp>
      <p:sp>
        <p:nvSpPr>
          <p:cNvPr id="4" name="Slide Number Placeholder 3"/>
          <p:cNvSpPr>
            <a:spLocks noGrp="1"/>
          </p:cNvSpPr>
          <p:nvPr>
            <p:ph type="sldNum" sz="quarter" idx="5"/>
          </p:nvPr>
        </p:nvSpPr>
        <p:spPr/>
        <p:txBody>
          <a:bodyPr/>
          <a:lstStyle/>
          <a:p>
            <a:fld id="{3A99376B-ADBF-4BED-A802-ABAD07EED65B}" type="slidenum">
              <a:rPr lang="en-US" smtClean="0"/>
              <a:t>27</a:t>
            </a:fld>
            <a:endParaRPr lang="en-US"/>
          </a:p>
        </p:txBody>
      </p:sp>
    </p:spTree>
    <p:extLst>
      <p:ext uri="{BB962C8B-B14F-4D97-AF65-F5344CB8AC3E}">
        <p14:creationId xmlns:p14="http://schemas.microsoft.com/office/powerpoint/2010/main" val="14216886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2025-09-29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3895031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2025-09-29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568968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2025-09-29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1112125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BA5F19-0A58-430F-853A-2A12FA5EF2AB}" type="datetimeFigureOut">
              <a:rPr lang="en-US" smtClean="0"/>
              <a:t>2025-09-29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16342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BBA5F19-0A58-430F-853A-2A12FA5EF2AB}" type="datetimeFigureOut">
              <a:rPr lang="en-US" smtClean="0"/>
              <a:t>2025-09-29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15879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BA5F19-0A58-430F-853A-2A12FA5EF2AB}" type="datetimeFigureOut">
              <a:rPr lang="en-US" smtClean="0"/>
              <a:t>2025-09-29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069190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BA5F19-0A58-430F-853A-2A12FA5EF2AB}" type="datetimeFigureOut">
              <a:rPr lang="en-US" smtClean="0"/>
              <a:t>2025-09-29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1642837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BA5F19-0A58-430F-853A-2A12FA5EF2AB}" type="datetimeFigureOut">
              <a:rPr lang="en-US" smtClean="0"/>
              <a:t>2025-09-29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99377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BA5F19-0A58-430F-853A-2A12FA5EF2AB}" type="datetimeFigureOut">
              <a:rPr lang="en-US" smtClean="0"/>
              <a:t>2025-09-29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71371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2025-09-29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40454553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BBA5F19-0A58-430F-853A-2A12FA5EF2AB}" type="datetimeFigureOut">
              <a:rPr lang="en-US" smtClean="0"/>
              <a:t>2025-09-29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AC49FC-2D72-4F16-AC1A-D5EB2CC450BA}" type="slidenum">
              <a:rPr lang="en-US" smtClean="0"/>
              <a:t>‹#›</a:t>
            </a:fld>
            <a:endParaRPr lang="en-US"/>
          </a:p>
        </p:txBody>
      </p:sp>
    </p:spTree>
    <p:extLst>
      <p:ext uri="{BB962C8B-B14F-4D97-AF65-F5344CB8AC3E}">
        <p14:creationId xmlns:p14="http://schemas.microsoft.com/office/powerpoint/2010/main" val="26992883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BBA5F19-0A58-430F-853A-2A12FA5EF2AB}" type="datetimeFigureOut">
              <a:rPr lang="en-US" smtClean="0"/>
              <a:t>2025-09-29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AC49FC-2D72-4F16-AC1A-D5EB2CC450BA}" type="slidenum">
              <a:rPr lang="en-US" smtClean="0"/>
              <a:t>‹#›</a:t>
            </a:fld>
            <a:endParaRPr lang="en-US"/>
          </a:p>
        </p:txBody>
      </p:sp>
    </p:spTree>
    <p:extLst>
      <p:ext uri="{BB962C8B-B14F-4D97-AF65-F5344CB8AC3E}">
        <p14:creationId xmlns:p14="http://schemas.microsoft.com/office/powerpoint/2010/main" val="101884106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www.worldbank.org/en/publication/global-economic-prospects" TargetMode="Externa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hyperlink" Target="https://wellsfargo.bluematrix.com/docs/html/d7c93f19-a6ab-489f-bb2d-8d115c5cdc67.html" TargetMode="Externa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hyperlink" Target="https://www.worldbank.org/en/publication/global-economic-prospects" TargetMode="Externa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ww.eia.gov/outlooks/steo/report/global_oil.php"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jpmorgan.com/insights/global-research/outlook/mid-year-outlook" TargetMode="External"/><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4" Type="http://schemas.openxmlformats.org/officeDocument/2006/relationships/hyperlink" Target="https://wellsfargo.bluematrix.com/docs/html/d7c93f19-a6ab-489f-bb2d-8d115c5cdc67.html"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ellsfargo.bluematrix.com/docs/html/d7c93f19-a6ab-489f-bb2d-8d115c5cdc67.html" TargetMode="External"/><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www.ecb.europa.eu/press/economic-bulletin/articles/2021/html/ecb.ebart202107_01~e584b31d1a.en.html" TargetMode="External"/><Relationship Id="rId2" Type="http://schemas.openxmlformats.org/officeDocument/2006/relationships/hyperlink" Target="https://www.aeaweb.org/articles?id=10.1257/jel.51.4.106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5ED51-9FE9-7C04-9AAE-9005C5B500D8}"/>
              </a:ext>
            </a:extLst>
          </p:cNvPr>
          <p:cNvSpPr>
            <a:spLocks noGrp="1"/>
          </p:cNvSpPr>
          <p:nvPr>
            <p:ph type="ctrTitle"/>
          </p:nvPr>
        </p:nvSpPr>
        <p:spPr/>
        <p:txBody>
          <a:bodyPr/>
          <a:lstStyle/>
          <a:p>
            <a:r>
              <a:rPr lang="en-US"/>
              <a:t>CAD/USD Outlook</a:t>
            </a:r>
            <a:endParaRPr lang="en-US" dirty="0"/>
          </a:p>
        </p:txBody>
      </p:sp>
      <p:sp>
        <p:nvSpPr>
          <p:cNvPr id="3" name="Subtitle 2">
            <a:extLst>
              <a:ext uri="{FF2B5EF4-FFF2-40B4-BE49-F238E27FC236}">
                <a16:creationId xmlns:a16="http://schemas.microsoft.com/office/drawing/2014/main" id="{20647761-A118-BA22-9439-36A15E33EE7E}"/>
              </a:ext>
            </a:extLst>
          </p:cNvPr>
          <p:cNvSpPr>
            <a:spLocks noGrp="1"/>
          </p:cNvSpPr>
          <p:nvPr>
            <p:ph type="subTitle" idx="1"/>
          </p:nvPr>
        </p:nvSpPr>
        <p:spPr/>
        <p:txBody>
          <a:bodyPr/>
          <a:lstStyle/>
          <a:p>
            <a:r>
              <a:rPr lang="en-US"/>
              <a:t>Borderland Co-op</a:t>
            </a:r>
          </a:p>
          <a:p>
            <a:r>
              <a:rPr lang="en-US"/>
              <a:t>Mahdi Ghafarian</a:t>
            </a:r>
          </a:p>
          <a:p>
            <a:r>
              <a:rPr lang="en-US"/>
              <a:t>Oct 2025</a:t>
            </a:r>
            <a:endParaRPr lang="en-US" dirty="0"/>
          </a:p>
        </p:txBody>
      </p:sp>
    </p:spTree>
    <p:extLst>
      <p:ext uri="{BB962C8B-B14F-4D97-AF65-F5344CB8AC3E}">
        <p14:creationId xmlns:p14="http://schemas.microsoft.com/office/powerpoint/2010/main" val="272566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4E5D5-285B-BF73-C9EB-89A5A26AAE92}"/>
              </a:ext>
            </a:extLst>
          </p:cNvPr>
          <p:cNvSpPr>
            <a:spLocks noGrp="1"/>
          </p:cNvSpPr>
          <p:nvPr>
            <p:ph type="title"/>
          </p:nvPr>
        </p:nvSpPr>
        <p:spPr/>
        <p:txBody>
          <a:bodyPr/>
          <a:lstStyle/>
          <a:p>
            <a:r>
              <a:rPr lang="en-US" dirty="0"/>
              <a:t>Lasso (L1) Regularized Regression</a:t>
            </a:r>
          </a:p>
        </p:txBody>
      </p:sp>
      <p:pic>
        <p:nvPicPr>
          <p:cNvPr id="11" name="Content Placeholder 10">
            <a:extLst>
              <a:ext uri="{FF2B5EF4-FFF2-40B4-BE49-F238E27FC236}">
                <a16:creationId xmlns:a16="http://schemas.microsoft.com/office/drawing/2014/main" id="{58E2EEA7-B9A3-0E13-EC64-E391E9FFBA00}"/>
              </a:ext>
            </a:extLst>
          </p:cNvPr>
          <p:cNvPicPr>
            <a:picLocks noGrp="1" noChangeAspect="1"/>
          </p:cNvPicPr>
          <p:nvPr>
            <p:ph sz="half" idx="1"/>
          </p:nvPr>
        </p:nvPicPr>
        <p:blipFill>
          <a:blip r:embed="rId2"/>
          <a:stretch>
            <a:fillRect/>
          </a:stretch>
        </p:blipFill>
        <p:spPr>
          <a:xfrm>
            <a:off x="1872303" y="1825625"/>
            <a:ext cx="3113393" cy="4351338"/>
          </a:xfrm>
          <a:prstGeom prst="rect">
            <a:avLst/>
          </a:prstGeom>
        </p:spPr>
      </p:pic>
      <p:pic>
        <p:nvPicPr>
          <p:cNvPr id="13" name="Content Placeholder 12">
            <a:extLst>
              <a:ext uri="{FF2B5EF4-FFF2-40B4-BE49-F238E27FC236}">
                <a16:creationId xmlns:a16="http://schemas.microsoft.com/office/drawing/2014/main" id="{0A2BBA90-FA64-4E64-797E-6D986D3B1581}"/>
              </a:ext>
            </a:extLst>
          </p:cNvPr>
          <p:cNvPicPr>
            <a:picLocks noGrp="1" noChangeAspect="1"/>
          </p:cNvPicPr>
          <p:nvPr>
            <p:ph sz="half" idx="2"/>
          </p:nvPr>
        </p:nvPicPr>
        <p:blipFill>
          <a:blip r:embed="rId3"/>
          <a:stretch>
            <a:fillRect/>
          </a:stretch>
        </p:blipFill>
        <p:spPr>
          <a:xfrm>
            <a:off x="7362629" y="3353503"/>
            <a:ext cx="2800741" cy="1295581"/>
          </a:xfrm>
          <a:prstGeom prst="rect">
            <a:avLst/>
          </a:prstGeom>
        </p:spPr>
      </p:pic>
    </p:spTree>
    <p:extLst>
      <p:ext uri="{BB962C8B-B14F-4D97-AF65-F5344CB8AC3E}">
        <p14:creationId xmlns:p14="http://schemas.microsoft.com/office/powerpoint/2010/main" val="1384600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99074-A63A-EF49-A13A-EA32BC55FAE7}"/>
              </a:ext>
            </a:extLst>
          </p:cNvPr>
          <p:cNvSpPr>
            <a:spLocks noGrp="1"/>
          </p:cNvSpPr>
          <p:nvPr>
            <p:ph type="title"/>
          </p:nvPr>
        </p:nvSpPr>
        <p:spPr/>
        <p:txBody>
          <a:bodyPr/>
          <a:lstStyle/>
          <a:p>
            <a:r>
              <a:rPr lang="en-US" dirty="0"/>
              <a:t>CAD/USD: Simple Linear Regression of Oil and Dollar Index</a:t>
            </a:r>
          </a:p>
        </p:txBody>
      </p:sp>
      <p:pic>
        <p:nvPicPr>
          <p:cNvPr id="5" name="Content Placeholder 4">
            <a:extLst>
              <a:ext uri="{FF2B5EF4-FFF2-40B4-BE49-F238E27FC236}">
                <a16:creationId xmlns:a16="http://schemas.microsoft.com/office/drawing/2014/main" id="{99111528-A16C-B0B2-CC15-D39042BBC1D1}"/>
              </a:ext>
            </a:extLst>
          </p:cNvPr>
          <p:cNvPicPr>
            <a:picLocks noGrp="1" noChangeAspect="1"/>
          </p:cNvPicPr>
          <p:nvPr>
            <p:ph idx="1"/>
          </p:nvPr>
        </p:nvPicPr>
        <p:blipFill>
          <a:blip r:embed="rId3"/>
          <a:stretch>
            <a:fillRect/>
          </a:stretch>
        </p:blipFill>
        <p:spPr>
          <a:xfrm>
            <a:off x="2454289" y="1825625"/>
            <a:ext cx="7283422" cy="4351338"/>
          </a:xfrm>
          <a:prstGeom prst="rect">
            <a:avLst/>
          </a:prstGeom>
        </p:spPr>
      </p:pic>
    </p:spTree>
    <p:extLst>
      <p:ext uri="{BB962C8B-B14F-4D97-AF65-F5344CB8AC3E}">
        <p14:creationId xmlns:p14="http://schemas.microsoft.com/office/powerpoint/2010/main" val="3768811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C66F14-1159-A4C7-BF27-3956C76B429A}"/>
              </a:ext>
            </a:extLst>
          </p:cNvPr>
          <p:cNvSpPr>
            <a:spLocks noGrp="1"/>
          </p:cNvSpPr>
          <p:nvPr>
            <p:ph type="title"/>
          </p:nvPr>
        </p:nvSpPr>
        <p:spPr/>
        <p:txBody>
          <a:bodyPr/>
          <a:lstStyle/>
          <a:p>
            <a:r>
              <a:rPr lang="en-US" dirty="0"/>
              <a:t>Global Economy</a:t>
            </a:r>
          </a:p>
        </p:txBody>
      </p:sp>
      <p:sp>
        <p:nvSpPr>
          <p:cNvPr id="5" name="Text Placeholder 4">
            <a:extLst>
              <a:ext uri="{FF2B5EF4-FFF2-40B4-BE49-F238E27FC236}">
                <a16:creationId xmlns:a16="http://schemas.microsoft.com/office/drawing/2014/main" id="{7BB505BA-23C5-4351-C416-4482B74C6CB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814161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B5C929-75BC-5937-28E4-E5E15193C995}"/>
              </a:ext>
            </a:extLst>
          </p:cNvPr>
          <p:cNvSpPr>
            <a:spLocks noGrp="1"/>
          </p:cNvSpPr>
          <p:nvPr>
            <p:ph type="title"/>
          </p:nvPr>
        </p:nvSpPr>
        <p:spPr/>
        <p:txBody>
          <a:bodyPr/>
          <a:lstStyle/>
          <a:p>
            <a:r>
              <a:rPr lang="en-US" dirty="0"/>
              <a:t>Global Growth is Slowing</a:t>
            </a:r>
          </a:p>
        </p:txBody>
      </p:sp>
      <p:sp>
        <p:nvSpPr>
          <p:cNvPr id="5" name="Content Placeholder 4">
            <a:extLst>
              <a:ext uri="{FF2B5EF4-FFF2-40B4-BE49-F238E27FC236}">
                <a16:creationId xmlns:a16="http://schemas.microsoft.com/office/drawing/2014/main" id="{11C9B9A9-D2F2-707B-DBE6-E42304084A5F}"/>
              </a:ext>
            </a:extLst>
          </p:cNvPr>
          <p:cNvSpPr>
            <a:spLocks noGrp="1"/>
          </p:cNvSpPr>
          <p:nvPr>
            <p:ph sz="half" idx="1"/>
          </p:nvPr>
        </p:nvSpPr>
        <p:spPr/>
        <p:txBody>
          <a:bodyPr>
            <a:normAutofit fontScale="85000" lnSpcReduction="20000"/>
          </a:bodyPr>
          <a:lstStyle/>
          <a:p>
            <a:r>
              <a:rPr lang="en-US" b="1" dirty="0"/>
              <a:t>2025 – Uncertainty in Global Policy</a:t>
            </a:r>
            <a:endParaRPr lang="en-US" dirty="0"/>
          </a:p>
          <a:p>
            <a:pPr lvl="1"/>
            <a:r>
              <a:rPr lang="en-US" dirty="0"/>
              <a:t>Global growth is slowing due to a substantial rise in trade barriers and the pervasive effects of an uncertain global policy environment. </a:t>
            </a:r>
          </a:p>
          <a:p>
            <a:pPr lvl="1"/>
            <a:r>
              <a:rPr lang="en-US" dirty="0"/>
              <a:t> </a:t>
            </a:r>
            <a:r>
              <a:rPr lang="en-US" b="1" dirty="0"/>
              <a:t>Growth </a:t>
            </a:r>
            <a:r>
              <a:rPr lang="en-US" dirty="0"/>
              <a:t>is expected to weaken to 2.3 percent in 2025, with deceleration in most economies relative to last year. This would mark the </a:t>
            </a:r>
            <a:r>
              <a:rPr lang="en-US" b="1" dirty="0"/>
              <a:t>slowest rate of global growth since 2008</a:t>
            </a:r>
            <a:r>
              <a:rPr lang="en-US" dirty="0"/>
              <a:t>, aside from outright global recessions.</a:t>
            </a:r>
          </a:p>
          <a:p>
            <a:r>
              <a:rPr lang="en-US" dirty="0"/>
              <a:t> </a:t>
            </a:r>
            <a:r>
              <a:rPr lang="en-US" b="1" dirty="0"/>
              <a:t>2026-2027 – Moderate Growth</a:t>
            </a:r>
            <a:endParaRPr lang="en-US" dirty="0"/>
          </a:p>
          <a:p>
            <a:pPr lvl="1"/>
            <a:r>
              <a:rPr lang="en-US" dirty="0"/>
              <a:t>In 2026-27, a tepid recovery is expected.</a:t>
            </a:r>
          </a:p>
          <a:p>
            <a:pPr lvl="1"/>
            <a:r>
              <a:rPr lang="en-US" dirty="0"/>
              <a:t> The outlook largely hinges on the evolution of trade policy globally.</a:t>
            </a:r>
          </a:p>
          <a:p>
            <a:endParaRPr lang="en-US" dirty="0"/>
          </a:p>
        </p:txBody>
      </p:sp>
      <p:pic>
        <p:nvPicPr>
          <p:cNvPr id="8" name="Content Placeholder 7">
            <a:extLst>
              <a:ext uri="{FF2B5EF4-FFF2-40B4-BE49-F238E27FC236}">
                <a16:creationId xmlns:a16="http://schemas.microsoft.com/office/drawing/2014/main" id="{7A42C477-F858-0156-8741-9D4D25FEBF39}"/>
              </a:ext>
            </a:extLst>
          </p:cNvPr>
          <p:cNvPicPr>
            <a:picLocks noGrp="1" noChangeAspect="1"/>
          </p:cNvPicPr>
          <p:nvPr>
            <p:ph sz="half" idx="2"/>
          </p:nvPr>
        </p:nvPicPr>
        <p:blipFill>
          <a:blip r:embed="rId2"/>
          <a:stretch>
            <a:fillRect/>
          </a:stretch>
        </p:blipFill>
        <p:spPr>
          <a:xfrm>
            <a:off x="6172200" y="3180606"/>
            <a:ext cx="5181600" cy="1641376"/>
          </a:xfrm>
          <a:prstGeom prst="rect">
            <a:avLst/>
          </a:prstGeom>
        </p:spPr>
      </p:pic>
      <p:sp>
        <p:nvSpPr>
          <p:cNvPr id="10" name="TextBox 9">
            <a:extLst>
              <a:ext uri="{FF2B5EF4-FFF2-40B4-BE49-F238E27FC236}">
                <a16:creationId xmlns:a16="http://schemas.microsoft.com/office/drawing/2014/main" id="{238EE25C-4E0B-8292-D94F-301AB155ADB7}"/>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3"/>
              </a:rPr>
              <a:t>World Bank (June 2025), Global Economic Prospects</a:t>
            </a:r>
            <a:endParaRPr lang="en-US" dirty="0"/>
          </a:p>
        </p:txBody>
      </p:sp>
    </p:spTree>
    <p:extLst>
      <p:ext uri="{BB962C8B-B14F-4D97-AF65-F5344CB8AC3E}">
        <p14:creationId xmlns:p14="http://schemas.microsoft.com/office/powerpoint/2010/main" val="1405742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EFB464-95A5-B290-5C58-C5687482282C}"/>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B31AD901-9609-CD6C-A307-58BDFE453E97}"/>
              </a:ext>
            </a:extLst>
          </p:cNvPr>
          <p:cNvSpPr>
            <a:spLocks noGrp="1"/>
          </p:cNvSpPr>
          <p:nvPr>
            <p:ph type="title"/>
          </p:nvPr>
        </p:nvSpPr>
        <p:spPr/>
        <p:txBody>
          <a:bodyPr/>
          <a:lstStyle/>
          <a:p>
            <a:r>
              <a:rPr lang="en-US" dirty="0"/>
              <a:t>Slowing Economy in 2025-2026</a:t>
            </a:r>
          </a:p>
        </p:txBody>
      </p:sp>
      <p:pic>
        <p:nvPicPr>
          <p:cNvPr id="10" name="Content Placeholder 9">
            <a:extLst>
              <a:ext uri="{FF2B5EF4-FFF2-40B4-BE49-F238E27FC236}">
                <a16:creationId xmlns:a16="http://schemas.microsoft.com/office/drawing/2014/main" id="{E160079D-1C22-8A4D-9391-70EE7577A55F}"/>
              </a:ext>
            </a:extLst>
          </p:cNvPr>
          <p:cNvPicPr>
            <a:picLocks noGrp="1" noChangeAspect="1"/>
          </p:cNvPicPr>
          <p:nvPr>
            <p:ph sz="half" idx="1"/>
          </p:nvPr>
        </p:nvPicPr>
        <p:blipFill>
          <a:blip r:embed="rId3"/>
          <a:stretch>
            <a:fillRect/>
          </a:stretch>
        </p:blipFill>
        <p:spPr>
          <a:xfrm>
            <a:off x="914182" y="2054215"/>
            <a:ext cx="5029636" cy="3894157"/>
          </a:xfrm>
          <a:prstGeom prst="rect">
            <a:avLst/>
          </a:prstGeom>
        </p:spPr>
      </p:pic>
      <p:pic>
        <p:nvPicPr>
          <p:cNvPr id="12" name="Content Placeholder 11">
            <a:extLst>
              <a:ext uri="{FF2B5EF4-FFF2-40B4-BE49-F238E27FC236}">
                <a16:creationId xmlns:a16="http://schemas.microsoft.com/office/drawing/2014/main" id="{75A1C3D1-BE5D-5179-2221-D0A7D6545FB2}"/>
              </a:ext>
            </a:extLst>
          </p:cNvPr>
          <p:cNvPicPr>
            <a:picLocks noGrp="1" noChangeAspect="1"/>
          </p:cNvPicPr>
          <p:nvPr>
            <p:ph sz="half" idx="2"/>
          </p:nvPr>
        </p:nvPicPr>
        <p:blipFill>
          <a:blip r:embed="rId4"/>
          <a:stretch>
            <a:fillRect/>
          </a:stretch>
        </p:blipFill>
        <p:spPr>
          <a:xfrm>
            <a:off x="6172200" y="2064482"/>
            <a:ext cx="5181600" cy="3873623"/>
          </a:xfrm>
          <a:prstGeom prst="rect">
            <a:avLst/>
          </a:prstGeom>
        </p:spPr>
      </p:pic>
      <p:sp>
        <p:nvSpPr>
          <p:cNvPr id="6" name="TextBox 5">
            <a:extLst>
              <a:ext uri="{FF2B5EF4-FFF2-40B4-BE49-F238E27FC236}">
                <a16:creationId xmlns:a16="http://schemas.microsoft.com/office/drawing/2014/main" id="{0F6567E1-392B-2AFA-EBC2-6030CC091DA0}"/>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5"/>
              </a:rPr>
              <a:t>Wells Fargo, International Economic Outlook: August 2025</a:t>
            </a:r>
            <a:endParaRPr lang="x-none" dirty="0"/>
          </a:p>
        </p:txBody>
      </p:sp>
    </p:spTree>
    <p:extLst>
      <p:ext uri="{BB962C8B-B14F-4D97-AF65-F5344CB8AC3E}">
        <p14:creationId xmlns:p14="http://schemas.microsoft.com/office/powerpoint/2010/main" val="4728889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5A9EF-8DC0-66BA-2632-1FBC18E7225E}"/>
              </a:ext>
            </a:extLst>
          </p:cNvPr>
          <p:cNvSpPr>
            <a:spLocks noGrp="1"/>
          </p:cNvSpPr>
          <p:nvPr>
            <p:ph type="title"/>
          </p:nvPr>
        </p:nvSpPr>
        <p:spPr/>
        <p:txBody>
          <a:bodyPr/>
          <a:lstStyle/>
          <a:p>
            <a:r>
              <a:rPr lang="en-US" dirty="0"/>
              <a:t>Crude Oil</a:t>
            </a:r>
          </a:p>
        </p:txBody>
      </p:sp>
      <p:sp>
        <p:nvSpPr>
          <p:cNvPr id="3" name="Text Placeholder 2">
            <a:extLst>
              <a:ext uri="{FF2B5EF4-FFF2-40B4-BE49-F238E27FC236}">
                <a16:creationId xmlns:a16="http://schemas.microsoft.com/office/drawing/2014/main" id="{A0128142-672B-89AC-B154-CCFAC4F5499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941935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52EECC4C-6323-340D-26BA-278012181B6C}"/>
              </a:ext>
            </a:extLst>
          </p:cNvPr>
          <p:cNvSpPr>
            <a:spLocks noGrp="1"/>
          </p:cNvSpPr>
          <p:nvPr>
            <p:ph type="title"/>
          </p:nvPr>
        </p:nvSpPr>
        <p:spPr/>
        <p:txBody>
          <a:bodyPr/>
          <a:lstStyle/>
          <a:p>
            <a:r>
              <a:rPr lang="en-US" dirty="0"/>
              <a:t>Oil Demand Falls as Global Economy Slows (2025–2026)</a:t>
            </a:r>
          </a:p>
        </p:txBody>
      </p:sp>
      <p:pic>
        <p:nvPicPr>
          <p:cNvPr id="13" name="Content Placeholder 12">
            <a:extLst>
              <a:ext uri="{FF2B5EF4-FFF2-40B4-BE49-F238E27FC236}">
                <a16:creationId xmlns:a16="http://schemas.microsoft.com/office/drawing/2014/main" id="{9F52436C-65E6-9A7A-FB1F-D8B905D5EC7B}"/>
              </a:ext>
            </a:extLst>
          </p:cNvPr>
          <p:cNvPicPr>
            <a:picLocks noGrp="1" noChangeAspect="1"/>
          </p:cNvPicPr>
          <p:nvPr>
            <p:ph sz="half" idx="1"/>
          </p:nvPr>
        </p:nvPicPr>
        <p:blipFill>
          <a:blip r:embed="rId3"/>
          <a:stretch>
            <a:fillRect/>
          </a:stretch>
        </p:blipFill>
        <p:spPr>
          <a:xfrm>
            <a:off x="522369" y="1825625"/>
            <a:ext cx="5406207" cy="4351338"/>
          </a:xfrm>
          <a:prstGeom prst="rect">
            <a:avLst/>
          </a:prstGeom>
        </p:spPr>
      </p:pic>
      <p:pic>
        <p:nvPicPr>
          <p:cNvPr id="15" name="Content Placeholder 14">
            <a:extLst>
              <a:ext uri="{FF2B5EF4-FFF2-40B4-BE49-F238E27FC236}">
                <a16:creationId xmlns:a16="http://schemas.microsoft.com/office/drawing/2014/main" id="{D02E21CD-557A-2AD5-93D3-899760D7048A}"/>
              </a:ext>
            </a:extLst>
          </p:cNvPr>
          <p:cNvPicPr>
            <a:picLocks noGrp="1" noChangeAspect="1"/>
          </p:cNvPicPr>
          <p:nvPr>
            <p:ph sz="half" idx="2"/>
          </p:nvPr>
        </p:nvPicPr>
        <p:blipFill>
          <a:blip r:embed="rId4"/>
          <a:stretch>
            <a:fillRect/>
          </a:stretch>
        </p:blipFill>
        <p:spPr>
          <a:xfrm>
            <a:off x="6205834" y="1825625"/>
            <a:ext cx="5114332" cy="4351338"/>
          </a:xfrm>
          <a:prstGeom prst="rect">
            <a:avLst/>
          </a:prstGeom>
        </p:spPr>
      </p:pic>
      <p:sp>
        <p:nvSpPr>
          <p:cNvPr id="17" name="TextBox 16">
            <a:extLst>
              <a:ext uri="{FF2B5EF4-FFF2-40B4-BE49-F238E27FC236}">
                <a16:creationId xmlns:a16="http://schemas.microsoft.com/office/drawing/2014/main" id="{0C7D84ED-4D1D-F4D7-E412-3BF251502601}"/>
              </a:ext>
            </a:extLst>
          </p:cNvPr>
          <p:cNvSpPr txBox="1"/>
          <p:nvPr/>
        </p:nvSpPr>
        <p:spPr>
          <a:xfrm>
            <a:off x="0" y="6475714"/>
            <a:ext cx="12192000" cy="369332"/>
          </a:xfrm>
          <a:prstGeom prst="rect">
            <a:avLst/>
          </a:prstGeom>
          <a:noFill/>
        </p:spPr>
        <p:txBody>
          <a:bodyPr wrap="square" rtlCol="0">
            <a:spAutoFit/>
          </a:bodyPr>
          <a:lstStyle/>
          <a:p>
            <a:pPr algn="ctr"/>
            <a:r>
              <a:rPr lang="en-US" dirty="0"/>
              <a:t>Reference: </a:t>
            </a:r>
            <a:r>
              <a:rPr lang="en-US" dirty="0">
                <a:hlinkClick r:id="rId5"/>
              </a:rPr>
              <a:t>World Bank (June 2025), Global Economic Prospects</a:t>
            </a:r>
            <a:endParaRPr lang="en-US" dirty="0"/>
          </a:p>
        </p:txBody>
      </p:sp>
    </p:spTree>
    <p:extLst>
      <p:ext uri="{BB962C8B-B14F-4D97-AF65-F5344CB8AC3E}">
        <p14:creationId xmlns:p14="http://schemas.microsoft.com/office/powerpoint/2010/main" val="35654529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D5FF64-0CDE-0DC6-931F-44688785F22F}"/>
              </a:ext>
            </a:extLst>
          </p:cNvPr>
          <p:cNvSpPr>
            <a:spLocks noGrp="1"/>
          </p:cNvSpPr>
          <p:nvPr>
            <p:ph type="title"/>
          </p:nvPr>
        </p:nvSpPr>
        <p:spPr/>
        <p:txBody>
          <a:bodyPr/>
          <a:lstStyle/>
          <a:p>
            <a:r>
              <a:rPr lang="en-US" dirty="0"/>
              <a:t>Increasing Oil Inventories</a:t>
            </a:r>
          </a:p>
        </p:txBody>
      </p:sp>
      <p:pic>
        <p:nvPicPr>
          <p:cNvPr id="17" name="Content Placeholder 5">
            <a:extLst>
              <a:ext uri="{FF2B5EF4-FFF2-40B4-BE49-F238E27FC236}">
                <a16:creationId xmlns:a16="http://schemas.microsoft.com/office/drawing/2014/main" id="{5405D9E0-1B71-56C0-9D6A-BCFB3AE5AC9D}"/>
              </a:ext>
            </a:extLst>
          </p:cNvPr>
          <p:cNvPicPr>
            <a:picLocks noGrp="1" noChangeAspect="1"/>
          </p:cNvPicPr>
          <p:nvPr>
            <p:ph idx="1"/>
          </p:nvPr>
        </p:nvPicPr>
        <p:blipFill>
          <a:blip r:embed="rId3"/>
          <a:stretch>
            <a:fillRect/>
          </a:stretch>
        </p:blipFill>
        <p:spPr>
          <a:xfrm>
            <a:off x="2307103" y="1825625"/>
            <a:ext cx="7577793" cy="4351338"/>
          </a:xfrm>
          <a:prstGeom prst="rect">
            <a:avLst/>
          </a:prstGeom>
        </p:spPr>
      </p:pic>
      <p:sp>
        <p:nvSpPr>
          <p:cNvPr id="14" name="TextBox 13">
            <a:extLst>
              <a:ext uri="{FF2B5EF4-FFF2-40B4-BE49-F238E27FC236}">
                <a16:creationId xmlns:a16="http://schemas.microsoft.com/office/drawing/2014/main" id="{8ABED2F8-19EB-612A-AB5F-9DFF1845E03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U.S. Energy Information Administration (EIA), Short-Term Energy Outlook</a:t>
            </a:r>
            <a:endParaRPr lang="x-none" dirty="0"/>
          </a:p>
        </p:txBody>
      </p:sp>
    </p:spTree>
    <p:extLst>
      <p:ext uri="{BB962C8B-B14F-4D97-AF65-F5344CB8AC3E}">
        <p14:creationId xmlns:p14="http://schemas.microsoft.com/office/powerpoint/2010/main" val="173719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EF7BD5C-F9CE-9977-ABC9-A2BF5F4E1EAE}"/>
              </a:ext>
            </a:extLst>
          </p:cNvPr>
          <p:cNvSpPr>
            <a:spLocks noGrp="1"/>
          </p:cNvSpPr>
          <p:nvPr>
            <p:ph type="title"/>
          </p:nvPr>
        </p:nvSpPr>
        <p:spPr/>
        <p:txBody>
          <a:bodyPr/>
          <a:lstStyle/>
          <a:p>
            <a:r>
              <a:rPr lang="en-US" dirty="0"/>
              <a:t>Bearish Oil Outlook for 2025-2026</a:t>
            </a:r>
          </a:p>
        </p:txBody>
      </p:sp>
      <p:sp>
        <p:nvSpPr>
          <p:cNvPr id="5" name="Content Placeholder 4">
            <a:extLst>
              <a:ext uri="{FF2B5EF4-FFF2-40B4-BE49-F238E27FC236}">
                <a16:creationId xmlns:a16="http://schemas.microsoft.com/office/drawing/2014/main" id="{F87A2C41-CE1F-AB73-738B-3E15C2452502}"/>
              </a:ext>
            </a:extLst>
          </p:cNvPr>
          <p:cNvSpPr>
            <a:spLocks noGrp="1"/>
          </p:cNvSpPr>
          <p:nvPr>
            <p:ph sz="half" idx="1"/>
          </p:nvPr>
        </p:nvSpPr>
        <p:spPr>
          <a:xfrm>
            <a:off x="838200" y="1825625"/>
            <a:ext cx="4306455" cy="4351338"/>
          </a:xfrm>
        </p:spPr>
        <p:txBody>
          <a:bodyPr>
            <a:normAutofit fontScale="77500" lnSpcReduction="20000"/>
          </a:bodyPr>
          <a:lstStyle/>
          <a:p>
            <a:r>
              <a:rPr lang="en-US" dirty="0"/>
              <a:t>J.P. Morgan’s base case for oil remains anchored by the supply-demand balance. Since February, </a:t>
            </a:r>
            <a:r>
              <a:rPr lang="en-US" b="1" dirty="0"/>
              <a:t>global oil inventories</a:t>
            </a:r>
            <a:r>
              <a:rPr lang="en-US" dirty="0"/>
              <a:t> have </a:t>
            </a:r>
            <a:r>
              <a:rPr lang="en-US" b="1" dirty="0"/>
              <a:t>increased</a:t>
            </a:r>
            <a:r>
              <a:rPr lang="en-US" dirty="0"/>
              <a:t> by almost 240 million barrels, indicating that supply is abundant. </a:t>
            </a:r>
          </a:p>
          <a:p>
            <a:r>
              <a:rPr lang="en-US" dirty="0"/>
              <a:t>Based on our forward physical oil balances, which show a market in a 2.2–2.4 mbd surplus over the second half of 2025, oil is anticipated to trade in the low- to mid-$60/bbl range for the remainder of 2025 and settle at </a:t>
            </a:r>
            <a:r>
              <a:rPr lang="en-US" b="1" dirty="0"/>
              <a:t>$60/bbl </a:t>
            </a:r>
            <a:r>
              <a:rPr lang="en-US" dirty="0"/>
              <a:t>in </a:t>
            </a:r>
            <a:r>
              <a:rPr lang="en-US" b="1" dirty="0"/>
              <a:t>2026</a:t>
            </a:r>
            <a:r>
              <a:rPr lang="en-US" dirty="0"/>
              <a:t>.</a:t>
            </a:r>
          </a:p>
          <a:p>
            <a:endParaRPr lang="en-US" dirty="0"/>
          </a:p>
        </p:txBody>
      </p:sp>
      <p:pic>
        <p:nvPicPr>
          <p:cNvPr id="8" name="Content Placeholder 7">
            <a:extLst>
              <a:ext uri="{FF2B5EF4-FFF2-40B4-BE49-F238E27FC236}">
                <a16:creationId xmlns:a16="http://schemas.microsoft.com/office/drawing/2014/main" id="{A429C3CD-A829-AC32-7852-5A826168A66B}"/>
              </a:ext>
            </a:extLst>
          </p:cNvPr>
          <p:cNvPicPr>
            <a:picLocks noGrp="1" noChangeAspect="1"/>
          </p:cNvPicPr>
          <p:nvPr>
            <p:ph sz="half" idx="2"/>
          </p:nvPr>
        </p:nvPicPr>
        <p:blipFill>
          <a:blip r:embed="rId2"/>
          <a:stretch>
            <a:fillRect/>
          </a:stretch>
        </p:blipFill>
        <p:spPr>
          <a:xfrm>
            <a:off x="5737161" y="1882085"/>
            <a:ext cx="5616639" cy="4213915"/>
          </a:xfrm>
          <a:prstGeom prst="rect">
            <a:avLst/>
          </a:prstGeom>
        </p:spPr>
      </p:pic>
      <p:sp>
        <p:nvSpPr>
          <p:cNvPr id="9" name="TextBox 8">
            <a:extLst>
              <a:ext uri="{FF2B5EF4-FFF2-40B4-BE49-F238E27FC236}">
                <a16:creationId xmlns:a16="http://schemas.microsoft.com/office/drawing/2014/main" id="{1FD5CF44-CDE2-8807-1CBD-C66E93B6BEFD}"/>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 J.P. Morgan Research, Mid-year market outlook 2025</a:t>
            </a:r>
            <a:endParaRPr lang="x-none" dirty="0"/>
          </a:p>
        </p:txBody>
      </p:sp>
    </p:spTree>
    <p:extLst>
      <p:ext uri="{BB962C8B-B14F-4D97-AF65-F5344CB8AC3E}">
        <p14:creationId xmlns:p14="http://schemas.microsoft.com/office/powerpoint/2010/main" val="39524414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F2AB2-6393-6872-57EB-BFFCAFA058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D5ED4-F806-7131-B2F9-97E3771D5EEE}"/>
              </a:ext>
            </a:extLst>
          </p:cNvPr>
          <p:cNvSpPr>
            <a:spLocks noGrp="1"/>
          </p:cNvSpPr>
          <p:nvPr>
            <p:ph type="title"/>
          </p:nvPr>
        </p:nvSpPr>
        <p:spPr/>
        <p:txBody>
          <a:bodyPr/>
          <a:lstStyle/>
          <a:p>
            <a:r>
              <a:rPr lang="en-US" dirty="0"/>
              <a:t>U.S. Dollar</a:t>
            </a:r>
          </a:p>
        </p:txBody>
      </p:sp>
      <p:sp>
        <p:nvSpPr>
          <p:cNvPr id="3" name="Text Placeholder 2">
            <a:extLst>
              <a:ext uri="{FF2B5EF4-FFF2-40B4-BE49-F238E27FC236}">
                <a16:creationId xmlns:a16="http://schemas.microsoft.com/office/drawing/2014/main" id="{F71D4701-1E88-7BD3-B4D6-1D79CE70BB4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37158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F6E53-B2B1-974C-A528-A2F8857ACD21}"/>
              </a:ext>
            </a:extLst>
          </p:cNvPr>
          <p:cNvSpPr>
            <a:spLocks noGrp="1"/>
          </p:cNvSpPr>
          <p:nvPr>
            <p:ph type="title"/>
          </p:nvPr>
        </p:nvSpPr>
        <p:spPr/>
        <p:txBody>
          <a:bodyPr/>
          <a:lstStyle/>
          <a:p>
            <a:r>
              <a:rPr lang="en-US"/>
              <a:t>Forecasting Approaches</a:t>
            </a:r>
            <a:endParaRPr lang="en-US" dirty="0"/>
          </a:p>
        </p:txBody>
      </p:sp>
      <p:sp>
        <p:nvSpPr>
          <p:cNvPr id="3" name="Content Placeholder 2">
            <a:extLst>
              <a:ext uri="{FF2B5EF4-FFF2-40B4-BE49-F238E27FC236}">
                <a16:creationId xmlns:a16="http://schemas.microsoft.com/office/drawing/2014/main" id="{1D6CF543-3291-DE2F-9FF9-97DBD4DD59C8}"/>
              </a:ext>
            </a:extLst>
          </p:cNvPr>
          <p:cNvSpPr>
            <a:spLocks noGrp="1"/>
          </p:cNvSpPr>
          <p:nvPr>
            <p:ph idx="1"/>
          </p:nvPr>
        </p:nvSpPr>
        <p:spPr/>
        <p:txBody>
          <a:bodyPr/>
          <a:lstStyle/>
          <a:p>
            <a:pPr marL="514350" indent="-514350">
              <a:buFont typeface="+mj-lt"/>
              <a:buAutoNum type="arabicPeriod"/>
            </a:pPr>
            <a:r>
              <a:rPr lang="en-US" b="1"/>
              <a:t>Technical Analysis</a:t>
            </a:r>
            <a:r>
              <a:rPr lang="en-US"/>
              <a:t>: Discretionary price and volume analysis</a:t>
            </a:r>
          </a:p>
          <a:p>
            <a:pPr marL="514350" indent="-514350">
              <a:buFont typeface="+mj-lt"/>
              <a:buAutoNum type="arabicPeriod"/>
            </a:pPr>
            <a:r>
              <a:rPr lang="en-US" b="1"/>
              <a:t>Quantitative Analysis</a:t>
            </a:r>
            <a:r>
              <a:rPr lang="en-US"/>
              <a:t>: Applying statistics and machine learning</a:t>
            </a:r>
          </a:p>
          <a:p>
            <a:pPr marL="514350" indent="-514350">
              <a:buFont typeface="+mj-lt"/>
              <a:buAutoNum type="arabicPeriod"/>
            </a:pPr>
            <a:r>
              <a:rPr lang="en-US" b="1"/>
              <a:t>Sentiment Analysis</a:t>
            </a:r>
            <a:r>
              <a:rPr lang="en-US"/>
              <a:t>: General sentiment of market participants</a:t>
            </a:r>
          </a:p>
          <a:p>
            <a:pPr marL="514350" indent="-514350">
              <a:buFont typeface="+mj-lt"/>
              <a:buAutoNum type="arabicPeriod"/>
            </a:pPr>
            <a:r>
              <a:rPr lang="en-US" b="1"/>
              <a:t>Fundamental Analysis</a:t>
            </a:r>
            <a:r>
              <a:rPr lang="en-US"/>
              <a:t>: Economical theories on value and equilibrium levels, and supply and demand</a:t>
            </a:r>
          </a:p>
          <a:p>
            <a:endParaRPr lang="en-US" dirty="0"/>
          </a:p>
        </p:txBody>
      </p:sp>
    </p:spTree>
    <p:extLst>
      <p:ext uri="{BB962C8B-B14F-4D97-AF65-F5344CB8AC3E}">
        <p14:creationId xmlns:p14="http://schemas.microsoft.com/office/powerpoint/2010/main" val="26476212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141B948-C648-982F-DFEB-E78A55EECD8B}"/>
              </a:ext>
            </a:extLst>
          </p:cNvPr>
          <p:cNvSpPr>
            <a:spLocks noGrp="1"/>
          </p:cNvSpPr>
          <p:nvPr>
            <p:ph type="title"/>
          </p:nvPr>
        </p:nvSpPr>
        <p:spPr/>
        <p:txBody>
          <a:bodyPr/>
          <a:lstStyle/>
          <a:p>
            <a:r>
              <a:rPr lang="en-US" dirty="0"/>
              <a:t>U.S. Policy Uncertainty</a:t>
            </a:r>
          </a:p>
        </p:txBody>
      </p:sp>
      <p:pic>
        <p:nvPicPr>
          <p:cNvPr id="9" name="Content Placeholder 8">
            <a:extLst>
              <a:ext uri="{FF2B5EF4-FFF2-40B4-BE49-F238E27FC236}">
                <a16:creationId xmlns:a16="http://schemas.microsoft.com/office/drawing/2014/main" id="{4906473C-25CE-2586-64A4-2F6D52426821}"/>
              </a:ext>
            </a:extLst>
          </p:cNvPr>
          <p:cNvPicPr>
            <a:picLocks noGrp="1" noChangeAspect="1"/>
          </p:cNvPicPr>
          <p:nvPr>
            <p:ph idx="1"/>
          </p:nvPr>
        </p:nvPicPr>
        <p:blipFill>
          <a:blip r:embed="rId2"/>
          <a:stretch>
            <a:fillRect/>
          </a:stretch>
        </p:blipFill>
        <p:spPr>
          <a:xfrm>
            <a:off x="3203077" y="1825625"/>
            <a:ext cx="5785845" cy="4351338"/>
          </a:xfrm>
          <a:prstGeom prst="rect">
            <a:avLst/>
          </a:prstGeom>
        </p:spPr>
      </p:pic>
    </p:spTree>
    <p:extLst>
      <p:ext uri="{BB962C8B-B14F-4D97-AF65-F5344CB8AC3E}">
        <p14:creationId xmlns:p14="http://schemas.microsoft.com/office/powerpoint/2010/main" val="38521967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5CEE2D-A57C-9FB3-2F26-6BBD0D32E741}"/>
              </a:ext>
            </a:extLst>
          </p:cNvPr>
          <p:cNvSpPr>
            <a:spLocks noGrp="1"/>
          </p:cNvSpPr>
          <p:nvPr>
            <p:ph type="title"/>
          </p:nvPr>
        </p:nvSpPr>
        <p:spPr/>
        <p:txBody>
          <a:bodyPr/>
          <a:lstStyle/>
          <a:p>
            <a:r>
              <a:rPr lang="en-US" dirty="0"/>
              <a:t>U.S. Dollar Recovers in 2026</a:t>
            </a:r>
          </a:p>
        </p:txBody>
      </p:sp>
      <p:pic>
        <p:nvPicPr>
          <p:cNvPr id="8" name="Content Placeholder 7">
            <a:extLst>
              <a:ext uri="{FF2B5EF4-FFF2-40B4-BE49-F238E27FC236}">
                <a16:creationId xmlns:a16="http://schemas.microsoft.com/office/drawing/2014/main" id="{E0A1164B-39E3-1F1E-0DC7-33C5DC02FB5E}"/>
              </a:ext>
            </a:extLst>
          </p:cNvPr>
          <p:cNvPicPr>
            <a:picLocks noGrp="1" noChangeAspect="1"/>
          </p:cNvPicPr>
          <p:nvPr>
            <p:ph sz="half" idx="1"/>
          </p:nvPr>
        </p:nvPicPr>
        <p:blipFill>
          <a:blip r:embed="rId2"/>
          <a:stretch>
            <a:fillRect/>
          </a:stretch>
        </p:blipFill>
        <p:spPr>
          <a:xfrm>
            <a:off x="838200" y="2015597"/>
            <a:ext cx="5181600" cy="3971394"/>
          </a:xfrm>
          <a:prstGeom prst="rect">
            <a:avLst/>
          </a:prstGeom>
        </p:spPr>
      </p:pic>
      <p:pic>
        <p:nvPicPr>
          <p:cNvPr id="10" name="Content Placeholder 9">
            <a:extLst>
              <a:ext uri="{FF2B5EF4-FFF2-40B4-BE49-F238E27FC236}">
                <a16:creationId xmlns:a16="http://schemas.microsoft.com/office/drawing/2014/main" id="{5D3D8341-AC52-BB7A-FC02-E59C847DE9BC}"/>
              </a:ext>
            </a:extLst>
          </p:cNvPr>
          <p:cNvPicPr>
            <a:picLocks noGrp="1" noChangeAspect="1"/>
          </p:cNvPicPr>
          <p:nvPr>
            <p:ph sz="half" idx="2"/>
          </p:nvPr>
        </p:nvPicPr>
        <p:blipFill>
          <a:blip r:embed="rId3"/>
          <a:stretch>
            <a:fillRect/>
          </a:stretch>
        </p:blipFill>
        <p:spPr>
          <a:xfrm>
            <a:off x="6172200" y="2016759"/>
            <a:ext cx="5181600" cy="3969070"/>
          </a:xfrm>
          <a:prstGeom prst="rect">
            <a:avLst/>
          </a:prstGeom>
        </p:spPr>
      </p:pic>
      <p:sp>
        <p:nvSpPr>
          <p:cNvPr id="11" name="TextBox 10">
            <a:extLst>
              <a:ext uri="{FF2B5EF4-FFF2-40B4-BE49-F238E27FC236}">
                <a16:creationId xmlns:a16="http://schemas.microsoft.com/office/drawing/2014/main" id="{C5F93193-585D-1DEB-122E-DEEE87AE9261}"/>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4"/>
              </a:rPr>
              <a:t>Wells Fargo, International Economic Outlook: August 2025</a:t>
            </a:r>
            <a:endParaRPr lang="x-none" dirty="0"/>
          </a:p>
        </p:txBody>
      </p:sp>
    </p:spTree>
    <p:extLst>
      <p:ext uri="{BB962C8B-B14F-4D97-AF65-F5344CB8AC3E}">
        <p14:creationId xmlns:p14="http://schemas.microsoft.com/office/powerpoint/2010/main" val="78220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C3BC0BA-D46E-6357-A3E8-9E0807D145FD}"/>
              </a:ext>
            </a:extLst>
          </p:cNvPr>
          <p:cNvSpPr>
            <a:spLocks noGrp="1"/>
          </p:cNvSpPr>
          <p:nvPr>
            <p:ph type="title"/>
          </p:nvPr>
        </p:nvSpPr>
        <p:spPr/>
        <p:txBody>
          <a:bodyPr/>
          <a:lstStyle/>
          <a:p>
            <a:r>
              <a:rPr lang="en-US" dirty="0"/>
              <a:t>Interest Rate Forecast</a:t>
            </a:r>
          </a:p>
        </p:txBody>
      </p:sp>
      <p:pic>
        <p:nvPicPr>
          <p:cNvPr id="8" name="Content Placeholder 7">
            <a:extLst>
              <a:ext uri="{FF2B5EF4-FFF2-40B4-BE49-F238E27FC236}">
                <a16:creationId xmlns:a16="http://schemas.microsoft.com/office/drawing/2014/main" id="{993CDF06-FA4E-5A89-55C5-04735820413A}"/>
              </a:ext>
            </a:extLst>
          </p:cNvPr>
          <p:cNvPicPr>
            <a:picLocks noGrp="1" noChangeAspect="1"/>
          </p:cNvPicPr>
          <p:nvPr>
            <p:ph idx="1"/>
          </p:nvPr>
        </p:nvPicPr>
        <p:blipFill>
          <a:blip r:embed="rId2"/>
          <a:stretch>
            <a:fillRect/>
          </a:stretch>
        </p:blipFill>
        <p:spPr>
          <a:xfrm>
            <a:off x="838200" y="1973111"/>
            <a:ext cx="10515600" cy="4056366"/>
          </a:xfrm>
          <a:prstGeom prst="rect">
            <a:avLst/>
          </a:prstGeom>
        </p:spPr>
      </p:pic>
      <p:sp>
        <p:nvSpPr>
          <p:cNvPr id="9" name="TextBox 8">
            <a:extLst>
              <a:ext uri="{FF2B5EF4-FFF2-40B4-BE49-F238E27FC236}">
                <a16:creationId xmlns:a16="http://schemas.microsoft.com/office/drawing/2014/main" id="{DE5F56D6-C5DD-403E-12CD-4A14BF285FF8}"/>
              </a:ext>
            </a:extLst>
          </p:cNvPr>
          <p:cNvSpPr txBox="1"/>
          <p:nvPr/>
        </p:nvSpPr>
        <p:spPr>
          <a:xfrm>
            <a:off x="0" y="6492875"/>
            <a:ext cx="12192000" cy="369332"/>
          </a:xfrm>
          <a:prstGeom prst="rect">
            <a:avLst/>
          </a:prstGeom>
          <a:noFill/>
        </p:spPr>
        <p:txBody>
          <a:bodyPr wrap="square" rtlCol="0">
            <a:spAutoFit/>
          </a:bodyPr>
          <a:lstStyle/>
          <a:p>
            <a:pPr algn="ctr"/>
            <a:r>
              <a:rPr lang="en-US" dirty="0"/>
              <a:t>Reference: </a:t>
            </a:r>
            <a:r>
              <a:rPr lang="en-US" dirty="0">
                <a:hlinkClick r:id="rId3"/>
              </a:rPr>
              <a:t>Wells Fargo, International Economic Outlook: August 2025</a:t>
            </a:r>
            <a:endParaRPr lang="x-none" dirty="0"/>
          </a:p>
        </p:txBody>
      </p:sp>
    </p:spTree>
    <p:extLst>
      <p:ext uri="{BB962C8B-B14F-4D97-AF65-F5344CB8AC3E}">
        <p14:creationId xmlns:p14="http://schemas.microsoft.com/office/powerpoint/2010/main" val="38925735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C550A7-A14D-8F56-6E78-536304B5E29D}"/>
              </a:ext>
            </a:extLst>
          </p:cNvPr>
          <p:cNvSpPr>
            <a:spLocks noGrp="1"/>
          </p:cNvSpPr>
          <p:nvPr>
            <p:ph type="title"/>
          </p:nvPr>
        </p:nvSpPr>
        <p:spPr/>
        <p:txBody>
          <a:bodyPr/>
          <a:lstStyle/>
          <a:p>
            <a:r>
              <a:rPr lang="en-US" dirty="0"/>
              <a:t>Forecast</a:t>
            </a:r>
          </a:p>
        </p:txBody>
      </p:sp>
      <p:sp>
        <p:nvSpPr>
          <p:cNvPr id="3" name="Text Placeholder 2">
            <a:extLst>
              <a:ext uri="{FF2B5EF4-FFF2-40B4-BE49-F238E27FC236}">
                <a16:creationId xmlns:a16="http://schemas.microsoft.com/office/drawing/2014/main" id="{141B9FD5-312C-3B4A-B9FA-0C8C46F9257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23505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2935B9-2375-7049-3F0E-5FE3C17BF426}"/>
              </a:ext>
            </a:extLst>
          </p:cNvPr>
          <p:cNvSpPr>
            <a:spLocks noGrp="1"/>
          </p:cNvSpPr>
          <p:nvPr>
            <p:ph type="title"/>
          </p:nvPr>
        </p:nvSpPr>
        <p:spPr/>
        <p:txBody>
          <a:bodyPr/>
          <a:lstStyle/>
          <a:p>
            <a:r>
              <a:rPr lang="en-US" dirty="0"/>
              <a:t>Forecasting Exchange Rates</a:t>
            </a:r>
          </a:p>
        </p:txBody>
      </p:sp>
      <p:sp>
        <p:nvSpPr>
          <p:cNvPr id="5" name="Content Placeholder 4">
            <a:extLst>
              <a:ext uri="{FF2B5EF4-FFF2-40B4-BE49-F238E27FC236}">
                <a16:creationId xmlns:a16="http://schemas.microsoft.com/office/drawing/2014/main" id="{94761414-F034-0949-620B-F15ECC071AEC}"/>
              </a:ext>
            </a:extLst>
          </p:cNvPr>
          <p:cNvSpPr>
            <a:spLocks noGrp="1"/>
          </p:cNvSpPr>
          <p:nvPr>
            <p:ph idx="1"/>
          </p:nvPr>
        </p:nvSpPr>
        <p:spPr/>
        <p:txBody>
          <a:bodyPr>
            <a:normAutofit lnSpcReduction="10000"/>
          </a:bodyPr>
          <a:lstStyle/>
          <a:p>
            <a:r>
              <a:rPr lang="en-US" dirty="0"/>
              <a:t>It is well known that exchange rate fluctuations are </a:t>
            </a:r>
            <a:r>
              <a:rPr lang="en-US" b="1" dirty="0"/>
              <a:t>very difficult to predict</a:t>
            </a:r>
            <a:r>
              <a:rPr lang="en-US" dirty="0"/>
              <a:t> using </a:t>
            </a:r>
            <a:r>
              <a:rPr lang="en-US" b="1" dirty="0"/>
              <a:t>economic models</a:t>
            </a:r>
            <a:r>
              <a:rPr lang="en-US" dirty="0"/>
              <a:t>, and that a </a:t>
            </a:r>
            <a:r>
              <a:rPr lang="en-US" b="1" dirty="0"/>
              <a:t>random walk </a:t>
            </a:r>
            <a:r>
              <a:rPr lang="en-US" dirty="0"/>
              <a:t>forecasts exchange rates better than any economic model. </a:t>
            </a:r>
            <a:r>
              <a:rPr lang="x-none" dirty="0">
                <a:hlinkClick r:id="rId2"/>
              </a:rPr>
              <a:t>Exchange Rate Predictability - American Economic Association</a:t>
            </a:r>
            <a:endParaRPr lang="en-US" dirty="0"/>
          </a:p>
          <a:p>
            <a:r>
              <a:rPr lang="en-US" dirty="0"/>
              <a:t>The view that exchange rates are </a:t>
            </a:r>
            <a:r>
              <a:rPr lang="en-US" b="1" dirty="0"/>
              <a:t>largely disconnected </a:t>
            </a:r>
            <a:r>
              <a:rPr lang="en-US" dirty="0"/>
              <a:t>from </a:t>
            </a:r>
            <a:r>
              <a:rPr lang="en-US" b="1" dirty="0"/>
              <a:t>economic fundamentals at short horizons </a:t>
            </a:r>
            <a:r>
              <a:rPr lang="en-US" dirty="0"/>
              <a:t>has mainly predominated since the seminal paper by Meese and Rogoff (1983), which showed that exchange rate models were unable to deliver more accurate nominal exchange rate forecasts than the simple prediction of “</a:t>
            </a:r>
            <a:r>
              <a:rPr lang="en-US" b="1" dirty="0"/>
              <a:t>no change</a:t>
            </a:r>
            <a:r>
              <a:rPr lang="en-US" dirty="0"/>
              <a:t>” associated with the random walk (RW) model. </a:t>
            </a:r>
            <a:r>
              <a:rPr lang="x-none" dirty="0">
                <a:hlinkClick r:id="rId3"/>
              </a:rPr>
              <a:t>The predictive power of equilibrium exchange rate models</a:t>
            </a:r>
            <a:endParaRPr lang="x-none" dirty="0"/>
          </a:p>
          <a:p>
            <a:endParaRPr lang="x-none" dirty="0"/>
          </a:p>
          <a:p>
            <a:endParaRPr lang="en-US" dirty="0"/>
          </a:p>
        </p:txBody>
      </p:sp>
    </p:spTree>
    <p:extLst>
      <p:ext uri="{BB962C8B-B14F-4D97-AF65-F5344CB8AC3E}">
        <p14:creationId xmlns:p14="http://schemas.microsoft.com/office/powerpoint/2010/main" val="4095017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CAEFB2-924D-BF98-8683-2880275D83B4}"/>
              </a:ext>
            </a:extLst>
          </p:cNvPr>
          <p:cNvSpPr>
            <a:spLocks noGrp="1"/>
          </p:cNvSpPr>
          <p:nvPr>
            <p:ph type="title"/>
          </p:nvPr>
        </p:nvSpPr>
        <p:spPr/>
        <p:txBody>
          <a:bodyPr/>
          <a:lstStyle/>
          <a:p>
            <a:r>
              <a:rPr lang="en-US" dirty="0"/>
              <a:t>Scenario Planning – Random Walk Model</a:t>
            </a:r>
          </a:p>
        </p:txBody>
      </p:sp>
      <p:pic>
        <p:nvPicPr>
          <p:cNvPr id="7" name="Content Placeholder 6">
            <a:extLst>
              <a:ext uri="{FF2B5EF4-FFF2-40B4-BE49-F238E27FC236}">
                <a16:creationId xmlns:a16="http://schemas.microsoft.com/office/drawing/2014/main" id="{69BF4DEF-114F-B14A-5EE1-58DB68A57800}"/>
              </a:ext>
            </a:extLst>
          </p:cNvPr>
          <p:cNvPicPr>
            <a:picLocks noGrp="1" noChangeAspect="1"/>
          </p:cNvPicPr>
          <p:nvPr>
            <p:ph idx="1"/>
          </p:nvPr>
        </p:nvPicPr>
        <p:blipFill>
          <a:blip r:embed="rId3"/>
          <a:stretch>
            <a:fillRect/>
          </a:stretch>
        </p:blipFill>
        <p:spPr>
          <a:xfrm>
            <a:off x="2438400" y="1401580"/>
            <a:ext cx="7315200" cy="4334645"/>
          </a:xfrm>
          <a:prstGeom prst="rect">
            <a:avLst/>
          </a:prstGeom>
        </p:spPr>
      </p:pic>
      <p:graphicFrame>
        <p:nvGraphicFramePr>
          <p:cNvPr id="8" name="Table 7">
            <a:extLst>
              <a:ext uri="{FF2B5EF4-FFF2-40B4-BE49-F238E27FC236}">
                <a16:creationId xmlns:a16="http://schemas.microsoft.com/office/drawing/2014/main" id="{BDAE9566-79AE-9615-7537-C8772C019838}"/>
              </a:ext>
            </a:extLst>
          </p:cNvPr>
          <p:cNvGraphicFramePr>
            <a:graphicFrameLocks noGrp="1"/>
          </p:cNvGraphicFramePr>
          <p:nvPr>
            <p:extLst>
              <p:ext uri="{D42A27DB-BD31-4B8C-83A1-F6EECF244321}">
                <p14:modId xmlns:p14="http://schemas.microsoft.com/office/powerpoint/2010/main" val="475370918"/>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0.7270 (+0.2%)</a:t>
                      </a:r>
                    </a:p>
                  </a:txBody>
                  <a:tcPr/>
                </a:tc>
                <a:tc>
                  <a:txBody>
                    <a:bodyPr/>
                    <a:lstStyle/>
                    <a:p>
                      <a:r>
                        <a:rPr lang="en-US" sz="1600" dirty="0"/>
                        <a:t>0.05</a:t>
                      </a:r>
                    </a:p>
                  </a:txBody>
                  <a:tcPr/>
                </a:tc>
                <a:tc>
                  <a:txBody>
                    <a:bodyPr/>
                    <a:lstStyle/>
                    <a:p>
                      <a:r>
                        <a:rPr lang="en-US" sz="1600" dirty="0"/>
                        <a:t>0.6440 (-11%)</a:t>
                      </a:r>
                    </a:p>
                  </a:txBody>
                  <a:tcPr/>
                </a:tc>
                <a:tc>
                  <a:txBody>
                    <a:bodyPr/>
                    <a:lstStyle/>
                    <a:p>
                      <a:r>
                        <a:rPr lang="en-US" sz="1600" dirty="0"/>
                        <a:t>0.8099 (+12%)</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3012957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F1B50-0FBE-ADD3-00B5-CF0A3E675731}"/>
              </a:ext>
            </a:extLst>
          </p:cNvPr>
          <p:cNvSpPr>
            <a:spLocks noGrp="1"/>
          </p:cNvSpPr>
          <p:nvPr>
            <p:ph type="title"/>
          </p:nvPr>
        </p:nvSpPr>
        <p:spPr/>
        <p:txBody>
          <a:bodyPr/>
          <a:lstStyle/>
          <a:p>
            <a:r>
              <a:rPr lang="en-US" dirty="0"/>
              <a:t>Prediction Intervals and Risk Management</a:t>
            </a:r>
          </a:p>
        </p:txBody>
      </p:sp>
      <p:pic>
        <p:nvPicPr>
          <p:cNvPr id="5" name="Content Placeholder 4">
            <a:extLst>
              <a:ext uri="{FF2B5EF4-FFF2-40B4-BE49-F238E27FC236}">
                <a16:creationId xmlns:a16="http://schemas.microsoft.com/office/drawing/2014/main" id="{19D711D8-E3EC-E522-1243-3CBB0639516A}"/>
              </a:ext>
            </a:extLst>
          </p:cNvPr>
          <p:cNvPicPr>
            <a:picLocks noGrp="1" noChangeAspect="1"/>
          </p:cNvPicPr>
          <p:nvPr>
            <p:ph idx="1"/>
          </p:nvPr>
        </p:nvPicPr>
        <p:blipFill>
          <a:blip r:embed="rId2"/>
          <a:stretch>
            <a:fillRect/>
          </a:stretch>
        </p:blipFill>
        <p:spPr>
          <a:xfrm>
            <a:off x="2456911" y="1825625"/>
            <a:ext cx="7278177" cy="4351338"/>
          </a:xfrm>
          <a:prstGeom prst="rect">
            <a:avLst/>
          </a:prstGeom>
        </p:spPr>
      </p:pic>
    </p:spTree>
    <p:extLst>
      <p:ext uri="{BB962C8B-B14F-4D97-AF65-F5344CB8AC3E}">
        <p14:creationId xmlns:p14="http://schemas.microsoft.com/office/powerpoint/2010/main" val="3734802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7CC15-BD71-080A-B072-A5C01DF16B7C}"/>
              </a:ext>
            </a:extLst>
          </p:cNvPr>
          <p:cNvSpPr>
            <a:spLocks noGrp="1"/>
          </p:cNvSpPr>
          <p:nvPr>
            <p:ph type="title"/>
          </p:nvPr>
        </p:nvSpPr>
        <p:spPr/>
        <p:txBody>
          <a:bodyPr/>
          <a:lstStyle/>
          <a:p>
            <a:r>
              <a:rPr lang="en-US" dirty="0"/>
              <a:t>Regression Model (2021-Present)</a:t>
            </a:r>
          </a:p>
        </p:txBody>
      </p:sp>
      <p:pic>
        <p:nvPicPr>
          <p:cNvPr id="5" name="Content Placeholder 4">
            <a:extLst>
              <a:ext uri="{FF2B5EF4-FFF2-40B4-BE49-F238E27FC236}">
                <a16:creationId xmlns:a16="http://schemas.microsoft.com/office/drawing/2014/main" id="{C2F5D886-F5B4-427D-9E41-E83D05403487}"/>
              </a:ext>
            </a:extLst>
          </p:cNvPr>
          <p:cNvPicPr>
            <a:picLocks noGrp="1" noChangeAspect="1"/>
          </p:cNvPicPr>
          <p:nvPr>
            <p:ph idx="1"/>
          </p:nvPr>
        </p:nvPicPr>
        <p:blipFill>
          <a:blip r:embed="rId3"/>
          <a:stretch>
            <a:fillRect/>
          </a:stretch>
        </p:blipFill>
        <p:spPr>
          <a:xfrm>
            <a:off x="2438400" y="1400754"/>
            <a:ext cx="7315200" cy="4328613"/>
          </a:xfrm>
          <a:prstGeom prst="rect">
            <a:avLst/>
          </a:prstGeom>
        </p:spPr>
      </p:pic>
      <p:graphicFrame>
        <p:nvGraphicFramePr>
          <p:cNvPr id="10" name="Table 9">
            <a:extLst>
              <a:ext uri="{FF2B5EF4-FFF2-40B4-BE49-F238E27FC236}">
                <a16:creationId xmlns:a16="http://schemas.microsoft.com/office/drawing/2014/main" id="{0C9D0F62-6171-8118-D169-118F0E486502}"/>
              </a:ext>
            </a:extLst>
          </p:cNvPr>
          <p:cNvGraphicFramePr>
            <a:graphicFrameLocks noGrp="1"/>
          </p:cNvGraphicFramePr>
          <p:nvPr>
            <p:extLst>
              <p:ext uri="{D42A27DB-BD31-4B8C-83A1-F6EECF244321}">
                <p14:modId xmlns:p14="http://schemas.microsoft.com/office/powerpoint/2010/main" val="383584103"/>
              </p:ext>
            </p:extLst>
          </p:nvPr>
        </p:nvGraphicFramePr>
        <p:xfrm>
          <a:off x="2438400" y="5930189"/>
          <a:ext cx="7315200" cy="91440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4155257274"/>
                    </a:ext>
                  </a:extLst>
                </a:gridCol>
                <a:gridCol w="1828800">
                  <a:extLst>
                    <a:ext uri="{9D8B030D-6E8A-4147-A177-3AD203B41FA5}">
                      <a16:colId xmlns:a16="http://schemas.microsoft.com/office/drawing/2014/main" val="1784173928"/>
                    </a:ext>
                  </a:extLst>
                </a:gridCol>
                <a:gridCol w="1828800">
                  <a:extLst>
                    <a:ext uri="{9D8B030D-6E8A-4147-A177-3AD203B41FA5}">
                      <a16:colId xmlns:a16="http://schemas.microsoft.com/office/drawing/2014/main" val="1622761043"/>
                    </a:ext>
                  </a:extLst>
                </a:gridCol>
                <a:gridCol w="1828800">
                  <a:extLst>
                    <a:ext uri="{9D8B030D-6E8A-4147-A177-3AD203B41FA5}">
                      <a16:colId xmlns:a16="http://schemas.microsoft.com/office/drawing/2014/main" val="990677731"/>
                    </a:ext>
                  </a:extLst>
                </a:gridCol>
              </a:tblGrid>
              <a:tr h="565709">
                <a:tc>
                  <a:txBody>
                    <a:bodyPr/>
                    <a:lstStyle/>
                    <a:p>
                      <a:r>
                        <a:rPr lang="en-US" sz="1600" dirty="0"/>
                        <a:t>Price (Sep 2026)</a:t>
                      </a:r>
                    </a:p>
                  </a:txBody>
                  <a:tcPr/>
                </a:tc>
                <a:tc>
                  <a:txBody>
                    <a:bodyPr/>
                    <a:lstStyle/>
                    <a:p>
                      <a:r>
                        <a:rPr lang="en-US" sz="1600" dirty="0"/>
                        <a:t>Std Error</a:t>
                      </a:r>
                    </a:p>
                  </a:txBody>
                  <a:tcPr/>
                </a:tc>
                <a:tc>
                  <a:txBody>
                    <a:bodyPr/>
                    <a:lstStyle/>
                    <a:p>
                      <a:r>
                        <a:rPr lang="en-US" sz="1600" dirty="0"/>
                        <a:t>Lower Band (5%)</a:t>
                      </a:r>
                    </a:p>
                  </a:txBody>
                  <a:tcPr/>
                </a:tc>
                <a:tc>
                  <a:txBody>
                    <a:bodyPr/>
                    <a:lstStyle/>
                    <a:p>
                      <a:r>
                        <a:rPr lang="en-US" sz="1600" dirty="0"/>
                        <a:t>Upper Band (95%)</a:t>
                      </a:r>
                    </a:p>
                  </a:txBody>
                  <a:tcPr/>
                </a:tc>
                <a:extLst>
                  <a:ext uri="{0D108BD9-81ED-4DB2-BD59-A6C34878D82A}">
                    <a16:rowId xmlns:a16="http://schemas.microsoft.com/office/drawing/2014/main" val="1050015936"/>
                  </a:ext>
                </a:extLst>
              </a:tr>
              <a:tr h="348691">
                <a:tc>
                  <a:txBody>
                    <a:bodyPr/>
                    <a:lstStyle/>
                    <a:p>
                      <a:r>
                        <a:rPr lang="en-US" sz="1600" dirty="0"/>
                        <a:t>0.6804 (-6%)</a:t>
                      </a:r>
                    </a:p>
                  </a:txBody>
                  <a:tcPr/>
                </a:tc>
                <a:tc>
                  <a:txBody>
                    <a:bodyPr/>
                    <a:lstStyle/>
                    <a:p>
                      <a:r>
                        <a:rPr lang="en-US" sz="1600" dirty="0"/>
                        <a:t>0.01</a:t>
                      </a:r>
                    </a:p>
                  </a:txBody>
                  <a:tcPr/>
                </a:tc>
                <a:tc>
                  <a:txBody>
                    <a:bodyPr/>
                    <a:lstStyle/>
                    <a:p>
                      <a:r>
                        <a:rPr lang="en-US" sz="1600" dirty="0"/>
                        <a:t>0.6585 (-9%)</a:t>
                      </a:r>
                    </a:p>
                  </a:txBody>
                  <a:tcPr/>
                </a:tc>
                <a:tc>
                  <a:txBody>
                    <a:bodyPr/>
                    <a:lstStyle/>
                    <a:p>
                      <a:r>
                        <a:rPr lang="en-US" sz="1600" dirty="0"/>
                        <a:t>0.7022 (-3%)</a:t>
                      </a:r>
                    </a:p>
                  </a:txBody>
                  <a:tcPr/>
                </a:tc>
                <a:extLst>
                  <a:ext uri="{0D108BD9-81ED-4DB2-BD59-A6C34878D82A}">
                    <a16:rowId xmlns:a16="http://schemas.microsoft.com/office/drawing/2014/main" val="150066975"/>
                  </a:ext>
                </a:extLst>
              </a:tr>
            </a:tbl>
          </a:graphicData>
        </a:graphic>
      </p:graphicFrame>
    </p:spTree>
    <p:extLst>
      <p:ext uri="{BB962C8B-B14F-4D97-AF65-F5344CB8AC3E}">
        <p14:creationId xmlns:p14="http://schemas.microsoft.com/office/powerpoint/2010/main" val="28405169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87574-30A3-5FAA-344E-634236DB3BD6}"/>
              </a:ext>
            </a:extLst>
          </p:cNvPr>
          <p:cNvSpPr>
            <a:spLocks noGrp="1"/>
          </p:cNvSpPr>
          <p:nvPr>
            <p:ph type="title"/>
          </p:nvPr>
        </p:nvSpPr>
        <p:spPr/>
        <p:txBody>
          <a:bodyPr/>
          <a:lstStyle/>
          <a:p>
            <a:r>
              <a:rPr lang="en-US" dirty="0"/>
              <a:t>Conclusion</a:t>
            </a:r>
          </a:p>
        </p:txBody>
      </p:sp>
      <p:sp>
        <p:nvSpPr>
          <p:cNvPr id="3" name="Text Placeholder 2">
            <a:extLst>
              <a:ext uri="{FF2B5EF4-FFF2-40B4-BE49-F238E27FC236}">
                <a16:creationId xmlns:a16="http://schemas.microsoft.com/office/drawing/2014/main" id="{E82B0123-1105-CEDF-A011-7470CFA351EC}"/>
              </a:ext>
            </a:extLst>
          </p:cNvPr>
          <p:cNvSpPr>
            <a:spLocks noGrp="1"/>
          </p:cNvSpPr>
          <p:nvPr>
            <p:ph type="body" idx="1"/>
          </p:nvPr>
        </p:nvSpPr>
        <p:spPr/>
        <p:txBody>
          <a:bodyPr/>
          <a:lstStyle/>
          <a:p>
            <a:r>
              <a:rPr lang="en-US" dirty="0"/>
              <a:t>CAD/USD Bearish Outlook for 2026</a:t>
            </a:r>
          </a:p>
        </p:txBody>
      </p:sp>
    </p:spTree>
    <p:extLst>
      <p:ext uri="{BB962C8B-B14F-4D97-AF65-F5344CB8AC3E}">
        <p14:creationId xmlns:p14="http://schemas.microsoft.com/office/powerpoint/2010/main" val="36187834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A76C0B7-99E4-240F-ADFA-256AD5CB968F}"/>
              </a:ext>
            </a:extLst>
          </p:cNvPr>
          <p:cNvSpPr>
            <a:spLocks noGrp="1"/>
          </p:cNvSpPr>
          <p:nvPr>
            <p:ph type="title"/>
          </p:nvPr>
        </p:nvSpPr>
        <p:spPr/>
        <p:txBody>
          <a:bodyPr/>
          <a:lstStyle/>
          <a:p>
            <a:r>
              <a:rPr lang="en-US" dirty="0"/>
              <a:t>Recap</a:t>
            </a:r>
          </a:p>
        </p:txBody>
      </p:sp>
      <p:sp>
        <p:nvSpPr>
          <p:cNvPr id="5" name="Content Placeholder 4">
            <a:extLst>
              <a:ext uri="{FF2B5EF4-FFF2-40B4-BE49-F238E27FC236}">
                <a16:creationId xmlns:a16="http://schemas.microsoft.com/office/drawing/2014/main" id="{B3D1EB59-8E10-96BE-BBA5-0D310BF762B2}"/>
              </a:ext>
            </a:extLst>
          </p:cNvPr>
          <p:cNvSpPr>
            <a:spLocks noGrp="1"/>
          </p:cNvSpPr>
          <p:nvPr>
            <p:ph idx="1"/>
          </p:nvPr>
        </p:nvSpPr>
        <p:spPr/>
        <p:txBody>
          <a:bodyPr/>
          <a:lstStyle/>
          <a:p>
            <a:r>
              <a:rPr lang="en-US" dirty="0"/>
              <a:t>Economic growth projected to slow in 2026</a:t>
            </a:r>
          </a:p>
          <a:p>
            <a:r>
              <a:rPr lang="en-US" dirty="0"/>
              <a:t>Oil demand declines while inventories rise, signaling oversupply</a:t>
            </a:r>
          </a:p>
          <a:p>
            <a:r>
              <a:rPr lang="en-US" dirty="0"/>
              <a:t>After a period of weakness due to Tariffs, the U.S. dollar rebounds in 2026</a:t>
            </a:r>
          </a:p>
          <a:p>
            <a:r>
              <a:rPr lang="en-US" dirty="0"/>
              <a:t>CAD/USD is positively correlated with oil prices and negatively correlated with the dollar index</a:t>
            </a:r>
          </a:p>
          <a:p>
            <a:r>
              <a:rPr lang="en-US" dirty="0"/>
              <a:t>The CAD/USD downtrend persists into 2026, continuing the decline initiated in 2022.</a:t>
            </a:r>
          </a:p>
        </p:txBody>
      </p:sp>
    </p:spTree>
    <p:extLst>
      <p:ext uri="{BB962C8B-B14F-4D97-AF65-F5344CB8AC3E}">
        <p14:creationId xmlns:p14="http://schemas.microsoft.com/office/powerpoint/2010/main" val="263675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9174E9-4CDF-052B-06AA-5618A1B221FE}"/>
              </a:ext>
            </a:extLst>
          </p:cNvPr>
          <p:cNvSpPr>
            <a:spLocks noGrp="1"/>
          </p:cNvSpPr>
          <p:nvPr>
            <p:ph type="title"/>
          </p:nvPr>
        </p:nvSpPr>
        <p:spPr/>
        <p:txBody>
          <a:bodyPr/>
          <a:lstStyle/>
          <a:p>
            <a:r>
              <a:rPr lang="en-US"/>
              <a:t>Key Drivers of the CAD/USD Exchange Rate</a:t>
            </a:r>
            <a:endParaRPr lang="en-US" dirty="0"/>
          </a:p>
        </p:txBody>
      </p:sp>
      <p:sp>
        <p:nvSpPr>
          <p:cNvPr id="5" name="Text Placeholder 4">
            <a:extLst>
              <a:ext uri="{FF2B5EF4-FFF2-40B4-BE49-F238E27FC236}">
                <a16:creationId xmlns:a16="http://schemas.microsoft.com/office/drawing/2014/main" id="{9D397D09-EF1C-035D-B6EB-408290330A9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91847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E804A-886F-E852-CFC0-93D75C85FA7B}"/>
              </a:ext>
            </a:extLst>
          </p:cNvPr>
          <p:cNvSpPr>
            <a:spLocks noGrp="1"/>
          </p:cNvSpPr>
          <p:nvPr>
            <p:ph type="title"/>
          </p:nvPr>
        </p:nvSpPr>
        <p:spPr/>
        <p:txBody>
          <a:bodyPr/>
          <a:lstStyle/>
          <a:p>
            <a:r>
              <a:rPr lang="en-US"/>
              <a:t>CAD/USD: 2020 – 2025  </a:t>
            </a:r>
            <a:endParaRPr lang="en-US" dirty="0"/>
          </a:p>
        </p:txBody>
      </p:sp>
      <p:pic>
        <p:nvPicPr>
          <p:cNvPr id="9" name="Content Placeholder 8">
            <a:extLst>
              <a:ext uri="{FF2B5EF4-FFF2-40B4-BE49-F238E27FC236}">
                <a16:creationId xmlns:a16="http://schemas.microsoft.com/office/drawing/2014/main" id="{30498F6F-9E70-A4A9-D8A6-0859EE570D3D}"/>
              </a:ext>
            </a:extLst>
          </p:cNvPr>
          <p:cNvPicPr>
            <a:picLocks noGrp="1" noChangeAspect="1"/>
          </p:cNvPicPr>
          <p:nvPr>
            <p:ph idx="1"/>
          </p:nvPr>
        </p:nvPicPr>
        <p:blipFill>
          <a:blip r:embed="rId2"/>
          <a:stretch>
            <a:fillRect/>
          </a:stretch>
        </p:blipFill>
        <p:spPr>
          <a:xfrm>
            <a:off x="1173081" y="1389224"/>
            <a:ext cx="9845838" cy="5103651"/>
          </a:xfrm>
          <a:prstGeom prst="rect">
            <a:avLst/>
          </a:prstGeom>
        </p:spPr>
      </p:pic>
    </p:spTree>
    <p:extLst>
      <p:ext uri="{BB962C8B-B14F-4D97-AF65-F5344CB8AC3E}">
        <p14:creationId xmlns:p14="http://schemas.microsoft.com/office/powerpoint/2010/main" val="1042251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2453D-FE0B-7161-F6F9-57BA4A917C6D}"/>
              </a:ext>
            </a:extLst>
          </p:cNvPr>
          <p:cNvSpPr>
            <a:spLocks noGrp="1"/>
          </p:cNvSpPr>
          <p:nvPr>
            <p:ph type="title"/>
          </p:nvPr>
        </p:nvSpPr>
        <p:spPr/>
        <p:txBody>
          <a:bodyPr/>
          <a:lstStyle/>
          <a:p>
            <a:r>
              <a:rPr lang="en-US"/>
              <a:t>Exchange Rate Models in Economics</a:t>
            </a:r>
            <a:endParaRPr lang="en-US" dirty="0"/>
          </a:p>
        </p:txBody>
      </p:sp>
      <p:pic>
        <p:nvPicPr>
          <p:cNvPr id="9" name="Content Placeholder 8" descr="A diagram of a currency&#10;&#10;AI-generated content may be incorrect.">
            <a:extLst>
              <a:ext uri="{FF2B5EF4-FFF2-40B4-BE49-F238E27FC236}">
                <a16:creationId xmlns:a16="http://schemas.microsoft.com/office/drawing/2014/main" id="{2DA107B5-EAB8-7EE1-DE1A-E284768C6479}"/>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185447" y="1825625"/>
            <a:ext cx="4487105" cy="4351338"/>
          </a:xfrm>
        </p:spPr>
      </p:pic>
      <p:sp>
        <p:nvSpPr>
          <p:cNvPr id="10" name="Content Placeholder 9">
            <a:extLst>
              <a:ext uri="{FF2B5EF4-FFF2-40B4-BE49-F238E27FC236}">
                <a16:creationId xmlns:a16="http://schemas.microsoft.com/office/drawing/2014/main" id="{717A645D-33CD-2F44-8ABA-658A781E3442}"/>
              </a:ext>
            </a:extLst>
          </p:cNvPr>
          <p:cNvSpPr>
            <a:spLocks noGrp="1"/>
          </p:cNvSpPr>
          <p:nvPr>
            <p:ph sz="half" idx="2"/>
          </p:nvPr>
        </p:nvSpPr>
        <p:spPr/>
        <p:txBody>
          <a:bodyPr/>
          <a:lstStyle/>
          <a:p>
            <a:r>
              <a:rPr lang="en-US"/>
              <a:t>Purchasing Power Parity</a:t>
            </a:r>
          </a:p>
          <a:p>
            <a:r>
              <a:rPr lang="en-US"/>
              <a:t>Interest Rate Parity</a:t>
            </a:r>
          </a:p>
          <a:p>
            <a:r>
              <a:rPr lang="en-US"/>
              <a:t>Relative Economic Strength</a:t>
            </a:r>
            <a:endParaRPr lang="en-US" dirty="0"/>
          </a:p>
        </p:txBody>
      </p:sp>
    </p:spTree>
    <p:extLst>
      <p:ext uri="{BB962C8B-B14F-4D97-AF65-F5344CB8AC3E}">
        <p14:creationId xmlns:p14="http://schemas.microsoft.com/office/powerpoint/2010/main" val="3293303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FC2CE-4B70-4809-C40F-942FA692527D}"/>
              </a:ext>
            </a:extLst>
          </p:cNvPr>
          <p:cNvSpPr>
            <a:spLocks noGrp="1"/>
          </p:cNvSpPr>
          <p:nvPr>
            <p:ph type="title"/>
          </p:nvPr>
        </p:nvSpPr>
        <p:spPr/>
        <p:txBody>
          <a:bodyPr/>
          <a:lstStyle/>
          <a:p>
            <a:r>
              <a:rPr lang="en-US"/>
              <a:t>Interest Rate Parity</a:t>
            </a:r>
            <a:endParaRPr lang="en-US" dirty="0"/>
          </a:p>
        </p:txBody>
      </p:sp>
      <p:pic>
        <p:nvPicPr>
          <p:cNvPr id="5" name="Content Placeholder 4">
            <a:extLst>
              <a:ext uri="{FF2B5EF4-FFF2-40B4-BE49-F238E27FC236}">
                <a16:creationId xmlns:a16="http://schemas.microsoft.com/office/drawing/2014/main" id="{32641996-6730-F545-7BE6-DB58DA729CB5}"/>
              </a:ext>
            </a:extLst>
          </p:cNvPr>
          <p:cNvPicPr>
            <a:picLocks noGrp="1" noChangeAspect="1"/>
          </p:cNvPicPr>
          <p:nvPr>
            <p:ph idx="1"/>
          </p:nvPr>
        </p:nvPicPr>
        <p:blipFill>
          <a:blip r:embed="rId2"/>
          <a:stretch>
            <a:fillRect/>
          </a:stretch>
        </p:blipFill>
        <p:spPr>
          <a:xfrm>
            <a:off x="3203833" y="1825625"/>
            <a:ext cx="5784334" cy="4351338"/>
          </a:xfrm>
          <a:prstGeom prst="rect">
            <a:avLst/>
          </a:prstGeom>
        </p:spPr>
      </p:pic>
    </p:spTree>
    <p:extLst>
      <p:ext uri="{BB962C8B-B14F-4D97-AF65-F5344CB8AC3E}">
        <p14:creationId xmlns:p14="http://schemas.microsoft.com/office/powerpoint/2010/main" val="3762904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FBA0B-C5C8-5853-7643-29F6C707CB1E}"/>
              </a:ext>
            </a:extLst>
          </p:cNvPr>
          <p:cNvSpPr>
            <a:spLocks noGrp="1"/>
          </p:cNvSpPr>
          <p:nvPr>
            <p:ph type="title"/>
          </p:nvPr>
        </p:nvSpPr>
        <p:spPr/>
        <p:txBody>
          <a:bodyPr/>
          <a:lstStyle/>
          <a:p>
            <a:r>
              <a:rPr lang="en-US" dirty="0"/>
              <a:t>Conceptual Model</a:t>
            </a:r>
          </a:p>
        </p:txBody>
      </p:sp>
      <p:pic>
        <p:nvPicPr>
          <p:cNvPr id="5" name="Content Placeholder 4">
            <a:extLst>
              <a:ext uri="{FF2B5EF4-FFF2-40B4-BE49-F238E27FC236}">
                <a16:creationId xmlns:a16="http://schemas.microsoft.com/office/drawing/2014/main" id="{17697F39-A995-EAC0-2898-E987C78A7F78}"/>
              </a:ext>
            </a:extLst>
          </p:cNvPr>
          <p:cNvPicPr>
            <a:picLocks noGrp="1" noChangeAspect="1"/>
          </p:cNvPicPr>
          <p:nvPr>
            <p:ph idx="1"/>
          </p:nvPr>
        </p:nvPicPr>
        <p:blipFill>
          <a:blip r:embed="rId2"/>
          <a:stretch>
            <a:fillRect/>
          </a:stretch>
        </p:blipFill>
        <p:spPr>
          <a:xfrm>
            <a:off x="3653506" y="1690688"/>
            <a:ext cx="4884987" cy="3733461"/>
          </a:xfrm>
          <a:prstGeom prst="rect">
            <a:avLst/>
          </a:prstGeom>
        </p:spPr>
      </p:pic>
    </p:spTree>
    <p:extLst>
      <p:ext uri="{BB962C8B-B14F-4D97-AF65-F5344CB8AC3E}">
        <p14:creationId xmlns:p14="http://schemas.microsoft.com/office/powerpoint/2010/main" val="23716426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66D991-C37B-D398-A8DB-8A2F0ED036C6}"/>
              </a:ext>
            </a:extLst>
          </p:cNvPr>
          <p:cNvSpPr>
            <a:spLocks noGrp="1"/>
          </p:cNvSpPr>
          <p:nvPr>
            <p:ph type="title"/>
          </p:nvPr>
        </p:nvSpPr>
        <p:spPr/>
        <p:txBody>
          <a:bodyPr/>
          <a:lstStyle/>
          <a:p>
            <a:r>
              <a:rPr lang="en-US" dirty="0"/>
              <a:t>Crude Oil (WTI)</a:t>
            </a:r>
          </a:p>
        </p:txBody>
      </p:sp>
      <p:pic>
        <p:nvPicPr>
          <p:cNvPr id="5" name="Content Placeholder 4">
            <a:extLst>
              <a:ext uri="{FF2B5EF4-FFF2-40B4-BE49-F238E27FC236}">
                <a16:creationId xmlns:a16="http://schemas.microsoft.com/office/drawing/2014/main" id="{42BB244C-FCD8-6E17-98CC-AF3F310A52DD}"/>
              </a:ext>
            </a:extLst>
          </p:cNvPr>
          <p:cNvPicPr>
            <a:picLocks noGrp="1" noChangeAspect="1"/>
          </p:cNvPicPr>
          <p:nvPr>
            <p:ph idx="1"/>
          </p:nvPr>
        </p:nvPicPr>
        <p:blipFill>
          <a:blip r:embed="rId2"/>
          <a:stretch>
            <a:fillRect/>
          </a:stretch>
        </p:blipFill>
        <p:spPr>
          <a:xfrm>
            <a:off x="2425537" y="1825625"/>
            <a:ext cx="7340926" cy="4351338"/>
          </a:xfrm>
          <a:prstGeom prst="rect">
            <a:avLst/>
          </a:prstGeom>
        </p:spPr>
      </p:pic>
    </p:spTree>
    <p:extLst>
      <p:ext uri="{BB962C8B-B14F-4D97-AF65-F5344CB8AC3E}">
        <p14:creationId xmlns:p14="http://schemas.microsoft.com/office/powerpoint/2010/main" val="5973419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F5CB4-761A-0CFA-6810-F801DAB87CFE}"/>
              </a:ext>
            </a:extLst>
          </p:cNvPr>
          <p:cNvSpPr>
            <a:spLocks noGrp="1"/>
          </p:cNvSpPr>
          <p:nvPr>
            <p:ph type="title"/>
          </p:nvPr>
        </p:nvSpPr>
        <p:spPr/>
        <p:txBody>
          <a:bodyPr/>
          <a:lstStyle/>
          <a:p>
            <a:r>
              <a:rPr lang="en-US" dirty="0"/>
              <a:t>Dollar Index (DXY)</a:t>
            </a:r>
          </a:p>
        </p:txBody>
      </p:sp>
      <p:pic>
        <p:nvPicPr>
          <p:cNvPr id="5" name="Content Placeholder 4">
            <a:extLst>
              <a:ext uri="{FF2B5EF4-FFF2-40B4-BE49-F238E27FC236}">
                <a16:creationId xmlns:a16="http://schemas.microsoft.com/office/drawing/2014/main" id="{269C7277-0160-3C52-0BF7-3D48BF5288E0}"/>
              </a:ext>
            </a:extLst>
          </p:cNvPr>
          <p:cNvPicPr>
            <a:picLocks noGrp="1" noChangeAspect="1"/>
          </p:cNvPicPr>
          <p:nvPr>
            <p:ph idx="1"/>
          </p:nvPr>
        </p:nvPicPr>
        <p:blipFill>
          <a:blip r:embed="rId2"/>
          <a:stretch>
            <a:fillRect/>
          </a:stretch>
        </p:blipFill>
        <p:spPr>
          <a:xfrm>
            <a:off x="2493406" y="1825625"/>
            <a:ext cx="7205188" cy="4351338"/>
          </a:xfrm>
          <a:prstGeom prst="rect">
            <a:avLst/>
          </a:prstGeom>
        </p:spPr>
      </p:pic>
    </p:spTree>
    <p:extLst>
      <p:ext uri="{BB962C8B-B14F-4D97-AF65-F5344CB8AC3E}">
        <p14:creationId xmlns:p14="http://schemas.microsoft.com/office/powerpoint/2010/main" val="40329657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9715e697-1c31-4156-8581-01c5d1e29c65}" enabled="1" method="Standard" siteId="{cf4e8a24-641b-40d2-905e-9a328b644fab}" contentBits="0" removed="0"/>
</clbl:labelList>
</file>

<file path=docProps/app.xml><?xml version="1.0" encoding="utf-8"?>
<Properties xmlns="http://schemas.openxmlformats.org/officeDocument/2006/extended-properties" xmlns:vt="http://schemas.openxmlformats.org/officeDocument/2006/docPropsVTypes">
  <Template>Office Theme</Template>
  <TotalTime>530</TotalTime>
  <Words>830</Words>
  <Application>Microsoft Office PowerPoint</Application>
  <PresentationFormat>Widescreen</PresentationFormat>
  <Paragraphs>106</Paragraphs>
  <Slides>29</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CAD/USD Outlook</vt:lpstr>
      <vt:lpstr>Forecasting Approaches</vt:lpstr>
      <vt:lpstr>Key Drivers of the CAD/USD Exchange Rate</vt:lpstr>
      <vt:lpstr>CAD/USD: 2020 – 2025  </vt:lpstr>
      <vt:lpstr>Exchange Rate Models in Economics</vt:lpstr>
      <vt:lpstr>Interest Rate Parity</vt:lpstr>
      <vt:lpstr>Conceptual Model</vt:lpstr>
      <vt:lpstr>Crude Oil (WTI)</vt:lpstr>
      <vt:lpstr>Dollar Index (DXY)</vt:lpstr>
      <vt:lpstr>Lasso (L1) Regularized Regression</vt:lpstr>
      <vt:lpstr>CAD/USD: Simple Linear Regression of Oil and Dollar Index</vt:lpstr>
      <vt:lpstr>Global Economy</vt:lpstr>
      <vt:lpstr>Global Growth is Slowing</vt:lpstr>
      <vt:lpstr>Slowing Economy in 2025-2026</vt:lpstr>
      <vt:lpstr>Crude Oil</vt:lpstr>
      <vt:lpstr>Oil Demand Falls as Global Economy Slows (2025–2026)</vt:lpstr>
      <vt:lpstr>Increasing Oil Inventories</vt:lpstr>
      <vt:lpstr>Bearish Oil Outlook for 2025-2026</vt:lpstr>
      <vt:lpstr>U.S. Dollar</vt:lpstr>
      <vt:lpstr>U.S. Policy Uncertainty</vt:lpstr>
      <vt:lpstr>U.S. Dollar Recovers in 2026</vt:lpstr>
      <vt:lpstr>Interest Rate Forecast</vt:lpstr>
      <vt:lpstr>Forecast</vt:lpstr>
      <vt:lpstr>Forecasting Exchange Rates</vt:lpstr>
      <vt:lpstr>Scenario Planning – Random Walk Model</vt:lpstr>
      <vt:lpstr>Prediction Intervals and Risk Management</vt:lpstr>
      <vt:lpstr>Regression Model (2021-Present)</vt:lpstr>
      <vt:lpstr>Conclusion</vt:lpstr>
      <vt:lpstr>Recap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Ghafarianzadeh, Mahdi ICT</dc:creator>
  <cp:lastModifiedBy>Mahdi Ghafarian</cp:lastModifiedBy>
  <cp:revision>19</cp:revision>
  <dcterms:created xsi:type="dcterms:W3CDTF">2025-09-18T18:57:05Z</dcterms:created>
  <dcterms:modified xsi:type="dcterms:W3CDTF">2025-09-30T02:49:23Z</dcterms:modified>
</cp:coreProperties>
</file>