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0" r:id="rId3"/>
    <p:sldId id="281" r:id="rId4"/>
    <p:sldId id="257" r:id="rId5"/>
    <p:sldId id="259" r:id="rId6"/>
    <p:sldId id="260" r:id="rId7"/>
    <p:sldId id="261" r:id="rId8"/>
    <p:sldId id="262" r:id="rId9"/>
    <p:sldId id="269" r:id="rId10"/>
    <p:sldId id="282" r:id="rId11"/>
    <p:sldId id="275" r:id="rId12"/>
    <p:sldId id="277" r:id="rId13"/>
    <p:sldId id="276" r:id="rId14"/>
    <p:sldId id="274" r:id="rId15"/>
    <p:sldId id="284" r:id="rId16"/>
    <p:sldId id="267" r:id="rId17"/>
    <p:sldId id="279" r:id="rId18"/>
    <p:sldId id="283" r:id="rId19"/>
    <p:sldId id="263" r:id="rId20"/>
    <p:sldId id="265" r:id="rId21"/>
    <p:sldId id="291" r:id="rId22"/>
    <p:sldId id="292" r:id="rId23"/>
    <p:sldId id="286" r:id="rId24"/>
    <p:sldId id="273" r:id="rId25"/>
    <p:sldId id="271" r:id="rId26"/>
    <p:sldId id="264" r:id="rId27"/>
    <p:sldId id="293" r:id="rId28"/>
    <p:sldId id="287" r:id="rId29"/>
    <p:sldId id="266" r:id="rId30"/>
    <p:sldId id="268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4858A-5FC9-4FB8-9A70-32078733FC8E}">
          <p14:sldIdLst>
            <p14:sldId id="256"/>
            <p14:sldId id="280"/>
            <p14:sldId id="281"/>
            <p14:sldId id="257"/>
            <p14:sldId id="259"/>
            <p14:sldId id="260"/>
            <p14:sldId id="261"/>
            <p14:sldId id="262"/>
            <p14:sldId id="269"/>
            <p14:sldId id="282"/>
            <p14:sldId id="275"/>
            <p14:sldId id="277"/>
            <p14:sldId id="276"/>
            <p14:sldId id="274"/>
            <p14:sldId id="284"/>
            <p14:sldId id="267"/>
            <p14:sldId id="279"/>
            <p14:sldId id="283"/>
            <p14:sldId id="263"/>
            <p14:sldId id="265"/>
            <p14:sldId id="291"/>
            <p14:sldId id="292"/>
            <p14:sldId id="286"/>
            <p14:sldId id="273"/>
            <p14:sldId id="271"/>
            <p14:sldId id="264"/>
            <p14:sldId id="293"/>
            <p14:sldId id="287"/>
            <p14:sldId id="266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6" autoAdjust="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6278-58A7-493D-BC41-ED0D01DC0F3D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D423-1062-4D44-828B-BFEF85F3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IPPI, CAGR = 2.2%</a:t>
            </a:r>
          </a:p>
          <a:p>
            <a:r>
              <a:rPr lang="en-US" dirty="0"/>
              <a:t>Urea Price Index, CAGR = 6.0%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Sample: 2016-Present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Price (2025-06): $1038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2026:09                   1102.20      207.196       761.39 -  1443.01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676C-5C04-DFA4-BE7A-D31DAE0E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F7025-9571-C126-8599-027630045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9A14-5D8B-44FF-F9E0-DA80AA107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575 CAD</a:t>
            </a:r>
          </a:p>
          <a:p>
            <a:endParaRPr lang="en-US" dirty="0"/>
          </a:p>
          <a:p>
            <a:r>
              <a:rPr lang="en-US" dirty="0"/>
              <a:t>2026:09                586.791829   101.607085   418.269100 - 755.314559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B4AA-65EA-59E9-BE51-F445471E2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0A33-A3D6-29D0-57C7-48D1304E3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3EEF3-9784-8DB1-90A6-8E8E3362A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C94B4-CD7F-A406-5256-E2FB60700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$1038</a:t>
            </a:r>
          </a:p>
          <a:p>
            <a:endParaRPr lang="en-US" dirty="0"/>
          </a:p>
          <a:p>
            <a:r>
              <a:rPr lang="en-US" dirty="0"/>
              <a:t>2026:09                    872.70      109.441       691.19 -  1054.22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49B3D-BF48-E72B-B100-35ADD1BE0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Import + Production = Export + Consumption + Change in Inventory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Supply = Demand + Change in Inventory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Therefore: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Increasing Inventory: Supply &gt; Demand</a:t>
            </a:r>
          </a:p>
          <a:p>
            <a:pPr rtl="0" font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Decreasing Inventory: Supply &lt; Demand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8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7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7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4A3B0-DC28-4825-85A8-86BBA3F63BF6}" type="datetimeFigureOut">
              <a:rPr lang="en-US" smtClean="0"/>
              <a:t>2025-09-29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1AC8-7237-6331-4AE5-65AEA4643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Urea Outlook for 2026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9980-EA40-A0EC-D26F-AE73AB2B1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Borderland Co-op</a:t>
            </a:r>
          </a:p>
          <a:p>
            <a:r>
              <a:rPr lang="en-US" dirty="0"/>
              <a:t>Mahdi Ghafarian</a:t>
            </a:r>
          </a:p>
          <a:p>
            <a:r>
              <a:rPr lang="en-US" dirty="0"/>
              <a:t>Sep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BF6CD-FF15-BA13-A5BA-A017711B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Urea Price Drivers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0C602-1300-82A2-0907-9DD310A77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30F0-B6D0-2FF7-78B7-50BF75D1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is trading at 2010 levels ($400) and is undervalued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6959C-C966-946D-31B9-5DC6E74D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333" y="1825625"/>
            <a:ext cx="7423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A6E-BA16-09A3-7211-A0363221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below CPI Food Index (Annual Growth Rate = 3%)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1138E-829A-BF2B-E202-36CFB18A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39" y="1825625"/>
            <a:ext cx="7394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275-A2FB-22DC-0B7F-277D8341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Diesel: near value, bearish outlook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69AEB-38A9-47AA-4743-5FEFD5A7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9" y="1825625"/>
            <a:ext cx="7285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7C8-202E-5200-A233-34D0D394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Gas near historical low, trading in 2-4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0C7B1-0B21-E42F-911F-23BFEF70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584" y="1825625"/>
            <a:ext cx="7480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1A73-49DD-B2F6-14FD-AE65C59C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Urea Long-Term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9A087-060A-6918-0E96-3656E6E38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A0BA-5E5C-EB66-E820-079876BF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Urea Price Index </a:t>
            </a:r>
            <a:r>
              <a:rPr lang="en-US" dirty="0"/>
              <a:t>– Statistics Canada (PPI), 6% annual growth rate since 2000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C63B5-3B02-484B-3C77-85B156D9A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436" y="1825625"/>
            <a:ext cx="7439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B413-E962-A7F2-3E59-2DABAD39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 Price Index vs. Industrial Product Price Index (IPPI)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0EF10D-F092-E55B-5EE0-3EF71A1EE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928" y="1825625"/>
            <a:ext cx="7286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0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1F9E7-E98A-136E-F5E5-BB9DEF3A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Forecast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BCCBF-7F96-2DD5-20D5-A9F3EB30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12-month ahead</a:t>
            </a:r>
          </a:p>
        </p:txBody>
      </p:sp>
    </p:spTree>
    <p:extLst>
      <p:ext uri="{BB962C8B-B14F-4D97-AF65-F5344CB8AC3E}">
        <p14:creationId xmlns:p14="http://schemas.microsoft.com/office/powerpoint/2010/main" val="34526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455A-9346-5413-C4F1-93270BDC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Model – Scenario Panning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B245AD-560F-3646-9A30-64D334EB6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50834"/>
            <a:ext cx="7315200" cy="435633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9337E4-8E26-F76B-036C-F98DD012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9673"/>
              </p:ext>
            </p:extLst>
          </p:nvPr>
        </p:nvGraphicFramePr>
        <p:xfrm>
          <a:off x="2438400" y="5930189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$1,102 (+3.9%)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$761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$1443 (+39%)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5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CFEF-9BD5-38F8-8E11-288C5917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2D71-7A25-D82F-F437-4FB1DE9B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Forecast FOB prices for general direction and possible range of moves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difference between Alberta and FOB prices for timing the purchase.</a:t>
            </a:r>
          </a:p>
        </p:txBody>
      </p:sp>
    </p:spTree>
    <p:extLst>
      <p:ext uri="{BB962C8B-B14F-4D97-AF65-F5344CB8AC3E}">
        <p14:creationId xmlns:p14="http://schemas.microsoft.com/office/powerpoint/2010/main" val="345532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A1BE-9319-DD0E-F720-08CD263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– Price reverts to the mean after shocks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988CC-750C-6DB4-8CF6-6FB441A0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024" y="1825625"/>
            <a:ext cx="7375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1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5E6E-9B24-DA3B-2D6D-D14623F4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3030-2E92-9701-05AA-B3BE9055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FOB Black Sea – Forecast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0E1FD88-1C0A-46E8-596F-B63736BC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399" y="1202461"/>
            <a:ext cx="7315200" cy="445307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AAC692-73EF-B535-3B55-0571BA625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17474"/>
              </p:ext>
            </p:extLst>
          </p:nvPr>
        </p:nvGraphicFramePr>
        <p:xfrm>
          <a:off x="2438399" y="5931747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$587 (+2%)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418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755 (+31%)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93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1484-817D-E8AC-FA19-06B65451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5A9A-0E5D-572B-3E1C-7F716309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Alberta – Forecast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08AA0B-A481-4A21-752D-8B5A0B7A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278159"/>
            <a:ext cx="7315200" cy="430168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62F6F8-323A-D4DD-1577-BB0FA81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14018"/>
              </p:ext>
            </p:extLst>
          </p:nvPr>
        </p:nvGraphicFramePr>
        <p:xfrm>
          <a:off x="2438400" y="5943600"/>
          <a:ext cx="7315200" cy="90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$872 (-16%)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$691 (-33%)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$1054 (2%)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47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63D18-B45A-5348-32B7-4E6B1DCE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Market Timing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179D5-24BF-AE61-1760-B9C99A1DB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116A-B7F8-F547-AAD8-58AFB32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NOLA vs. Black Sea FOB prices (in CAD)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008FC-2B2A-DBFC-0A7D-1203F8BE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80" y="1825625"/>
            <a:ext cx="7278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420-5C87-5820-A316-EBD3C65F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36C-B23F-FAE3-27A2-A46850FC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 (in CAD)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04D95B-94B3-7EFE-20D6-C1D06A59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056" y="1825625"/>
            <a:ext cx="7409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530B-8707-D90C-3C29-C951000D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Spread, Retail prices are highly overvalued (as of 2025-06)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AA8F4-E48A-754D-C6C9-C601047E9A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5357"/>
            <a:ext cx="5181600" cy="30518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540918E-E801-4C6F-89ED-5876070A2D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8732" y="2801040"/>
            <a:ext cx="4328535" cy="24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0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292A76-F4BD-B7A7-8037-8F6821A7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Seasonality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56B30D-0FDD-0E1E-E4F8-75481CE87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01" y="1460500"/>
            <a:ext cx="665499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84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5E8F3-093C-A82F-349A-0D8200E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3F174D-7DEA-E66C-40A8-8C4C9D0CC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0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55A-379F-DF0A-8F57-F47B1D57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604E-73EA-3F65-4A94-C8E8AA06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Urea</a:t>
            </a:r>
            <a:r>
              <a:rPr lang="en-US" dirty="0"/>
              <a:t> has an established </a:t>
            </a:r>
            <a:r>
              <a:rPr lang="en-US" b="1" dirty="0"/>
              <a:t>uptrend</a:t>
            </a:r>
            <a:r>
              <a:rPr lang="en-US" dirty="0"/>
              <a:t> with 6% annual growth rate, and price of urea will increase in the following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current spread between urea in Alberta and FOB prices ($462) means </a:t>
            </a:r>
            <a:r>
              <a:rPr lang="en-US" b="1" dirty="0"/>
              <a:t>overvalued</a:t>
            </a:r>
            <a:r>
              <a:rPr lang="en-US" dirty="0"/>
              <a:t> urea prices 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Recommendation: </a:t>
            </a:r>
            <a:r>
              <a:rPr lang="en-US" b="1" dirty="0"/>
              <a:t>Wait</a:t>
            </a:r>
            <a:r>
              <a:rPr lang="en-US" dirty="0"/>
              <a:t> for the spread of less than $300 to buy.</a:t>
            </a:r>
          </a:p>
        </p:txBody>
      </p:sp>
    </p:spTree>
    <p:extLst>
      <p:ext uri="{BB962C8B-B14F-4D97-AF65-F5344CB8AC3E}">
        <p14:creationId xmlns:p14="http://schemas.microsoft.com/office/powerpoint/2010/main" val="142733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FEB1-56BF-9725-3B41-1B3DB2D5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Conceptual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A28C3-30B3-5DD1-65B7-4C1404537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10FF-D898-99AA-C0C4-412754F8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C75E-97D1-4403-7E8B-E8B90957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of the </a:t>
            </a:r>
            <a:r>
              <a:rPr lang="en-US" b="1" dirty="0"/>
              <a:t>Russia-Ukraine</a:t>
            </a:r>
            <a:r>
              <a:rPr lang="en-US" dirty="0"/>
              <a:t> conflict and the resumption of Russian exports to global markets, along with the termination of </a:t>
            </a:r>
            <a:r>
              <a:rPr lang="en-US" b="1" dirty="0"/>
              <a:t>China's zero-export policy </a:t>
            </a:r>
            <a:r>
              <a:rPr lang="en-US" dirty="0"/>
              <a:t>and the return of Chinese urea to international trade, can increase supply and cause further price declines in the short term.</a:t>
            </a:r>
          </a:p>
        </p:txBody>
      </p:sp>
    </p:spTree>
    <p:extLst>
      <p:ext uri="{BB962C8B-B14F-4D97-AF65-F5344CB8AC3E}">
        <p14:creationId xmlns:p14="http://schemas.microsoft.com/office/powerpoint/2010/main" val="3984814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50C3-9563-B44A-870F-65290958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A2F-43BA-42C8-C546-45B8E465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Interprovincial</a:t>
            </a:r>
            <a:r>
              <a:rPr lang="en-US" dirty="0"/>
              <a:t> trade dynamics and the price relationship between Eastern and Western Canada.</a:t>
            </a:r>
          </a:p>
          <a:p>
            <a:r>
              <a:rPr lang="en-US" dirty="0"/>
              <a:t>Analysis of </a:t>
            </a:r>
            <a:r>
              <a:rPr lang="en-US" b="1" dirty="0"/>
              <a:t>global supply and demand </a:t>
            </a:r>
            <a:r>
              <a:rPr lang="en-US" dirty="0"/>
              <a:t>of urea and crops.</a:t>
            </a:r>
          </a:p>
          <a:p>
            <a:r>
              <a:rPr lang="en-US" dirty="0"/>
              <a:t>Calculation of </a:t>
            </a:r>
            <a:r>
              <a:rPr lang="en-US" b="1" dirty="0"/>
              <a:t>CIF</a:t>
            </a:r>
            <a:r>
              <a:rPr lang="en-US" dirty="0"/>
              <a:t> prices to estimate wholesale price in Canada</a:t>
            </a:r>
          </a:p>
          <a:p>
            <a:r>
              <a:rPr lang="en-US" dirty="0"/>
              <a:t>Analysis of agriculture data from </a:t>
            </a:r>
            <a:r>
              <a:rPr lang="en-US" b="1" dirty="0"/>
              <a:t>Statistics Canada</a:t>
            </a:r>
            <a:r>
              <a:rPr lang="en-US" dirty="0"/>
              <a:t>, including:</a:t>
            </a:r>
            <a:endParaRPr lang="en-US" b="1" dirty="0"/>
          </a:p>
          <a:p>
            <a:pPr lvl="1"/>
            <a:r>
              <a:rPr lang="en-US" dirty="0"/>
              <a:t>Farm Product Price Index</a:t>
            </a:r>
          </a:p>
          <a:p>
            <a:pPr lvl="1"/>
            <a:r>
              <a:rPr lang="en-US" dirty="0"/>
              <a:t>Farm Input Price Index</a:t>
            </a:r>
          </a:p>
          <a:p>
            <a:pPr lvl="1"/>
            <a:r>
              <a:rPr lang="en-US" dirty="0"/>
              <a:t>Canadian Fertilizer Production</a:t>
            </a:r>
          </a:p>
          <a:p>
            <a:pPr lvl="1"/>
            <a:r>
              <a:rPr lang="en-US" dirty="0"/>
              <a:t>Canadian Fertilizer Inventories</a:t>
            </a:r>
          </a:p>
          <a:p>
            <a:pPr lvl="1"/>
            <a:r>
              <a:rPr lang="en-US" dirty="0"/>
              <a:t>Fertilizers Shipments</a:t>
            </a:r>
          </a:p>
          <a:p>
            <a:r>
              <a:rPr lang="en-US" dirty="0"/>
              <a:t>Analyzing the CFTC Commitment of Traders (</a:t>
            </a:r>
            <a:r>
              <a:rPr lang="en-US" b="1" dirty="0"/>
              <a:t>COT</a:t>
            </a:r>
            <a:r>
              <a:rPr lang="en-US" dirty="0"/>
              <a:t>) report for the futures market to gain insights into market sentiment and shifts in positions held by major hedge funds and producers.</a:t>
            </a:r>
          </a:p>
        </p:txBody>
      </p:sp>
    </p:spTree>
    <p:extLst>
      <p:ext uri="{BB962C8B-B14F-4D97-AF65-F5344CB8AC3E}">
        <p14:creationId xmlns:p14="http://schemas.microsoft.com/office/powerpoint/2010/main" val="253689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E943-779E-8CFB-1138-4B1DC42F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0952B-EE89-7F13-D4B7-5F93AE7F4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51557" y="1825625"/>
            <a:ext cx="56888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5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323-8332-2E2C-EAE3-BCF0EE7C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Gas accounts for 70-90% of urea variable production costs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C84AAD-E075-4D41-34B3-40047241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128" y="1825625"/>
            <a:ext cx="7079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02CD-F3E2-F389-B6F4-1B818B0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a proxy for agriculture / urea demand </a:t>
            </a:r>
            <a:endParaRPr lang="en-US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2A2C1-5BF7-C94E-6BE4-6B8D62AF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27" y="1825625"/>
            <a:ext cx="72937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B00-9CDB-9521-0389-DF61D421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 – transportation costs by trucks, rail, or ship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20FBD1-C3A8-9C15-4C6A-CE776305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035" y="1825625"/>
            <a:ext cx="7159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99AB-88F8-C085-A43D-87F9801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Barge Rate (Mississippi), transportation cost from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DB58-723A-894C-56B1-AAD9D0E83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66" y="1825625"/>
            <a:ext cx="70962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A0A19-2D7A-2B44-7BB0-DB70AD9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(L1) Regularized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9E608F-7054-9060-0846-9DC66A0116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252" y="1559202"/>
            <a:ext cx="3283852" cy="49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7B6A24-2FD1-A000-B3BF-69130BA27C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43" y="2798618"/>
            <a:ext cx="4121105" cy="18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3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657</Words>
  <Application>Microsoft Office PowerPoint</Application>
  <PresentationFormat>Widescreen</PresentationFormat>
  <Paragraphs>105</Paragraphs>
  <Slides>31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Urea Outlook for 2026</vt:lpstr>
      <vt:lpstr>Process</vt:lpstr>
      <vt:lpstr>1. Conceptual Model</vt:lpstr>
      <vt:lpstr>Conceptual Model</vt:lpstr>
      <vt:lpstr>Natural Gas accounts for 70-90% of urea variable production costs</vt:lpstr>
      <vt:lpstr>Corn price is a proxy for agriculture / urea demand </vt:lpstr>
      <vt:lpstr>Diesel – transportation costs by trucks, rail, or ship</vt:lpstr>
      <vt:lpstr>Barge Rate (Mississippi), transportation cost from US</vt:lpstr>
      <vt:lpstr>Lasso (L1) Regularized Regression</vt:lpstr>
      <vt:lpstr>2. Urea Price Drivers</vt:lpstr>
      <vt:lpstr>Corn is trading at 2010 levels ($400) and is undervalued</vt:lpstr>
      <vt:lpstr>Corn price is below CPI Food Index (Annual Growth Rate = 3%)</vt:lpstr>
      <vt:lpstr>Diesel: near value, bearish outlook</vt:lpstr>
      <vt:lpstr>Natural Gas near historical low, trading in 2-4 range</vt:lpstr>
      <vt:lpstr>3. Urea Long-Term Trend</vt:lpstr>
      <vt:lpstr>Urea Price Index – Statistics Canada (PPI), 6% annual growth rate since 2000</vt:lpstr>
      <vt:lpstr>Urea Price Index vs. Industrial Product Price Index (IPPI)</vt:lpstr>
      <vt:lpstr>4. Forecast</vt:lpstr>
      <vt:lpstr>Random Walk Model – Scenario Panning</vt:lpstr>
      <vt:lpstr>Regression Model – Price reverts to the mean after shocks</vt:lpstr>
      <vt:lpstr>Urea, FOB Black Sea – Forecast</vt:lpstr>
      <vt:lpstr>Urea, Alberta – Forecast </vt:lpstr>
      <vt:lpstr>6. Market Timing</vt:lpstr>
      <vt:lpstr>NOLA vs. Black Sea FOB prices (in CAD)</vt:lpstr>
      <vt:lpstr>Alberta and Black Sea Spread (in CAD)</vt:lpstr>
      <vt:lpstr>Alberta and Black Sea Spread, Retail prices are highly overvalued (as of 2025-06)</vt:lpstr>
      <vt:lpstr>Seasonality</vt:lpstr>
      <vt:lpstr>7. Conclusion</vt:lpstr>
      <vt:lpstr>Conclusion</vt:lpstr>
      <vt:lpstr>Risks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Ghafarianzadeh, Mahdi ICT</dc:creator>
  <cp:lastModifiedBy>Mahdi Ghafarian</cp:lastModifiedBy>
  <cp:revision>22</cp:revision>
  <dcterms:created xsi:type="dcterms:W3CDTF">2025-09-26T14:21:00Z</dcterms:created>
  <dcterms:modified xsi:type="dcterms:W3CDTF">2025-09-30T02:45:23Z</dcterms:modified>
</cp:coreProperties>
</file>