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0" r:id="rId3"/>
    <p:sldId id="295" r:id="rId4"/>
    <p:sldId id="281" r:id="rId5"/>
    <p:sldId id="257" r:id="rId6"/>
    <p:sldId id="259" r:id="rId7"/>
    <p:sldId id="260" r:id="rId8"/>
    <p:sldId id="261" r:id="rId9"/>
    <p:sldId id="262" r:id="rId10"/>
    <p:sldId id="269" r:id="rId11"/>
    <p:sldId id="282" r:id="rId12"/>
    <p:sldId id="275" r:id="rId13"/>
    <p:sldId id="277" r:id="rId14"/>
    <p:sldId id="276" r:id="rId15"/>
    <p:sldId id="274" r:id="rId16"/>
    <p:sldId id="284" r:id="rId17"/>
    <p:sldId id="267" r:id="rId18"/>
    <p:sldId id="279" r:id="rId19"/>
    <p:sldId id="283" r:id="rId20"/>
    <p:sldId id="263" r:id="rId21"/>
    <p:sldId id="265" r:id="rId22"/>
    <p:sldId id="291" r:id="rId23"/>
    <p:sldId id="292" r:id="rId24"/>
    <p:sldId id="286" r:id="rId25"/>
    <p:sldId id="273" r:id="rId26"/>
    <p:sldId id="294" r:id="rId27"/>
    <p:sldId id="271" r:id="rId28"/>
    <p:sldId id="264" r:id="rId29"/>
    <p:sldId id="293" r:id="rId30"/>
    <p:sldId id="287" r:id="rId31"/>
    <p:sldId id="266" r:id="rId32"/>
    <p:sldId id="268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80"/>
            <p14:sldId id="295"/>
            <p14:sldId id="281"/>
            <p14:sldId id="257"/>
            <p14:sldId id="259"/>
            <p14:sldId id="260"/>
            <p14:sldId id="261"/>
            <p14:sldId id="262"/>
            <p14:sldId id="269"/>
            <p14:sldId id="282"/>
            <p14:sldId id="275"/>
            <p14:sldId id="277"/>
            <p14:sldId id="276"/>
            <p14:sldId id="274"/>
            <p14:sldId id="284"/>
            <p14:sldId id="267"/>
            <p14:sldId id="279"/>
            <p14:sldId id="283"/>
            <p14:sldId id="263"/>
            <p14:sldId id="265"/>
            <p14:sldId id="291"/>
            <p14:sldId id="292"/>
            <p14:sldId id="286"/>
            <p14:sldId id="273"/>
            <p14:sldId id="294"/>
            <p14:sldId id="271"/>
            <p14:sldId id="264"/>
            <p14:sldId id="293"/>
            <p14:sldId id="287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ratec.us/solutions/primary-commodity-pric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chart above is a sample of historical data taken from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Intratec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Primary Commodity Prices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presents price assessments for Urea, in USA Dollar per metric ton (USD/mt), across 7 key locations, as follows: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US (United States): Urea (granular), export spot price, fob, US Gulf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Urea, CN (China): Urea, domestic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Urea, SEA (Southeast Asia): Urea, import contract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SAM (South America): Urea (granular), import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Brazil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MDE (Middle East): Urea (granular), export spot price, fob, Arab Gulf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EUR (Europe): Urea (granular), domestic spot price,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United Kingdom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Urea (Gran), AFR (Africa): Urea (granular), export spot price, fob, Egypt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3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IPPI, CAGR = 2.2%</a:t>
            </a:r>
          </a:p>
          <a:p>
            <a:r>
              <a:rPr lang="en-US" dirty="0"/>
              <a:t>Urea Price Index, CAGR = 6.0%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Sample: 2016-Present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Price (2025-06): $1038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2026:09                   1102.20      207.196       761.39 -  1443.01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76C-5C04-DFA4-BE7A-D31DAE0E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F7025-9571-C126-8599-027630045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9A14-5D8B-44FF-F9E0-DA80AA10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575 CAD</a:t>
            </a:r>
          </a:p>
          <a:p>
            <a:endParaRPr lang="en-US" dirty="0"/>
          </a:p>
          <a:p>
            <a:r>
              <a:rPr lang="en-US" dirty="0"/>
              <a:t>2026:09                586.791829   101.607085   418.269100 - 755.314559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B4AA-65EA-59E9-BE51-F445471E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A33-A3D6-29D0-57C7-48D1304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3EEF3-9784-8DB1-90A6-8E8E3362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C94B4-CD7F-A406-5256-E2FB60700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$1038</a:t>
            </a:r>
          </a:p>
          <a:p>
            <a:endParaRPr lang="en-US" dirty="0"/>
          </a:p>
          <a:p>
            <a:r>
              <a:rPr lang="en-US" dirty="0"/>
              <a:t>2026:09                    872.70      109.441       691.19 -  1054.22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9B3D-BF48-E72B-B100-35ADD1BE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Import + Production = Export + Consumption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Supply = Demand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Inventory: Supply &gt; Demand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Decreasing Inventory: Supply &lt; Demand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ratec.us/solutions/primary-commodity-prices/commodity/urea-pric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rmprogress.com/farm-life/urea-natural-gas-and-corn-price-correlati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plt.com/en/blog/2022-11-14_fertiliz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gtransport.usda.gov/browse?category=Barge&amp;limitTo=datasets&amp;sortBy=relevance&amp;page=1&amp;pageSize=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BF6CD-FF15-BA13-A5BA-A017711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Urea Price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0C602-1300-82A2-0907-9DD310A7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($400)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1A73-49DD-B2F6-14FD-AE65C59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Urea Long-Term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A087-060A-6918-0E96-3656E6E38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413-E962-A7F2-3E59-2DABAD3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Price Index vs. Industrial Product Price Index (IPPI)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EF10D-F092-E55B-5EE0-3EF71A1E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928" y="1825625"/>
            <a:ext cx="728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1F9E7-E98A-136E-F5E5-BB9DEF3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CCBF-7F96-2DD5-20D5-A9F3EB30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12-month ahead</a:t>
            </a:r>
          </a:p>
        </p:txBody>
      </p:sp>
    </p:spTree>
    <p:extLst>
      <p:ext uri="{BB962C8B-B14F-4D97-AF65-F5344CB8AC3E}">
        <p14:creationId xmlns:p14="http://schemas.microsoft.com/office/powerpoint/2010/main" val="34526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FEF-9BD5-38F8-8E11-288C591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D71-7A25-D82F-F437-4FB1DE9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Forecast FOB prices for general direction and possible range of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difference between Alberta and FOB prices for timing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345532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245AD-560F-3646-9A30-64D334EB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50834"/>
            <a:ext cx="7315200" cy="43563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9337E4-8E26-F76B-036C-F98DD01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967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$1,102 (+3.9%)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$761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$1443 (+39%)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5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– Price reverts to the mean after shocks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988CC-750C-6DB4-8CF6-6FB441A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24" y="1825625"/>
            <a:ext cx="73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5E6E-9B24-DA3B-2D6D-D14623F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30-2E92-9701-05AA-B3BE905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FOB Black Sea – Forecast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E1FD88-1C0A-46E8-596F-B63736BC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399" y="1202461"/>
            <a:ext cx="7315200" cy="44530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AC692-73EF-B535-3B55-0571BA62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17474"/>
              </p:ext>
            </p:extLst>
          </p:nvPr>
        </p:nvGraphicFramePr>
        <p:xfrm>
          <a:off x="2438399" y="5931747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$587 (+2%)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418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755 (+31%)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3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1484-817D-E8AC-FA19-06B6545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5A9A-0E5D-572B-3E1C-7F71630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Alberta – Forecast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8AA0B-A481-4A21-752D-8B5A0B7A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78159"/>
            <a:ext cx="7315200" cy="430168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62F6F8-323A-D4DD-1577-BB0FA81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4018"/>
              </p:ext>
            </p:extLst>
          </p:nvPr>
        </p:nvGraphicFramePr>
        <p:xfrm>
          <a:off x="2438400" y="5943600"/>
          <a:ext cx="7315200" cy="90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$872 (-16%)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$691 (-33%)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$1054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73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63D18-B45A-5348-32B7-4E6B1DC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Market Timing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79D5-24BF-AE61-1760-B9C99A1D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0B13-FDB9-66FB-6A74-2B037236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Annual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B7402-84A5-995A-AC5F-A988B37E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03" y="1825625"/>
            <a:ext cx="74011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9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4D95B-94B3-7EFE-20D6-C1D06A5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056" y="1825625"/>
            <a:ext cx="7409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92A76-F4BD-B7A7-8037-8F6821A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6B30D-0FDD-0E1E-E4F8-75481CE87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1" y="1460500"/>
            <a:ext cx="665499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1F1A-5939-9A08-FECF-552CDDD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– A Fragmented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CFAEDA-5A21-08A6-082E-4BC67FAC27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7847"/>
            <a:ext cx="10515600" cy="434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C5FE0-3AE0-6786-BF50-E6BDAC6A096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4"/>
              </a:rPr>
              <a:t>Urea Price - Current &amp; Forecasts | Intratec.us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8502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5E8F3-093C-A82F-349A-0D8200E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F174D-7DEA-E66C-40A8-8C4C9D0C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Interprovincial</a:t>
            </a:r>
            <a:r>
              <a:rPr lang="en-US" dirty="0"/>
              <a:t> trade dynamics and the price relationship between Eastern and Western Canada.</a:t>
            </a:r>
          </a:p>
          <a:p>
            <a:r>
              <a:rPr lang="en-US" dirty="0"/>
              <a:t>Analysis of </a:t>
            </a:r>
            <a:r>
              <a:rPr lang="en-US" b="1" dirty="0"/>
              <a:t>global supply and demand </a:t>
            </a:r>
            <a:r>
              <a:rPr lang="en-US" dirty="0"/>
              <a:t>of urea and crops.</a:t>
            </a:r>
          </a:p>
          <a:p>
            <a:r>
              <a:rPr lang="en-US" dirty="0"/>
              <a:t>Calculation of </a:t>
            </a:r>
            <a:r>
              <a:rPr lang="en-US" b="1" dirty="0"/>
              <a:t>CIF</a:t>
            </a:r>
            <a:r>
              <a:rPr lang="en-US" dirty="0"/>
              <a:t> prices 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/>
              <a:t>Farm Product Price Index</a:t>
            </a:r>
          </a:p>
          <a:p>
            <a:pPr lvl="1"/>
            <a:r>
              <a:rPr lang="en-US" dirty="0"/>
              <a:t>Farm Input Price Index</a:t>
            </a:r>
          </a:p>
          <a:p>
            <a:pPr lvl="1"/>
            <a:r>
              <a:rPr lang="en-US" dirty="0"/>
              <a:t>Canadian Fertilizer Production</a:t>
            </a:r>
          </a:p>
          <a:p>
            <a:pPr lvl="1"/>
            <a:r>
              <a:rPr lang="en-US" dirty="0"/>
              <a:t>Canadian Fertilizer Inventories</a:t>
            </a:r>
          </a:p>
          <a:p>
            <a:pPr lvl="1"/>
            <a:r>
              <a:rPr lang="en-US" dirty="0"/>
              <a:t>Fertilizers Shipments</a:t>
            </a:r>
          </a:p>
          <a:p>
            <a:r>
              <a:rPr lang="en-US" dirty="0"/>
              <a:t>Analyzing the CFTC Commitment of Traders (</a:t>
            </a:r>
            <a:r>
              <a:rPr lang="en-US" b="1" dirty="0"/>
              <a:t>COT</a:t>
            </a:r>
            <a:r>
              <a:rPr lang="en-US" dirty="0"/>
              <a:t>) report for the futures market to gain insights into market sentiment and shifts in positions held by major hedge funds and producers.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FEB1-56BF-9725-3B41-1B3DB2D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Conceptual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28C3-30B3-5DD1-65B7-4C1404537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1557" y="1825625"/>
            <a:ext cx="5688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Gas 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D542D5-C83E-B9AE-B870-8A8A8D4FAAEC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 err="1">
                <a:hlinkClick r:id="rId3"/>
              </a:rPr>
              <a:t>FarmProgress</a:t>
            </a:r>
            <a:r>
              <a:rPr lang="en-US" dirty="0">
                <a:hlinkClick r:id="rId3"/>
              </a:rPr>
              <a:t>, Urea, Natural Gas, and Corn Price Correlations</a:t>
            </a:r>
            <a:r>
              <a:rPr lang="en-US" dirty="0"/>
              <a:t>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C2C1CA-A4C2-AA39-6E12-49D3EC1AB284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What Are the Drivers of Fertilizer Prices in Canada? - Pouliot economics</a:t>
            </a:r>
            <a:r>
              <a:rPr lang="en-US" dirty="0"/>
              <a:t> 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 –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Barge Rate 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82D922-A7B2-AEC4-16A4-4FD2CFBECC57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United States Department of Agriculture (USDA), Downbound Grain Barge Rates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895</Words>
  <Application>Microsoft Office PowerPoint</Application>
  <PresentationFormat>Widescreen</PresentationFormat>
  <Paragraphs>121</Paragraphs>
  <Slides>33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Urea Outlook for 2026</vt:lpstr>
      <vt:lpstr>Process</vt:lpstr>
      <vt:lpstr>Urea – A Fragmented Market</vt:lpstr>
      <vt:lpstr>1. Conceptual Model</vt:lpstr>
      <vt:lpstr>Conceptual Model</vt:lpstr>
      <vt:lpstr>Natural Gas accounts for 70-90% of urea variable production costs</vt:lpstr>
      <vt:lpstr>Corn price is a proxy for agriculture / urea demand </vt:lpstr>
      <vt:lpstr>Diesel – transportation costs by trucks, rail, or ship</vt:lpstr>
      <vt:lpstr>Barge Rate (Mississippi), transportation cost from US</vt:lpstr>
      <vt:lpstr>Lasso (L1) Regularized Regression</vt:lpstr>
      <vt:lpstr>2. Urea Price Drivers</vt:lpstr>
      <vt:lpstr>Corn is trading at 2010 levels ($400) and is undervalued</vt:lpstr>
      <vt:lpstr>Corn price is below CPI Food Index (Annual Growth Rate = 3%)</vt:lpstr>
      <vt:lpstr>Diesel: near value, bearish outlook</vt:lpstr>
      <vt:lpstr>Natural Gas near historical low, trading in 2-4 range</vt:lpstr>
      <vt:lpstr>3. Urea Long-Term Trend</vt:lpstr>
      <vt:lpstr>Urea Price Index – Statistics Canada (PPI), 6% annual growth rate since 2000</vt:lpstr>
      <vt:lpstr>Urea Price Index vs. Industrial Product Price Index (IPPI)</vt:lpstr>
      <vt:lpstr>4. Forecast</vt:lpstr>
      <vt:lpstr>Random Walk Model – Scenario Panning</vt:lpstr>
      <vt:lpstr>Regression Model – Price reverts to the mean after shocks</vt:lpstr>
      <vt:lpstr>Urea, FOB Black Sea – Forecast</vt:lpstr>
      <vt:lpstr>Urea, Alberta – Forecast </vt:lpstr>
      <vt:lpstr>6. Market Timing</vt:lpstr>
      <vt:lpstr>NOLA vs. Black Sea FOB prices (in CAD)</vt:lpstr>
      <vt:lpstr>Urea, Annual Chart</vt:lpstr>
      <vt:lpstr>Alberta and Black Sea Spread (in CAD)</vt:lpstr>
      <vt:lpstr>Alberta and Black Sea Spread, Retail prices are highly overvalued (as of 2025-06)</vt:lpstr>
      <vt:lpstr>Seasonality</vt:lpstr>
      <vt:lpstr>7. Conclusion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Ghafarianzadeh, Mahdi ICT</cp:lastModifiedBy>
  <cp:revision>24</cp:revision>
  <dcterms:created xsi:type="dcterms:W3CDTF">2025-09-26T14:21:00Z</dcterms:created>
  <dcterms:modified xsi:type="dcterms:W3CDTF">2025-10-01T15:21:33Z</dcterms:modified>
</cp:coreProperties>
</file>