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9" r:id="rId8"/>
    <p:sldId id="275" r:id="rId9"/>
    <p:sldId id="277" r:id="rId10"/>
    <p:sldId id="276" r:id="rId11"/>
    <p:sldId id="274" r:id="rId12"/>
    <p:sldId id="263" r:id="rId13"/>
    <p:sldId id="272" r:id="rId14"/>
    <p:sldId id="267" r:id="rId15"/>
    <p:sldId id="265" r:id="rId16"/>
    <p:sldId id="273" r:id="rId17"/>
    <p:sldId id="271" r:id="rId18"/>
    <p:sldId id="264" r:id="rId19"/>
    <p:sldId id="266" r:id="rId20"/>
    <p:sldId id="268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84858A-5FC9-4FB8-9A70-32078733FC8E}">
          <p14:sldIdLst>
            <p14:sldId id="256"/>
            <p14:sldId id="257"/>
            <p14:sldId id="259"/>
            <p14:sldId id="260"/>
            <p14:sldId id="261"/>
            <p14:sldId id="262"/>
            <p14:sldId id="269"/>
            <p14:sldId id="275"/>
            <p14:sldId id="277"/>
            <p14:sldId id="276"/>
            <p14:sldId id="274"/>
            <p14:sldId id="263"/>
            <p14:sldId id="272"/>
            <p14:sldId id="267"/>
            <p14:sldId id="265"/>
            <p14:sldId id="273"/>
            <p14:sldId id="271"/>
            <p14:sldId id="264"/>
            <p14:sldId id="266"/>
            <p14:sldId id="26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6278-58A7-493D-BC41-ED0D01DC0F3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0D423-1062-4D44-828B-BFEF85F3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CE5B-CB21-4AA3-C733-723D6FBA3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D8A14-CC0A-815E-C8E9-C4ED6AD2A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2831-9F1C-B71D-32B5-B0F3FD82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B0EC-75C7-9BBA-A73B-AC87BE80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9896-1696-F5BB-4B69-9EA42F7E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F713-85D7-0C03-F4EE-E90E8EB1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ADCCB-587B-4ECE-8649-0434B5574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1FA3-3B77-ED56-19A6-381A325B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C41D-CCB9-3F8A-8882-595B1BD8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A6C9-5D1F-1E4C-1F73-07A2C1AE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266ED-A164-17B3-5C9B-822493976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E7A4-E290-AD00-E8D5-23B3F0F67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5462-0328-A2C0-5149-C4097AE8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6CA8-B880-AF10-16BA-CCD7F341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DC17-1858-BA0A-7327-CBC2628C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7CF6-AB77-B054-2759-C0DE19DC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8E31-4F30-64E1-FB88-FEB52EA4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2152E-2BFF-638A-0F55-AD45BB3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E373-F8E0-FBB6-CD19-E6A8E7FA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16251-40C0-82A3-D2E9-2D5BA784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12F5-ADB4-C09F-43E0-84232D7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C0152-95DA-BF0D-7B96-B1B4C1EE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5E72-F333-1BD1-488E-E9B9DF0F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F694-E220-BCC3-2B2A-DE615EF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42A8-4729-2D9B-8426-1F3EFDB7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8A2E-1BB6-DD50-5502-6F54FA79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9705-DBDD-5E09-A353-EBA594E2C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08E41-2537-1054-402F-D4AB75FF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EAB5E-D656-A0AE-96F5-EDB861DE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FBE37-6AD3-5A2C-E19E-CB529A2A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94C52-68EC-7CC5-0E91-F3C5F4CB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3322-D64F-6672-933E-159DDAD6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A7671-7CFC-1F60-5BB2-E2BD1C44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9562-1F87-66FC-BFFA-9429A2D58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3D75A-02CF-6CF7-C5E3-2A3137133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FDE49-6605-5EDA-69B6-6313E8EA3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95BB9-CA11-187E-928B-69F913B0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83C8B-C427-7C80-2289-7EFE5C12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046C8-8ABC-676F-FAF9-DF02E9B3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6DB5-4FC1-F43E-CBD5-4933F82D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14755-E8BE-19A4-BC2A-C4FA4BA2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21016-A031-8933-D841-5694C050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9739F-D4F2-2FBF-6BAC-800B96F8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E5B3E-63A9-C92A-8964-E42DAF54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09912-1D6D-77B7-38A9-CB861CC0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703A2-DEC6-6519-15F2-B5862914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916B-D175-B220-D9A6-25575AE5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FB55-D4A9-E2EF-7F53-D5850F3F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A8C41-D068-C8F8-F29F-E2E90DC1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9E64F-FA14-B71D-037D-32686267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C02F5-209A-3679-CB73-7BF530E0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F4B8-7DBE-4BD6-74D0-5BA96DF7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91DB-2B7E-648C-73D8-FB242729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84139-2320-FB48-12F6-D8421974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3BD57-E693-31C0-86B4-CAF1B779C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3BCDF-5C2C-503D-D0F5-C3891CDF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5141-8653-9BB4-8B26-FC3F00FF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6A97D-4139-292B-2D67-5EA2CE78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5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B3685-D5BB-32BE-81BF-B58DC21B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7230-60C7-2C9B-B579-E6397A98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8AEF-5CA6-8884-EF76-406C3DB3F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4A3B0-DC28-4825-85A8-86BBA3F63BF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933F-F02B-49C5-AA89-19AA8EE1E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D8C3-FA88-DF1E-1623-D3D98655F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7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1AC8-7237-6331-4AE5-65AEA4643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Urea Outlook for 2026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79980-EA40-A0EC-D26F-AE73AB2B1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Borderland Co-op</a:t>
            </a:r>
          </a:p>
          <a:p>
            <a:r>
              <a:rPr lang="en-US" dirty="0"/>
              <a:t>Mahdi </a:t>
            </a:r>
            <a:r>
              <a:rPr lang="en-US" dirty="0" err="1"/>
              <a:t>Ghafarian</a:t>
            </a:r>
            <a:endParaRPr lang="en-US" dirty="0"/>
          </a:p>
          <a:p>
            <a:r>
              <a:rPr lang="en-US" dirty="0"/>
              <a:t>Sep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9275-A2FB-22DC-0B7F-277D8341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Diesel: near value, bearish outlook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69AEB-38A9-47AA-4743-5FEFD5A7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09" y="1825625"/>
            <a:ext cx="7285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07C8-202E-5200-A233-34D0D394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Gas near historical low, trading in 2-4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0C7B1-0B21-E42F-911F-23BFEF70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584" y="1825625"/>
            <a:ext cx="7480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455A-9346-5413-C4F1-93270BDC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Model – Scenario Panning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974E19-ED14-F1DB-4861-0EF3F2820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693" y="1825625"/>
            <a:ext cx="73146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4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A4BFE-C263-EFC8-1EB3-5516BD6ED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4D8B-6FE6-B82D-0469-B1EB1A08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Model – Scenario Panning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CA234-A565-53B9-042B-F4A3A92F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1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 for Sep 2025, 90% Prediction Interval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53EAA4-13F5-81D1-9159-79EEE151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132177"/>
              </p:ext>
            </p:extLst>
          </p:nvPr>
        </p:nvGraphicFramePr>
        <p:xfrm>
          <a:off x="1825049" y="2923540"/>
          <a:ext cx="85419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65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42365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42365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42365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  <a:gridCol w="1406142">
                  <a:extLst>
                    <a:ext uri="{9D8B030D-6E8A-4147-A177-3AD203B41FA5}">
                      <a16:colId xmlns:a16="http://schemas.microsoft.com/office/drawing/2014/main" val="2366238779"/>
                    </a:ext>
                  </a:extLst>
                </a:gridCol>
                <a:gridCol w="1441159">
                  <a:extLst>
                    <a:ext uri="{9D8B030D-6E8A-4147-A177-3AD203B41FA5}">
                      <a16:colId xmlns:a16="http://schemas.microsoft.com/office/drawing/2014/main" val="1588838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Band (95%)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 Band (% chg.)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Band (% chg.)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$1,079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22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A0BA-5E5C-EB66-E820-079876BF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Urea Price Index </a:t>
            </a:r>
            <a:r>
              <a:rPr lang="en-US" dirty="0"/>
              <a:t>– Statistics Canada (PPI), 6% annual growth rate since 2000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C63B5-3B02-484B-3C77-85B156D9A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6436" y="1825625"/>
            <a:ext cx="74391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A1BE-9319-DD0E-F720-08CD263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FOB Black Sea – Regression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51C12C-A88B-DD85-6662-1A1E5625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9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116A-B7F8-F547-AAD8-58AFB321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NOLA vs. Black Sea FOB prices (in CAD)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008FC-2B2A-DBFC-0A7D-1203F8BE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80" y="1825625"/>
            <a:ext cx="7278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8420-5C87-5820-A316-EBD3C65F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36C-B23F-FAE3-27A2-A46850FC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 (in CAD)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FE664D-BA45-1329-5A5B-A5B41ADF0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953" y="1825625"/>
            <a:ext cx="7420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530B-8707-D90C-3C29-C951000D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Spread, Retail prices are highly overvalued (as of 2025-06)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AA8F4-E48A-754D-C6C9-C601047E9A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5357"/>
            <a:ext cx="5181600" cy="305187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540918E-E801-4C6F-89ED-5876070A2D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32" y="2801040"/>
            <a:ext cx="4328535" cy="240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20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55A-379F-DF0A-8F57-F47B1D57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604E-73EA-3F65-4A94-C8E8AA06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Urea</a:t>
            </a:r>
            <a:r>
              <a:rPr lang="en-US" dirty="0"/>
              <a:t> has an established </a:t>
            </a:r>
            <a:r>
              <a:rPr lang="en-US" b="1" dirty="0"/>
              <a:t>uptrend</a:t>
            </a:r>
            <a:r>
              <a:rPr lang="en-US" dirty="0"/>
              <a:t> with 6% annual growth rate, and price of urea will increase in the following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current spread between urea in Alberta and FOB prices ($462) means </a:t>
            </a:r>
            <a:r>
              <a:rPr lang="en-US" b="1" dirty="0"/>
              <a:t>overvalued</a:t>
            </a:r>
            <a:r>
              <a:rPr lang="en-US" dirty="0"/>
              <a:t> urea prices 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Recommendation: </a:t>
            </a:r>
            <a:r>
              <a:rPr lang="en-US" b="1" dirty="0"/>
              <a:t>Wait</a:t>
            </a:r>
            <a:r>
              <a:rPr lang="en-US" dirty="0"/>
              <a:t> for the spread of less than $300 to buy.</a:t>
            </a:r>
          </a:p>
        </p:txBody>
      </p:sp>
    </p:spTree>
    <p:extLst>
      <p:ext uri="{BB962C8B-B14F-4D97-AF65-F5344CB8AC3E}">
        <p14:creationId xmlns:p14="http://schemas.microsoft.com/office/powerpoint/2010/main" val="142733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E943-779E-8CFB-1138-4B1DC42F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0952B-EE89-7F13-D4B7-5F93AE7F4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89" y="1572945"/>
            <a:ext cx="6782821" cy="518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57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10FF-D898-99AA-C0C4-412754F8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C75E-97D1-4403-7E8B-E8B90957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of the </a:t>
            </a:r>
            <a:r>
              <a:rPr lang="en-US" b="1" dirty="0"/>
              <a:t>Russia-Ukraine</a:t>
            </a:r>
            <a:r>
              <a:rPr lang="en-US" dirty="0"/>
              <a:t> conflict and the resumption of Russian exports to global markets, along with the termination of </a:t>
            </a:r>
            <a:r>
              <a:rPr lang="en-US" b="1" dirty="0"/>
              <a:t>China's zero-export policy </a:t>
            </a:r>
            <a:r>
              <a:rPr lang="en-US" dirty="0"/>
              <a:t>and the return of Chinese urea to international trade, can increase supply and cause further price declines in the short term.</a:t>
            </a:r>
          </a:p>
        </p:txBody>
      </p:sp>
    </p:spTree>
    <p:extLst>
      <p:ext uri="{BB962C8B-B14F-4D97-AF65-F5344CB8AC3E}">
        <p14:creationId xmlns:p14="http://schemas.microsoft.com/office/powerpoint/2010/main" val="3984814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50C3-9563-B44A-870F-65290958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6A2F-43BA-42C8-C546-45B8E465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Interprovincial trade dynamics and the price relationship between Eastern and Western Canada.</a:t>
            </a:r>
          </a:p>
          <a:p>
            <a:r>
              <a:rPr lang="en-US" dirty="0"/>
              <a:t>Analysis of global supply and demand of urea and crops.</a:t>
            </a:r>
          </a:p>
          <a:p>
            <a:r>
              <a:rPr lang="en-US" dirty="0"/>
              <a:t>Calculation of CIF prices to estimate wholesale price in Canada</a:t>
            </a:r>
          </a:p>
          <a:p>
            <a:r>
              <a:rPr lang="en-US" dirty="0"/>
              <a:t>Analysis of agriculture data from </a:t>
            </a:r>
            <a:r>
              <a:rPr lang="en-US" b="1" dirty="0"/>
              <a:t>Statistics Canada</a:t>
            </a:r>
            <a:r>
              <a:rPr lang="en-US" dirty="0"/>
              <a:t>, including:</a:t>
            </a:r>
            <a:endParaRPr lang="en-US" b="1" dirty="0"/>
          </a:p>
          <a:p>
            <a:pPr lvl="1"/>
            <a:r>
              <a:rPr lang="en-US" dirty="0"/>
              <a:t>Farm Product Price Index</a:t>
            </a:r>
          </a:p>
          <a:p>
            <a:pPr lvl="1"/>
            <a:r>
              <a:rPr lang="en-US" dirty="0"/>
              <a:t>Farm Input Price Index</a:t>
            </a:r>
          </a:p>
          <a:p>
            <a:pPr lvl="1"/>
            <a:r>
              <a:rPr lang="en-US" dirty="0"/>
              <a:t>Canadian Fertilizer Production</a:t>
            </a:r>
          </a:p>
          <a:p>
            <a:pPr lvl="1"/>
            <a:r>
              <a:rPr lang="en-US" dirty="0"/>
              <a:t>Canadian Fertilizer Inventories</a:t>
            </a:r>
          </a:p>
          <a:p>
            <a:pPr lvl="1"/>
            <a:r>
              <a:rPr lang="en-US" dirty="0"/>
              <a:t>Fertilizers Shipments</a:t>
            </a:r>
          </a:p>
        </p:txBody>
      </p:sp>
    </p:spTree>
    <p:extLst>
      <p:ext uri="{BB962C8B-B14F-4D97-AF65-F5344CB8AC3E}">
        <p14:creationId xmlns:p14="http://schemas.microsoft.com/office/powerpoint/2010/main" val="25368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4323-8332-2E2C-EAE3-BCF0EE7C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Natural Gas </a:t>
            </a:r>
            <a:r>
              <a:rPr lang="en-US" dirty="0"/>
              <a:t>accounts for 70-90% of urea variable production costs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C84AAD-E075-4D41-34B3-400472411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128" y="1825625"/>
            <a:ext cx="7079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02CD-F3E2-F389-B6F4-1B818B0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Corn</a:t>
            </a:r>
            <a:r>
              <a:rPr lang="en-US" dirty="0"/>
              <a:t> price is a proxy for agriculture / urea demand </a:t>
            </a:r>
            <a:endParaRPr lang="en-US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D2A2C1-5BF7-C94E-6BE4-6B8D62AF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127" y="1825625"/>
            <a:ext cx="72937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B00-9CDB-9521-0389-DF61D421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Diesel</a:t>
            </a:r>
            <a:r>
              <a:rPr lang="en-US" dirty="0"/>
              <a:t>, transportation costs by trucks, rail, or ship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20FBD1-C3A8-9C15-4C6A-CE776305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035" y="1825625"/>
            <a:ext cx="7159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99AB-88F8-C085-A43D-87F9801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Barge Rate </a:t>
            </a:r>
            <a:r>
              <a:rPr lang="en-US" dirty="0"/>
              <a:t>(Mississippi), transportation cost from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9DB58-723A-894C-56B1-AAD9D0E83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66" y="1825625"/>
            <a:ext cx="70962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9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DA0A19-2D7A-2B44-7BB0-DB70AD9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(L1) Regularized Regression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9E608F-7054-9060-0846-9DC66A0116A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252" y="1559202"/>
            <a:ext cx="3283852" cy="49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7B6A24-2FD1-A000-B3BF-69130BA27C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43" y="2798618"/>
            <a:ext cx="4121105" cy="18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3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30F0-B6D0-2FF7-78B7-50BF75D1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is trading at 2010 levels and is undervalued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6959C-C966-946D-31B9-5DC6E74D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333" y="1825625"/>
            <a:ext cx="7423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EA6E-BA16-09A3-7211-A0363221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price is below CPI Food Index (Annual Growth Rate = 3%)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1138E-829A-BF2B-E202-36CFB18A9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939" y="1825625"/>
            <a:ext cx="73941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15e697-1c31-4156-8581-01c5d1e29c65}" enabled="1" method="Standard" siteId="{cf4e8a24-641b-40d2-905e-9a328b644fa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383</Words>
  <Application>Microsoft Office PowerPoint</Application>
  <PresentationFormat>Widescreen</PresentationFormat>
  <Paragraphs>52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Urea Outlook for 2026</vt:lpstr>
      <vt:lpstr>Conceptual Model</vt:lpstr>
      <vt:lpstr>Natural Gas accounts for 70-90% of urea variable production costs</vt:lpstr>
      <vt:lpstr>Corn price is a proxy for agriculture / urea demand </vt:lpstr>
      <vt:lpstr>Diesel, transportation costs by trucks, rail, or ship</vt:lpstr>
      <vt:lpstr>Barge Rate (Mississippi), transportation cost from US</vt:lpstr>
      <vt:lpstr>Lasso (L1) Regularized Regression</vt:lpstr>
      <vt:lpstr>Corn is trading at 2010 levels and is undervalued</vt:lpstr>
      <vt:lpstr>Corn price is below CPI Food Index (Annual Growth Rate = 3%)</vt:lpstr>
      <vt:lpstr>Diesel: near value, bearish outlook</vt:lpstr>
      <vt:lpstr>Natural Gas near historical low, trading in 2-4 range</vt:lpstr>
      <vt:lpstr>Random Walk Model – Scenario Panning</vt:lpstr>
      <vt:lpstr>Random Walk Model – Scenario Panning</vt:lpstr>
      <vt:lpstr>Urea Price Index – Statistics Canada (PPI), 6% annual growth rate since 2000</vt:lpstr>
      <vt:lpstr>FOB Black Sea – Regression Model</vt:lpstr>
      <vt:lpstr>NOLA vs. Black Sea FOB prices (in CAD)</vt:lpstr>
      <vt:lpstr>Alberta and Black Sea Spread (in CAD)</vt:lpstr>
      <vt:lpstr>Alberta and Black Sea Spread, Retail prices are highly overvalued (as of 2025-06)</vt:lpstr>
      <vt:lpstr>Conclusion</vt:lpstr>
      <vt:lpstr>Risks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Ghafarianzadeh, Mahdi ICT</dc:creator>
  <cp:lastModifiedBy>Ghafarianzadeh, Mahdi ICT</cp:lastModifiedBy>
  <cp:revision>5</cp:revision>
  <dcterms:created xsi:type="dcterms:W3CDTF">2025-09-26T14:21:00Z</dcterms:created>
  <dcterms:modified xsi:type="dcterms:W3CDTF">2025-09-26T22:38:01Z</dcterms:modified>
</cp:coreProperties>
</file>