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8" r:id="rId3"/>
    <p:sldId id="258" r:id="rId4"/>
    <p:sldId id="259" r:id="rId5"/>
    <p:sldId id="266" r:id="rId6"/>
    <p:sldId id="262" r:id="rId7"/>
    <p:sldId id="267" r:id="rId8"/>
    <p:sldId id="261" r:id="rId9"/>
    <p:sldId id="263" r:id="rId10"/>
    <p:sldId id="264" r:id="rId11"/>
    <p:sldId id="270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5F19-0A58-430F-853A-2A12FA5EF2AB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49FC-2D72-4F16-AC1A-D5EB2CC4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8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5F19-0A58-430F-853A-2A12FA5EF2AB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49FC-2D72-4F16-AC1A-D5EB2CC4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5F19-0A58-430F-853A-2A12FA5EF2AB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49FC-2D72-4F16-AC1A-D5EB2CC4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3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5F19-0A58-430F-853A-2A12FA5EF2AB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49FC-2D72-4F16-AC1A-D5EB2CC4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4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5F19-0A58-430F-853A-2A12FA5EF2AB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49FC-2D72-4F16-AC1A-D5EB2CC4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5F19-0A58-430F-853A-2A12FA5EF2AB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49FC-2D72-4F16-AC1A-D5EB2CC4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7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5F19-0A58-430F-853A-2A12FA5EF2AB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49FC-2D72-4F16-AC1A-D5EB2CC4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0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5F19-0A58-430F-853A-2A12FA5EF2AB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49FC-2D72-4F16-AC1A-D5EB2CC4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8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5F19-0A58-430F-853A-2A12FA5EF2AB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49FC-2D72-4F16-AC1A-D5EB2CC4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5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5F19-0A58-430F-853A-2A12FA5EF2AB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49FC-2D72-4F16-AC1A-D5EB2CC4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2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5F19-0A58-430F-853A-2A12FA5EF2AB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49FC-2D72-4F16-AC1A-D5EB2CC4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7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BBA5F19-0A58-430F-853A-2A12FA5EF2AB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EAC49FC-2D72-4F16-AC1A-D5EB2CC4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36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ED51-9FE9-7C04-9AAE-9005C5B50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CAD/USD Outlook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47761-A118-BA22-9439-36A15E33EE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Mahdi </a:t>
            </a:r>
            <a:r>
              <a:rPr lang="en-US" dirty="0" err="1"/>
              <a:t>Ghafarian</a:t>
            </a:r>
            <a:endParaRPr lang="en-US" dirty="0"/>
          </a:p>
          <a:p>
            <a:r>
              <a:rPr lang="en-US" dirty="0"/>
              <a:t>Oct 2025</a:t>
            </a:r>
          </a:p>
        </p:txBody>
      </p:sp>
    </p:spTree>
    <p:extLst>
      <p:ext uri="{BB962C8B-B14F-4D97-AF65-F5344CB8AC3E}">
        <p14:creationId xmlns:p14="http://schemas.microsoft.com/office/powerpoint/2010/main" val="2725667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EAF9-790E-C2D2-DF39-01B0B7BF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A75FB-9C50-1109-77CF-3AC8B2B8D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58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F18EBA-7DD1-30BA-4B7E-34765F9A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Conclusion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FB37F-7286-C4CB-7C8E-DC3FC1769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97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B0A6-B792-8A52-262B-6C773A3E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and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EE535-FE96-EBFA-5AA7-E831A13D6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Assumptions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Bullish Dollar Index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Bearish Oil</a:t>
            </a:r>
          </a:p>
          <a:p>
            <a:r>
              <a:rPr lang="en-US" b="1" dirty="0"/>
              <a:t>Conclusion</a:t>
            </a:r>
          </a:p>
          <a:p>
            <a:pPr lvl="1"/>
            <a:r>
              <a:rPr lang="en-US" dirty="0"/>
              <a:t>Continuation of CAD/USD Downtrend</a:t>
            </a:r>
          </a:p>
          <a:p>
            <a:r>
              <a:rPr lang="en-US" b="1" dirty="0"/>
              <a:t>One-Year Forecast </a:t>
            </a:r>
            <a:r>
              <a:rPr lang="en-US" dirty="0"/>
              <a:t>Using Linear Regression from 20XX</a:t>
            </a:r>
          </a:p>
          <a:p>
            <a:pPr lvl="1"/>
            <a:r>
              <a:rPr lang="en-US" dirty="0"/>
              <a:t>Point Forecast:</a:t>
            </a:r>
          </a:p>
          <a:p>
            <a:pPr lvl="1"/>
            <a:r>
              <a:rPr lang="en-US" dirty="0"/>
              <a:t>Prediction Interval (80%): 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76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DCE96-90A0-C2A9-ECA7-5134104F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E11F6-1B9E-FCC0-5AAC-55883DD37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58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9BB06A-DB42-2A0C-C363-7470FAAC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42EB4D-0E32-4913-E661-1A204B26D1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2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F6E53-B2B1-974C-A528-A2F8857AC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CF543-3291-DE2F-9FF9-97DBD4DD5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Technical Analysis</a:t>
            </a:r>
            <a:r>
              <a:rPr lang="en-US" dirty="0"/>
              <a:t>: Discretionary price and volume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Quantitative Analysis</a:t>
            </a:r>
            <a:r>
              <a:rPr lang="en-US" dirty="0"/>
              <a:t>: Applying statistics and 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Sentiment Analysis</a:t>
            </a:r>
            <a:r>
              <a:rPr lang="en-US" dirty="0"/>
              <a:t>: General sentiment of market participants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Fundamental Analysis</a:t>
            </a:r>
            <a:r>
              <a:rPr lang="en-US" dirty="0"/>
              <a:t>: Economical theories on value and equilibrium levels, and supply and demand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2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5EDFC-535B-D5BC-1205-3BC27E0D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Drivers of CAD/USD rat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6DC22-D1C6-4540-B615-88442DDF7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Oil Price</a:t>
            </a:r>
          </a:p>
          <a:p>
            <a:r>
              <a:rPr lang="en-US" b="1" dirty="0"/>
              <a:t>Interest Rates </a:t>
            </a:r>
            <a:r>
              <a:rPr lang="en-US" dirty="0"/>
              <a:t>in CA and US</a:t>
            </a:r>
          </a:p>
          <a:p>
            <a:r>
              <a:rPr lang="en-US" b="1" dirty="0"/>
              <a:t>Inflation Rates </a:t>
            </a:r>
            <a:r>
              <a:rPr lang="en-US" dirty="0"/>
              <a:t>in CA and US</a:t>
            </a:r>
          </a:p>
          <a:p>
            <a:r>
              <a:rPr lang="en-US" b="1" dirty="0"/>
              <a:t>GDP Growth Rates </a:t>
            </a:r>
            <a:r>
              <a:rPr lang="en-US" dirty="0"/>
              <a:t>in CA and US</a:t>
            </a:r>
          </a:p>
          <a:p>
            <a:r>
              <a:rPr lang="en-US" b="1" dirty="0"/>
              <a:t>Unemployment Rates </a:t>
            </a:r>
            <a:r>
              <a:rPr lang="en-US" dirty="0"/>
              <a:t>in CA and US</a:t>
            </a:r>
          </a:p>
          <a:p>
            <a:r>
              <a:rPr lang="en-US" b="1" dirty="0"/>
              <a:t>Trade Balance </a:t>
            </a:r>
            <a:r>
              <a:rPr lang="en-US" dirty="0"/>
              <a:t>(Export/Import) between CA and US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79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FF53-A2B8-4C91-891D-8B712502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Historical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468EE-03F3-3931-A0FF-397377822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20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27D3-1EA2-09A0-6D68-0B9367926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18871-5ED6-97D7-661B-16FF3B6FD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2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C3C03C-57C8-F5FF-B54D-83A6FC1FA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Forecast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9F37B-691A-E093-55AD-00D1B6CEF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12 months</a:t>
            </a:r>
          </a:p>
        </p:txBody>
      </p:sp>
    </p:spTree>
    <p:extLst>
      <p:ext uri="{BB962C8B-B14F-4D97-AF65-F5344CB8AC3E}">
        <p14:creationId xmlns:p14="http://schemas.microsoft.com/office/powerpoint/2010/main" val="12448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C9C5-05D8-D643-1686-E1AD194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Model – Random Walk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03D77-9C2B-2DCF-35EF-23555902E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44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E18A-8FEE-9FCC-48A1-9807EFDD1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66A4E-1D1D-8B05-D137-0A4A8F3E8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98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Metadata/LabelInfo.xml><?xml version="1.0" encoding="utf-8"?>
<clbl:labelList xmlns:clbl="http://schemas.microsoft.com/office/2020/mipLabelMetadata">
  <clbl:label id="{9715e697-1c31-4156-8581-01c5d1e29c65}" enabled="1" method="Standard" siteId="{cf4e8a24-641b-40d2-905e-9a328b644fab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155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CAD/USD Outlook</vt:lpstr>
      <vt:lpstr>1. Introduction</vt:lpstr>
      <vt:lpstr>Forecasting Approaches</vt:lpstr>
      <vt:lpstr>Key Drivers of CAD/USD rat</vt:lpstr>
      <vt:lpstr>2. Historical Analysis</vt:lpstr>
      <vt:lpstr>Trend Analysis</vt:lpstr>
      <vt:lpstr>3. Forecast</vt:lpstr>
      <vt:lpstr>Baseline Model – Random Walk</vt:lpstr>
      <vt:lpstr>Simple Linear Regression</vt:lpstr>
      <vt:lpstr>Multiple Linear Regression</vt:lpstr>
      <vt:lpstr>4. Conclusion</vt:lpstr>
      <vt:lpstr>Recap and Outlook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Ghafarianzadeh, Mahdi ICT</dc:creator>
  <cp:lastModifiedBy>Ghafarianzadeh, Mahdi ICT</cp:lastModifiedBy>
  <cp:revision>2</cp:revision>
  <dcterms:created xsi:type="dcterms:W3CDTF">2025-09-18T18:57:05Z</dcterms:created>
  <dcterms:modified xsi:type="dcterms:W3CDTF">2025-09-18T21:48:23Z</dcterms:modified>
</cp:coreProperties>
</file>