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6"/>
  </p:notesMasterIdLst>
  <p:handoutMasterIdLst>
    <p:handoutMasterId r:id="rId57"/>
  </p:handoutMasterIdLst>
  <p:sldIdLst>
    <p:sldId id="256" r:id="rId2"/>
    <p:sldId id="264" r:id="rId3"/>
    <p:sldId id="341" r:id="rId4"/>
    <p:sldId id="342" r:id="rId5"/>
    <p:sldId id="343" r:id="rId6"/>
    <p:sldId id="265" r:id="rId7"/>
    <p:sldId id="270" r:id="rId8"/>
    <p:sldId id="307" r:id="rId9"/>
    <p:sldId id="344" r:id="rId10"/>
    <p:sldId id="345" r:id="rId11"/>
    <p:sldId id="346" r:id="rId12"/>
    <p:sldId id="389" r:id="rId13"/>
    <p:sldId id="310" r:id="rId14"/>
    <p:sldId id="314" r:id="rId15"/>
    <p:sldId id="315" r:id="rId16"/>
    <p:sldId id="316" r:id="rId17"/>
    <p:sldId id="347" r:id="rId18"/>
    <p:sldId id="311" r:id="rId19"/>
    <p:sldId id="390" r:id="rId20"/>
    <p:sldId id="312"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82" r:id="rId52"/>
    <p:sldId id="383" r:id="rId53"/>
    <p:sldId id="388" r:id="rId54"/>
    <p:sldId id="304" r:id="rId55"/>
  </p:sldIdLst>
  <p:sldSz cx="9144000" cy="6858000" type="screen4x3"/>
  <p:notesSz cx="7099300" cy="10234613"/>
  <p:defaultTextStyle>
    <a:defPPr>
      <a:defRPr lang="th-TH"/>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800080"/>
    <a:srgbClr val="339966"/>
    <a:srgbClr val="CC3300"/>
    <a:srgbClr val="4924A4"/>
    <a:srgbClr val="542ABC"/>
    <a:srgbClr val="8EC1D8"/>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ACE993BF-522C-43F0-A362-C711E1974B4C}" type="datetimeFigureOut">
              <a:rPr lang="en-US" smtClean="0"/>
              <a:pPr/>
              <a:t>3/16/2014</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0DF4D3FF-B40E-4ACD-A19A-5D1A22B2154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smtClean="0">
                <a:cs typeface="Angsana New" pitchFamily="18" charset="-34"/>
              </a:defRPr>
            </a:lvl1pPr>
          </a:lstStyle>
          <a:p>
            <a:pPr>
              <a:defRPr/>
            </a:pPr>
            <a:endParaRPr lang="th-TH"/>
          </a:p>
        </p:txBody>
      </p:sp>
      <p:sp>
        <p:nvSpPr>
          <p:cNvPr id="1218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smtClean="0">
                <a:cs typeface="Angsana New" pitchFamily="18" charset="-34"/>
              </a:defRPr>
            </a:lvl1pPr>
          </a:lstStyle>
          <a:p>
            <a:pPr>
              <a:defRPr/>
            </a:pPr>
            <a:endParaRPr lang="th-TH"/>
          </a:p>
        </p:txBody>
      </p:sp>
      <p:sp>
        <p:nvSpPr>
          <p:cNvPr id="583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h-TH" noProof="0" smtClean="0"/>
              <a:t>Click to edit Master text styles</a:t>
            </a:r>
          </a:p>
          <a:p>
            <a:pPr lvl="1"/>
            <a:r>
              <a:rPr lang="th-TH" noProof="0" smtClean="0"/>
              <a:t>Second level</a:t>
            </a:r>
          </a:p>
          <a:p>
            <a:pPr lvl="2"/>
            <a:r>
              <a:rPr lang="th-TH" noProof="0" smtClean="0"/>
              <a:t>Third level</a:t>
            </a:r>
          </a:p>
          <a:p>
            <a:pPr lvl="3"/>
            <a:r>
              <a:rPr lang="th-TH" noProof="0" smtClean="0"/>
              <a:t>Fourth level</a:t>
            </a:r>
          </a:p>
          <a:p>
            <a:pPr lvl="4"/>
            <a:r>
              <a:rPr lang="th-TH" noProof="0" smtClean="0"/>
              <a:t>Fifth level</a:t>
            </a:r>
          </a:p>
        </p:txBody>
      </p:sp>
      <p:sp>
        <p:nvSpPr>
          <p:cNvPr id="1218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smtClean="0">
                <a:cs typeface="Angsana New" pitchFamily="18" charset="-34"/>
              </a:defRPr>
            </a:lvl1pPr>
          </a:lstStyle>
          <a:p>
            <a:pPr>
              <a:defRPr/>
            </a:pPr>
            <a:endParaRPr lang="th-TH"/>
          </a:p>
        </p:txBody>
      </p:sp>
      <p:sp>
        <p:nvSpPr>
          <p:cNvPr id="1218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smtClean="0">
                <a:cs typeface="Angsana New" pitchFamily="18" charset="-34"/>
              </a:defRPr>
            </a:lvl1pPr>
          </a:lstStyle>
          <a:p>
            <a:pPr>
              <a:defRPr/>
            </a:pPr>
            <a:fld id="{B34E04D6-87E8-4946-A9FB-DC075BCAFA7B}" type="slidenum">
              <a:rPr lang="en-US"/>
              <a:pPr>
                <a:defRPr/>
              </a:pPr>
              <a:t>‹#›</a:t>
            </a:fld>
            <a:endParaRPr lang="th-TH"/>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pPr>
                  <a:defRPr/>
                </a:pPr>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en-US"/>
              </a:p>
            </p:txBody>
          </p:sp>
        </p:grpSp>
      </p:grpSp>
      <p:pic>
        <p:nvPicPr>
          <p:cNvPr id="13" name="Picture 16" descr="emu_300x300_72dpi_black"/>
          <p:cNvPicPr>
            <a:picLocks noChangeAspect="1" noChangeArrowheads="1"/>
          </p:cNvPicPr>
          <p:nvPr/>
        </p:nvPicPr>
        <p:blipFill>
          <a:blip r:embed="rId2"/>
          <a:srcRect/>
          <a:stretch>
            <a:fillRect/>
          </a:stretch>
        </p:blipFill>
        <p:spPr bwMode="auto">
          <a:xfrm>
            <a:off x="468313" y="115888"/>
            <a:ext cx="574675" cy="574675"/>
          </a:xfrm>
          <a:prstGeom prst="rect">
            <a:avLst/>
          </a:prstGeom>
          <a:noFill/>
          <a:ln w="9525">
            <a:noFill/>
            <a:miter lim="800000"/>
            <a:headEnd/>
            <a:tailEnd/>
          </a:ln>
        </p:spPr>
      </p:pic>
      <p:sp>
        <p:nvSpPr>
          <p:cNvPr id="598027"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59802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4" name="Rectangle 13"/>
          <p:cNvSpPr>
            <a:spLocks noGrp="1" noChangeArrowheads="1"/>
          </p:cNvSpPr>
          <p:nvPr>
            <p:ph type="dt" sz="half" idx="10"/>
          </p:nvPr>
        </p:nvSpPr>
        <p:spPr>
          <a:xfrm>
            <a:off x="912813" y="6251575"/>
            <a:ext cx="1905000" cy="457200"/>
          </a:xfrm>
        </p:spPr>
        <p:txBody>
          <a:bodyPr/>
          <a:lstStyle>
            <a:lvl1pPr>
              <a:defRPr smtClean="0"/>
            </a:lvl1pPr>
          </a:lstStyle>
          <a:p>
            <a:pPr>
              <a:defRPr/>
            </a:pPr>
            <a:fld id="{DD362302-C0CB-421E-AF73-64AEB49C6F29}" type="datetime4">
              <a:rPr lang="en-US"/>
              <a:pPr>
                <a:defRPr/>
              </a:pPr>
              <a:t>March 16, 2014</a:t>
            </a:fld>
            <a:endParaRPr lang="en-US"/>
          </a:p>
        </p:txBody>
      </p:sp>
      <p:sp>
        <p:nvSpPr>
          <p:cNvPr id="15" name="Rectangle 14"/>
          <p:cNvSpPr>
            <a:spLocks noGrp="1" noChangeArrowheads="1"/>
          </p:cNvSpPr>
          <p:nvPr>
            <p:ph type="ftr" sz="quarter" idx="11"/>
          </p:nvPr>
        </p:nvSpPr>
        <p:spPr>
          <a:xfrm>
            <a:off x="3354388" y="6248400"/>
            <a:ext cx="2895600" cy="457200"/>
          </a:xfrm>
        </p:spPr>
        <p:txBody>
          <a:bodyPr/>
          <a:lstStyle>
            <a:lvl1pPr>
              <a:defRPr smtClean="0"/>
            </a:lvl1pPr>
          </a:lstStyle>
          <a:p>
            <a:pPr>
              <a:defRPr/>
            </a:pPr>
            <a:r>
              <a:rPr lang="tr-TR"/>
              <a:t>EASTERN MEDITERRANEAN UNIVERSITY</a:t>
            </a:r>
            <a:endParaRPr lang="en-US"/>
          </a:p>
        </p:txBody>
      </p:sp>
      <p:sp>
        <p:nvSpPr>
          <p:cNvPr id="16" name="Rectangle 15"/>
          <p:cNvSpPr>
            <a:spLocks noGrp="1" noChangeArrowheads="1"/>
          </p:cNvSpPr>
          <p:nvPr>
            <p:ph type="sldNum" sz="quarter" idx="12"/>
          </p:nvPr>
        </p:nvSpPr>
        <p:spPr>
          <a:xfrm>
            <a:off x="6781800" y="6248400"/>
            <a:ext cx="1905000" cy="457200"/>
          </a:xfrm>
        </p:spPr>
        <p:txBody>
          <a:bodyPr/>
          <a:lstStyle>
            <a:lvl1pPr>
              <a:defRPr smtClean="0"/>
            </a:lvl1pPr>
          </a:lstStyle>
          <a:p>
            <a:pPr>
              <a:defRPr/>
            </a:pPr>
            <a:fld id="{A7AFBBD0-97EB-4A7A-928D-B69EA8E19310}" type="slidenum">
              <a:rPr lang="en-US"/>
              <a:pPr>
                <a:defRPr/>
              </a:pPr>
              <a:t>‹#›</a:t>
            </a:fld>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fld id="{123632A0-2DFC-4151-9731-7E12DD02A6F4}" type="datetime4">
              <a:rPr lang="en-US"/>
              <a:pPr>
                <a:defRPr/>
              </a:pPr>
              <a:t>March 16, 2014</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B9730255-AEA0-4991-BB10-932B978A2635}" type="slidenum">
              <a:rPr lang="en-US"/>
              <a:pPr>
                <a:defRPr/>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0193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9055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fld id="{E3C26E14-EB92-469B-9D2F-AAC7E4CF1808}" type="datetime4">
              <a:rPr lang="en-US"/>
              <a:pPr>
                <a:defRPr/>
              </a:pPr>
              <a:t>March 16, 2014</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B3BCF54-CD7D-4C87-8D2C-CF1692D6729E}" type="slidenum">
              <a:rPr lang="en-US"/>
              <a:pPr>
                <a:defRPr/>
              </a:pPr>
              <a:t>‹#›</a:t>
            </a:fld>
            <a:endParaRPr 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127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066800"/>
            <a:ext cx="39624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066800"/>
            <a:ext cx="39624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fld id="{EBE57A37-D492-4977-A36F-38ED92FB473E}" type="datetime4">
              <a:rPr lang="en-US"/>
              <a:pPr>
                <a:defRPr/>
              </a:pPr>
              <a:t>March 16, 2014</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F685C764-35AE-48B7-9487-871B32D68B82}" type="slidenum">
              <a:rPr lang="en-US"/>
              <a:pPr>
                <a:defRPr/>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fld id="{8BB40F60-B9FB-4614-B661-9FCC469684B7}" type="datetime4">
              <a:rPr lang="en-US"/>
              <a:pPr>
                <a:defRPr/>
              </a:pPr>
              <a:t>March 16, 2014</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E5CBFACC-6A6F-4CDF-B115-511972A02419}" type="slidenum">
              <a:rPr lang="en-US"/>
              <a:pPr>
                <a:defRPr/>
              </a:pPr>
              <a:t>‹#›</a:t>
            </a:fld>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fld id="{0FA44D05-98D1-4945-B6FB-56E603874DEE}" type="datetime4">
              <a:rPr lang="en-US"/>
              <a:pPr>
                <a:defRPr/>
              </a:pPr>
              <a:t>March 16, 2014</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65614CC8-81A0-4ED8-ACEA-DAF557542829}" type="slidenum">
              <a:rPr lang="en-US"/>
              <a:pPr>
                <a:defRPr/>
              </a:pPr>
              <a:t>‹#›</a:t>
            </a:fld>
            <a:endParaRPr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066800"/>
            <a:ext cx="3962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066800"/>
            <a:ext cx="3962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fld id="{18DE7388-66E4-4F9B-9D22-4D56B5C9BD9A}" type="datetime4">
              <a:rPr lang="en-US"/>
              <a:pPr>
                <a:defRPr/>
              </a:pPr>
              <a:t>March 16, 2014</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74D58A2D-4047-42B1-8A0E-3A1061C8D0D6}" type="slidenum">
              <a:rPr lang="en-US"/>
              <a:pPr>
                <a:defRPr/>
              </a:pPr>
              <a:t>‹#›</a:t>
            </a:fld>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fld id="{1628B908-C672-4B7F-9283-961DF19EBA27}" type="datetime4">
              <a:rPr lang="en-US"/>
              <a:pPr>
                <a:defRPr/>
              </a:pPr>
              <a:t>March 16, 2014</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043FAC1D-BAF3-4BC0-B071-03836AE51BB6}" type="slidenum">
              <a:rPr lang="en-US"/>
              <a:pPr>
                <a:defRPr/>
              </a:pPr>
              <a:t>‹#›</a:t>
            </a:fld>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fld id="{E11112E5-2D3B-43A4-AAF4-8E1EF0C6426F}" type="datetime4">
              <a:rPr lang="en-US"/>
              <a:pPr>
                <a:defRPr/>
              </a:pPr>
              <a:t>March 16, 2014</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231DF88B-3C70-4ACD-B7A6-1376F63E4076}" type="slidenum">
              <a:rPr lang="en-US"/>
              <a:pPr>
                <a:defRPr/>
              </a:pPr>
              <a:t>‹#›</a:t>
            </a:fld>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fld id="{B49B797F-3A90-4AFB-8438-3E6A117E6054}" type="datetime4">
              <a:rPr lang="en-US"/>
              <a:pPr>
                <a:defRPr/>
              </a:pPr>
              <a:t>March 16, 2014</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7546A7BC-94B6-40B8-936A-01BD9BAFC53C}" type="slidenum">
              <a:rPr lang="en-US"/>
              <a:pPr>
                <a:defRPr/>
              </a:pPr>
              <a:t>‹#›</a:t>
            </a:fld>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fld id="{4BB6E6DA-E0F5-4997-86B6-870380469B2E}" type="datetime4">
              <a:rPr lang="en-US"/>
              <a:pPr>
                <a:defRPr/>
              </a:pPr>
              <a:t>March 16, 2014</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37A0402B-A9F6-4DE8-8ACF-E07B4659E1DD}" type="slidenum">
              <a:rPr lang="en-US"/>
              <a:pPr>
                <a:defRPr/>
              </a:pPr>
              <a:t>‹#›</a:t>
            </a:fld>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fld id="{FF86C47E-D229-457E-B9A5-620F0D632A32}" type="datetime4">
              <a:rPr lang="en-US"/>
              <a:pPr>
                <a:defRPr/>
              </a:pPr>
              <a:t>March 16, 2014</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8857910C-91BE-41EA-B207-FD508244893F}" type="slidenum">
              <a:rPr lang="en-US"/>
              <a:pPr>
                <a:defRPr/>
              </a:pPr>
              <a:t>‹#›</a:t>
            </a:fld>
            <a:endParaRPr 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533400"/>
            <a:ext cx="8686800" cy="4876800"/>
            <a:chOff x="0" y="0"/>
            <a:chExt cx="5472" cy="3072"/>
          </a:xfrm>
        </p:grpSpPr>
        <p:sp>
          <p:nvSpPr>
            <p:cNvPr id="596995"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1035" name="Group 4"/>
            <p:cNvGrpSpPr>
              <a:grpSpLocks/>
            </p:cNvGrpSpPr>
            <p:nvPr/>
          </p:nvGrpSpPr>
          <p:grpSpPr bwMode="auto">
            <a:xfrm>
              <a:off x="240" y="893"/>
              <a:ext cx="5232" cy="115"/>
              <a:chOff x="240" y="893"/>
              <a:chExt cx="5232" cy="115"/>
            </a:xfrm>
          </p:grpSpPr>
          <p:sp>
            <p:nvSpPr>
              <p:cNvPr id="596997"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596998"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en-US"/>
              </a:p>
            </p:txBody>
          </p:sp>
        </p:grpSp>
      </p:grpSp>
      <p:sp>
        <p:nvSpPr>
          <p:cNvPr id="1027" name="Rectangle 7"/>
          <p:cNvSpPr>
            <a:spLocks noGrp="1" noChangeArrowheads="1"/>
          </p:cNvSpPr>
          <p:nvPr>
            <p:ph type="title"/>
          </p:nvPr>
        </p:nvSpPr>
        <p:spPr bwMode="auto">
          <a:xfrm>
            <a:off x="914400" y="152400"/>
            <a:ext cx="7772400" cy="712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685800" y="1066800"/>
            <a:ext cx="80772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h-TH" smtClean="0"/>
              <a:t>Click to edit Master text styles</a:t>
            </a:r>
          </a:p>
          <a:p>
            <a:pPr lvl="1"/>
            <a:r>
              <a:rPr lang="th-TH" smtClean="0"/>
              <a:t>Second level</a:t>
            </a:r>
          </a:p>
          <a:p>
            <a:pPr lvl="2"/>
            <a:r>
              <a:rPr lang="th-TH" smtClean="0"/>
              <a:t>Third level</a:t>
            </a:r>
          </a:p>
          <a:p>
            <a:pPr lvl="3"/>
            <a:r>
              <a:rPr lang="th-TH" smtClean="0"/>
              <a:t>Fourth level</a:t>
            </a:r>
          </a:p>
          <a:p>
            <a:pPr lvl="4"/>
            <a:r>
              <a:rPr lang="th-TH" smtClean="0"/>
              <a:t>Fifth level</a:t>
            </a:r>
          </a:p>
        </p:txBody>
      </p:sp>
      <p:sp>
        <p:nvSpPr>
          <p:cNvPr id="597001" name="Rectangle 9"/>
          <p:cNvSpPr>
            <a:spLocks noGrp="1" noChangeArrowheads="1"/>
          </p:cNvSpPr>
          <p:nvPr>
            <p:ph type="dt" sz="half" idx="2"/>
          </p:nvPr>
        </p:nvSpPr>
        <p:spPr bwMode="auto">
          <a:xfrm>
            <a:off x="914400" y="6477000"/>
            <a:ext cx="1981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fld id="{A679F8E4-318E-4D1C-B6D9-D4ED4E9743F2}" type="datetime4">
              <a:rPr lang="en-US"/>
              <a:pPr>
                <a:defRPr/>
              </a:pPr>
              <a:t>March 16, 2014</a:t>
            </a:fld>
            <a:endParaRPr lang="en-US"/>
          </a:p>
        </p:txBody>
      </p:sp>
      <p:sp>
        <p:nvSpPr>
          <p:cNvPr id="597002" name="Rectangle 10"/>
          <p:cNvSpPr>
            <a:spLocks noGrp="1" noChangeArrowheads="1"/>
          </p:cNvSpPr>
          <p:nvPr>
            <p:ph type="ftr" sz="quarter" idx="3"/>
          </p:nvPr>
        </p:nvSpPr>
        <p:spPr bwMode="auto">
          <a:xfrm>
            <a:off x="3352800" y="6400800"/>
            <a:ext cx="2971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p>
        </p:txBody>
      </p:sp>
      <p:sp>
        <p:nvSpPr>
          <p:cNvPr id="597003" name="Rectangle 11"/>
          <p:cNvSpPr>
            <a:spLocks noGrp="1" noChangeArrowheads="1"/>
          </p:cNvSpPr>
          <p:nvPr>
            <p:ph type="sldNum" sz="quarter" idx="4"/>
          </p:nvPr>
        </p:nvSpPr>
        <p:spPr bwMode="auto">
          <a:xfrm>
            <a:off x="6781800" y="6553200"/>
            <a:ext cx="19050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D7200009-82E0-4D8B-AE91-9F5814AAE538}" type="slidenum">
              <a:rPr lang="en-US"/>
              <a:pPr>
                <a:defRPr/>
              </a:pPr>
              <a:t>‹#›</a:t>
            </a:fld>
            <a:endParaRPr lang="en-US"/>
          </a:p>
        </p:txBody>
      </p:sp>
      <p:sp>
        <p:nvSpPr>
          <p:cNvPr id="597004"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en-US"/>
          </a:p>
        </p:txBody>
      </p:sp>
      <p:pic>
        <p:nvPicPr>
          <p:cNvPr id="1033" name="Picture 13" descr="emu_300x300_72dpi_black"/>
          <p:cNvPicPr>
            <a:picLocks noChangeAspect="1" noChangeArrowheads="1"/>
          </p:cNvPicPr>
          <p:nvPr/>
        </p:nvPicPr>
        <p:blipFill>
          <a:blip r:embed="rId14"/>
          <a:srcRect/>
          <a:stretch>
            <a:fillRect/>
          </a:stretch>
        </p:blipFill>
        <p:spPr bwMode="auto">
          <a:xfrm>
            <a:off x="179388" y="188913"/>
            <a:ext cx="647700" cy="647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2"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ransition>
    <p:random/>
  </p:transition>
  <p:timing>
    <p:tnLst>
      <p:par>
        <p:cTn id="1" dur="indefinite" restart="never" nodeType="tmRoot"/>
      </p:par>
    </p:tnLst>
  </p:timing>
  <p:hf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cs typeface="Arial" charset="0"/>
        </a:defRPr>
      </a:lvl2pPr>
      <a:lvl3pPr algn="l" rtl="0" eaLnBrk="0" fontAlgn="base" hangingPunct="0">
        <a:spcBef>
          <a:spcPct val="0"/>
        </a:spcBef>
        <a:spcAft>
          <a:spcPct val="0"/>
        </a:spcAft>
        <a:defRPr sz="4200">
          <a:solidFill>
            <a:schemeClr val="tx2"/>
          </a:solidFill>
          <a:latin typeface="Times New Roman" pitchFamily="18" charset="0"/>
          <a:cs typeface="Arial" charset="0"/>
        </a:defRPr>
      </a:lvl3pPr>
      <a:lvl4pPr algn="l" rtl="0" eaLnBrk="0" fontAlgn="base" hangingPunct="0">
        <a:spcBef>
          <a:spcPct val="0"/>
        </a:spcBef>
        <a:spcAft>
          <a:spcPct val="0"/>
        </a:spcAft>
        <a:defRPr sz="4200">
          <a:solidFill>
            <a:schemeClr val="tx2"/>
          </a:solidFill>
          <a:latin typeface="Times New Roman" pitchFamily="18" charset="0"/>
          <a:cs typeface="Arial" charset="0"/>
        </a:defRPr>
      </a:lvl4pPr>
      <a:lvl5pPr algn="l" rtl="0" eaLnBrk="0" fontAlgn="base" hangingPunct="0">
        <a:spcBef>
          <a:spcPct val="0"/>
        </a:spcBef>
        <a:spcAft>
          <a:spcPct val="0"/>
        </a:spcAft>
        <a:defRPr sz="4200">
          <a:solidFill>
            <a:schemeClr val="tx2"/>
          </a:solidFill>
          <a:latin typeface="Times New Roman" pitchFamily="18" charset="0"/>
          <a:cs typeface="Arial" charset="0"/>
        </a:defRPr>
      </a:lvl5pPr>
      <a:lvl6pPr marL="457200" algn="l" rtl="0" fontAlgn="base">
        <a:spcBef>
          <a:spcPct val="0"/>
        </a:spcBef>
        <a:spcAft>
          <a:spcPct val="0"/>
        </a:spcAft>
        <a:defRPr sz="4200">
          <a:solidFill>
            <a:schemeClr val="tx2"/>
          </a:solidFill>
          <a:latin typeface="Times New Roman" pitchFamily="18" charset="0"/>
          <a:cs typeface="Arial" charset="0"/>
        </a:defRPr>
      </a:lvl6pPr>
      <a:lvl7pPr marL="914400" algn="l" rtl="0" fontAlgn="base">
        <a:spcBef>
          <a:spcPct val="0"/>
        </a:spcBef>
        <a:spcAft>
          <a:spcPct val="0"/>
        </a:spcAft>
        <a:defRPr sz="4200">
          <a:solidFill>
            <a:schemeClr val="tx2"/>
          </a:solidFill>
          <a:latin typeface="Times New Roman" pitchFamily="18" charset="0"/>
          <a:cs typeface="Arial" charset="0"/>
        </a:defRPr>
      </a:lvl7pPr>
      <a:lvl8pPr marL="1371600" algn="l" rtl="0" fontAlgn="base">
        <a:spcBef>
          <a:spcPct val="0"/>
        </a:spcBef>
        <a:spcAft>
          <a:spcPct val="0"/>
        </a:spcAft>
        <a:defRPr sz="4200">
          <a:solidFill>
            <a:schemeClr val="tx2"/>
          </a:solidFill>
          <a:latin typeface="Times New Roman" pitchFamily="18" charset="0"/>
          <a:cs typeface="Arial" charset="0"/>
        </a:defRPr>
      </a:lvl8pPr>
      <a:lvl9pPr marL="1828800" algn="l" rtl="0" fontAlgn="base">
        <a:spcBef>
          <a:spcPct val="0"/>
        </a:spcBef>
        <a:spcAft>
          <a:spcPct val="0"/>
        </a:spcAft>
        <a:defRPr sz="42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q"/>
        <a:defRPr sz="20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5000"/>
        <a:buFont typeface="Wingdings" pitchFamily="2" charset="2"/>
        <a:buChar char="q"/>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accent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dt" sz="quarter" idx="10"/>
          </p:nvPr>
        </p:nvSpPr>
        <p:spPr>
          <a:noFill/>
        </p:spPr>
        <p:txBody>
          <a:bodyPr/>
          <a:lstStyle/>
          <a:p>
            <a:fld id="{AFEB833E-93D3-4E77-BF77-2ACE6A51D349}" type="datetime4">
              <a:rPr lang="en-US"/>
              <a:pPr/>
              <a:t>March 16, 2014</a:t>
            </a:fld>
            <a:endParaRPr lang="en-US"/>
          </a:p>
        </p:txBody>
      </p:sp>
      <p:sp>
        <p:nvSpPr>
          <p:cNvPr id="3076" name="Rectangle 15"/>
          <p:cNvSpPr>
            <a:spLocks noGrp="1" noChangeArrowheads="1"/>
          </p:cNvSpPr>
          <p:nvPr>
            <p:ph type="sldNum" sz="quarter" idx="12"/>
          </p:nvPr>
        </p:nvSpPr>
        <p:spPr>
          <a:noFill/>
        </p:spPr>
        <p:txBody>
          <a:bodyPr/>
          <a:lstStyle/>
          <a:p>
            <a:fld id="{14B40CB4-E455-4528-B719-610DCAA42E1A}" type="slidenum">
              <a:rPr lang="en-US"/>
              <a:pPr/>
              <a:t>1</a:t>
            </a:fld>
            <a:endParaRPr lang="en-US"/>
          </a:p>
        </p:txBody>
      </p:sp>
      <p:sp>
        <p:nvSpPr>
          <p:cNvPr id="3077" name="Rectangle 2"/>
          <p:cNvSpPr>
            <a:spLocks noGrp="1" noChangeArrowheads="1"/>
          </p:cNvSpPr>
          <p:nvPr>
            <p:ph type="ctrTitle"/>
          </p:nvPr>
        </p:nvSpPr>
        <p:spPr>
          <a:xfrm>
            <a:off x="381000" y="1371600"/>
            <a:ext cx="7543800" cy="1600200"/>
          </a:xfrm>
        </p:spPr>
        <p:txBody>
          <a:bodyPr/>
          <a:lstStyle/>
          <a:p>
            <a:pPr algn="ctr" defTabSz="900113" eaLnBrk="1" hangingPunct="1"/>
            <a:r>
              <a:rPr lang="en-US" sz="5400" dirty="0" smtClean="0"/>
              <a:t>Digital </a:t>
            </a:r>
            <a:r>
              <a:rPr lang="tr-TR" sz="5400" dirty="0" smtClean="0"/>
              <a:t>Logic </a:t>
            </a:r>
            <a:r>
              <a:rPr lang="en-US" sz="5400" dirty="0" smtClean="0"/>
              <a:t>Design</a:t>
            </a:r>
            <a:r>
              <a:rPr lang="tr-TR" sz="5400" dirty="0" smtClean="0"/>
              <a:t> I</a:t>
            </a:r>
            <a:r>
              <a:rPr lang="en-US" sz="5400" dirty="0" smtClean="0"/>
              <a:t/>
            </a:r>
            <a:br>
              <a:rPr lang="en-US" sz="5400" dirty="0" smtClean="0"/>
            </a:br>
            <a:r>
              <a:rPr lang="tr-TR" sz="5400" dirty="0" smtClean="0"/>
              <a:t> </a:t>
            </a:r>
            <a:r>
              <a:rPr lang="en-US" sz="4400" dirty="0" smtClean="0"/>
              <a:t>Boolean Algebra and Logic Gate</a:t>
            </a:r>
            <a:endParaRPr lang="th-TH" sz="4400" dirty="0" smtClean="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1"/>
          <p:cNvSpPr>
            <a:spLocks noGrp="1"/>
          </p:cNvSpPr>
          <p:nvPr>
            <p:ph type="dt" sz="quarter" idx="10"/>
          </p:nvPr>
        </p:nvSpPr>
        <p:spPr>
          <a:noFill/>
        </p:spPr>
        <p:txBody>
          <a:bodyPr/>
          <a:lstStyle/>
          <a:p>
            <a:fld id="{EE4A676C-2C8C-45D8-97B2-04DB6C49D4A5}" type="datetime4">
              <a:rPr lang="en-US"/>
              <a:pPr/>
              <a:t>March 16, 2014</a:t>
            </a:fld>
            <a:endParaRPr lang="en-US"/>
          </a:p>
        </p:txBody>
      </p:sp>
      <p:sp>
        <p:nvSpPr>
          <p:cNvPr id="12291" name="Slide Number Placeholder 3"/>
          <p:cNvSpPr>
            <a:spLocks noGrp="1"/>
          </p:cNvSpPr>
          <p:nvPr>
            <p:ph type="sldNum" sz="quarter" idx="12"/>
          </p:nvPr>
        </p:nvSpPr>
        <p:spPr>
          <a:noFill/>
        </p:spPr>
        <p:txBody>
          <a:bodyPr/>
          <a:lstStyle/>
          <a:p>
            <a:fld id="{D4128CA5-F781-4C08-A0CC-338217AB98E2}" type="slidenum">
              <a:rPr lang="en-US"/>
              <a:pPr/>
              <a:t>10</a:t>
            </a:fld>
            <a:endParaRPr lang="en-US"/>
          </a:p>
        </p:txBody>
      </p:sp>
      <p:sp>
        <p:nvSpPr>
          <p:cNvPr id="12292" name="標題 1"/>
          <p:cNvSpPr>
            <a:spLocks noGrp="1"/>
          </p:cNvSpPr>
          <p:nvPr>
            <p:ph type="title" idx="4294967295"/>
          </p:nvPr>
        </p:nvSpPr>
        <p:spPr/>
        <p:txBody>
          <a:bodyPr lIns="0" tIns="0" rIns="0" bIns="0"/>
          <a:lstStyle/>
          <a:p>
            <a:pPr eaLnBrk="1" hangingPunct="1"/>
            <a:r>
              <a:rPr lang="en-US" altLang="zh-TW" sz="3800" smtClean="0">
                <a:ea typeface="新細明體" pitchFamily="18" charset="-120"/>
              </a:rPr>
              <a:t>Postulates of Two-Valued Boolean Algebra</a:t>
            </a:r>
            <a:endParaRPr lang="zh-TW" altLang="en-US" sz="2500" smtClean="0">
              <a:ea typeface="新細明體" pitchFamily="18" charset="-120"/>
            </a:endParaRPr>
          </a:p>
        </p:txBody>
      </p:sp>
      <p:sp>
        <p:nvSpPr>
          <p:cNvPr id="12293" name="內容版面配置區 2"/>
          <p:cNvSpPr>
            <a:spLocks noGrp="1"/>
          </p:cNvSpPr>
          <p:nvPr>
            <p:ph idx="4294967295"/>
          </p:nvPr>
        </p:nvSpPr>
        <p:spPr/>
        <p:txBody>
          <a:bodyPr lIns="90488" tIns="44450" rIns="90488" bIns="44450"/>
          <a:lstStyle/>
          <a:p>
            <a:pPr marL="457200" indent="-457200" eaLnBrk="1" hangingPunct="1">
              <a:buClrTx/>
              <a:buSzPct val="100000"/>
              <a:buFont typeface="Book Antiqua" pitchFamily="18" charset="0"/>
              <a:buAutoNum type="arabicPeriod" startAt="3"/>
            </a:pPr>
            <a:r>
              <a:rPr lang="en-US" altLang="zh-TW" smtClean="0">
                <a:ea typeface="新細明體" pitchFamily="18" charset="-120"/>
              </a:rPr>
              <a:t>The commutative laws</a:t>
            </a:r>
          </a:p>
          <a:p>
            <a:pPr marL="457200" indent="-457200" eaLnBrk="1" hangingPunct="1">
              <a:buClrTx/>
              <a:buSzPct val="100000"/>
              <a:buFont typeface="Book Antiqua" pitchFamily="18" charset="0"/>
              <a:buAutoNum type="arabicPeriod" startAt="3"/>
            </a:pPr>
            <a:r>
              <a:rPr lang="en-US" altLang="zh-TW" smtClean="0">
                <a:ea typeface="新細明體" pitchFamily="18" charset="-120"/>
              </a:rPr>
              <a:t>The distributive laws</a:t>
            </a:r>
          </a:p>
          <a:p>
            <a:pPr marL="457200" indent="-457200" eaLnBrk="1" hangingPunct="1"/>
            <a:endParaRPr lang="zh-TW" altLang="en-US" smtClean="0">
              <a:ea typeface="新細明體" pitchFamily="18" charset="-120"/>
            </a:endParaRPr>
          </a:p>
        </p:txBody>
      </p:sp>
      <p:graphicFrame>
        <p:nvGraphicFramePr>
          <p:cNvPr id="541801" name="Group 105"/>
          <p:cNvGraphicFramePr>
            <a:graphicFrameLocks noGrp="1"/>
          </p:cNvGraphicFramePr>
          <p:nvPr/>
        </p:nvGraphicFramePr>
        <p:xfrm>
          <a:off x="1700213" y="2671763"/>
          <a:ext cx="6096000" cy="3343275"/>
        </p:xfrm>
        <a:graphic>
          <a:graphicData uri="http://schemas.openxmlformats.org/drawingml/2006/table">
            <a:tbl>
              <a:tblPr/>
              <a:tblGrid>
                <a:gridCol w="409575"/>
                <a:gridCol w="431800"/>
                <a:gridCol w="422275"/>
                <a:gridCol w="650875"/>
                <a:gridCol w="1143000"/>
                <a:gridCol w="666750"/>
                <a:gridCol w="739775"/>
                <a:gridCol w="163195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smtClean="0">
                          <a:ln>
                            <a:noFill/>
                          </a:ln>
                          <a:solidFill>
                            <a:schemeClr val="tx1"/>
                          </a:solidFill>
                          <a:effectLst/>
                          <a:latin typeface="Book Antiqua" pitchFamily="18" charset="0"/>
                          <a:ea typeface="新細明體" pitchFamily="18" charset="-120"/>
                          <a:cs typeface="Arial" charset="0"/>
                        </a:rPr>
                        <a:t>x</a:t>
                      </a:r>
                      <a:endParaRPr kumimoji="0" lang="zh-TW" altLang="en-US" sz="1800" b="1"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smtClean="0">
                          <a:ln>
                            <a:noFill/>
                          </a:ln>
                          <a:solidFill>
                            <a:schemeClr val="tx1"/>
                          </a:solidFill>
                          <a:effectLst/>
                          <a:latin typeface="Book Antiqua" pitchFamily="18" charset="0"/>
                          <a:ea typeface="新細明體" pitchFamily="18" charset="-120"/>
                          <a:cs typeface="Arial" charset="0"/>
                        </a:rPr>
                        <a:t>y</a:t>
                      </a:r>
                      <a:endParaRPr kumimoji="0" lang="zh-TW" altLang="en-US" sz="1800" b="1"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smtClean="0">
                          <a:ln>
                            <a:noFill/>
                          </a:ln>
                          <a:solidFill>
                            <a:schemeClr val="tx1"/>
                          </a:solidFill>
                          <a:effectLst/>
                          <a:latin typeface="Book Antiqua" pitchFamily="18" charset="0"/>
                          <a:ea typeface="新細明體" pitchFamily="18" charset="-120"/>
                          <a:cs typeface="Arial" charset="0"/>
                        </a:rPr>
                        <a:t>z</a:t>
                      </a:r>
                      <a:endParaRPr kumimoji="0" lang="zh-TW" altLang="en-US" sz="1800" b="1"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smtClean="0">
                          <a:ln>
                            <a:noFill/>
                          </a:ln>
                          <a:solidFill>
                            <a:schemeClr val="tx1"/>
                          </a:solidFill>
                          <a:effectLst/>
                          <a:latin typeface="Book Antiqua" pitchFamily="18" charset="0"/>
                          <a:ea typeface="新細明體" pitchFamily="18" charset="-120"/>
                          <a:cs typeface="Arial" charset="0"/>
                        </a:rPr>
                        <a:t>y+z</a:t>
                      </a:r>
                      <a:endParaRPr kumimoji="0" lang="zh-TW" altLang="en-US" sz="1800" b="1"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smtClean="0">
                          <a:ln>
                            <a:noFill/>
                          </a:ln>
                          <a:solidFill>
                            <a:srgbClr val="FF0000"/>
                          </a:solidFill>
                          <a:effectLst/>
                          <a:latin typeface="Book Antiqua" pitchFamily="18" charset="0"/>
                          <a:ea typeface="新細明體" pitchFamily="18" charset="-120"/>
                          <a:cs typeface="Arial" charset="0"/>
                        </a:rPr>
                        <a:t>x</a:t>
                      </a:r>
                      <a:r>
                        <a:rPr kumimoji="0" lang="zh-TW" altLang="en-US" sz="1800" b="1" i="1" u="none" strike="noStrike" cap="none" normalizeH="0" baseline="0" smtClean="0">
                          <a:ln>
                            <a:noFill/>
                          </a:ln>
                          <a:solidFill>
                            <a:srgbClr val="FF0000"/>
                          </a:solidFill>
                          <a:effectLst/>
                          <a:latin typeface="Book Antiqua" pitchFamily="18" charset="0"/>
                          <a:ea typeface="新細明體" pitchFamily="18" charset="-120"/>
                          <a:cs typeface="Arial" charset="0"/>
                        </a:rPr>
                        <a:t>．</a:t>
                      </a:r>
                      <a:r>
                        <a:rPr kumimoji="0" lang="en-US" altLang="zh-TW" sz="1800" b="1" i="1" u="none" strike="noStrike" cap="none" normalizeH="0" baseline="0" smtClean="0">
                          <a:ln>
                            <a:noFill/>
                          </a:ln>
                          <a:solidFill>
                            <a:srgbClr val="FF0000"/>
                          </a:solidFill>
                          <a:effectLst/>
                          <a:latin typeface="Book Antiqua" pitchFamily="18" charset="0"/>
                          <a:ea typeface="新細明體" pitchFamily="18" charset="-120"/>
                          <a:cs typeface="Arial" charset="0"/>
                        </a:rPr>
                        <a:t>(y+z)</a:t>
                      </a:r>
                      <a:endParaRPr kumimoji="0" lang="zh-TW" altLang="en-US" sz="1800" b="1" i="1" u="none" strike="noStrike" cap="none" normalizeH="0" baseline="0" smtClean="0">
                        <a:ln>
                          <a:noFill/>
                        </a:ln>
                        <a:solidFill>
                          <a:srgbClr val="FF0000"/>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smtClean="0">
                          <a:ln>
                            <a:noFill/>
                          </a:ln>
                          <a:solidFill>
                            <a:schemeClr val="tx1"/>
                          </a:solidFill>
                          <a:effectLst/>
                          <a:latin typeface="Book Antiqua" pitchFamily="18" charset="0"/>
                          <a:ea typeface="新細明體" pitchFamily="18" charset="-120"/>
                          <a:cs typeface="Arial" charset="0"/>
                        </a:rPr>
                        <a:t>x</a:t>
                      </a:r>
                      <a:r>
                        <a:rPr kumimoji="0" lang="zh-TW" altLang="en-US" sz="1800" b="1" i="1" u="none" strike="noStrike" cap="none" normalizeH="0" baseline="0" smtClean="0">
                          <a:ln>
                            <a:noFill/>
                          </a:ln>
                          <a:solidFill>
                            <a:schemeClr val="tx1"/>
                          </a:solidFill>
                          <a:effectLst/>
                          <a:latin typeface="Book Antiqua" pitchFamily="18" charset="0"/>
                          <a:ea typeface="新細明體" pitchFamily="18" charset="-120"/>
                          <a:cs typeface="Arial" charset="0"/>
                        </a:rPr>
                        <a:t>．</a:t>
                      </a:r>
                      <a:r>
                        <a:rPr kumimoji="0" lang="en-US" altLang="zh-TW" sz="1800" b="1" i="1" u="none" strike="noStrike" cap="none" normalizeH="0" baseline="0" smtClean="0">
                          <a:ln>
                            <a:noFill/>
                          </a:ln>
                          <a:solidFill>
                            <a:schemeClr val="tx1"/>
                          </a:solidFill>
                          <a:effectLst/>
                          <a:latin typeface="Book Antiqua" pitchFamily="18" charset="0"/>
                          <a:ea typeface="新細明體" pitchFamily="18" charset="-120"/>
                          <a:cs typeface="Arial" charset="0"/>
                        </a:rPr>
                        <a:t>y</a:t>
                      </a:r>
                      <a:endParaRPr kumimoji="0" lang="zh-TW" altLang="en-US" sz="1800" b="1"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smtClean="0">
                          <a:ln>
                            <a:noFill/>
                          </a:ln>
                          <a:solidFill>
                            <a:schemeClr val="tx1"/>
                          </a:solidFill>
                          <a:effectLst/>
                          <a:latin typeface="Book Antiqua" pitchFamily="18" charset="0"/>
                          <a:ea typeface="新細明體" pitchFamily="18" charset="-120"/>
                          <a:cs typeface="Arial" charset="0"/>
                        </a:rPr>
                        <a:t>x</a:t>
                      </a:r>
                      <a:r>
                        <a:rPr kumimoji="0" lang="zh-TW" altLang="en-US" sz="1800" b="1" i="1" u="none" strike="noStrike" cap="none" normalizeH="0" baseline="0" smtClean="0">
                          <a:ln>
                            <a:noFill/>
                          </a:ln>
                          <a:solidFill>
                            <a:schemeClr val="tx1"/>
                          </a:solidFill>
                          <a:effectLst/>
                          <a:latin typeface="Book Antiqua" pitchFamily="18" charset="0"/>
                          <a:ea typeface="新細明體" pitchFamily="18" charset="-120"/>
                          <a:cs typeface="Arial" charset="0"/>
                        </a:rPr>
                        <a:t>．</a:t>
                      </a:r>
                      <a:r>
                        <a:rPr kumimoji="0" lang="en-US" altLang="zh-TW" sz="1800" b="1" i="1" u="none" strike="noStrike" cap="none" normalizeH="0" baseline="0" smtClean="0">
                          <a:ln>
                            <a:noFill/>
                          </a:ln>
                          <a:solidFill>
                            <a:schemeClr val="tx1"/>
                          </a:solidFill>
                          <a:effectLst/>
                          <a:latin typeface="Book Antiqua" pitchFamily="18" charset="0"/>
                          <a:ea typeface="新細明體" pitchFamily="18" charset="-120"/>
                          <a:cs typeface="Arial" charset="0"/>
                        </a:rPr>
                        <a:t>z</a:t>
                      </a:r>
                      <a:endParaRPr kumimoji="0" lang="zh-TW" altLang="en-US" sz="1800" b="1"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smtClean="0">
                          <a:ln>
                            <a:noFill/>
                          </a:ln>
                          <a:solidFill>
                            <a:srgbClr val="0000FF"/>
                          </a:solidFill>
                          <a:effectLst/>
                          <a:latin typeface="Book Antiqua" pitchFamily="18" charset="0"/>
                          <a:ea typeface="新細明體" pitchFamily="18" charset="-120"/>
                          <a:cs typeface="Arial" charset="0"/>
                        </a:rPr>
                        <a:t>(x</a:t>
                      </a:r>
                      <a:r>
                        <a:rPr kumimoji="0" lang="zh-TW" altLang="en-US" sz="1800" b="1" i="1" u="none" strike="noStrike" cap="none" normalizeH="0" baseline="0" smtClean="0">
                          <a:ln>
                            <a:noFill/>
                          </a:ln>
                          <a:solidFill>
                            <a:srgbClr val="0000FF"/>
                          </a:solidFill>
                          <a:effectLst/>
                          <a:latin typeface="Book Antiqua" pitchFamily="18" charset="0"/>
                          <a:ea typeface="新細明體" pitchFamily="18" charset="-120"/>
                          <a:cs typeface="Arial" charset="0"/>
                        </a:rPr>
                        <a:t>．</a:t>
                      </a:r>
                      <a:r>
                        <a:rPr kumimoji="0" lang="en-US" altLang="zh-TW" sz="1800" b="1" i="1" u="none" strike="noStrike" cap="none" normalizeH="0" baseline="0" smtClean="0">
                          <a:ln>
                            <a:noFill/>
                          </a:ln>
                          <a:solidFill>
                            <a:srgbClr val="0000FF"/>
                          </a:solidFill>
                          <a:effectLst/>
                          <a:latin typeface="Book Antiqua" pitchFamily="18" charset="0"/>
                          <a:ea typeface="新細明體" pitchFamily="18" charset="-120"/>
                          <a:cs typeface="Arial" charset="0"/>
                        </a:rPr>
                        <a:t>y)+(x</a:t>
                      </a:r>
                      <a:r>
                        <a:rPr kumimoji="0" lang="zh-TW" altLang="en-US" sz="1800" b="1" i="1" u="none" strike="noStrike" cap="none" normalizeH="0" baseline="0" smtClean="0">
                          <a:ln>
                            <a:noFill/>
                          </a:ln>
                          <a:solidFill>
                            <a:srgbClr val="0000FF"/>
                          </a:solidFill>
                          <a:effectLst/>
                          <a:latin typeface="Book Antiqua" pitchFamily="18" charset="0"/>
                          <a:ea typeface="新細明體" pitchFamily="18" charset="-120"/>
                          <a:cs typeface="Arial" charset="0"/>
                        </a:rPr>
                        <a:t>．</a:t>
                      </a:r>
                      <a:r>
                        <a:rPr kumimoji="0" lang="en-US" altLang="zh-TW" sz="1800" b="1" i="1" u="none" strike="noStrike" cap="none" normalizeH="0" baseline="0" smtClean="0">
                          <a:ln>
                            <a:noFill/>
                          </a:ln>
                          <a:solidFill>
                            <a:srgbClr val="0000FF"/>
                          </a:solidFill>
                          <a:effectLst/>
                          <a:latin typeface="Book Antiqua" pitchFamily="18" charset="0"/>
                          <a:ea typeface="新細明體" pitchFamily="18" charset="-120"/>
                          <a:cs typeface="Arial" charset="0"/>
                        </a:rPr>
                        <a:t>z)</a:t>
                      </a:r>
                      <a:endParaRPr kumimoji="0" lang="zh-TW" altLang="en-US" sz="1800" b="1" i="1" u="none" strike="noStrike" cap="none" normalizeH="0" baseline="0" smtClean="0">
                        <a:ln>
                          <a:noFill/>
                        </a:ln>
                        <a:solidFill>
                          <a:srgbClr val="0000FF"/>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FF0000"/>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rgbClr val="FF0000"/>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rgbClr val="0000FF"/>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FF0000"/>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rgbClr val="FF0000"/>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rgbClr val="0000FF"/>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FF0000"/>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rgbClr val="FF0000"/>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rgbClr val="0000FF"/>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FF0000"/>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rgbClr val="FF0000"/>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rgbClr val="0000FF"/>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FF0000"/>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rgbClr val="FF0000"/>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rgbClr val="0000FF"/>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FF0000"/>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rgbClr val="FF0000"/>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rgbClr val="0000FF"/>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FF0000"/>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rgbClr val="FF0000"/>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0</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rgbClr val="0000FF"/>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FF0000"/>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rgbClr val="FF0000"/>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Book Antiqua" pitchFamily="18" charset="0"/>
                          <a:ea typeface="新細明體" pitchFamily="18" charset="-120"/>
                          <a:cs typeface="Arial" charset="0"/>
                        </a:rPr>
                        <a:t>1</a:t>
                      </a:r>
                      <a:endParaRPr kumimoji="0" lang="zh-TW" altLang="en-US" sz="1800" b="0" i="0" u="none" strike="noStrike" cap="none" normalizeH="0" baseline="0" smtClean="0">
                        <a:ln>
                          <a:noFill/>
                        </a:ln>
                        <a:solidFill>
                          <a:srgbClr val="0000FF"/>
                        </a:solidFill>
                        <a:effectLst/>
                        <a:latin typeface="Book Antiqua" pitchFamily="18" charset="0"/>
                        <a:ea typeface="新細明體" pitchFamily="18" charset="-12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Date Placeholder 1"/>
          <p:cNvSpPr>
            <a:spLocks noGrp="1"/>
          </p:cNvSpPr>
          <p:nvPr>
            <p:ph type="dt" sz="quarter" idx="10"/>
          </p:nvPr>
        </p:nvSpPr>
        <p:spPr>
          <a:noFill/>
        </p:spPr>
        <p:txBody>
          <a:bodyPr/>
          <a:lstStyle/>
          <a:p>
            <a:fld id="{A204F619-06DA-48BD-AA5C-2453C9E53A96}" type="datetime4">
              <a:rPr lang="en-US"/>
              <a:pPr/>
              <a:t>March 16, 2014</a:t>
            </a:fld>
            <a:endParaRPr lang="en-US"/>
          </a:p>
        </p:txBody>
      </p:sp>
      <p:sp>
        <p:nvSpPr>
          <p:cNvPr id="13315" name="Slide Number Placeholder 3"/>
          <p:cNvSpPr>
            <a:spLocks noGrp="1"/>
          </p:cNvSpPr>
          <p:nvPr>
            <p:ph type="sldNum" sz="quarter" idx="12"/>
          </p:nvPr>
        </p:nvSpPr>
        <p:spPr>
          <a:noFill/>
        </p:spPr>
        <p:txBody>
          <a:bodyPr/>
          <a:lstStyle/>
          <a:p>
            <a:fld id="{21922275-5557-4B77-9449-7DC5B45C1311}" type="slidenum">
              <a:rPr lang="en-US"/>
              <a:pPr/>
              <a:t>11</a:t>
            </a:fld>
            <a:endParaRPr lang="en-US"/>
          </a:p>
        </p:txBody>
      </p:sp>
      <p:sp>
        <p:nvSpPr>
          <p:cNvPr id="13316" name="Rectangle 2"/>
          <p:cNvSpPr>
            <a:spLocks noGrp="1" noChangeArrowheads="1"/>
          </p:cNvSpPr>
          <p:nvPr>
            <p:ph type="title" idx="4294967295"/>
          </p:nvPr>
        </p:nvSpPr>
        <p:spPr/>
        <p:txBody>
          <a:bodyPr lIns="0" tIns="0" rIns="0" bIns="0"/>
          <a:lstStyle/>
          <a:p>
            <a:pPr eaLnBrk="1" hangingPunct="1"/>
            <a:r>
              <a:rPr lang="en-US" altLang="zh-TW" sz="3800" smtClean="0">
                <a:ea typeface="新細明體" pitchFamily="18" charset="-120"/>
              </a:rPr>
              <a:t>Postulates of Two-Valued Boolean Algebra</a:t>
            </a:r>
            <a:endParaRPr lang="zh-TW" altLang="en-US" sz="2500" smtClean="0">
              <a:ea typeface="新細明體" pitchFamily="18" charset="-120"/>
            </a:endParaRPr>
          </a:p>
        </p:txBody>
      </p:sp>
      <p:sp>
        <p:nvSpPr>
          <p:cNvPr id="13317" name="Rectangle 3"/>
          <p:cNvSpPr>
            <a:spLocks noGrp="1" noChangeArrowheads="1"/>
          </p:cNvSpPr>
          <p:nvPr>
            <p:ph idx="4294967295"/>
          </p:nvPr>
        </p:nvSpPr>
        <p:spPr/>
        <p:txBody>
          <a:bodyPr lIns="90488" tIns="44450" rIns="90488" bIns="44450"/>
          <a:lstStyle/>
          <a:p>
            <a:pPr marL="457200" indent="-457200" eaLnBrk="1" hangingPunct="1">
              <a:buClrTx/>
              <a:buSzPct val="100000"/>
              <a:buFont typeface="Book Antiqua" pitchFamily="18" charset="0"/>
              <a:buAutoNum type="arabicPeriod" startAt="5"/>
            </a:pPr>
            <a:r>
              <a:rPr lang="en-US" altLang="zh-TW" smtClean="0">
                <a:ea typeface="新細明體" pitchFamily="18" charset="-120"/>
              </a:rPr>
              <a:t>Complement</a:t>
            </a:r>
          </a:p>
          <a:p>
            <a:pPr lvl="1" eaLnBrk="1" hangingPunct="1"/>
            <a:r>
              <a:rPr lang="en-US" altLang="zh-TW" i="1" smtClean="0">
                <a:ea typeface="新細明體" pitchFamily="18" charset="-120"/>
              </a:rPr>
              <a:t>x+x'=</a:t>
            </a:r>
            <a:r>
              <a:rPr lang="en-US" altLang="zh-TW" smtClean="0">
                <a:ea typeface="新細明體" pitchFamily="18" charset="-120"/>
              </a:rPr>
              <a:t>1 → 0+0'=0+1=1; 1+1'=1+0=1</a:t>
            </a:r>
          </a:p>
          <a:p>
            <a:pPr lvl="1" eaLnBrk="1" hangingPunct="1"/>
            <a:r>
              <a:rPr lang="en-US" altLang="zh-TW" i="1" smtClean="0">
                <a:ea typeface="新細明體" pitchFamily="18" charset="-120"/>
              </a:rPr>
              <a:t>x</a:t>
            </a:r>
            <a:r>
              <a:rPr lang="zh-TW" altLang="en-US" smtClean="0">
                <a:ea typeface="新細明體" pitchFamily="18" charset="-120"/>
              </a:rPr>
              <a:t>．</a:t>
            </a:r>
            <a:r>
              <a:rPr lang="en-US" altLang="zh-TW" i="1" smtClean="0">
                <a:ea typeface="新細明體" pitchFamily="18" charset="-120"/>
              </a:rPr>
              <a:t>x'=</a:t>
            </a:r>
            <a:r>
              <a:rPr lang="en-US" altLang="zh-TW" smtClean="0">
                <a:ea typeface="新細明體" pitchFamily="18" charset="-120"/>
              </a:rPr>
              <a:t>0 → 0</a:t>
            </a:r>
            <a:r>
              <a:rPr lang="zh-TW" altLang="en-US" smtClean="0">
                <a:ea typeface="新細明體" pitchFamily="18" charset="-120"/>
              </a:rPr>
              <a:t>．</a:t>
            </a:r>
            <a:r>
              <a:rPr lang="en-US" altLang="zh-TW" smtClean="0">
                <a:ea typeface="新細明體" pitchFamily="18" charset="-120"/>
              </a:rPr>
              <a:t>0'=0</a:t>
            </a:r>
            <a:r>
              <a:rPr lang="zh-TW" altLang="en-US" smtClean="0">
                <a:ea typeface="新細明體" pitchFamily="18" charset="-120"/>
              </a:rPr>
              <a:t>．</a:t>
            </a:r>
            <a:r>
              <a:rPr lang="en-US" altLang="zh-TW" smtClean="0">
                <a:ea typeface="新細明體" pitchFamily="18" charset="-120"/>
              </a:rPr>
              <a:t>1=0; 1</a:t>
            </a:r>
            <a:r>
              <a:rPr lang="zh-TW" altLang="en-US" smtClean="0">
                <a:ea typeface="新細明體" pitchFamily="18" charset="-120"/>
              </a:rPr>
              <a:t>．</a:t>
            </a:r>
            <a:r>
              <a:rPr lang="en-US" altLang="zh-TW" smtClean="0">
                <a:ea typeface="新細明體" pitchFamily="18" charset="-120"/>
              </a:rPr>
              <a:t>1'=1</a:t>
            </a:r>
            <a:r>
              <a:rPr lang="zh-TW" altLang="en-US" smtClean="0">
                <a:ea typeface="新細明體" pitchFamily="18" charset="-120"/>
              </a:rPr>
              <a:t>．</a:t>
            </a:r>
            <a:r>
              <a:rPr lang="en-US" altLang="zh-TW" smtClean="0">
                <a:ea typeface="新細明體" pitchFamily="18" charset="-120"/>
              </a:rPr>
              <a:t>0=0</a:t>
            </a:r>
          </a:p>
          <a:p>
            <a:pPr marL="457200" indent="-457200" eaLnBrk="1" hangingPunct="1">
              <a:buClrTx/>
              <a:buSzPct val="100000"/>
              <a:buFont typeface="Book Antiqua" pitchFamily="18" charset="0"/>
              <a:buAutoNum type="arabicPeriod" startAt="6"/>
            </a:pPr>
            <a:r>
              <a:rPr lang="en-US" altLang="zh-TW" smtClean="0">
                <a:ea typeface="新細明體" pitchFamily="18" charset="-120"/>
              </a:rPr>
              <a:t>Has two distinct elements 1 and 0, with 0 </a:t>
            </a:r>
            <a:r>
              <a:rPr lang="en-US" altLang="zh-TW" i="1" smtClean="0">
                <a:ea typeface="新細明體" pitchFamily="18" charset="-120"/>
              </a:rPr>
              <a:t>≠ </a:t>
            </a:r>
            <a:r>
              <a:rPr lang="en-US" altLang="zh-TW" smtClean="0">
                <a:ea typeface="新細明體" pitchFamily="18" charset="-120"/>
              </a:rPr>
              <a:t>1</a:t>
            </a:r>
          </a:p>
          <a:p>
            <a:pPr marL="457200" indent="-457200" eaLnBrk="1" hangingPunct="1">
              <a:buClrTx/>
              <a:buSzPct val="100000"/>
              <a:buFont typeface="Wingdings" pitchFamily="2" charset="2"/>
              <a:buNone/>
            </a:pPr>
            <a:r>
              <a:rPr lang="en-US" altLang="zh-TW" i="1" smtClean="0">
                <a:ea typeface="新細明體" pitchFamily="18" charset="-120"/>
              </a:rPr>
              <a:t> </a:t>
            </a:r>
          </a:p>
          <a:p>
            <a:pPr marL="457200" indent="-457200" eaLnBrk="1" hangingPunct="1"/>
            <a:r>
              <a:rPr lang="en-US" altLang="zh-TW" smtClean="0">
                <a:ea typeface="新細明體" pitchFamily="18" charset="-120"/>
              </a:rPr>
              <a:t>Note</a:t>
            </a:r>
          </a:p>
          <a:p>
            <a:pPr lvl="1" eaLnBrk="1" hangingPunct="1"/>
            <a:r>
              <a:rPr lang="en-US" altLang="zh-TW" smtClean="0">
                <a:ea typeface="新細明體" pitchFamily="18" charset="-120"/>
              </a:rPr>
              <a:t>A set of two elements</a:t>
            </a:r>
          </a:p>
          <a:p>
            <a:pPr lvl="1" eaLnBrk="1" hangingPunct="1"/>
            <a:r>
              <a:rPr lang="en-US" altLang="zh-TW" smtClean="0">
                <a:ea typeface="新細明體" pitchFamily="18" charset="-120"/>
              </a:rPr>
              <a:t>+ : OR operation; </a:t>
            </a:r>
            <a:r>
              <a:rPr lang="zh-TW" altLang="en-US" smtClean="0">
                <a:ea typeface="新細明體" pitchFamily="18" charset="-120"/>
              </a:rPr>
              <a:t>．</a:t>
            </a:r>
            <a:r>
              <a:rPr lang="en-US" altLang="zh-TW" smtClean="0">
                <a:ea typeface="新細明體" pitchFamily="18" charset="-120"/>
              </a:rPr>
              <a:t>: AND operation</a:t>
            </a:r>
          </a:p>
          <a:p>
            <a:pPr lvl="1" eaLnBrk="1" hangingPunct="1"/>
            <a:r>
              <a:rPr lang="en-US" altLang="zh-TW" smtClean="0">
                <a:ea typeface="新細明體" pitchFamily="18" charset="-120"/>
              </a:rPr>
              <a:t>A complement operator: NOT operation</a:t>
            </a:r>
          </a:p>
          <a:p>
            <a:pPr lvl="1" eaLnBrk="1" hangingPunct="1"/>
            <a:r>
              <a:rPr lang="en-US" altLang="zh-TW" smtClean="0">
                <a:ea typeface="新細明體" pitchFamily="18" charset="-120"/>
              </a:rPr>
              <a:t>Binary logic is a two-valued Boolean algebra</a:t>
            </a:r>
            <a:endParaRPr lang="zh-TW" altLang="en-US" smtClean="0">
              <a:ea typeface="新細明體" pitchFamily="18" charset="-12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AD5C40D1-C69A-4AFC-863A-2FD2AC4BEB0B}" type="datetime4">
              <a:rPr lang="en-US"/>
              <a:pPr/>
              <a:t>March 17, 2014</a:t>
            </a:fld>
            <a:endParaRPr lang="en-US"/>
          </a:p>
        </p:txBody>
      </p:sp>
      <p:sp>
        <p:nvSpPr>
          <p:cNvPr id="14339" name="Slide Number Placeholder 5"/>
          <p:cNvSpPr>
            <a:spLocks noGrp="1"/>
          </p:cNvSpPr>
          <p:nvPr>
            <p:ph type="sldNum" sz="quarter" idx="12"/>
          </p:nvPr>
        </p:nvSpPr>
        <p:spPr>
          <a:noFill/>
        </p:spPr>
        <p:txBody>
          <a:bodyPr/>
          <a:lstStyle/>
          <a:p>
            <a:fld id="{FB081078-E8E9-4069-9DDA-9A0529762C2B}" type="slidenum">
              <a:rPr lang="en-US"/>
              <a:pPr/>
              <a:t>12</a:t>
            </a:fld>
            <a:endParaRPr lang="en-US"/>
          </a:p>
        </p:txBody>
      </p:sp>
      <p:sp>
        <p:nvSpPr>
          <p:cNvPr id="14340" name="Rectangle 2"/>
          <p:cNvSpPr>
            <a:spLocks noGrp="1" noChangeArrowheads="1"/>
          </p:cNvSpPr>
          <p:nvPr>
            <p:ph type="title"/>
          </p:nvPr>
        </p:nvSpPr>
        <p:spPr/>
        <p:txBody>
          <a:bodyPr/>
          <a:lstStyle/>
          <a:p>
            <a:pPr eaLnBrk="1" hangingPunct="1"/>
            <a:r>
              <a:rPr lang="en-US" dirty="0" smtClean="0"/>
              <a:t>Duality</a:t>
            </a:r>
            <a:r>
              <a:rPr lang="ar-JO" dirty="0" smtClean="0"/>
              <a:t> ازدواجية</a:t>
            </a:r>
            <a:endParaRPr lang="en-US" dirty="0" smtClean="0"/>
          </a:p>
        </p:txBody>
      </p:sp>
      <p:sp>
        <p:nvSpPr>
          <p:cNvPr id="14341" name="Rectangle 3"/>
          <p:cNvSpPr>
            <a:spLocks noGrp="1" noChangeArrowheads="1"/>
          </p:cNvSpPr>
          <p:nvPr>
            <p:ph type="body" idx="1"/>
          </p:nvPr>
        </p:nvSpPr>
        <p:spPr>
          <a:xfrm>
            <a:off x="1041400" y="1100138"/>
            <a:ext cx="7366000" cy="4545012"/>
          </a:xfrm>
        </p:spPr>
        <p:txBody>
          <a:bodyPr/>
          <a:lstStyle/>
          <a:p>
            <a:pPr eaLnBrk="1" hangingPunct="1"/>
            <a:r>
              <a:rPr lang="en-US" smtClean="0"/>
              <a:t>The principle of </a:t>
            </a:r>
            <a:r>
              <a:rPr lang="en-US" i="1" smtClean="0"/>
              <a:t>duality</a:t>
            </a:r>
            <a:r>
              <a:rPr lang="en-US" smtClean="0"/>
              <a:t> is an important concept.  This says that if an expression is valid in Boolean algebra, the dual of that expression is also valid.</a:t>
            </a:r>
          </a:p>
          <a:p>
            <a:pPr eaLnBrk="1" hangingPunct="1"/>
            <a:r>
              <a:rPr lang="en-US" smtClean="0"/>
              <a:t>To form the dual of an expression, replace all + operators with . operators, all . operators with + operators, all ones with zeros, and all zeros with ones.</a:t>
            </a:r>
          </a:p>
          <a:p>
            <a:pPr eaLnBrk="1" hangingPunct="1"/>
            <a:r>
              <a:rPr lang="en-US" smtClean="0"/>
              <a:t>Form the dual of the expression</a:t>
            </a:r>
          </a:p>
          <a:p>
            <a:pPr lvl="1" eaLnBrk="1" hangingPunct="1">
              <a:buFont typeface="Wingdings" pitchFamily="2" charset="2"/>
              <a:buNone/>
            </a:pPr>
            <a:r>
              <a:rPr lang="en-US" smtClean="0"/>
              <a:t>a + (bc) = (a + b)(a + c)</a:t>
            </a:r>
          </a:p>
          <a:p>
            <a:pPr eaLnBrk="1" hangingPunct="1"/>
            <a:r>
              <a:rPr lang="en-US" smtClean="0"/>
              <a:t>Following the replacement rules…</a:t>
            </a:r>
          </a:p>
          <a:p>
            <a:pPr lvl="1" eaLnBrk="1" hangingPunct="1">
              <a:buFont typeface="Wingdings" pitchFamily="2" charset="2"/>
              <a:buNone/>
            </a:pPr>
            <a:r>
              <a:rPr lang="en-US" smtClean="0"/>
              <a:t>a(b + c) = ab + ac</a:t>
            </a:r>
          </a:p>
          <a:p>
            <a:pPr eaLnBrk="1" hangingPunct="1"/>
            <a:r>
              <a:rPr lang="en-US" smtClean="0"/>
              <a:t>Take care not to alter the location of the parentheses if they are present.</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AA600D73-01E1-4CB6-848A-7F3537BC11B2}" type="datetime4">
              <a:rPr lang="en-US"/>
              <a:pPr/>
              <a:t>March 16, 2014</a:t>
            </a:fld>
            <a:endParaRPr lang="en-US"/>
          </a:p>
        </p:txBody>
      </p:sp>
      <p:sp>
        <p:nvSpPr>
          <p:cNvPr id="15363" name="Slide Number Placeholder 5"/>
          <p:cNvSpPr>
            <a:spLocks noGrp="1"/>
          </p:cNvSpPr>
          <p:nvPr>
            <p:ph type="sldNum" sz="quarter" idx="12"/>
          </p:nvPr>
        </p:nvSpPr>
        <p:spPr>
          <a:noFill/>
        </p:spPr>
        <p:txBody>
          <a:bodyPr/>
          <a:lstStyle/>
          <a:p>
            <a:fld id="{DB30CDC4-0B7A-469A-B777-B02977D03CD8}" type="slidenum">
              <a:rPr lang="en-US"/>
              <a:pPr/>
              <a:t>13</a:t>
            </a:fld>
            <a:endParaRPr lang="en-US"/>
          </a:p>
        </p:txBody>
      </p:sp>
      <p:sp>
        <p:nvSpPr>
          <p:cNvPr id="15364" name="Rectangle 2"/>
          <p:cNvSpPr>
            <a:spLocks noGrp="1" noChangeArrowheads="1"/>
          </p:cNvSpPr>
          <p:nvPr>
            <p:ph type="title"/>
          </p:nvPr>
        </p:nvSpPr>
        <p:spPr>
          <a:xfrm>
            <a:off x="533400" y="152400"/>
            <a:ext cx="8126413" cy="685800"/>
          </a:xfrm>
        </p:spPr>
        <p:txBody>
          <a:bodyPr/>
          <a:lstStyle/>
          <a:p>
            <a:pPr eaLnBrk="1" hangingPunct="1"/>
            <a:r>
              <a:rPr lang="en-US" sz="2900" smtClean="0"/>
              <a:t>Basic Theorems</a:t>
            </a:r>
            <a:endParaRPr lang="th-TH" sz="2900" smtClean="0"/>
          </a:p>
        </p:txBody>
      </p:sp>
      <p:sp>
        <p:nvSpPr>
          <p:cNvPr id="15365" name="Rectangle 3"/>
          <p:cNvSpPr>
            <a:spLocks noGrp="1" noChangeArrowheads="1"/>
          </p:cNvSpPr>
          <p:nvPr>
            <p:ph type="body" idx="1"/>
          </p:nvPr>
        </p:nvSpPr>
        <p:spPr/>
        <p:txBody>
          <a:bodyPr/>
          <a:lstStyle/>
          <a:p>
            <a:pPr eaLnBrk="1" hangingPunct="1"/>
            <a:endParaRPr lang="en-US" smtClean="0"/>
          </a:p>
        </p:txBody>
      </p:sp>
      <p:pic>
        <p:nvPicPr>
          <p:cNvPr id="15366" name="Picture 4"/>
          <p:cNvPicPr>
            <a:picLocks noChangeAspect="1" noChangeArrowheads="1"/>
          </p:cNvPicPr>
          <p:nvPr/>
        </p:nvPicPr>
        <p:blipFill>
          <a:blip r:embed="rId2">
            <a:lum bright="-18000" contrast="42000"/>
          </a:blip>
          <a:srcRect/>
          <a:stretch>
            <a:fillRect/>
          </a:stretch>
        </p:blipFill>
        <p:spPr bwMode="auto">
          <a:xfrm>
            <a:off x="914400" y="1219200"/>
            <a:ext cx="7974013" cy="35337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041DAAE4-0B3E-49C2-B034-0730E75DD0FD}" type="datetime4">
              <a:rPr lang="en-US"/>
              <a:pPr/>
              <a:t>March 16, 2014</a:t>
            </a:fld>
            <a:endParaRPr lang="en-US"/>
          </a:p>
        </p:txBody>
      </p:sp>
      <p:sp>
        <p:nvSpPr>
          <p:cNvPr id="16387" name="Slide Number Placeholder 5"/>
          <p:cNvSpPr>
            <a:spLocks noGrp="1"/>
          </p:cNvSpPr>
          <p:nvPr>
            <p:ph type="sldNum" sz="quarter" idx="12"/>
          </p:nvPr>
        </p:nvSpPr>
        <p:spPr>
          <a:noFill/>
        </p:spPr>
        <p:txBody>
          <a:bodyPr/>
          <a:lstStyle/>
          <a:p>
            <a:fld id="{BABA53C7-F156-41FC-8930-199B9FC207F8}" type="slidenum">
              <a:rPr lang="en-US"/>
              <a:pPr/>
              <a:t>14</a:t>
            </a:fld>
            <a:endParaRPr lang="en-US"/>
          </a:p>
        </p:txBody>
      </p:sp>
      <p:sp>
        <p:nvSpPr>
          <p:cNvPr id="16388" name="Rectangle 2"/>
          <p:cNvSpPr>
            <a:spLocks noGrp="1" noChangeArrowheads="1"/>
          </p:cNvSpPr>
          <p:nvPr>
            <p:ph type="title"/>
            <p:custDataLst>
              <p:tags r:id="rId1"/>
            </p:custDataLst>
          </p:nvPr>
        </p:nvSpPr>
        <p:spPr/>
        <p:txBody>
          <a:bodyPr/>
          <a:lstStyle/>
          <a:p>
            <a:pPr eaLnBrk="1" hangingPunct="1"/>
            <a:r>
              <a:rPr lang="en-US" sz="3800" dirty="0" smtClean="0"/>
              <a:t>Boolean Theorems</a:t>
            </a:r>
          </a:p>
        </p:txBody>
      </p:sp>
      <p:sp>
        <p:nvSpPr>
          <p:cNvPr id="500739" name="Rectangle 3"/>
          <p:cNvSpPr>
            <a:spLocks noGrp="1" noChangeArrowheads="1"/>
          </p:cNvSpPr>
          <p:nvPr>
            <p:ph type="body" idx="1"/>
            <p:custDataLst>
              <p:tags r:id="rId2"/>
            </p:custDataLst>
          </p:nvPr>
        </p:nvSpPr>
        <p:spPr>
          <a:xfrm>
            <a:off x="685800" y="1066800"/>
            <a:ext cx="6731000" cy="5181600"/>
          </a:xfrm>
        </p:spPr>
        <p:txBody>
          <a:bodyPr/>
          <a:lstStyle/>
          <a:p>
            <a:pPr eaLnBrk="1" hangingPunct="1"/>
            <a:r>
              <a:rPr lang="en-US" dirty="0" smtClean="0"/>
              <a:t>Huntington’s postulates define some rules</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Need more rules to modify </a:t>
            </a:r>
          </a:p>
          <a:p>
            <a:pPr eaLnBrk="1" hangingPunct="1">
              <a:lnSpc>
                <a:spcPct val="70000"/>
              </a:lnSpc>
              <a:buFont typeface="Wingdings" pitchFamily="2" charset="2"/>
              <a:buNone/>
            </a:pPr>
            <a:r>
              <a:rPr lang="en-US" dirty="0" smtClean="0"/>
              <a:t>	algebraic expressions</a:t>
            </a:r>
          </a:p>
          <a:p>
            <a:pPr lvl="1" eaLnBrk="1" hangingPunct="1"/>
            <a:r>
              <a:rPr lang="en-US" dirty="0" smtClean="0"/>
              <a:t>Theorems that are derived from postulates</a:t>
            </a:r>
          </a:p>
          <a:p>
            <a:pPr eaLnBrk="1" hangingPunct="1"/>
            <a:r>
              <a:rPr lang="en-US" dirty="0" smtClean="0"/>
              <a:t>What is a theorem?</a:t>
            </a:r>
          </a:p>
          <a:p>
            <a:pPr lvl="1" eaLnBrk="1" hangingPunct="1"/>
            <a:r>
              <a:rPr lang="en-US" dirty="0" smtClean="0"/>
              <a:t>A formula or statement that is derived from postulates (or other proven theorems)</a:t>
            </a:r>
          </a:p>
          <a:p>
            <a:pPr eaLnBrk="1" hangingPunct="1"/>
            <a:r>
              <a:rPr lang="en-US" dirty="0" smtClean="0"/>
              <a:t>Basic theorems of Boolean algebra</a:t>
            </a:r>
          </a:p>
          <a:p>
            <a:pPr lvl="1" eaLnBrk="1" hangingPunct="1"/>
            <a:r>
              <a:rPr lang="en-US" dirty="0" smtClean="0"/>
              <a:t>Theorem 1 (a): </a:t>
            </a:r>
            <a:r>
              <a:rPr lang="en-US" i="1" dirty="0" smtClean="0"/>
              <a:t>x + x = x   </a:t>
            </a:r>
            <a:r>
              <a:rPr lang="en-US" dirty="0" smtClean="0"/>
              <a:t>(b):</a:t>
            </a:r>
            <a:r>
              <a:rPr lang="en-US" i="1" dirty="0" smtClean="0"/>
              <a:t> x · x = x</a:t>
            </a:r>
          </a:p>
          <a:p>
            <a:pPr lvl="1" eaLnBrk="1" hangingPunct="1"/>
            <a:r>
              <a:rPr lang="en-US" dirty="0" smtClean="0"/>
              <a:t>Looks straightforward, but needs to be proven !</a:t>
            </a:r>
          </a:p>
        </p:txBody>
      </p:sp>
      <p:sp>
        <p:nvSpPr>
          <p:cNvPr id="16390" name="Text Box 4"/>
          <p:cNvSpPr txBox="1">
            <a:spLocks noChangeArrowheads="1"/>
          </p:cNvSpPr>
          <p:nvPr>
            <p:custDataLst>
              <p:tags r:id="rId3"/>
            </p:custDataLst>
          </p:nvPr>
        </p:nvSpPr>
        <p:spPr bwMode="auto">
          <a:xfrm>
            <a:off x="4876800" y="1447800"/>
            <a:ext cx="4495800" cy="1752600"/>
          </a:xfrm>
          <a:prstGeom prst="rect">
            <a:avLst/>
          </a:prstGeom>
          <a:noFill/>
          <a:ln w="12700">
            <a:solidFill>
              <a:schemeClr val="tx1"/>
            </a:solidFill>
            <a:miter lim="800000"/>
            <a:headEnd/>
            <a:tailEnd/>
          </a:ln>
        </p:spPr>
        <p:txBody>
          <a:bodyPr>
            <a:spAutoFit/>
          </a:bodyPr>
          <a:lstStyle/>
          <a:p>
            <a:pPr eaLnBrk="0" hangingPunct="0"/>
            <a:r>
              <a:rPr lang="en-US">
                <a:latin typeface="Verdana" pitchFamily="34" charset="0"/>
              </a:rPr>
              <a:t>Post. 1:  closure</a:t>
            </a:r>
          </a:p>
          <a:p>
            <a:pPr eaLnBrk="0" hangingPunct="0"/>
            <a:r>
              <a:rPr lang="en-US">
                <a:latin typeface="Verdana" pitchFamily="34" charset="0"/>
              </a:rPr>
              <a:t>Post. 2:  (a) </a:t>
            </a:r>
            <a:r>
              <a:rPr lang="en-US" i="1">
                <a:latin typeface="Verdana" pitchFamily="34" charset="0"/>
              </a:rPr>
              <a:t>x+0=x</a:t>
            </a:r>
            <a:r>
              <a:rPr lang="en-US">
                <a:latin typeface="Verdana" pitchFamily="34" charset="0"/>
              </a:rPr>
              <a:t>, 	(b) </a:t>
            </a:r>
            <a:r>
              <a:rPr lang="en-US" i="1">
                <a:latin typeface="Verdana" pitchFamily="34" charset="0"/>
              </a:rPr>
              <a:t>x·1=x</a:t>
            </a:r>
          </a:p>
          <a:p>
            <a:pPr eaLnBrk="0" hangingPunct="0"/>
            <a:r>
              <a:rPr lang="en-US">
                <a:latin typeface="Verdana" pitchFamily="34" charset="0"/>
              </a:rPr>
              <a:t>Post. 3:  (a) </a:t>
            </a:r>
            <a:r>
              <a:rPr lang="en-US" i="1">
                <a:latin typeface="Verdana" pitchFamily="34" charset="0"/>
              </a:rPr>
              <a:t>x+y=y+x</a:t>
            </a:r>
            <a:r>
              <a:rPr lang="en-US">
                <a:latin typeface="Verdana" pitchFamily="34" charset="0"/>
              </a:rPr>
              <a:t>, (b) </a:t>
            </a:r>
            <a:r>
              <a:rPr lang="en-US" i="1">
                <a:latin typeface="Verdana" pitchFamily="34" charset="0"/>
              </a:rPr>
              <a:t>x·y=y·x</a:t>
            </a:r>
          </a:p>
          <a:p>
            <a:pPr eaLnBrk="0" hangingPunct="0"/>
            <a:r>
              <a:rPr lang="en-US">
                <a:latin typeface="Verdana" pitchFamily="34" charset="0"/>
              </a:rPr>
              <a:t>Post. 4:  (a) </a:t>
            </a:r>
            <a:r>
              <a:rPr lang="en-US" i="1">
                <a:latin typeface="Verdana" pitchFamily="34" charset="0"/>
              </a:rPr>
              <a:t>x(y+z) = xy+xz</a:t>
            </a:r>
            <a:r>
              <a:rPr lang="en-US">
                <a:latin typeface="Verdana" pitchFamily="34" charset="0"/>
              </a:rPr>
              <a:t>, </a:t>
            </a:r>
            <a:br>
              <a:rPr lang="en-US">
                <a:latin typeface="Verdana" pitchFamily="34" charset="0"/>
              </a:rPr>
            </a:br>
            <a:r>
              <a:rPr lang="en-US">
                <a:latin typeface="Verdana" pitchFamily="34" charset="0"/>
              </a:rPr>
              <a:t>	   (b) </a:t>
            </a:r>
            <a:r>
              <a:rPr lang="en-US" i="1">
                <a:latin typeface="Verdana" pitchFamily="34" charset="0"/>
              </a:rPr>
              <a:t>x+yz = (x+y)(x+z)</a:t>
            </a:r>
          </a:p>
          <a:p>
            <a:pPr eaLnBrk="0" hangingPunct="0"/>
            <a:r>
              <a:rPr lang="en-US">
                <a:latin typeface="Verdana" pitchFamily="34" charset="0"/>
              </a:rPr>
              <a:t>Post. 5:  (a) </a:t>
            </a:r>
            <a:r>
              <a:rPr lang="en-US" i="1">
                <a:latin typeface="Verdana" pitchFamily="34" charset="0"/>
              </a:rPr>
              <a:t>x+x’=1</a:t>
            </a:r>
            <a:r>
              <a:rPr lang="en-US">
                <a:latin typeface="Verdana" pitchFamily="34" charset="0"/>
              </a:rPr>
              <a:t>, 	(b) </a:t>
            </a:r>
            <a:r>
              <a:rPr lang="en-US" i="1">
                <a:latin typeface="Verdana" pitchFamily="34" charset="0"/>
              </a:rPr>
              <a:t>x·x’=0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73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73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073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073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073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073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07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F2E15846-DE0D-41CD-9FB7-1979AB313D97}" type="datetime4">
              <a:rPr lang="en-US"/>
              <a:pPr/>
              <a:t>March 16, 2014</a:t>
            </a:fld>
            <a:endParaRPr lang="en-US"/>
          </a:p>
        </p:txBody>
      </p:sp>
      <p:sp>
        <p:nvSpPr>
          <p:cNvPr id="17411" name="Slide Number Placeholder 5"/>
          <p:cNvSpPr>
            <a:spLocks noGrp="1"/>
          </p:cNvSpPr>
          <p:nvPr>
            <p:ph type="sldNum" sz="quarter" idx="12"/>
          </p:nvPr>
        </p:nvSpPr>
        <p:spPr>
          <a:noFill/>
        </p:spPr>
        <p:txBody>
          <a:bodyPr/>
          <a:lstStyle/>
          <a:p>
            <a:fld id="{F0A97151-3546-42B4-B3EB-594B2D145284}" type="slidenum">
              <a:rPr lang="en-US"/>
              <a:pPr/>
              <a:t>15</a:t>
            </a:fld>
            <a:endParaRPr lang="en-US"/>
          </a:p>
        </p:txBody>
      </p:sp>
      <p:sp>
        <p:nvSpPr>
          <p:cNvPr id="17412" name="Rectangle 2"/>
          <p:cNvSpPr>
            <a:spLocks noGrp="1" noChangeArrowheads="1"/>
          </p:cNvSpPr>
          <p:nvPr>
            <p:ph type="title"/>
            <p:custDataLst>
              <p:tags r:id="rId1"/>
            </p:custDataLst>
          </p:nvPr>
        </p:nvSpPr>
        <p:spPr/>
        <p:txBody>
          <a:bodyPr/>
          <a:lstStyle/>
          <a:p>
            <a:pPr eaLnBrk="1" hangingPunct="1"/>
            <a:r>
              <a:rPr lang="en-US" sz="3800" smtClean="0"/>
              <a:t>Proof of </a:t>
            </a:r>
            <a:r>
              <a:rPr lang="en-US" sz="3800" i="1" smtClean="0"/>
              <a:t>x+x=x</a:t>
            </a:r>
          </a:p>
        </p:txBody>
      </p:sp>
      <p:sp>
        <p:nvSpPr>
          <p:cNvPr id="501763" name="Rectangle 3"/>
          <p:cNvSpPr>
            <a:spLocks noGrp="1" noChangeArrowheads="1"/>
          </p:cNvSpPr>
          <p:nvPr>
            <p:ph type="body" idx="1"/>
            <p:custDataLst>
              <p:tags r:id="rId2"/>
            </p:custDataLst>
          </p:nvPr>
        </p:nvSpPr>
        <p:spPr>
          <a:xfrm>
            <a:off x="762000" y="990600"/>
            <a:ext cx="7924800" cy="5181600"/>
          </a:xfrm>
        </p:spPr>
        <p:txBody>
          <a:bodyPr/>
          <a:lstStyle/>
          <a:p>
            <a:pPr eaLnBrk="1" hangingPunct="1"/>
            <a:r>
              <a:rPr lang="en-US" smtClean="0"/>
              <a:t>We can only use</a:t>
            </a:r>
            <a:br>
              <a:rPr lang="en-US" smtClean="0"/>
            </a:br>
            <a:r>
              <a:rPr lang="en-US" smtClean="0"/>
              <a:t>Huntington postulates:</a:t>
            </a:r>
          </a:p>
          <a:p>
            <a:pPr eaLnBrk="1" hangingPunct="1"/>
            <a:endParaRPr lang="en-US" smtClean="0"/>
          </a:p>
          <a:p>
            <a:pPr eaLnBrk="1" hangingPunct="1"/>
            <a:endParaRPr lang="en-US" smtClean="0"/>
          </a:p>
          <a:p>
            <a:pPr lvl="2" eaLnBrk="1" hangingPunct="1"/>
            <a:endParaRPr lang="en-US" sz="1800" smtClean="0"/>
          </a:p>
          <a:p>
            <a:pPr eaLnBrk="1" hangingPunct="1"/>
            <a:r>
              <a:rPr lang="en-US" smtClean="0"/>
              <a:t>Show that </a:t>
            </a:r>
            <a:r>
              <a:rPr lang="en-US" i="1" smtClean="0"/>
              <a:t>x+x=x</a:t>
            </a:r>
            <a:r>
              <a:rPr lang="en-US" smtClean="0"/>
              <a:t>.</a:t>
            </a:r>
          </a:p>
          <a:p>
            <a:pPr lvl="1" eaLnBrk="1" hangingPunct="1">
              <a:buFont typeface="Wingdings" pitchFamily="2" charset="2"/>
              <a:buNone/>
            </a:pPr>
            <a:r>
              <a:rPr lang="en-US" smtClean="0"/>
              <a:t>		   </a:t>
            </a:r>
            <a:r>
              <a:rPr lang="en-US" i="1" smtClean="0"/>
              <a:t>x+x 	= (x+x)·1</a:t>
            </a:r>
            <a:r>
              <a:rPr lang="en-US" smtClean="0"/>
              <a:t> 	by 2(b)</a:t>
            </a:r>
          </a:p>
          <a:p>
            <a:pPr lvl="1" eaLnBrk="1" hangingPunct="1">
              <a:buFont typeface="Wingdings" pitchFamily="2" charset="2"/>
              <a:buNone/>
            </a:pPr>
            <a:r>
              <a:rPr lang="en-US" smtClean="0"/>
              <a:t>			= </a:t>
            </a:r>
            <a:r>
              <a:rPr lang="en-US" i="1" smtClean="0"/>
              <a:t>(x+x)(x+x’)</a:t>
            </a:r>
            <a:r>
              <a:rPr lang="en-US" smtClean="0"/>
              <a:t>	by 5(a)</a:t>
            </a:r>
          </a:p>
          <a:p>
            <a:pPr lvl="1" eaLnBrk="1" hangingPunct="1">
              <a:buFont typeface="Wingdings" pitchFamily="2" charset="2"/>
              <a:buNone/>
            </a:pPr>
            <a:r>
              <a:rPr lang="en-US" smtClean="0"/>
              <a:t>			= </a:t>
            </a:r>
            <a:r>
              <a:rPr lang="en-US" i="1" smtClean="0"/>
              <a:t>x+xx’</a:t>
            </a:r>
            <a:r>
              <a:rPr lang="en-US" smtClean="0"/>
              <a:t>		by 4(b)</a:t>
            </a:r>
          </a:p>
          <a:p>
            <a:pPr lvl="1" eaLnBrk="1" hangingPunct="1">
              <a:buFont typeface="Wingdings" pitchFamily="2" charset="2"/>
              <a:buNone/>
            </a:pPr>
            <a:r>
              <a:rPr lang="en-US" smtClean="0"/>
              <a:t>			= </a:t>
            </a:r>
            <a:r>
              <a:rPr lang="en-US" i="1" smtClean="0"/>
              <a:t>x+0</a:t>
            </a:r>
            <a:r>
              <a:rPr lang="en-US" smtClean="0"/>
              <a:t>		by 5(b)</a:t>
            </a:r>
          </a:p>
          <a:p>
            <a:pPr lvl="1" eaLnBrk="1" hangingPunct="1">
              <a:buFont typeface="Wingdings" pitchFamily="2" charset="2"/>
              <a:buNone/>
            </a:pPr>
            <a:r>
              <a:rPr lang="en-US" smtClean="0"/>
              <a:t>			= </a:t>
            </a:r>
            <a:r>
              <a:rPr lang="en-US" i="1" smtClean="0"/>
              <a:t>x</a:t>
            </a:r>
            <a:r>
              <a:rPr lang="en-US" smtClean="0"/>
              <a:t>		by 2(a)</a:t>
            </a:r>
          </a:p>
          <a:p>
            <a:pPr lvl="1" eaLnBrk="1" hangingPunct="1">
              <a:buFont typeface="Wingdings" pitchFamily="2" charset="2"/>
              <a:buNone/>
            </a:pPr>
            <a:r>
              <a:rPr lang="en-US" smtClean="0"/>
              <a:t>			   Q.E.D.</a:t>
            </a:r>
          </a:p>
          <a:p>
            <a:pPr eaLnBrk="1" hangingPunct="1"/>
            <a:r>
              <a:rPr lang="en-US" smtClean="0"/>
              <a:t>We can now use Theorem 1(a) in future proofs</a:t>
            </a:r>
          </a:p>
        </p:txBody>
      </p:sp>
      <p:sp>
        <p:nvSpPr>
          <p:cNvPr id="501764" name="Text Box 4"/>
          <p:cNvSpPr txBox="1">
            <a:spLocks noChangeArrowheads="1"/>
          </p:cNvSpPr>
          <p:nvPr>
            <p:custDataLst>
              <p:tags r:id="rId3"/>
            </p:custDataLst>
          </p:nvPr>
        </p:nvSpPr>
        <p:spPr bwMode="auto">
          <a:xfrm>
            <a:off x="4495800" y="1143000"/>
            <a:ext cx="4495800" cy="2027238"/>
          </a:xfrm>
          <a:prstGeom prst="rect">
            <a:avLst/>
          </a:prstGeom>
          <a:noFill/>
          <a:ln w="12700">
            <a:solidFill>
              <a:schemeClr val="tx1"/>
            </a:solidFill>
            <a:miter lim="800000"/>
            <a:headEnd/>
            <a:tailEnd/>
          </a:ln>
        </p:spPr>
        <p:txBody>
          <a:bodyPr>
            <a:spAutoFit/>
          </a:bodyPr>
          <a:lstStyle/>
          <a:p>
            <a:pPr eaLnBrk="0" hangingPunct="0"/>
            <a:r>
              <a:rPr lang="en-US" u="sng">
                <a:solidFill>
                  <a:schemeClr val="accent2"/>
                </a:solidFill>
                <a:latin typeface="Verdana" pitchFamily="34" charset="0"/>
              </a:rPr>
              <a:t>Huntington postulates</a:t>
            </a:r>
            <a:r>
              <a:rPr lang="en-US">
                <a:latin typeface="Verdana" pitchFamily="34" charset="0"/>
              </a:rPr>
              <a:t>:</a:t>
            </a:r>
          </a:p>
          <a:p>
            <a:pPr eaLnBrk="0" hangingPunct="0"/>
            <a:endParaRPr lang="en-US">
              <a:latin typeface="Verdana" pitchFamily="34" charset="0"/>
            </a:endParaRPr>
          </a:p>
          <a:p>
            <a:pPr eaLnBrk="0" hangingPunct="0"/>
            <a:r>
              <a:rPr lang="en-US" b="1">
                <a:latin typeface="Verdana" pitchFamily="34" charset="0"/>
              </a:rPr>
              <a:t>Post. 2</a:t>
            </a:r>
            <a:r>
              <a:rPr lang="en-US">
                <a:latin typeface="Verdana" pitchFamily="34" charset="0"/>
              </a:rPr>
              <a:t>:  (a) </a:t>
            </a:r>
            <a:r>
              <a:rPr lang="en-US" i="1">
                <a:latin typeface="Verdana" pitchFamily="34" charset="0"/>
              </a:rPr>
              <a:t>x+0=x</a:t>
            </a:r>
            <a:r>
              <a:rPr lang="en-US">
                <a:latin typeface="Verdana" pitchFamily="34" charset="0"/>
              </a:rPr>
              <a:t>, 	(b) </a:t>
            </a:r>
            <a:r>
              <a:rPr lang="en-US" i="1">
                <a:latin typeface="Verdana" pitchFamily="34" charset="0"/>
              </a:rPr>
              <a:t>x·1=x</a:t>
            </a:r>
          </a:p>
          <a:p>
            <a:pPr eaLnBrk="0" hangingPunct="0"/>
            <a:r>
              <a:rPr lang="en-US" b="1">
                <a:latin typeface="Verdana" pitchFamily="34" charset="0"/>
              </a:rPr>
              <a:t>Post. 3</a:t>
            </a:r>
            <a:r>
              <a:rPr lang="en-US">
                <a:latin typeface="Verdana" pitchFamily="34" charset="0"/>
              </a:rPr>
              <a:t>:  (a) </a:t>
            </a:r>
            <a:r>
              <a:rPr lang="en-US" i="1">
                <a:latin typeface="Verdana" pitchFamily="34" charset="0"/>
              </a:rPr>
              <a:t>x+y=y+x</a:t>
            </a:r>
            <a:r>
              <a:rPr lang="en-US">
                <a:latin typeface="Verdana" pitchFamily="34" charset="0"/>
              </a:rPr>
              <a:t>, (b) </a:t>
            </a:r>
            <a:r>
              <a:rPr lang="en-US" i="1">
                <a:latin typeface="Verdana" pitchFamily="34" charset="0"/>
              </a:rPr>
              <a:t>x·y=y·x</a:t>
            </a:r>
          </a:p>
          <a:p>
            <a:pPr eaLnBrk="0" hangingPunct="0"/>
            <a:r>
              <a:rPr lang="en-US" b="1">
                <a:latin typeface="Verdana" pitchFamily="34" charset="0"/>
              </a:rPr>
              <a:t>Post. 4</a:t>
            </a:r>
            <a:r>
              <a:rPr lang="en-US">
                <a:latin typeface="Verdana" pitchFamily="34" charset="0"/>
              </a:rPr>
              <a:t>:  (a) </a:t>
            </a:r>
            <a:r>
              <a:rPr lang="en-US" i="1">
                <a:latin typeface="Verdana" pitchFamily="34" charset="0"/>
              </a:rPr>
              <a:t>x(y+z) = xy+xz</a:t>
            </a:r>
            <a:r>
              <a:rPr lang="en-US">
                <a:latin typeface="Verdana" pitchFamily="34" charset="0"/>
              </a:rPr>
              <a:t>, </a:t>
            </a:r>
            <a:br>
              <a:rPr lang="en-US">
                <a:latin typeface="Verdana" pitchFamily="34" charset="0"/>
              </a:rPr>
            </a:br>
            <a:r>
              <a:rPr lang="en-US">
                <a:latin typeface="Verdana" pitchFamily="34" charset="0"/>
              </a:rPr>
              <a:t>	   (b) </a:t>
            </a:r>
            <a:r>
              <a:rPr lang="en-US" i="1">
                <a:latin typeface="Verdana" pitchFamily="34" charset="0"/>
              </a:rPr>
              <a:t>x+yz = (x+y)(x+z)</a:t>
            </a:r>
          </a:p>
          <a:p>
            <a:pPr eaLnBrk="0" hangingPunct="0"/>
            <a:r>
              <a:rPr lang="en-US" b="1">
                <a:latin typeface="Verdana" pitchFamily="34" charset="0"/>
              </a:rPr>
              <a:t>Post. 5</a:t>
            </a:r>
            <a:r>
              <a:rPr lang="en-US">
                <a:latin typeface="Verdana" pitchFamily="34" charset="0"/>
              </a:rPr>
              <a:t>:  (a) </a:t>
            </a:r>
            <a:r>
              <a:rPr lang="en-US" i="1">
                <a:latin typeface="Verdana" pitchFamily="34" charset="0"/>
              </a:rPr>
              <a:t>x+x’=1</a:t>
            </a:r>
            <a:r>
              <a:rPr lang="en-US">
                <a:latin typeface="Verdana" pitchFamily="34" charset="0"/>
              </a:rPr>
              <a:t>, 	(b) </a:t>
            </a:r>
            <a:r>
              <a:rPr lang="en-US" i="1">
                <a:latin typeface="Verdana" pitchFamily="34" charset="0"/>
              </a:rPr>
              <a:t>x·x’=0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6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6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176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176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17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p:bldP spid="5017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969F048F-76AD-46A2-ABAB-3F8BA2B85831}" type="datetime4">
              <a:rPr lang="en-US"/>
              <a:pPr/>
              <a:t>March 16, 2014</a:t>
            </a:fld>
            <a:endParaRPr lang="en-US"/>
          </a:p>
        </p:txBody>
      </p:sp>
      <p:sp>
        <p:nvSpPr>
          <p:cNvPr id="18435" name="Slide Number Placeholder 5"/>
          <p:cNvSpPr>
            <a:spLocks noGrp="1"/>
          </p:cNvSpPr>
          <p:nvPr>
            <p:ph type="sldNum" sz="quarter" idx="12"/>
          </p:nvPr>
        </p:nvSpPr>
        <p:spPr>
          <a:noFill/>
        </p:spPr>
        <p:txBody>
          <a:bodyPr/>
          <a:lstStyle/>
          <a:p>
            <a:fld id="{88E6CEF4-28FE-40D3-88C4-6601AB967A2F}" type="slidenum">
              <a:rPr lang="en-US"/>
              <a:pPr/>
              <a:t>16</a:t>
            </a:fld>
            <a:endParaRPr lang="en-US"/>
          </a:p>
        </p:txBody>
      </p:sp>
      <p:sp>
        <p:nvSpPr>
          <p:cNvPr id="18436" name="Rectangle 2"/>
          <p:cNvSpPr>
            <a:spLocks noGrp="1" noChangeArrowheads="1"/>
          </p:cNvSpPr>
          <p:nvPr>
            <p:ph type="title"/>
            <p:custDataLst>
              <p:tags r:id="rId1"/>
            </p:custDataLst>
          </p:nvPr>
        </p:nvSpPr>
        <p:spPr/>
        <p:txBody>
          <a:bodyPr/>
          <a:lstStyle/>
          <a:p>
            <a:pPr eaLnBrk="1" hangingPunct="1"/>
            <a:r>
              <a:rPr lang="en-US" sz="3800" smtClean="0"/>
              <a:t>Proof of </a:t>
            </a:r>
            <a:r>
              <a:rPr lang="en-US" sz="3800" i="1" smtClean="0"/>
              <a:t>x·x=x</a:t>
            </a:r>
          </a:p>
        </p:txBody>
      </p:sp>
      <p:sp>
        <p:nvSpPr>
          <p:cNvPr id="502787" name="Rectangle 3"/>
          <p:cNvSpPr>
            <a:spLocks noGrp="1" noChangeArrowheads="1"/>
          </p:cNvSpPr>
          <p:nvPr>
            <p:ph type="body" idx="1"/>
            <p:custDataLst>
              <p:tags r:id="rId2"/>
            </p:custDataLst>
          </p:nvPr>
        </p:nvSpPr>
        <p:spPr/>
        <p:txBody>
          <a:bodyPr/>
          <a:lstStyle/>
          <a:p>
            <a:pPr eaLnBrk="1" hangingPunct="1"/>
            <a:r>
              <a:rPr lang="en-US" smtClean="0"/>
              <a:t>Similar to previous </a:t>
            </a:r>
            <a:br>
              <a:rPr lang="en-US" smtClean="0"/>
            </a:br>
            <a:r>
              <a:rPr lang="en-US" smtClean="0"/>
              <a:t>proof</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Show that </a:t>
            </a:r>
            <a:r>
              <a:rPr lang="en-US" i="1" smtClean="0"/>
              <a:t>x·x = x</a:t>
            </a:r>
            <a:r>
              <a:rPr lang="en-US" smtClean="0"/>
              <a:t>.</a:t>
            </a:r>
          </a:p>
          <a:p>
            <a:pPr lvl="1" eaLnBrk="1" hangingPunct="1">
              <a:buFont typeface="Wingdings" pitchFamily="2" charset="2"/>
              <a:buNone/>
            </a:pPr>
            <a:r>
              <a:rPr lang="en-US" smtClean="0"/>
              <a:t>		   </a:t>
            </a:r>
            <a:r>
              <a:rPr lang="en-US" i="1" smtClean="0"/>
              <a:t>x·x 	= xx+0</a:t>
            </a:r>
            <a:r>
              <a:rPr lang="en-US" smtClean="0"/>
              <a:t> 		by 2(a)</a:t>
            </a:r>
          </a:p>
          <a:p>
            <a:pPr lvl="1" eaLnBrk="1" hangingPunct="1">
              <a:buFont typeface="Wingdings" pitchFamily="2" charset="2"/>
              <a:buNone/>
            </a:pPr>
            <a:r>
              <a:rPr lang="en-US" smtClean="0"/>
              <a:t>			= </a:t>
            </a:r>
            <a:r>
              <a:rPr lang="en-US" i="1" smtClean="0"/>
              <a:t>xx+xx’</a:t>
            </a:r>
            <a:r>
              <a:rPr lang="en-US" smtClean="0"/>
              <a:t>	by 5(b)</a:t>
            </a:r>
          </a:p>
          <a:p>
            <a:pPr lvl="1" eaLnBrk="1" hangingPunct="1">
              <a:buFont typeface="Wingdings" pitchFamily="2" charset="2"/>
              <a:buNone/>
            </a:pPr>
            <a:r>
              <a:rPr lang="en-US" smtClean="0"/>
              <a:t>			= </a:t>
            </a:r>
            <a:r>
              <a:rPr lang="en-US" i="1" smtClean="0"/>
              <a:t>x(x+x’)</a:t>
            </a:r>
            <a:r>
              <a:rPr lang="en-US" smtClean="0"/>
              <a:t>	by 4(a)</a:t>
            </a:r>
          </a:p>
          <a:p>
            <a:pPr lvl="1" eaLnBrk="1" hangingPunct="1">
              <a:buFont typeface="Wingdings" pitchFamily="2" charset="2"/>
              <a:buNone/>
            </a:pPr>
            <a:r>
              <a:rPr lang="en-US" smtClean="0"/>
              <a:t>			= </a:t>
            </a:r>
            <a:r>
              <a:rPr lang="en-US" i="1" smtClean="0"/>
              <a:t>x·1</a:t>
            </a:r>
            <a:r>
              <a:rPr lang="en-US" smtClean="0"/>
              <a:t>		by 5(a)</a:t>
            </a:r>
          </a:p>
          <a:p>
            <a:pPr lvl="1" eaLnBrk="1" hangingPunct="1">
              <a:buFont typeface="Wingdings" pitchFamily="2" charset="2"/>
              <a:buNone/>
            </a:pPr>
            <a:r>
              <a:rPr lang="en-US" smtClean="0"/>
              <a:t>			= </a:t>
            </a:r>
            <a:r>
              <a:rPr lang="en-US" i="1" smtClean="0"/>
              <a:t>x</a:t>
            </a:r>
            <a:r>
              <a:rPr lang="en-US" smtClean="0"/>
              <a:t>		by 2(b)</a:t>
            </a:r>
          </a:p>
          <a:p>
            <a:pPr lvl="1" eaLnBrk="1" hangingPunct="1">
              <a:buFont typeface="Wingdings" pitchFamily="2" charset="2"/>
              <a:buNone/>
            </a:pPr>
            <a:r>
              <a:rPr lang="en-US" smtClean="0"/>
              <a:t>			   Q.E.D.</a:t>
            </a:r>
          </a:p>
        </p:txBody>
      </p:sp>
      <p:sp>
        <p:nvSpPr>
          <p:cNvPr id="18438" name="Text Box 4"/>
          <p:cNvSpPr txBox="1">
            <a:spLocks noChangeArrowheads="1"/>
          </p:cNvSpPr>
          <p:nvPr>
            <p:custDataLst>
              <p:tags r:id="rId3"/>
            </p:custDataLst>
          </p:nvPr>
        </p:nvSpPr>
        <p:spPr bwMode="auto">
          <a:xfrm>
            <a:off x="3733800" y="1143000"/>
            <a:ext cx="4876800" cy="2301875"/>
          </a:xfrm>
          <a:prstGeom prst="rect">
            <a:avLst/>
          </a:prstGeom>
          <a:noFill/>
          <a:ln w="12700">
            <a:solidFill>
              <a:schemeClr val="tx1"/>
            </a:solidFill>
            <a:miter lim="800000"/>
            <a:headEnd/>
            <a:tailEnd/>
          </a:ln>
        </p:spPr>
        <p:txBody>
          <a:bodyPr>
            <a:spAutoFit/>
          </a:bodyPr>
          <a:lstStyle/>
          <a:p>
            <a:pPr eaLnBrk="0" hangingPunct="0"/>
            <a:r>
              <a:rPr lang="en-US" u="sng">
                <a:solidFill>
                  <a:schemeClr val="accent2"/>
                </a:solidFill>
                <a:latin typeface="Verdana" pitchFamily="34" charset="0"/>
              </a:rPr>
              <a:t>Huntington postulates</a:t>
            </a:r>
            <a:r>
              <a:rPr lang="en-US">
                <a:latin typeface="Verdana" pitchFamily="34" charset="0"/>
              </a:rPr>
              <a:t>:</a:t>
            </a:r>
          </a:p>
          <a:p>
            <a:pPr eaLnBrk="0" hangingPunct="0"/>
            <a:endParaRPr lang="en-US">
              <a:latin typeface="Verdana" pitchFamily="34" charset="0"/>
            </a:endParaRPr>
          </a:p>
          <a:p>
            <a:pPr eaLnBrk="0" hangingPunct="0"/>
            <a:r>
              <a:rPr lang="en-US" b="1">
                <a:latin typeface="Verdana" pitchFamily="34" charset="0"/>
              </a:rPr>
              <a:t>Post. 2</a:t>
            </a:r>
            <a:r>
              <a:rPr lang="en-US">
                <a:latin typeface="Verdana" pitchFamily="34" charset="0"/>
              </a:rPr>
              <a:t>: (a) </a:t>
            </a:r>
            <a:r>
              <a:rPr lang="en-US" i="1">
                <a:latin typeface="Verdana" pitchFamily="34" charset="0"/>
              </a:rPr>
              <a:t>x+0=x</a:t>
            </a:r>
            <a:r>
              <a:rPr lang="en-US">
                <a:latin typeface="Verdana" pitchFamily="34" charset="0"/>
              </a:rPr>
              <a:t>, 	(b) </a:t>
            </a:r>
            <a:r>
              <a:rPr lang="en-US" i="1">
                <a:latin typeface="Verdana" pitchFamily="34" charset="0"/>
              </a:rPr>
              <a:t>x·1=x</a:t>
            </a:r>
          </a:p>
          <a:p>
            <a:pPr eaLnBrk="0" hangingPunct="0"/>
            <a:r>
              <a:rPr lang="en-US" b="1">
                <a:latin typeface="Verdana" pitchFamily="34" charset="0"/>
              </a:rPr>
              <a:t>Post. 3</a:t>
            </a:r>
            <a:r>
              <a:rPr lang="en-US">
                <a:latin typeface="Verdana" pitchFamily="34" charset="0"/>
              </a:rPr>
              <a:t>: (a) </a:t>
            </a:r>
            <a:r>
              <a:rPr lang="en-US" i="1">
                <a:latin typeface="Verdana" pitchFamily="34" charset="0"/>
              </a:rPr>
              <a:t>x+y=y+x</a:t>
            </a:r>
            <a:r>
              <a:rPr lang="en-US">
                <a:latin typeface="Verdana" pitchFamily="34" charset="0"/>
              </a:rPr>
              <a:t>, (b) </a:t>
            </a:r>
            <a:r>
              <a:rPr lang="en-US" i="1">
                <a:latin typeface="Verdana" pitchFamily="34" charset="0"/>
              </a:rPr>
              <a:t>x·y=y·x</a:t>
            </a:r>
          </a:p>
          <a:p>
            <a:pPr eaLnBrk="0" hangingPunct="0"/>
            <a:r>
              <a:rPr lang="en-US" b="1">
                <a:latin typeface="Verdana" pitchFamily="34" charset="0"/>
              </a:rPr>
              <a:t>Post. 4</a:t>
            </a:r>
            <a:r>
              <a:rPr lang="en-US">
                <a:latin typeface="Verdana" pitchFamily="34" charset="0"/>
              </a:rPr>
              <a:t>: (a) </a:t>
            </a:r>
            <a:r>
              <a:rPr lang="en-US" i="1">
                <a:latin typeface="Verdana" pitchFamily="34" charset="0"/>
              </a:rPr>
              <a:t>x(y+z) = xy+xz</a:t>
            </a:r>
            <a:r>
              <a:rPr lang="en-US">
                <a:latin typeface="Verdana" pitchFamily="34" charset="0"/>
              </a:rPr>
              <a:t>, </a:t>
            </a:r>
            <a:br>
              <a:rPr lang="en-US">
                <a:latin typeface="Verdana" pitchFamily="34" charset="0"/>
              </a:rPr>
            </a:br>
            <a:r>
              <a:rPr lang="en-US">
                <a:latin typeface="Verdana" pitchFamily="34" charset="0"/>
              </a:rPr>
              <a:t>	  (b) </a:t>
            </a:r>
            <a:r>
              <a:rPr lang="en-US" i="1">
                <a:latin typeface="Verdana" pitchFamily="34" charset="0"/>
              </a:rPr>
              <a:t>x+yz = (x+y)(x+z)</a:t>
            </a:r>
          </a:p>
          <a:p>
            <a:pPr eaLnBrk="0" hangingPunct="0"/>
            <a:r>
              <a:rPr lang="en-US" b="1">
                <a:latin typeface="Verdana" pitchFamily="34" charset="0"/>
              </a:rPr>
              <a:t>Post. 5</a:t>
            </a:r>
            <a:r>
              <a:rPr lang="en-US">
                <a:latin typeface="Verdana" pitchFamily="34" charset="0"/>
              </a:rPr>
              <a:t>: (a) </a:t>
            </a:r>
            <a:r>
              <a:rPr lang="en-US" i="1">
                <a:latin typeface="Verdana" pitchFamily="34" charset="0"/>
              </a:rPr>
              <a:t>x+x’=1</a:t>
            </a:r>
            <a:r>
              <a:rPr lang="en-US">
                <a:latin typeface="Verdana" pitchFamily="34" charset="0"/>
              </a:rPr>
              <a:t>, 	(b) </a:t>
            </a:r>
            <a:r>
              <a:rPr lang="en-US" i="1">
                <a:latin typeface="Verdana" pitchFamily="34" charset="0"/>
              </a:rPr>
              <a:t>x·x’=0</a:t>
            </a:r>
          </a:p>
          <a:p>
            <a:pPr eaLnBrk="0" hangingPunct="0"/>
            <a:r>
              <a:rPr lang="en-US" b="1">
                <a:latin typeface="Verdana" pitchFamily="34" charset="0"/>
              </a:rPr>
              <a:t>Th. 1</a:t>
            </a:r>
            <a:r>
              <a:rPr lang="en-US">
                <a:latin typeface="Verdana" pitchFamily="34" charset="0"/>
              </a:rPr>
              <a:t>:	  (a) </a:t>
            </a:r>
            <a:r>
              <a:rPr lang="en-US" i="1">
                <a:latin typeface="Verdana" pitchFamily="34" charset="0"/>
              </a:rPr>
              <a:t>x+x=x</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8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278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78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278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278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278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2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64B3C70A-FC09-4A71-8892-76CDA6BFEF2A}" type="datetime4">
              <a:rPr lang="en-US"/>
              <a:pPr/>
              <a:t>March 16, 2014</a:t>
            </a:fld>
            <a:endParaRPr lang="en-US"/>
          </a:p>
        </p:txBody>
      </p:sp>
      <p:sp>
        <p:nvSpPr>
          <p:cNvPr id="19459" name="Slide Number Placeholder 5"/>
          <p:cNvSpPr>
            <a:spLocks noGrp="1"/>
          </p:cNvSpPr>
          <p:nvPr>
            <p:ph type="sldNum" sz="quarter" idx="12"/>
          </p:nvPr>
        </p:nvSpPr>
        <p:spPr>
          <a:noFill/>
        </p:spPr>
        <p:txBody>
          <a:bodyPr/>
          <a:lstStyle/>
          <a:p>
            <a:fld id="{310E3D1C-5228-42F5-B2F9-F7BEE52523A1}" type="slidenum">
              <a:rPr lang="en-US"/>
              <a:pPr/>
              <a:t>17</a:t>
            </a:fld>
            <a:endParaRPr lang="en-US"/>
          </a:p>
        </p:txBody>
      </p:sp>
      <p:sp>
        <p:nvSpPr>
          <p:cNvPr id="19460" name="Rectangle 2"/>
          <p:cNvSpPr>
            <a:spLocks noGrp="1" noChangeArrowheads="1"/>
          </p:cNvSpPr>
          <p:nvPr>
            <p:ph type="title"/>
          </p:nvPr>
        </p:nvSpPr>
        <p:spPr/>
        <p:txBody>
          <a:bodyPr/>
          <a:lstStyle/>
          <a:p>
            <a:pPr eaLnBrk="1" hangingPunct="1"/>
            <a:r>
              <a:rPr lang="en-US" sz="3800" smtClean="0"/>
              <a:t>Proof of </a:t>
            </a:r>
            <a:r>
              <a:rPr lang="en-US" sz="3800" i="1" smtClean="0"/>
              <a:t>x</a:t>
            </a:r>
            <a:r>
              <a:rPr lang="tr-TR" sz="3800" i="1" smtClean="0"/>
              <a:t>+</a:t>
            </a:r>
            <a:r>
              <a:rPr lang="tr-TR" sz="3800" smtClean="0"/>
              <a:t>1</a:t>
            </a:r>
            <a:r>
              <a:rPr lang="en-US" sz="3800" i="1" smtClean="0"/>
              <a:t>=</a:t>
            </a:r>
            <a:r>
              <a:rPr lang="tr-TR" sz="3800" smtClean="0"/>
              <a:t>1</a:t>
            </a:r>
            <a:endParaRPr lang="en-US" sz="3800" smtClean="0"/>
          </a:p>
        </p:txBody>
      </p:sp>
      <p:sp>
        <p:nvSpPr>
          <p:cNvPr id="19461" name="Rectangle 3"/>
          <p:cNvSpPr>
            <a:spLocks noGrp="1" noChangeArrowheads="1"/>
          </p:cNvSpPr>
          <p:nvPr>
            <p:ph type="body" idx="1"/>
          </p:nvPr>
        </p:nvSpPr>
        <p:spPr>
          <a:xfrm>
            <a:off x="533400" y="1066800"/>
            <a:ext cx="8077200" cy="5181600"/>
          </a:xfrm>
        </p:spPr>
        <p:txBody>
          <a:bodyPr/>
          <a:lstStyle/>
          <a:p>
            <a:pPr eaLnBrk="1" hangingPunct="1"/>
            <a:r>
              <a:rPr lang="en-US" altLang="zh-TW" smtClean="0">
                <a:ea typeface="新細明體" pitchFamily="18" charset="-120"/>
              </a:rPr>
              <a:t>Theorem 2(a): </a:t>
            </a:r>
            <a:r>
              <a:rPr lang="en-US" altLang="zh-TW" i="1" smtClean="0">
                <a:ea typeface="新細明體" pitchFamily="18" charset="-120"/>
              </a:rPr>
              <a:t>x + </a:t>
            </a:r>
            <a:r>
              <a:rPr lang="en-US" altLang="zh-TW" smtClean="0">
                <a:ea typeface="新細明體" pitchFamily="18" charset="-120"/>
              </a:rPr>
              <a:t>1 = 1</a:t>
            </a:r>
          </a:p>
          <a:p>
            <a:pPr eaLnBrk="1" hangingPunct="1">
              <a:buFont typeface="Wingdings" pitchFamily="2" charset="2"/>
              <a:buNone/>
            </a:pPr>
            <a:r>
              <a:rPr lang="en-US" altLang="zh-TW" smtClean="0">
                <a:ea typeface="新細明體" pitchFamily="18" charset="-120"/>
              </a:rPr>
              <a:t>	</a:t>
            </a:r>
            <a:r>
              <a:rPr lang="en-US" altLang="zh-TW" i="1" smtClean="0">
                <a:ea typeface="新細明體" pitchFamily="18" charset="-120"/>
              </a:rPr>
              <a:t>x + </a:t>
            </a:r>
            <a:r>
              <a:rPr lang="en-US" altLang="zh-TW" smtClean="0">
                <a:ea typeface="新細明體" pitchFamily="18" charset="-120"/>
              </a:rPr>
              <a:t>1 = 1</a:t>
            </a:r>
            <a:r>
              <a:rPr lang="zh-TW" altLang="en-US" smtClean="0">
                <a:ea typeface="新細明體" pitchFamily="18" charset="-120"/>
              </a:rPr>
              <a:t>．</a:t>
            </a:r>
            <a:r>
              <a:rPr lang="en-US" altLang="zh-TW" smtClean="0">
                <a:ea typeface="新細明體" pitchFamily="18" charset="-120"/>
              </a:rPr>
              <a:t>(</a:t>
            </a:r>
            <a:r>
              <a:rPr lang="en-US" altLang="zh-TW" i="1" smtClean="0">
                <a:ea typeface="新細明體" pitchFamily="18" charset="-120"/>
              </a:rPr>
              <a:t>x</a:t>
            </a:r>
            <a:r>
              <a:rPr lang="en-US" altLang="zh-TW" smtClean="0">
                <a:ea typeface="新細明體" pitchFamily="18" charset="-120"/>
              </a:rPr>
              <a:t> + 1)</a:t>
            </a:r>
            <a:r>
              <a:rPr lang="tr-TR" altLang="zh-TW" smtClean="0"/>
              <a:t>    by </a:t>
            </a:r>
            <a:r>
              <a:rPr lang="en-US" altLang="zh-TW" smtClean="0">
                <a:ea typeface="新細明體" pitchFamily="18" charset="-120"/>
              </a:rPr>
              <a:t>2(b)</a:t>
            </a:r>
          </a:p>
          <a:p>
            <a:pPr lvl="1" eaLnBrk="1" hangingPunct="1">
              <a:buFont typeface="Wingdings" pitchFamily="2" charset="2"/>
              <a:buNone/>
            </a:pPr>
            <a:r>
              <a:rPr lang="en-US" altLang="zh-TW" smtClean="0">
                <a:ea typeface="新細明體" pitchFamily="18" charset="-120"/>
              </a:rPr>
              <a:t>		=(</a:t>
            </a:r>
            <a:r>
              <a:rPr lang="en-US" altLang="zh-TW" i="1" smtClean="0">
                <a:ea typeface="新細明體" pitchFamily="18" charset="-120"/>
              </a:rPr>
              <a:t>x + x'</a:t>
            </a:r>
            <a:r>
              <a:rPr lang="en-US" altLang="zh-TW" smtClean="0">
                <a:ea typeface="新細明體" pitchFamily="18" charset="-120"/>
              </a:rPr>
              <a:t>)(</a:t>
            </a:r>
            <a:r>
              <a:rPr lang="en-US" altLang="zh-TW" i="1" smtClean="0">
                <a:ea typeface="新細明體" pitchFamily="18" charset="-120"/>
              </a:rPr>
              <a:t>x +</a:t>
            </a:r>
            <a:r>
              <a:rPr lang="en-US" altLang="zh-TW" smtClean="0">
                <a:ea typeface="新細明體" pitchFamily="18" charset="-120"/>
              </a:rPr>
              <a:t> 1)		5(a)</a:t>
            </a:r>
          </a:p>
          <a:p>
            <a:pPr lvl="1" eaLnBrk="1" hangingPunct="1">
              <a:buFont typeface="Wingdings" pitchFamily="2" charset="2"/>
              <a:buNone/>
            </a:pPr>
            <a:r>
              <a:rPr lang="en-US" altLang="zh-TW" smtClean="0">
                <a:ea typeface="新細明體" pitchFamily="18" charset="-120"/>
              </a:rPr>
              <a:t>		= </a:t>
            </a:r>
            <a:r>
              <a:rPr lang="en-US" altLang="zh-TW" i="1" smtClean="0">
                <a:ea typeface="新細明體" pitchFamily="18" charset="-120"/>
              </a:rPr>
              <a:t>x + x'</a:t>
            </a:r>
            <a:r>
              <a:rPr lang="en-US" altLang="zh-TW" smtClean="0">
                <a:ea typeface="新細明體" pitchFamily="18" charset="-120"/>
              </a:rPr>
              <a:t> 1		4(b)</a:t>
            </a:r>
          </a:p>
          <a:p>
            <a:pPr lvl="1" eaLnBrk="1" hangingPunct="1">
              <a:buFont typeface="Wingdings" pitchFamily="2" charset="2"/>
              <a:buNone/>
            </a:pPr>
            <a:r>
              <a:rPr lang="en-US" altLang="zh-TW" i="1" smtClean="0">
                <a:ea typeface="新細明體" pitchFamily="18" charset="-120"/>
              </a:rPr>
              <a:t>		= x + x' 			</a:t>
            </a:r>
            <a:r>
              <a:rPr lang="en-US" altLang="zh-TW" smtClean="0">
                <a:ea typeface="新細明體" pitchFamily="18" charset="-120"/>
              </a:rPr>
              <a:t>2(b)</a:t>
            </a:r>
          </a:p>
          <a:p>
            <a:pPr lvl="1" eaLnBrk="1" hangingPunct="1">
              <a:buFont typeface="Wingdings" pitchFamily="2" charset="2"/>
              <a:buNone/>
            </a:pPr>
            <a:r>
              <a:rPr lang="en-US" altLang="zh-TW" i="1" smtClean="0">
                <a:ea typeface="新細明體" pitchFamily="18" charset="-120"/>
              </a:rPr>
              <a:t>  		</a:t>
            </a:r>
            <a:r>
              <a:rPr lang="en-US" altLang="zh-TW" smtClean="0">
                <a:ea typeface="新細明體" pitchFamily="18" charset="-120"/>
              </a:rPr>
              <a:t>= 1			5(a)</a:t>
            </a:r>
            <a:endParaRPr lang="en-US" altLang="zh-TW" i="1" smtClean="0">
              <a:ea typeface="新細明體" pitchFamily="18" charset="-120"/>
            </a:endParaRPr>
          </a:p>
          <a:p>
            <a:pPr eaLnBrk="1" hangingPunct="1"/>
            <a:r>
              <a:rPr lang="en-US" altLang="zh-TW" smtClean="0">
                <a:ea typeface="新細明體" pitchFamily="18" charset="-120"/>
              </a:rPr>
              <a:t>Theorem 2(b): </a:t>
            </a:r>
            <a:r>
              <a:rPr lang="en-US" altLang="zh-TW" i="1" smtClean="0">
                <a:ea typeface="新細明體" pitchFamily="18" charset="-120"/>
              </a:rPr>
              <a:t>x</a:t>
            </a:r>
            <a:r>
              <a:rPr lang="zh-TW" altLang="en-US" smtClean="0">
                <a:ea typeface="新細明體" pitchFamily="18" charset="-120"/>
              </a:rPr>
              <a:t>．</a:t>
            </a:r>
            <a:r>
              <a:rPr lang="en-US" altLang="zh-TW" smtClean="0">
                <a:ea typeface="新細明體" pitchFamily="18" charset="-120"/>
              </a:rPr>
              <a:t>0 = 0	by duality</a:t>
            </a:r>
          </a:p>
          <a:p>
            <a:pPr eaLnBrk="1" hangingPunct="1"/>
            <a:r>
              <a:rPr lang="en-US" altLang="zh-TW" smtClean="0">
                <a:ea typeface="新細明體" pitchFamily="18" charset="-120"/>
              </a:rPr>
              <a:t>Theorem 3: (</a:t>
            </a:r>
            <a:r>
              <a:rPr lang="en-US" altLang="zh-TW" i="1" smtClean="0">
                <a:ea typeface="新細明體" pitchFamily="18" charset="-120"/>
              </a:rPr>
              <a:t>x'</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 </a:t>
            </a:r>
            <a:r>
              <a:rPr lang="en-US" altLang="zh-TW" i="1" smtClean="0">
                <a:ea typeface="新細明體" pitchFamily="18" charset="-120"/>
              </a:rPr>
              <a:t>x</a:t>
            </a:r>
            <a:endParaRPr lang="en-US" altLang="zh-TW" smtClean="0">
              <a:ea typeface="新細明體" pitchFamily="18" charset="-120"/>
            </a:endParaRPr>
          </a:p>
          <a:p>
            <a:pPr lvl="1" eaLnBrk="1" hangingPunct="1"/>
            <a:r>
              <a:rPr lang="en-US" altLang="zh-TW" smtClean="0">
                <a:ea typeface="新細明體" pitchFamily="18" charset="-120"/>
              </a:rPr>
              <a:t>Postulate 5 defines the complement of </a:t>
            </a:r>
            <a:r>
              <a:rPr lang="en-US" altLang="zh-TW" i="1" smtClean="0">
                <a:ea typeface="新細明體" pitchFamily="18" charset="-120"/>
              </a:rPr>
              <a:t>x, x + x' = </a:t>
            </a:r>
            <a:r>
              <a:rPr lang="en-US" altLang="zh-TW" smtClean="0">
                <a:ea typeface="新細明體" pitchFamily="18" charset="-120"/>
              </a:rPr>
              <a:t>1 and </a:t>
            </a:r>
            <a:r>
              <a:rPr lang="en-US" altLang="zh-TW" i="1" smtClean="0">
                <a:ea typeface="新細明體" pitchFamily="18" charset="-120"/>
              </a:rPr>
              <a:t>x x' = </a:t>
            </a:r>
            <a:r>
              <a:rPr lang="en-US" altLang="zh-TW" smtClean="0">
                <a:ea typeface="新細明體" pitchFamily="18" charset="-120"/>
              </a:rPr>
              <a:t>0</a:t>
            </a:r>
          </a:p>
          <a:p>
            <a:pPr lvl="1" eaLnBrk="1" hangingPunct="1"/>
            <a:r>
              <a:rPr lang="en-US" altLang="zh-TW" smtClean="0">
                <a:ea typeface="新細明體" pitchFamily="18" charset="-120"/>
              </a:rPr>
              <a:t>The complement of </a:t>
            </a:r>
            <a:r>
              <a:rPr lang="en-US" altLang="zh-TW" i="1" smtClean="0">
                <a:ea typeface="新細明體" pitchFamily="18" charset="-120"/>
              </a:rPr>
              <a:t>x' </a:t>
            </a:r>
            <a:r>
              <a:rPr lang="en-US" altLang="zh-TW" smtClean="0">
                <a:ea typeface="新細明體" pitchFamily="18" charset="-120"/>
              </a:rPr>
              <a:t>is </a:t>
            </a:r>
            <a:r>
              <a:rPr lang="en-US" altLang="zh-TW" i="1" smtClean="0">
                <a:ea typeface="新細明體" pitchFamily="18" charset="-120"/>
              </a:rPr>
              <a:t>x </a:t>
            </a:r>
            <a:r>
              <a:rPr lang="en-US" altLang="zh-TW" smtClean="0">
                <a:ea typeface="新細明體" pitchFamily="18" charset="-120"/>
              </a:rPr>
              <a:t>is also (</a:t>
            </a:r>
            <a:r>
              <a:rPr lang="en-US" altLang="zh-TW" i="1" smtClean="0">
                <a:ea typeface="新細明體" pitchFamily="18" charset="-120"/>
              </a:rPr>
              <a:t>x'</a:t>
            </a:r>
            <a:r>
              <a:rPr lang="en-US" altLang="zh-TW" smtClean="0">
                <a:ea typeface="新細明體" pitchFamily="18" charset="-120"/>
              </a:rPr>
              <a:t>)</a:t>
            </a:r>
            <a:r>
              <a:rPr lang="en-US" altLang="zh-TW" i="1" smtClean="0">
                <a:ea typeface="新細明體" pitchFamily="18" charset="-120"/>
              </a:rPr>
              <a:t>'</a:t>
            </a:r>
          </a:p>
          <a:p>
            <a:pPr eaLnBrk="1" hangingPunct="1"/>
            <a:endParaRPr lang="en-US" smtClean="0"/>
          </a:p>
        </p:txBody>
      </p:sp>
      <p:sp>
        <p:nvSpPr>
          <p:cNvPr id="19462" name="Text Box 4"/>
          <p:cNvSpPr txBox="1">
            <a:spLocks noChangeArrowheads="1"/>
          </p:cNvSpPr>
          <p:nvPr>
            <p:custDataLst>
              <p:tags r:id="rId1"/>
            </p:custDataLst>
          </p:nvPr>
        </p:nvSpPr>
        <p:spPr bwMode="auto">
          <a:xfrm>
            <a:off x="4876800" y="1066800"/>
            <a:ext cx="4419600" cy="2301875"/>
          </a:xfrm>
          <a:prstGeom prst="rect">
            <a:avLst/>
          </a:prstGeom>
          <a:noFill/>
          <a:ln w="12700">
            <a:solidFill>
              <a:schemeClr val="tx1"/>
            </a:solidFill>
            <a:miter lim="800000"/>
            <a:headEnd/>
            <a:tailEnd/>
          </a:ln>
        </p:spPr>
        <p:txBody>
          <a:bodyPr>
            <a:spAutoFit/>
          </a:bodyPr>
          <a:lstStyle/>
          <a:p>
            <a:pPr eaLnBrk="0" hangingPunct="0"/>
            <a:r>
              <a:rPr lang="en-US" u="sng">
                <a:solidFill>
                  <a:schemeClr val="accent2"/>
                </a:solidFill>
                <a:latin typeface="Verdana" pitchFamily="34" charset="0"/>
              </a:rPr>
              <a:t>Huntington postulates</a:t>
            </a:r>
            <a:r>
              <a:rPr lang="en-US">
                <a:latin typeface="Verdana" pitchFamily="34" charset="0"/>
              </a:rPr>
              <a:t>:</a:t>
            </a:r>
          </a:p>
          <a:p>
            <a:pPr eaLnBrk="0" hangingPunct="0"/>
            <a:endParaRPr lang="en-US">
              <a:latin typeface="Verdana" pitchFamily="34" charset="0"/>
            </a:endParaRPr>
          </a:p>
          <a:p>
            <a:pPr eaLnBrk="0" hangingPunct="0"/>
            <a:r>
              <a:rPr lang="en-US" b="1">
                <a:latin typeface="Verdana" pitchFamily="34" charset="0"/>
              </a:rPr>
              <a:t>Post. 2</a:t>
            </a:r>
            <a:r>
              <a:rPr lang="en-US">
                <a:latin typeface="Verdana" pitchFamily="34" charset="0"/>
              </a:rPr>
              <a:t>: (a) </a:t>
            </a:r>
            <a:r>
              <a:rPr lang="en-US" i="1">
                <a:latin typeface="Verdana" pitchFamily="34" charset="0"/>
              </a:rPr>
              <a:t>x+0=x</a:t>
            </a:r>
            <a:r>
              <a:rPr lang="en-US">
                <a:latin typeface="Verdana" pitchFamily="34" charset="0"/>
              </a:rPr>
              <a:t>, 	(b) </a:t>
            </a:r>
            <a:r>
              <a:rPr lang="en-US" i="1">
                <a:latin typeface="Verdana" pitchFamily="34" charset="0"/>
              </a:rPr>
              <a:t>x·1=x</a:t>
            </a:r>
          </a:p>
          <a:p>
            <a:pPr eaLnBrk="0" hangingPunct="0"/>
            <a:r>
              <a:rPr lang="en-US" b="1">
                <a:latin typeface="Verdana" pitchFamily="34" charset="0"/>
              </a:rPr>
              <a:t>Post. 3</a:t>
            </a:r>
            <a:r>
              <a:rPr lang="en-US">
                <a:latin typeface="Verdana" pitchFamily="34" charset="0"/>
              </a:rPr>
              <a:t>: (a) </a:t>
            </a:r>
            <a:r>
              <a:rPr lang="en-US" i="1">
                <a:latin typeface="Verdana" pitchFamily="34" charset="0"/>
              </a:rPr>
              <a:t>x+y=y+x</a:t>
            </a:r>
            <a:r>
              <a:rPr lang="en-US">
                <a:latin typeface="Verdana" pitchFamily="34" charset="0"/>
              </a:rPr>
              <a:t>, (b) </a:t>
            </a:r>
            <a:r>
              <a:rPr lang="en-US" i="1">
                <a:latin typeface="Verdana" pitchFamily="34" charset="0"/>
              </a:rPr>
              <a:t>x·y=y·x</a:t>
            </a:r>
          </a:p>
          <a:p>
            <a:pPr eaLnBrk="0" hangingPunct="0"/>
            <a:r>
              <a:rPr lang="en-US" b="1">
                <a:latin typeface="Verdana" pitchFamily="34" charset="0"/>
              </a:rPr>
              <a:t>Post. 4</a:t>
            </a:r>
            <a:r>
              <a:rPr lang="en-US">
                <a:latin typeface="Verdana" pitchFamily="34" charset="0"/>
              </a:rPr>
              <a:t>: (a) </a:t>
            </a:r>
            <a:r>
              <a:rPr lang="en-US" i="1">
                <a:latin typeface="Verdana" pitchFamily="34" charset="0"/>
              </a:rPr>
              <a:t>x(y+z) = xy+xz</a:t>
            </a:r>
            <a:r>
              <a:rPr lang="en-US">
                <a:latin typeface="Verdana" pitchFamily="34" charset="0"/>
              </a:rPr>
              <a:t>, </a:t>
            </a:r>
            <a:br>
              <a:rPr lang="en-US">
                <a:latin typeface="Verdana" pitchFamily="34" charset="0"/>
              </a:rPr>
            </a:br>
            <a:r>
              <a:rPr lang="en-US">
                <a:latin typeface="Verdana" pitchFamily="34" charset="0"/>
              </a:rPr>
              <a:t>	  (b) </a:t>
            </a:r>
            <a:r>
              <a:rPr lang="en-US" i="1">
                <a:latin typeface="Verdana" pitchFamily="34" charset="0"/>
              </a:rPr>
              <a:t>x+yz = (x+y)(x+z)</a:t>
            </a:r>
          </a:p>
          <a:p>
            <a:pPr eaLnBrk="0" hangingPunct="0"/>
            <a:r>
              <a:rPr lang="en-US" b="1">
                <a:latin typeface="Verdana" pitchFamily="34" charset="0"/>
              </a:rPr>
              <a:t>Post. 5</a:t>
            </a:r>
            <a:r>
              <a:rPr lang="en-US">
                <a:latin typeface="Verdana" pitchFamily="34" charset="0"/>
              </a:rPr>
              <a:t>: (a) </a:t>
            </a:r>
            <a:r>
              <a:rPr lang="en-US" i="1">
                <a:latin typeface="Verdana" pitchFamily="34" charset="0"/>
              </a:rPr>
              <a:t>x+x’=1</a:t>
            </a:r>
            <a:r>
              <a:rPr lang="en-US">
                <a:latin typeface="Verdana" pitchFamily="34" charset="0"/>
              </a:rPr>
              <a:t>, 	(b) </a:t>
            </a:r>
            <a:r>
              <a:rPr lang="en-US" i="1">
                <a:latin typeface="Verdana" pitchFamily="34" charset="0"/>
              </a:rPr>
              <a:t>x·x’=0</a:t>
            </a:r>
          </a:p>
          <a:p>
            <a:pPr eaLnBrk="0" hangingPunct="0"/>
            <a:r>
              <a:rPr lang="en-US" b="1">
                <a:latin typeface="Verdana" pitchFamily="34" charset="0"/>
              </a:rPr>
              <a:t>Th. 1</a:t>
            </a:r>
            <a:r>
              <a:rPr lang="en-US">
                <a:latin typeface="Verdana" pitchFamily="34" charset="0"/>
              </a:rPr>
              <a:t>:	  (a) </a:t>
            </a:r>
            <a:r>
              <a:rPr lang="en-US" i="1">
                <a:latin typeface="Verdana" pitchFamily="34" charset="0"/>
              </a:rPr>
              <a:t>x+x=x</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p>
            <a:fld id="{B39FEC72-80E9-4613-9096-A769ADC764DB}" type="datetime4">
              <a:rPr lang="en-US"/>
              <a:pPr/>
              <a:t>March 16, 2014</a:t>
            </a:fld>
            <a:endParaRPr lang="en-US"/>
          </a:p>
        </p:txBody>
      </p:sp>
      <p:sp>
        <p:nvSpPr>
          <p:cNvPr id="20483" name="Slide Number Placeholder 6"/>
          <p:cNvSpPr>
            <a:spLocks noGrp="1"/>
          </p:cNvSpPr>
          <p:nvPr>
            <p:ph type="sldNum" sz="quarter" idx="12"/>
          </p:nvPr>
        </p:nvSpPr>
        <p:spPr>
          <a:noFill/>
        </p:spPr>
        <p:txBody>
          <a:bodyPr/>
          <a:lstStyle/>
          <a:p>
            <a:fld id="{95744E2C-CB57-49B0-879D-020FC865731F}" type="slidenum">
              <a:rPr lang="en-US"/>
              <a:pPr/>
              <a:t>18</a:t>
            </a:fld>
            <a:endParaRPr lang="en-US"/>
          </a:p>
        </p:txBody>
      </p:sp>
      <p:sp>
        <p:nvSpPr>
          <p:cNvPr id="20484" name="Rectangle 2"/>
          <p:cNvSpPr>
            <a:spLocks noGrp="1" noChangeArrowheads="1"/>
          </p:cNvSpPr>
          <p:nvPr>
            <p:ph type="title"/>
          </p:nvPr>
        </p:nvSpPr>
        <p:spPr/>
        <p:txBody>
          <a:bodyPr/>
          <a:lstStyle/>
          <a:p>
            <a:pPr eaLnBrk="1" hangingPunct="1">
              <a:buFont typeface="Wingdings" pitchFamily="2" charset="2"/>
              <a:buNone/>
            </a:pPr>
            <a:r>
              <a:rPr lang="en-US" smtClean="0"/>
              <a:t> Absorption Property (Covering)</a:t>
            </a:r>
          </a:p>
        </p:txBody>
      </p:sp>
      <p:sp>
        <p:nvSpPr>
          <p:cNvPr id="20485" name="Rectangle 3"/>
          <p:cNvSpPr>
            <a:spLocks noGrp="1" noChangeArrowheads="1"/>
          </p:cNvSpPr>
          <p:nvPr>
            <p:ph type="body" sz="half" idx="1"/>
          </p:nvPr>
        </p:nvSpPr>
        <p:spPr>
          <a:xfrm>
            <a:off x="533400" y="1066800"/>
            <a:ext cx="7291388" cy="2974975"/>
          </a:xfrm>
        </p:spPr>
        <p:txBody>
          <a:bodyPr/>
          <a:lstStyle/>
          <a:p>
            <a:pPr marL="609600" indent="-609600" eaLnBrk="1" hangingPunct="1">
              <a:lnSpc>
                <a:spcPct val="90000"/>
              </a:lnSpc>
            </a:pPr>
            <a:r>
              <a:rPr lang="en-US" altLang="zh-TW" sz="2000" smtClean="0">
                <a:ea typeface="新細明體" pitchFamily="18" charset="-120"/>
              </a:rPr>
              <a:t>Theorem 6(a): </a:t>
            </a:r>
            <a:r>
              <a:rPr lang="en-US" altLang="zh-TW" sz="2000" i="1" smtClean="0">
                <a:ea typeface="新細明體" pitchFamily="18" charset="-120"/>
              </a:rPr>
              <a:t>x</a:t>
            </a:r>
            <a:r>
              <a:rPr lang="en-US" altLang="zh-TW" sz="2000" smtClean="0">
                <a:ea typeface="新細明體" pitchFamily="18" charset="-120"/>
              </a:rPr>
              <a:t> + </a:t>
            </a:r>
            <a:r>
              <a:rPr lang="en-US" altLang="zh-TW" sz="2000" i="1" smtClean="0">
                <a:ea typeface="新細明體" pitchFamily="18" charset="-120"/>
              </a:rPr>
              <a:t>xy</a:t>
            </a:r>
            <a:r>
              <a:rPr lang="en-US" altLang="zh-TW" sz="2000" smtClean="0">
                <a:ea typeface="新細明體" pitchFamily="18" charset="-120"/>
              </a:rPr>
              <a:t> = </a:t>
            </a:r>
            <a:r>
              <a:rPr lang="en-US" altLang="zh-TW" sz="2000" i="1" smtClean="0">
                <a:ea typeface="新細明體" pitchFamily="18" charset="-120"/>
              </a:rPr>
              <a:t>x</a:t>
            </a:r>
            <a:endParaRPr lang="en-US" altLang="zh-TW" sz="2000" smtClean="0">
              <a:ea typeface="新細明體" pitchFamily="18" charset="-120"/>
            </a:endParaRPr>
          </a:p>
          <a:p>
            <a:pPr marL="990600" lvl="1" indent="-533400" eaLnBrk="1" hangingPunct="1">
              <a:lnSpc>
                <a:spcPct val="90000"/>
              </a:lnSpc>
            </a:pPr>
            <a:r>
              <a:rPr lang="en-US" altLang="zh-TW" sz="1800" i="1" smtClean="0">
                <a:ea typeface="新細明體" pitchFamily="18" charset="-120"/>
              </a:rPr>
              <a:t>x + xy = x</a:t>
            </a:r>
            <a:r>
              <a:rPr lang="zh-TW" altLang="en-US" sz="1800" smtClean="0">
                <a:ea typeface="新細明體" pitchFamily="18" charset="-120"/>
              </a:rPr>
              <a:t>．</a:t>
            </a:r>
            <a:r>
              <a:rPr lang="en-US" altLang="zh-TW" sz="1800" smtClean="0">
                <a:ea typeface="新細明體" pitchFamily="18" charset="-120"/>
              </a:rPr>
              <a:t>1 + </a:t>
            </a:r>
            <a:r>
              <a:rPr lang="en-US" altLang="zh-TW" sz="1800" i="1" smtClean="0">
                <a:ea typeface="新細明體" pitchFamily="18" charset="-120"/>
              </a:rPr>
              <a:t>xy</a:t>
            </a:r>
            <a:r>
              <a:rPr lang="tr-TR" altLang="zh-TW" sz="1800" i="1" smtClean="0"/>
              <a:t>    by </a:t>
            </a:r>
            <a:r>
              <a:rPr lang="en-US" altLang="zh-TW" sz="1800" smtClean="0">
                <a:ea typeface="新細明體" pitchFamily="18" charset="-120"/>
              </a:rPr>
              <a:t>2(b)</a:t>
            </a:r>
          </a:p>
          <a:p>
            <a:pPr marL="990600" lvl="1" indent="-533400" eaLnBrk="1" hangingPunct="1">
              <a:lnSpc>
                <a:spcPct val="90000"/>
              </a:lnSpc>
              <a:buFont typeface="Wingdings" pitchFamily="2" charset="2"/>
              <a:buNone/>
            </a:pPr>
            <a:r>
              <a:rPr lang="en-US" altLang="zh-TW" sz="1800" i="1" smtClean="0">
                <a:ea typeface="新細明體" pitchFamily="18" charset="-120"/>
              </a:rPr>
              <a:t>	= x </a:t>
            </a:r>
            <a:r>
              <a:rPr lang="en-US" altLang="zh-TW" sz="1800" smtClean="0">
                <a:ea typeface="新細明體" pitchFamily="18" charset="-120"/>
              </a:rPr>
              <a:t>(1 + </a:t>
            </a:r>
            <a:r>
              <a:rPr lang="en-US" altLang="zh-TW" sz="1800" i="1" smtClean="0">
                <a:ea typeface="新細明體" pitchFamily="18" charset="-120"/>
              </a:rPr>
              <a:t>y</a:t>
            </a:r>
            <a:r>
              <a:rPr lang="en-US" altLang="zh-TW" sz="1800" smtClean="0">
                <a:ea typeface="新細明體" pitchFamily="18" charset="-120"/>
              </a:rPr>
              <a:t>) 	</a:t>
            </a:r>
            <a:r>
              <a:rPr lang="tr-TR" altLang="zh-TW" sz="1800" smtClean="0"/>
              <a:t>          </a:t>
            </a:r>
            <a:r>
              <a:rPr lang="en-US" altLang="zh-TW" sz="1800" smtClean="0">
                <a:ea typeface="新細明體" pitchFamily="18" charset="-120"/>
              </a:rPr>
              <a:t>4(a)</a:t>
            </a:r>
          </a:p>
          <a:p>
            <a:pPr marL="990600" lvl="1" indent="-533400" eaLnBrk="1" hangingPunct="1">
              <a:lnSpc>
                <a:spcPct val="90000"/>
              </a:lnSpc>
              <a:buFont typeface="Wingdings" pitchFamily="2" charset="2"/>
              <a:buNone/>
            </a:pPr>
            <a:r>
              <a:rPr lang="en-US" altLang="zh-TW" sz="1800" smtClean="0">
                <a:ea typeface="新細明體" pitchFamily="18" charset="-120"/>
              </a:rPr>
              <a:t>	= </a:t>
            </a:r>
            <a:r>
              <a:rPr lang="en-US" altLang="zh-TW" sz="1800" i="1" smtClean="0">
                <a:ea typeface="新細明體" pitchFamily="18" charset="-120"/>
              </a:rPr>
              <a:t>x </a:t>
            </a:r>
            <a:r>
              <a:rPr lang="en-US" altLang="zh-TW" sz="1800" smtClean="0">
                <a:ea typeface="新細明體" pitchFamily="18" charset="-120"/>
              </a:rPr>
              <a:t>(</a:t>
            </a:r>
            <a:r>
              <a:rPr lang="en-US" altLang="zh-TW" sz="1800" i="1" smtClean="0">
                <a:ea typeface="新細明體" pitchFamily="18" charset="-120"/>
              </a:rPr>
              <a:t>y</a:t>
            </a:r>
            <a:r>
              <a:rPr lang="en-US" altLang="zh-TW" sz="1800" smtClean="0">
                <a:ea typeface="新細明體" pitchFamily="18" charset="-120"/>
              </a:rPr>
              <a:t> + 1)	</a:t>
            </a:r>
            <a:r>
              <a:rPr lang="tr-TR" altLang="zh-TW" sz="1800" smtClean="0"/>
              <a:t>          </a:t>
            </a:r>
            <a:r>
              <a:rPr lang="en-US" altLang="zh-TW" sz="1800" smtClean="0">
                <a:ea typeface="新細明體" pitchFamily="18" charset="-120"/>
              </a:rPr>
              <a:t>3(a)</a:t>
            </a:r>
          </a:p>
          <a:p>
            <a:pPr marL="990600" lvl="1" indent="-533400" eaLnBrk="1" hangingPunct="1">
              <a:lnSpc>
                <a:spcPct val="90000"/>
              </a:lnSpc>
              <a:buFont typeface="Wingdings" pitchFamily="2" charset="2"/>
              <a:buNone/>
            </a:pPr>
            <a:r>
              <a:rPr lang="en-US" altLang="zh-TW" sz="1800" smtClean="0">
                <a:ea typeface="新細明體" pitchFamily="18" charset="-120"/>
              </a:rPr>
              <a:t>	= </a:t>
            </a:r>
            <a:r>
              <a:rPr lang="en-US" altLang="zh-TW" sz="1800" i="1" smtClean="0">
                <a:ea typeface="新細明體" pitchFamily="18" charset="-120"/>
              </a:rPr>
              <a:t>x</a:t>
            </a:r>
            <a:r>
              <a:rPr lang="zh-TW" altLang="en-US" sz="1800" smtClean="0">
                <a:ea typeface="新細明體" pitchFamily="18" charset="-120"/>
              </a:rPr>
              <a:t>．</a:t>
            </a:r>
            <a:r>
              <a:rPr lang="en-US" altLang="zh-TW" sz="1800" smtClean="0">
                <a:ea typeface="新細明體" pitchFamily="18" charset="-120"/>
              </a:rPr>
              <a:t>1		</a:t>
            </a:r>
            <a:r>
              <a:rPr lang="tr-TR" altLang="zh-TW" sz="1800" smtClean="0"/>
              <a:t>      Th </a:t>
            </a:r>
            <a:r>
              <a:rPr lang="en-US" altLang="zh-TW" sz="1800" smtClean="0">
                <a:ea typeface="新細明體" pitchFamily="18" charset="-120"/>
              </a:rPr>
              <a:t>2(a)</a:t>
            </a:r>
          </a:p>
          <a:p>
            <a:pPr marL="990600" lvl="1" indent="-533400" eaLnBrk="1" hangingPunct="1">
              <a:lnSpc>
                <a:spcPct val="90000"/>
              </a:lnSpc>
              <a:buFont typeface="Wingdings" pitchFamily="2" charset="2"/>
              <a:buNone/>
            </a:pPr>
            <a:r>
              <a:rPr lang="en-US" altLang="zh-TW" sz="1800" smtClean="0">
                <a:ea typeface="新細明體" pitchFamily="18" charset="-120"/>
              </a:rPr>
              <a:t>	= </a:t>
            </a:r>
            <a:r>
              <a:rPr lang="en-US" altLang="zh-TW" sz="1800" i="1" smtClean="0">
                <a:ea typeface="新細明體" pitchFamily="18" charset="-120"/>
              </a:rPr>
              <a:t>x		</a:t>
            </a:r>
            <a:r>
              <a:rPr lang="tr-TR" altLang="zh-TW" sz="1800" i="1" smtClean="0"/>
              <a:t>          </a:t>
            </a:r>
            <a:r>
              <a:rPr lang="en-US" altLang="zh-TW" sz="1800" smtClean="0">
                <a:ea typeface="新細明體" pitchFamily="18" charset="-120"/>
              </a:rPr>
              <a:t>2(b)</a:t>
            </a:r>
          </a:p>
          <a:p>
            <a:pPr marL="609600" indent="-609600" eaLnBrk="1" hangingPunct="1">
              <a:lnSpc>
                <a:spcPct val="90000"/>
              </a:lnSpc>
            </a:pPr>
            <a:endParaRPr lang="tr-TR" altLang="zh-TW" sz="2000" smtClean="0"/>
          </a:p>
          <a:p>
            <a:pPr marL="609600" indent="-609600" eaLnBrk="1" hangingPunct="1">
              <a:lnSpc>
                <a:spcPct val="90000"/>
              </a:lnSpc>
            </a:pPr>
            <a:r>
              <a:rPr lang="en-US" altLang="zh-TW" sz="2000" smtClean="0">
                <a:ea typeface="新細明體" pitchFamily="18" charset="-120"/>
              </a:rPr>
              <a:t>Theorem 6(b): </a:t>
            </a:r>
            <a:r>
              <a:rPr lang="en-US" altLang="zh-TW" sz="2000" i="1" smtClean="0">
                <a:ea typeface="新細明體" pitchFamily="18" charset="-120"/>
              </a:rPr>
              <a:t>x </a:t>
            </a:r>
            <a:r>
              <a:rPr lang="en-US" altLang="zh-TW" sz="2000" smtClean="0">
                <a:ea typeface="新細明體" pitchFamily="18" charset="-120"/>
              </a:rPr>
              <a:t>(</a:t>
            </a:r>
            <a:r>
              <a:rPr lang="en-US" altLang="zh-TW" sz="2000" i="1" smtClean="0">
                <a:ea typeface="新細明體" pitchFamily="18" charset="-120"/>
              </a:rPr>
              <a:t>x + y</a:t>
            </a:r>
            <a:r>
              <a:rPr lang="en-US" altLang="zh-TW" sz="2000" smtClean="0">
                <a:ea typeface="新細明體" pitchFamily="18" charset="-120"/>
              </a:rPr>
              <a:t>) = </a:t>
            </a:r>
            <a:r>
              <a:rPr lang="en-US" altLang="zh-TW" sz="2000" i="1" smtClean="0">
                <a:ea typeface="新細明體" pitchFamily="18" charset="-120"/>
              </a:rPr>
              <a:t>x	</a:t>
            </a:r>
            <a:r>
              <a:rPr lang="en-US" altLang="zh-TW" sz="2000" smtClean="0">
                <a:ea typeface="新細明體" pitchFamily="18" charset="-120"/>
              </a:rPr>
              <a:t>by duality</a:t>
            </a:r>
          </a:p>
          <a:p>
            <a:pPr marL="609600" indent="-609600" eaLnBrk="1" hangingPunct="1">
              <a:lnSpc>
                <a:spcPct val="90000"/>
              </a:lnSpc>
            </a:pPr>
            <a:r>
              <a:rPr lang="en-US" altLang="zh-TW" sz="2000" smtClean="0">
                <a:ea typeface="新細明體" pitchFamily="18" charset="-120"/>
              </a:rPr>
              <a:t>By means of truth table (another way to proof )</a:t>
            </a:r>
          </a:p>
          <a:p>
            <a:pPr marL="609600" indent="-609600" eaLnBrk="1" hangingPunct="1">
              <a:lnSpc>
                <a:spcPct val="90000"/>
              </a:lnSpc>
            </a:pPr>
            <a:endParaRPr lang="zh-TW" altLang="en-US" sz="2000" smtClean="0">
              <a:ea typeface="新細明體" pitchFamily="18" charset="-120"/>
            </a:endParaRPr>
          </a:p>
        </p:txBody>
      </p:sp>
      <p:graphicFrame>
        <p:nvGraphicFramePr>
          <p:cNvPr id="494635" name="Group 43"/>
          <p:cNvGraphicFramePr>
            <a:graphicFrameLocks noGrp="1"/>
          </p:cNvGraphicFramePr>
          <p:nvPr>
            <p:ph sz="half" idx="2"/>
          </p:nvPr>
        </p:nvGraphicFramePr>
        <p:xfrm>
          <a:off x="3416300" y="4156075"/>
          <a:ext cx="3090863" cy="2036764"/>
        </p:xfrm>
        <a:graphic>
          <a:graphicData uri="http://schemas.openxmlformats.org/drawingml/2006/table">
            <a:tbl>
              <a:tblPr/>
              <a:tblGrid>
                <a:gridCol w="771525"/>
                <a:gridCol w="774700"/>
                <a:gridCol w="773113"/>
                <a:gridCol w="771525"/>
              </a:tblGrid>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smtClean="0">
                          <a:ln>
                            <a:noFill/>
                          </a:ln>
                          <a:solidFill>
                            <a:schemeClr val="tx1"/>
                          </a:solidFill>
                          <a:effectLst/>
                          <a:latin typeface="Book Antiqua" pitchFamily="18" charset="0"/>
                          <a:ea typeface="新細明體" pitchFamily="18" charset="-120"/>
                          <a:cs typeface="Arial" charset="0"/>
                        </a:rPr>
                        <a:t>x</a:t>
                      </a:r>
                      <a:endParaRPr kumimoji="0" lang="zh-TW" altLang="en-US" sz="2000" b="0"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smtClean="0">
                          <a:ln>
                            <a:noFill/>
                          </a:ln>
                          <a:solidFill>
                            <a:schemeClr val="tx1"/>
                          </a:solidFill>
                          <a:effectLst/>
                          <a:latin typeface="Book Antiqua" pitchFamily="18" charset="0"/>
                          <a:ea typeface="新細明體" pitchFamily="18" charset="-120"/>
                          <a:cs typeface="Arial" charset="0"/>
                        </a:rPr>
                        <a:t>y</a:t>
                      </a:r>
                      <a:endParaRPr kumimoji="0" lang="zh-TW" altLang="en-US" sz="2000" b="0"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smtClean="0">
                          <a:ln>
                            <a:noFill/>
                          </a:ln>
                          <a:solidFill>
                            <a:schemeClr val="tx1"/>
                          </a:solidFill>
                          <a:effectLst/>
                          <a:latin typeface="Book Antiqua" pitchFamily="18" charset="0"/>
                          <a:ea typeface="新細明體" pitchFamily="18" charset="-120"/>
                          <a:cs typeface="Arial" charset="0"/>
                        </a:rPr>
                        <a:t>xy</a:t>
                      </a:r>
                      <a:endParaRPr kumimoji="0" lang="zh-TW" altLang="en-US" sz="2000" b="0"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smtClean="0">
                          <a:ln>
                            <a:noFill/>
                          </a:ln>
                          <a:solidFill>
                            <a:schemeClr val="tx1"/>
                          </a:solidFill>
                          <a:effectLst/>
                          <a:latin typeface="Book Antiqua" pitchFamily="18" charset="0"/>
                          <a:ea typeface="新細明體" pitchFamily="18" charset="-120"/>
                          <a:cs typeface="Arial" charset="0"/>
                        </a:rPr>
                        <a:t>x+xy</a:t>
                      </a:r>
                      <a:endParaRPr kumimoji="0" lang="zh-TW" altLang="en-US" sz="2000" b="0"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510" name="Text Box 33"/>
          <p:cNvSpPr txBox="1">
            <a:spLocks noChangeArrowheads="1"/>
          </p:cNvSpPr>
          <p:nvPr>
            <p:custDataLst>
              <p:tags r:id="rId1"/>
            </p:custDataLst>
          </p:nvPr>
        </p:nvSpPr>
        <p:spPr bwMode="auto">
          <a:xfrm>
            <a:off x="4724400" y="914400"/>
            <a:ext cx="4419600" cy="2301875"/>
          </a:xfrm>
          <a:prstGeom prst="rect">
            <a:avLst/>
          </a:prstGeom>
          <a:noFill/>
          <a:ln w="12700">
            <a:solidFill>
              <a:schemeClr val="tx1"/>
            </a:solidFill>
            <a:miter lim="800000"/>
            <a:headEnd/>
            <a:tailEnd/>
          </a:ln>
        </p:spPr>
        <p:txBody>
          <a:bodyPr>
            <a:spAutoFit/>
          </a:bodyPr>
          <a:lstStyle/>
          <a:p>
            <a:pPr eaLnBrk="0" hangingPunct="0"/>
            <a:r>
              <a:rPr lang="en-US" u="sng">
                <a:solidFill>
                  <a:schemeClr val="accent2"/>
                </a:solidFill>
                <a:latin typeface="Verdana" pitchFamily="34" charset="0"/>
              </a:rPr>
              <a:t>Huntington postulates</a:t>
            </a:r>
            <a:r>
              <a:rPr lang="en-US">
                <a:latin typeface="Verdana" pitchFamily="34" charset="0"/>
              </a:rPr>
              <a:t>:</a:t>
            </a:r>
          </a:p>
          <a:p>
            <a:pPr eaLnBrk="0" hangingPunct="0"/>
            <a:endParaRPr lang="en-US">
              <a:latin typeface="Verdana" pitchFamily="34" charset="0"/>
            </a:endParaRPr>
          </a:p>
          <a:p>
            <a:pPr eaLnBrk="0" hangingPunct="0"/>
            <a:r>
              <a:rPr lang="en-US" b="1">
                <a:latin typeface="Verdana" pitchFamily="34" charset="0"/>
              </a:rPr>
              <a:t>Post. 2</a:t>
            </a:r>
            <a:r>
              <a:rPr lang="en-US">
                <a:latin typeface="Verdana" pitchFamily="34" charset="0"/>
              </a:rPr>
              <a:t>: (a) </a:t>
            </a:r>
            <a:r>
              <a:rPr lang="en-US" i="1">
                <a:latin typeface="Verdana" pitchFamily="34" charset="0"/>
              </a:rPr>
              <a:t>x+0=x</a:t>
            </a:r>
            <a:r>
              <a:rPr lang="en-US">
                <a:latin typeface="Verdana" pitchFamily="34" charset="0"/>
              </a:rPr>
              <a:t>, 	(b) </a:t>
            </a:r>
            <a:r>
              <a:rPr lang="en-US" i="1">
                <a:latin typeface="Verdana" pitchFamily="34" charset="0"/>
              </a:rPr>
              <a:t>x·1=x</a:t>
            </a:r>
          </a:p>
          <a:p>
            <a:pPr eaLnBrk="0" hangingPunct="0"/>
            <a:r>
              <a:rPr lang="en-US" b="1">
                <a:latin typeface="Verdana" pitchFamily="34" charset="0"/>
              </a:rPr>
              <a:t>Post. 3</a:t>
            </a:r>
            <a:r>
              <a:rPr lang="en-US">
                <a:latin typeface="Verdana" pitchFamily="34" charset="0"/>
              </a:rPr>
              <a:t>: (a) </a:t>
            </a:r>
            <a:r>
              <a:rPr lang="en-US" i="1">
                <a:latin typeface="Verdana" pitchFamily="34" charset="0"/>
              </a:rPr>
              <a:t>x+y=y+x</a:t>
            </a:r>
            <a:r>
              <a:rPr lang="en-US">
                <a:latin typeface="Verdana" pitchFamily="34" charset="0"/>
              </a:rPr>
              <a:t>, (b) </a:t>
            </a:r>
            <a:r>
              <a:rPr lang="en-US" i="1">
                <a:latin typeface="Verdana" pitchFamily="34" charset="0"/>
              </a:rPr>
              <a:t>x·y=y·x</a:t>
            </a:r>
          </a:p>
          <a:p>
            <a:pPr eaLnBrk="0" hangingPunct="0"/>
            <a:r>
              <a:rPr lang="en-US" b="1">
                <a:latin typeface="Verdana" pitchFamily="34" charset="0"/>
              </a:rPr>
              <a:t>Post. 4</a:t>
            </a:r>
            <a:r>
              <a:rPr lang="en-US">
                <a:latin typeface="Verdana" pitchFamily="34" charset="0"/>
              </a:rPr>
              <a:t>: (a) </a:t>
            </a:r>
            <a:r>
              <a:rPr lang="en-US" i="1">
                <a:latin typeface="Verdana" pitchFamily="34" charset="0"/>
              </a:rPr>
              <a:t>x(y+z) = xy+xz</a:t>
            </a:r>
            <a:r>
              <a:rPr lang="en-US">
                <a:latin typeface="Verdana" pitchFamily="34" charset="0"/>
              </a:rPr>
              <a:t>, </a:t>
            </a:r>
            <a:br>
              <a:rPr lang="en-US">
                <a:latin typeface="Verdana" pitchFamily="34" charset="0"/>
              </a:rPr>
            </a:br>
            <a:r>
              <a:rPr lang="en-US">
                <a:latin typeface="Verdana" pitchFamily="34" charset="0"/>
              </a:rPr>
              <a:t>	  (b) </a:t>
            </a:r>
            <a:r>
              <a:rPr lang="en-US" i="1">
                <a:latin typeface="Verdana" pitchFamily="34" charset="0"/>
              </a:rPr>
              <a:t>x+yz = (x+y)(x+z)</a:t>
            </a:r>
          </a:p>
          <a:p>
            <a:pPr eaLnBrk="0" hangingPunct="0"/>
            <a:r>
              <a:rPr lang="en-US" b="1">
                <a:latin typeface="Verdana" pitchFamily="34" charset="0"/>
              </a:rPr>
              <a:t>Post. 5</a:t>
            </a:r>
            <a:r>
              <a:rPr lang="en-US">
                <a:latin typeface="Verdana" pitchFamily="34" charset="0"/>
              </a:rPr>
              <a:t>: (a) </a:t>
            </a:r>
            <a:r>
              <a:rPr lang="en-US" i="1">
                <a:latin typeface="Verdana" pitchFamily="34" charset="0"/>
              </a:rPr>
              <a:t>x+x’=1</a:t>
            </a:r>
            <a:r>
              <a:rPr lang="en-US">
                <a:latin typeface="Verdana" pitchFamily="34" charset="0"/>
              </a:rPr>
              <a:t>, 	(b) </a:t>
            </a:r>
            <a:r>
              <a:rPr lang="en-US" i="1">
                <a:latin typeface="Verdana" pitchFamily="34" charset="0"/>
              </a:rPr>
              <a:t>x·x’=0</a:t>
            </a:r>
          </a:p>
          <a:p>
            <a:pPr eaLnBrk="0" hangingPunct="0"/>
            <a:r>
              <a:rPr lang="en-US" b="1">
                <a:latin typeface="Verdana" pitchFamily="34" charset="0"/>
              </a:rPr>
              <a:t>Th. 1</a:t>
            </a:r>
            <a:r>
              <a:rPr lang="en-US">
                <a:latin typeface="Verdana" pitchFamily="34" charset="0"/>
              </a:rPr>
              <a:t>:	  (a) </a:t>
            </a:r>
            <a:r>
              <a:rPr lang="en-US" i="1">
                <a:latin typeface="Verdana" pitchFamily="34" charset="0"/>
              </a:rPr>
              <a:t>x+x=x</a:t>
            </a: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p>
            <a:fld id="{19E997E0-0C40-4B00-9129-6A840E3AD980}" type="datetime4">
              <a:rPr lang="en-US"/>
              <a:pPr/>
              <a:t>March 16, 2014</a:t>
            </a:fld>
            <a:endParaRPr lang="en-US"/>
          </a:p>
        </p:txBody>
      </p:sp>
      <p:sp>
        <p:nvSpPr>
          <p:cNvPr id="21507" name="Slide Number Placeholder 6"/>
          <p:cNvSpPr>
            <a:spLocks noGrp="1"/>
          </p:cNvSpPr>
          <p:nvPr>
            <p:ph type="sldNum" sz="quarter" idx="12"/>
          </p:nvPr>
        </p:nvSpPr>
        <p:spPr>
          <a:noFill/>
        </p:spPr>
        <p:txBody>
          <a:bodyPr/>
          <a:lstStyle/>
          <a:p>
            <a:fld id="{2EE9A2CE-1060-436E-A542-2228DF24E53B}" type="slidenum">
              <a:rPr lang="en-US"/>
              <a:pPr/>
              <a:t>19</a:t>
            </a:fld>
            <a:endParaRPr lang="en-US"/>
          </a:p>
        </p:txBody>
      </p:sp>
      <p:sp>
        <p:nvSpPr>
          <p:cNvPr id="21508" name="Rectangle 2"/>
          <p:cNvSpPr>
            <a:spLocks noGrp="1" noChangeArrowheads="1"/>
          </p:cNvSpPr>
          <p:nvPr>
            <p:ph type="title"/>
          </p:nvPr>
        </p:nvSpPr>
        <p:spPr/>
        <p:txBody>
          <a:bodyPr/>
          <a:lstStyle/>
          <a:p>
            <a:pPr eaLnBrk="1" hangingPunct="1">
              <a:buFont typeface="Wingdings" pitchFamily="2" charset="2"/>
              <a:buNone/>
            </a:pPr>
            <a:r>
              <a:rPr lang="en-US" smtClean="0"/>
              <a:t> </a:t>
            </a:r>
            <a:r>
              <a:rPr lang="tr-TR" smtClean="0"/>
              <a:t>DeMorgan’s Theorem</a:t>
            </a:r>
            <a:endParaRPr lang="en-US" smtClean="0"/>
          </a:p>
        </p:txBody>
      </p:sp>
      <p:sp>
        <p:nvSpPr>
          <p:cNvPr id="21509" name="Rectangle 3"/>
          <p:cNvSpPr>
            <a:spLocks noGrp="1" noChangeArrowheads="1"/>
          </p:cNvSpPr>
          <p:nvPr>
            <p:ph type="body" sz="half" idx="1"/>
          </p:nvPr>
        </p:nvSpPr>
        <p:spPr>
          <a:xfrm>
            <a:off x="685800" y="1066800"/>
            <a:ext cx="7291388" cy="1504950"/>
          </a:xfrm>
        </p:spPr>
        <p:txBody>
          <a:bodyPr/>
          <a:lstStyle/>
          <a:p>
            <a:pPr marL="609600" indent="-609600" eaLnBrk="1" hangingPunct="1"/>
            <a:r>
              <a:rPr lang="en-US" altLang="zh-TW" sz="2000" smtClean="0">
                <a:ea typeface="新細明體" pitchFamily="18" charset="-120"/>
              </a:rPr>
              <a:t>Theorem </a:t>
            </a:r>
            <a:r>
              <a:rPr lang="tr-TR" altLang="zh-TW" sz="2000" smtClean="0"/>
              <a:t>5</a:t>
            </a:r>
            <a:r>
              <a:rPr lang="en-US" altLang="zh-TW" sz="2000" smtClean="0">
                <a:ea typeface="新細明體" pitchFamily="18" charset="-120"/>
              </a:rPr>
              <a:t>(a): </a:t>
            </a:r>
            <a:r>
              <a:rPr lang="tr-TR" altLang="zh-TW" sz="2000" smtClean="0"/>
              <a:t>(</a:t>
            </a:r>
            <a:r>
              <a:rPr lang="en-US" altLang="zh-TW" sz="2000" i="1" smtClean="0">
                <a:ea typeface="新細明體" pitchFamily="18" charset="-120"/>
              </a:rPr>
              <a:t>x</a:t>
            </a:r>
            <a:r>
              <a:rPr lang="en-US" altLang="zh-TW" sz="2000" smtClean="0">
                <a:ea typeface="新細明體" pitchFamily="18" charset="-120"/>
              </a:rPr>
              <a:t> + </a:t>
            </a:r>
            <a:r>
              <a:rPr lang="en-US" altLang="zh-TW" sz="2000" i="1" smtClean="0">
                <a:ea typeface="新細明體" pitchFamily="18" charset="-120"/>
              </a:rPr>
              <a:t>y</a:t>
            </a:r>
            <a:r>
              <a:rPr lang="tr-TR" altLang="zh-TW" sz="2000" i="1" smtClean="0"/>
              <a:t>)’</a:t>
            </a:r>
            <a:r>
              <a:rPr lang="en-US" altLang="zh-TW" sz="2000" smtClean="0">
                <a:ea typeface="新細明體" pitchFamily="18" charset="-120"/>
              </a:rPr>
              <a:t> = </a:t>
            </a:r>
            <a:r>
              <a:rPr lang="en-US" altLang="zh-TW" sz="2000" i="1" smtClean="0">
                <a:ea typeface="新細明體" pitchFamily="18" charset="-120"/>
              </a:rPr>
              <a:t>x</a:t>
            </a:r>
            <a:r>
              <a:rPr lang="tr-TR" altLang="zh-TW" sz="2000" i="1" smtClean="0"/>
              <a:t>’y’</a:t>
            </a:r>
            <a:endParaRPr lang="en-US" altLang="zh-TW" sz="2000" smtClean="0">
              <a:ea typeface="新細明體" pitchFamily="18" charset="-120"/>
            </a:endParaRPr>
          </a:p>
          <a:p>
            <a:pPr marL="609600" indent="-609600" eaLnBrk="1" hangingPunct="1"/>
            <a:r>
              <a:rPr lang="en-US" altLang="zh-TW" sz="2000" smtClean="0">
                <a:ea typeface="新細明體" pitchFamily="18" charset="-120"/>
              </a:rPr>
              <a:t>Theorem </a:t>
            </a:r>
            <a:r>
              <a:rPr lang="tr-TR" altLang="zh-TW" sz="2000" smtClean="0"/>
              <a:t>5</a:t>
            </a:r>
            <a:r>
              <a:rPr lang="en-US" altLang="zh-TW" sz="2000" smtClean="0">
                <a:ea typeface="新細明體" pitchFamily="18" charset="-120"/>
              </a:rPr>
              <a:t>(b): </a:t>
            </a:r>
            <a:r>
              <a:rPr lang="tr-TR" altLang="zh-TW" sz="2000" smtClean="0"/>
              <a:t>(</a:t>
            </a:r>
            <a:r>
              <a:rPr lang="en-US" altLang="zh-TW" sz="2000" i="1" smtClean="0">
                <a:ea typeface="新細明體" pitchFamily="18" charset="-120"/>
              </a:rPr>
              <a:t>x</a:t>
            </a:r>
            <a:r>
              <a:rPr lang="tr-TR" altLang="zh-TW" sz="2000" i="1" smtClean="0"/>
              <a:t>y)’</a:t>
            </a:r>
            <a:r>
              <a:rPr lang="en-US" altLang="zh-TW" sz="2000" i="1" smtClean="0">
                <a:ea typeface="新細明體" pitchFamily="18" charset="-120"/>
              </a:rPr>
              <a:t> </a:t>
            </a:r>
            <a:r>
              <a:rPr lang="tr-TR" altLang="zh-TW" sz="2000" i="1" smtClean="0"/>
              <a:t>= </a:t>
            </a:r>
            <a:r>
              <a:rPr lang="en-US" altLang="zh-TW" sz="2000" i="1" smtClean="0">
                <a:ea typeface="新細明體" pitchFamily="18" charset="-120"/>
              </a:rPr>
              <a:t>x</a:t>
            </a:r>
            <a:r>
              <a:rPr lang="tr-TR" altLang="zh-TW" sz="2000" i="1" smtClean="0"/>
              <a:t>’</a:t>
            </a:r>
            <a:r>
              <a:rPr lang="en-US" altLang="zh-TW" sz="2000" i="1" smtClean="0">
                <a:ea typeface="新細明體" pitchFamily="18" charset="-120"/>
              </a:rPr>
              <a:t> + y</a:t>
            </a:r>
            <a:r>
              <a:rPr lang="tr-TR" altLang="zh-TW" sz="2000" i="1" smtClean="0"/>
              <a:t>’</a:t>
            </a:r>
            <a:endParaRPr lang="en-US" altLang="zh-TW" sz="2000" smtClean="0">
              <a:ea typeface="新細明體" pitchFamily="18" charset="-120"/>
            </a:endParaRPr>
          </a:p>
          <a:p>
            <a:pPr marL="609600" indent="-609600" eaLnBrk="1" hangingPunct="1"/>
            <a:r>
              <a:rPr lang="en-US" altLang="zh-TW" sz="2000" smtClean="0">
                <a:ea typeface="新細明體" pitchFamily="18" charset="-120"/>
              </a:rPr>
              <a:t>By means of truth table</a:t>
            </a:r>
            <a:endParaRPr lang="zh-TW" altLang="en-US" sz="2000" smtClean="0">
              <a:ea typeface="新細明體" pitchFamily="18" charset="-120"/>
            </a:endParaRPr>
          </a:p>
        </p:txBody>
      </p:sp>
      <p:graphicFrame>
        <p:nvGraphicFramePr>
          <p:cNvPr id="588895" name="Group 95"/>
          <p:cNvGraphicFramePr>
            <a:graphicFrameLocks noGrp="1"/>
          </p:cNvGraphicFramePr>
          <p:nvPr>
            <p:ph sz="half" idx="2"/>
          </p:nvPr>
        </p:nvGraphicFramePr>
        <p:xfrm>
          <a:off x="762000" y="3124200"/>
          <a:ext cx="7924800" cy="2430463"/>
        </p:xfrm>
        <a:graphic>
          <a:graphicData uri="http://schemas.openxmlformats.org/drawingml/2006/table">
            <a:tbl>
              <a:tblPr/>
              <a:tblGrid>
                <a:gridCol w="792163"/>
                <a:gridCol w="792162"/>
                <a:gridCol w="793750"/>
                <a:gridCol w="792163"/>
                <a:gridCol w="792162"/>
                <a:gridCol w="792163"/>
                <a:gridCol w="792162"/>
                <a:gridCol w="793750"/>
                <a:gridCol w="792163"/>
                <a:gridCol w="792162"/>
              </a:tblGrid>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x</a:t>
                      </a:r>
                      <a:endParaRPr kumimoji="0" lang="zh-TW" altLang="en-US"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y</a:t>
                      </a:r>
                      <a:endParaRPr kumimoji="0" lang="zh-TW" altLang="en-US"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smtClean="0">
                          <a:ln>
                            <a:noFill/>
                          </a:ln>
                          <a:solidFill>
                            <a:schemeClr val="tx1"/>
                          </a:solidFill>
                          <a:effectLst/>
                          <a:latin typeface="Times New Roman" pitchFamily="18" charset="0"/>
                          <a:cs typeface="Times New Roman" pitchFamily="18" charset="0"/>
                        </a:rPr>
                        <a:t>x’</a:t>
                      </a:r>
                      <a:endParaRPr kumimoji="0" lang="en-US"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smtClean="0">
                          <a:ln>
                            <a:noFill/>
                          </a:ln>
                          <a:solidFill>
                            <a:schemeClr val="tx1"/>
                          </a:solidFill>
                          <a:effectLst/>
                          <a:latin typeface="Times New Roman" pitchFamily="18" charset="0"/>
                          <a:cs typeface="Times New Roman" pitchFamily="18" charset="0"/>
                        </a:rPr>
                        <a:t>y’</a:t>
                      </a:r>
                      <a:endParaRPr kumimoji="0" lang="en-US"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x</a:t>
                      </a:r>
                      <a:r>
                        <a:rPr kumimoji="0" lang="tr-TR"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a:t>
                      </a:r>
                      <a:r>
                        <a:rPr kumimoji="0" lang="en-US"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y</a:t>
                      </a:r>
                      <a:endParaRPr kumimoji="0" lang="zh-TW" altLang="en-US"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smtClean="0">
                          <a:ln>
                            <a:noFill/>
                          </a:ln>
                          <a:solidFill>
                            <a:schemeClr val="tx1"/>
                          </a:solidFill>
                          <a:effectLst/>
                          <a:latin typeface="Times New Roman" pitchFamily="18" charset="0"/>
                          <a:cs typeface="Times New Roman" pitchFamily="18" charset="0"/>
                        </a:rPr>
                        <a:t>(x+y)’</a:t>
                      </a:r>
                      <a:endParaRPr kumimoji="0" lang="en-US"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smtClean="0">
                          <a:ln>
                            <a:noFill/>
                          </a:ln>
                          <a:solidFill>
                            <a:schemeClr val="tx1"/>
                          </a:solidFill>
                          <a:effectLst/>
                          <a:latin typeface="Times New Roman" pitchFamily="18" charset="0"/>
                          <a:cs typeface="Times New Roman" pitchFamily="18" charset="0"/>
                        </a:rPr>
                        <a:t>x’y’</a:t>
                      </a:r>
                      <a:endParaRPr kumimoji="0" lang="en-US"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smtClean="0">
                          <a:ln>
                            <a:noFill/>
                          </a:ln>
                          <a:solidFill>
                            <a:schemeClr val="tx1"/>
                          </a:solidFill>
                          <a:effectLst/>
                          <a:latin typeface="Times New Roman" pitchFamily="18" charset="0"/>
                          <a:cs typeface="Times New Roman" pitchFamily="18" charset="0"/>
                        </a:rPr>
                        <a:t>xy</a:t>
                      </a:r>
                      <a:endParaRPr kumimoji="0" lang="en-US"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smtClean="0">
                          <a:ln>
                            <a:noFill/>
                          </a:ln>
                          <a:solidFill>
                            <a:schemeClr val="tx1"/>
                          </a:solidFill>
                          <a:effectLst/>
                          <a:latin typeface="Times New Roman" pitchFamily="18" charset="0"/>
                          <a:cs typeface="Times New Roman" pitchFamily="18" charset="0"/>
                        </a:rPr>
                        <a:t>x’+y'</a:t>
                      </a:r>
                      <a:endParaRPr kumimoji="0" lang="en-US"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smtClean="0">
                          <a:ln>
                            <a:noFill/>
                          </a:ln>
                          <a:solidFill>
                            <a:schemeClr val="tx1"/>
                          </a:solidFill>
                          <a:effectLst/>
                          <a:latin typeface="Times New Roman" pitchFamily="18" charset="0"/>
                          <a:cs typeface="Times New Roman" pitchFamily="18" charset="0"/>
                        </a:rPr>
                        <a:t>(xy)’</a:t>
                      </a:r>
                      <a:endParaRPr kumimoji="0" lang="en-US" altLang="zh-TW" sz="2000" b="1"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tr>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8EC1D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8EC1D8"/>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zh-TW" altLang="en-US"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8EC1D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8EC1D8"/>
                    </a:solidFill>
                  </a:tcPr>
                </a:tc>
              </a:tr>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zh-TW" altLang="en-US"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8EC1D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8EC1D8"/>
                    </a:solid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1</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smtClean="0">
                          <a:ln>
                            <a:noFill/>
                          </a:ln>
                          <a:solidFill>
                            <a:srgbClr val="000000"/>
                          </a:solidFill>
                          <a:effectLst/>
                          <a:latin typeface="Arial" charset="0"/>
                          <a:cs typeface="Arial" charset="0"/>
                        </a:rPr>
                        <a:t>0</a:t>
                      </a:r>
                      <a:endParaRPr kumimoji="0" lang="en-US" altLang="zh-TW" sz="20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tr>
            </a:tbl>
          </a:graphicData>
        </a:graphic>
      </p:graphicFrame>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fld id="{F595DFFA-F2A7-4BE0-B9BC-D36C2CFCB5AE}" type="datetime4">
              <a:rPr lang="en-US"/>
              <a:pPr/>
              <a:t>March 17, 2014</a:t>
            </a:fld>
            <a:endParaRPr lang="en-US"/>
          </a:p>
        </p:txBody>
      </p:sp>
      <p:sp>
        <p:nvSpPr>
          <p:cNvPr id="4099" name="Slide Number Placeholder 5"/>
          <p:cNvSpPr>
            <a:spLocks noGrp="1"/>
          </p:cNvSpPr>
          <p:nvPr>
            <p:ph type="sldNum" sz="quarter" idx="12"/>
          </p:nvPr>
        </p:nvSpPr>
        <p:spPr>
          <a:noFill/>
        </p:spPr>
        <p:txBody>
          <a:bodyPr/>
          <a:lstStyle/>
          <a:p>
            <a:fld id="{CB7A60E1-76E3-4598-BCBE-E005BA993124}" type="slidenum">
              <a:rPr lang="en-US"/>
              <a:pPr/>
              <a:t>2</a:t>
            </a:fld>
            <a:endParaRPr lang="en-US"/>
          </a:p>
        </p:txBody>
      </p:sp>
      <p:sp>
        <p:nvSpPr>
          <p:cNvPr id="4100" name="Rectangle 2"/>
          <p:cNvSpPr>
            <a:spLocks noGrp="1" noChangeArrowheads="1"/>
          </p:cNvSpPr>
          <p:nvPr>
            <p:ph type="title"/>
            <p:custDataLst>
              <p:tags r:id="rId1"/>
            </p:custDataLst>
          </p:nvPr>
        </p:nvSpPr>
        <p:spPr/>
        <p:txBody>
          <a:bodyPr/>
          <a:lstStyle/>
          <a:p>
            <a:pPr eaLnBrk="1" hangingPunct="1"/>
            <a:r>
              <a:rPr lang="en-US" sz="3800" smtClean="0"/>
              <a:t>Algebras</a:t>
            </a:r>
          </a:p>
        </p:txBody>
      </p:sp>
      <p:sp>
        <p:nvSpPr>
          <p:cNvPr id="407555" name="Rectangle 3"/>
          <p:cNvSpPr>
            <a:spLocks noGrp="1" noChangeArrowheads="1"/>
          </p:cNvSpPr>
          <p:nvPr>
            <p:ph type="body" idx="1"/>
            <p:custDataLst>
              <p:tags r:id="rId2"/>
            </p:custDataLst>
          </p:nvPr>
        </p:nvSpPr>
        <p:spPr/>
        <p:txBody>
          <a:bodyPr/>
          <a:lstStyle/>
          <a:p>
            <a:pPr eaLnBrk="1" hangingPunct="1">
              <a:lnSpc>
                <a:spcPct val="90000"/>
              </a:lnSpc>
            </a:pPr>
            <a:r>
              <a:rPr lang="en-US" dirty="0" smtClean="0"/>
              <a:t>What is an algebra?</a:t>
            </a:r>
          </a:p>
          <a:p>
            <a:pPr lvl="1" eaLnBrk="1" hangingPunct="1">
              <a:lnSpc>
                <a:spcPct val="90000"/>
              </a:lnSpc>
            </a:pPr>
            <a:r>
              <a:rPr lang="en-US" dirty="0" smtClean="0"/>
              <a:t>Mathematical system consisting of</a:t>
            </a:r>
          </a:p>
          <a:p>
            <a:pPr lvl="2" eaLnBrk="1" hangingPunct="1">
              <a:lnSpc>
                <a:spcPct val="90000"/>
              </a:lnSpc>
            </a:pPr>
            <a:r>
              <a:rPr lang="en-US" sz="1800" dirty="0" smtClean="0"/>
              <a:t>Set of elements</a:t>
            </a:r>
          </a:p>
          <a:p>
            <a:pPr lvl="2" eaLnBrk="1" hangingPunct="1">
              <a:lnSpc>
                <a:spcPct val="90000"/>
              </a:lnSpc>
            </a:pPr>
            <a:r>
              <a:rPr lang="en-US" sz="1800" dirty="0" smtClean="0"/>
              <a:t>Set of operators</a:t>
            </a:r>
          </a:p>
          <a:p>
            <a:pPr lvl="2" eaLnBrk="1" hangingPunct="1">
              <a:lnSpc>
                <a:spcPct val="90000"/>
              </a:lnSpc>
            </a:pPr>
            <a:r>
              <a:rPr lang="en-US" sz="1800" dirty="0" smtClean="0"/>
              <a:t>Axioms(</a:t>
            </a:r>
            <a:r>
              <a:rPr lang="ar-JO" sz="1800" dirty="0" smtClean="0"/>
              <a:t>البديهيات</a:t>
            </a:r>
            <a:r>
              <a:rPr lang="en-US" sz="1800" dirty="0" smtClean="0"/>
              <a:t>)</a:t>
            </a:r>
            <a:r>
              <a:rPr lang="en-US" sz="1800" dirty="0" smtClean="0"/>
              <a:t> </a:t>
            </a:r>
            <a:r>
              <a:rPr lang="en-US" sz="1800" dirty="0" smtClean="0"/>
              <a:t>or postulates</a:t>
            </a:r>
          </a:p>
          <a:p>
            <a:pPr eaLnBrk="1" hangingPunct="1">
              <a:lnSpc>
                <a:spcPct val="90000"/>
              </a:lnSpc>
            </a:pPr>
            <a:r>
              <a:rPr lang="en-US" dirty="0" smtClean="0"/>
              <a:t>Why is it important?</a:t>
            </a:r>
          </a:p>
          <a:p>
            <a:pPr lvl="1" eaLnBrk="1" hangingPunct="1">
              <a:lnSpc>
                <a:spcPct val="90000"/>
              </a:lnSpc>
            </a:pPr>
            <a:r>
              <a:rPr lang="en-US" dirty="0" smtClean="0"/>
              <a:t>Defines rules of “calculations”</a:t>
            </a:r>
          </a:p>
          <a:p>
            <a:pPr eaLnBrk="1" hangingPunct="1">
              <a:lnSpc>
                <a:spcPct val="90000"/>
              </a:lnSpc>
            </a:pPr>
            <a:r>
              <a:rPr lang="en-US" dirty="0" smtClean="0"/>
              <a:t>Example: arithmetic on natural numbers</a:t>
            </a:r>
          </a:p>
          <a:p>
            <a:pPr lvl="1" eaLnBrk="1" hangingPunct="1">
              <a:lnSpc>
                <a:spcPct val="90000"/>
              </a:lnSpc>
            </a:pPr>
            <a:r>
              <a:rPr lang="en-US" dirty="0" smtClean="0"/>
              <a:t>Set of elements: </a:t>
            </a:r>
            <a:r>
              <a:rPr lang="en-US" i="1" dirty="0" smtClean="0"/>
              <a:t>N</a:t>
            </a:r>
            <a:r>
              <a:rPr lang="en-US" dirty="0" smtClean="0"/>
              <a:t> = {1,2,3,4,…}</a:t>
            </a:r>
          </a:p>
          <a:p>
            <a:pPr lvl="1" eaLnBrk="1" hangingPunct="1">
              <a:lnSpc>
                <a:spcPct val="90000"/>
              </a:lnSpc>
            </a:pPr>
            <a:r>
              <a:rPr lang="en-US" dirty="0" smtClean="0"/>
              <a:t>Operator: +, –, *</a:t>
            </a:r>
          </a:p>
          <a:p>
            <a:pPr lvl="1" eaLnBrk="1" hangingPunct="1">
              <a:lnSpc>
                <a:spcPct val="90000"/>
              </a:lnSpc>
            </a:pPr>
            <a:r>
              <a:rPr lang="en-US" dirty="0" smtClean="0"/>
              <a:t>Axioms: </a:t>
            </a:r>
            <a:r>
              <a:rPr lang="en-US" dirty="0" smtClean="0"/>
              <a:t>associative (</a:t>
            </a:r>
            <a:r>
              <a:rPr lang="ar-JO" dirty="0" smtClean="0"/>
              <a:t>ترابطي</a:t>
            </a:r>
            <a:r>
              <a:rPr lang="en-US" dirty="0" smtClean="0"/>
              <a:t>), distributive</a:t>
            </a:r>
            <a:r>
              <a:rPr lang="ar-JO" dirty="0" smtClean="0"/>
              <a:t> توزيعي</a:t>
            </a:r>
            <a:r>
              <a:rPr lang="en-US" dirty="0" smtClean="0"/>
              <a:t>, closure</a:t>
            </a:r>
            <a:r>
              <a:rPr lang="ar-JO" dirty="0" smtClean="0"/>
              <a:t> إغلاق</a:t>
            </a:r>
            <a:r>
              <a:rPr lang="en-US" dirty="0" smtClean="0"/>
              <a:t>,</a:t>
            </a:r>
            <a:r>
              <a:rPr lang="en-US" altLang="zh-TW" dirty="0" smtClean="0">
                <a:solidFill>
                  <a:srgbClr val="CC3300"/>
                </a:solidFill>
                <a:ea typeface="新細明體" pitchFamily="18" charset="-120"/>
              </a:rPr>
              <a:t> </a:t>
            </a:r>
            <a:r>
              <a:rPr lang="en-US" altLang="zh-TW" dirty="0" smtClean="0"/>
              <a:t>Commutative</a:t>
            </a:r>
            <a:r>
              <a:rPr lang="ar-JO" altLang="zh-TW" dirty="0" smtClean="0"/>
              <a:t> </a:t>
            </a:r>
            <a:r>
              <a:rPr lang="ar-JO" altLang="zh-TW" dirty="0" smtClean="0"/>
              <a:t>تبادلي</a:t>
            </a:r>
            <a:r>
              <a:rPr lang="en-US" dirty="0" smtClean="0"/>
              <a:t> ,identity </a:t>
            </a:r>
            <a:r>
              <a:rPr lang="en-US" dirty="0" smtClean="0"/>
              <a:t>elements, etc.</a:t>
            </a:r>
          </a:p>
          <a:p>
            <a:pPr eaLnBrk="1" hangingPunct="1">
              <a:lnSpc>
                <a:spcPct val="90000"/>
              </a:lnSpc>
            </a:pPr>
            <a:r>
              <a:rPr lang="en-US" dirty="0" smtClean="0"/>
              <a:t>Note: operators with two inputs are called </a:t>
            </a:r>
            <a:r>
              <a:rPr lang="en-US" i="1" u="sng" dirty="0" smtClean="0"/>
              <a:t>binary</a:t>
            </a:r>
          </a:p>
          <a:p>
            <a:pPr lvl="1" eaLnBrk="1" hangingPunct="1">
              <a:lnSpc>
                <a:spcPct val="90000"/>
              </a:lnSpc>
            </a:pPr>
            <a:r>
              <a:rPr lang="en-US" dirty="0" smtClean="0"/>
              <a:t>Does not mean they are restricted to binary numbers!</a:t>
            </a:r>
          </a:p>
          <a:p>
            <a:pPr lvl="1" eaLnBrk="1" hangingPunct="1">
              <a:lnSpc>
                <a:spcPct val="90000"/>
              </a:lnSpc>
            </a:pPr>
            <a:r>
              <a:rPr lang="en-US" dirty="0" smtClean="0"/>
              <a:t>Operator(s) with one input are called </a:t>
            </a:r>
            <a:r>
              <a:rPr lang="en-US" i="1" u="sng" dirty="0" smtClean="0">
                <a:solidFill>
                  <a:srgbClr val="0033CC"/>
                </a:solidFill>
              </a:rPr>
              <a:t>unary</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7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7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7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75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75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7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75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755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755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755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755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755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2A44D613-B43B-48EE-A802-887F81577D99}" type="datetime4">
              <a:rPr lang="en-US"/>
              <a:pPr/>
              <a:t>March 17, 2014</a:t>
            </a:fld>
            <a:endParaRPr lang="en-US"/>
          </a:p>
        </p:txBody>
      </p:sp>
      <p:sp>
        <p:nvSpPr>
          <p:cNvPr id="22531" name="Slide Number Placeholder 5"/>
          <p:cNvSpPr>
            <a:spLocks noGrp="1"/>
          </p:cNvSpPr>
          <p:nvPr>
            <p:ph type="sldNum" sz="quarter" idx="12"/>
          </p:nvPr>
        </p:nvSpPr>
        <p:spPr>
          <a:noFill/>
        </p:spPr>
        <p:txBody>
          <a:bodyPr/>
          <a:lstStyle/>
          <a:p>
            <a:fld id="{078A5EB4-C54D-429F-8A42-FEEAFF678060}" type="slidenum">
              <a:rPr lang="en-US"/>
              <a:pPr/>
              <a:t>20</a:t>
            </a:fld>
            <a:endParaRPr lang="en-US"/>
          </a:p>
        </p:txBody>
      </p:sp>
      <p:sp>
        <p:nvSpPr>
          <p:cNvPr id="22532" name="Rectangle 2"/>
          <p:cNvSpPr>
            <a:spLocks noGrp="1" noChangeArrowheads="1"/>
          </p:cNvSpPr>
          <p:nvPr>
            <p:ph type="title"/>
          </p:nvPr>
        </p:nvSpPr>
        <p:spPr/>
        <p:txBody>
          <a:bodyPr/>
          <a:lstStyle/>
          <a:p>
            <a:pPr eaLnBrk="1" hangingPunct="1">
              <a:buFont typeface="Wingdings" pitchFamily="2" charset="2"/>
              <a:buNone/>
            </a:pPr>
            <a:r>
              <a:rPr lang="en-US" dirty="0" smtClean="0"/>
              <a:t> </a:t>
            </a:r>
            <a:r>
              <a:rPr lang="en-US" dirty="0" smtClean="0"/>
              <a:t>Consensus </a:t>
            </a:r>
            <a:r>
              <a:rPr lang="ar-JO" dirty="0" smtClean="0"/>
              <a:t>اجماع</a:t>
            </a:r>
            <a:r>
              <a:rPr lang="en-US" dirty="0" smtClean="0"/>
              <a:t> </a:t>
            </a:r>
            <a:r>
              <a:rPr lang="en-US" dirty="0" smtClean="0"/>
              <a:t>Theorem</a:t>
            </a:r>
          </a:p>
        </p:txBody>
      </p:sp>
      <p:sp>
        <p:nvSpPr>
          <p:cNvPr id="22533" name="Rectangle 3"/>
          <p:cNvSpPr>
            <a:spLocks noGrp="1" noChangeArrowheads="1"/>
          </p:cNvSpPr>
          <p:nvPr>
            <p:ph type="body" idx="1"/>
          </p:nvPr>
        </p:nvSpPr>
        <p:spPr/>
        <p:txBody>
          <a:bodyPr/>
          <a:lstStyle/>
          <a:p>
            <a:pPr marL="609600" indent="-609600" eaLnBrk="1" hangingPunct="1">
              <a:buFont typeface="Wingdings" pitchFamily="2" charset="2"/>
              <a:buAutoNum type="arabicPeriod"/>
            </a:pPr>
            <a:r>
              <a:rPr lang="en-US" sz="2800" dirty="0" err="1" smtClean="0"/>
              <a:t>xy</a:t>
            </a:r>
            <a:r>
              <a:rPr lang="en-US" sz="2800" dirty="0" smtClean="0"/>
              <a:t> + </a:t>
            </a:r>
            <a:r>
              <a:rPr lang="en-US" sz="2800" dirty="0" err="1" smtClean="0"/>
              <a:t>x</a:t>
            </a:r>
            <a:r>
              <a:rPr lang="en-US" sz="2800" dirty="0" err="1" smtClean="0">
                <a:latin typeface="Comic Sans MS" pitchFamily="66" charset="0"/>
              </a:rPr>
              <a:t>’</a:t>
            </a:r>
            <a:r>
              <a:rPr lang="en-US" sz="2800" dirty="0" err="1" smtClean="0"/>
              <a:t>z</a:t>
            </a:r>
            <a:r>
              <a:rPr lang="en-US" sz="2800" dirty="0" smtClean="0"/>
              <a:t> + </a:t>
            </a:r>
            <a:r>
              <a:rPr lang="en-US" sz="2800" dirty="0" err="1" smtClean="0">
                <a:solidFill>
                  <a:srgbClr val="FF0000"/>
                </a:solidFill>
              </a:rPr>
              <a:t>yz</a:t>
            </a:r>
            <a:r>
              <a:rPr lang="en-US" sz="2800" dirty="0" smtClean="0"/>
              <a:t> = </a:t>
            </a:r>
            <a:r>
              <a:rPr lang="en-US" sz="2800" dirty="0" err="1" smtClean="0"/>
              <a:t>xy</a:t>
            </a:r>
            <a:r>
              <a:rPr lang="en-US" sz="2800" dirty="0" smtClean="0"/>
              <a:t> + </a:t>
            </a:r>
            <a:r>
              <a:rPr lang="en-US" sz="2800" dirty="0" err="1" smtClean="0"/>
              <a:t>x</a:t>
            </a:r>
            <a:r>
              <a:rPr lang="en-US" sz="2800" dirty="0" err="1" smtClean="0">
                <a:latin typeface="Comic Sans MS" pitchFamily="66" charset="0"/>
              </a:rPr>
              <a:t>’</a:t>
            </a:r>
            <a:r>
              <a:rPr lang="en-US" sz="2800" dirty="0" err="1" smtClean="0"/>
              <a:t>z</a:t>
            </a:r>
            <a:endParaRPr lang="en-US" sz="2800" dirty="0" smtClean="0"/>
          </a:p>
          <a:p>
            <a:pPr marL="609600" indent="-609600" eaLnBrk="1" hangingPunct="1">
              <a:buFont typeface="Wingdings" pitchFamily="2" charset="2"/>
              <a:buAutoNum type="arabicPeriod"/>
            </a:pPr>
            <a:r>
              <a:rPr lang="en-US" sz="2800" dirty="0" smtClean="0"/>
              <a:t>(</a:t>
            </a:r>
            <a:r>
              <a:rPr lang="en-US" sz="2800" dirty="0" err="1" smtClean="0"/>
              <a:t>x+y</a:t>
            </a:r>
            <a:r>
              <a:rPr lang="en-US" sz="2800" dirty="0" smtClean="0"/>
              <a:t>)</a:t>
            </a:r>
            <a:r>
              <a:rPr lang="en-US" sz="2800" dirty="0" smtClean="0">
                <a:latin typeface="Comic Sans MS" pitchFamily="66" charset="0"/>
              </a:rPr>
              <a:t>•</a:t>
            </a:r>
            <a:r>
              <a:rPr lang="en-US" sz="2800" dirty="0" smtClean="0"/>
              <a:t>(</a:t>
            </a:r>
            <a:r>
              <a:rPr lang="en-US" sz="2800" dirty="0" err="1" smtClean="0"/>
              <a:t>x</a:t>
            </a:r>
            <a:r>
              <a:rPr lang="en-US" sz="2800" dirty="0" err="1" smtClean="0">
                <a:latin typeface="Comic Sans MS" pitchFamily="66" charset="0"/>
              </a:rPr>
              <a:t>’</a:t>
            </a:r>
            <a:r>
              <a:rPr lang="en-US" sz="2800" dirty="0" err="1" smtClean="0"/>
              <a:t>+z</a:t>
            </a:r>
            <a:r>
              <a:rPr lang="en-US" sz="2800" dirty="0" smtClean="0"/>
              <a:t>)</a:t>
            </a:r>
            <a:r>
              <a:rPr lang="en-US" sz="2800" dirty="0" smtClean="0">
                <a:latin typeface="Comic Sans MS" pitchFamily="66" charset="0"/>
              </a:rPr>
              <a:t>•</a:t>
            </a:r>
            <a:r>
              <a:rPr lang="en-US" sz="2800" dirty="0" smtClean="0">
                <a:solidFill>
                  <a:srgbClr val="FF0000"/>
                </a:solidFill>
              </a:rPr>
              <a:t>(</a:t>
            </a:r>
            <a:r>
              <a:rPr lang="en-US" sz="2800" dirty="0" err="1" smtClean="0">
                <a:solidFill>
                  <a:srgbClr val="FF0000"/>
                </a:solidFill>
              </a:rPr>
              <a:t>y+z</a:t>
            </a:r>
            <a:r>
              <a:rPr lang="en-US" sz="2800" dirty="0" smtClean="0">
                <a:solidFill>
                  <a:srgbClr val="FF0000"/>
                </a:solidFill>
              </a:rPr>
              <a:t>) </a:t>
            </a:r>
            <a:r>
              <a:rPr lang="en-US" sz="2800" dirty="0" smtClean="0"/>
              <a:t>= (</a:t>
            </a:r>
            <a:r>
              <a:rPr lang="en-US" sz="2800" dirty="0" err="1" smtClean="0"/>
              <a:t>x+y</a:t>
            </a:r>
            <a:r>
              <a:rPr lang="en-US" sz="2800" dirty="0" smtClean="0"/>
              <a:t>)</a:t>
            </a:r>
            <a:r>
              <a:rPr lang="en-US" sz="2800" dirty="0" smtClean="0">
                <a:latin typeface="Comic Sans MS" pitchFamily="66" charset="0"/>
              </a:rPr>
              <a:t>•</a:t>
            </a:r>
            <a:r>
              <a:rPr lang="en-US" sz="2800" dirty="0" smtClean="0"/>
              <a:t>(</a:t>
            </a:r>
            <a:r>
              <a:rPr lang="en-US" sz="2800" dirty="0" err="1" smtClean="0"/>
              <a:t>x</a:t>
            </a:r>
            <a:r>
              <a:rPr lang="en-US" sz="2800" dirty="0" err="1" smtClean="0">
                <a:latin typeface="Comic Sans MS" pitchFamily="66" charset="0"/>
              </a:rPr>
              <a:t>’</a:t>
            </a:r>
            <a:r>
              <a:rPr lang="en-US" sz="2800" dirty="0" err="1" smtClean="0"/>
              <a:t>+z</a:t>
            </a:r>
            <a:r>
              <a:rPr lang="en-US" sz="2800" dirty="0" smtClean="0"/>
              <a:t>)  -- (dual)</a:t>
            </a:r>
          </a:p>
          <a:p>
            <a:pPr marL="609600" indent="-609600" eaLnBrk="1" hangingPunct="1"/>
            <a:r>
              <a:rPr lang="en-US" sz="2800" b="1" dirty="0" smtClean="0"/>
              <a:t>Proof:</a:t>
            </a:r>
            <a:br>
              <a:rPr lang="en-US" sz="2800" b="1" dirty="0" smtClean="0"/>
            </a:br>
            <a:r>
              <a:rPr lang="en-US" sz="2800" dirty="0" err="1" smtClean="0"/>
              <a:t>xy</a:t>
            </a:r>
            <a:r>
              <a:rPr lang="en-US" sz="2800" dirty="0" smtClean="0"/>
              <a:t> + </a:t>
            </a:r>
            <a:r>
              <a:rPr lang="en-US" sz="2800" dirty="0" err="1" smtClean="0"/>
              <a:t>x</a:t>
            </a:r>
            <a:r>
              <a:rPr lang="en-US" sz="2800" dirty="0" err="1" smtClean="0">
                <a:latin typeface="Comic Sans MS" pitchFamily="66" charset="0"/>
              </a:rPr>
              <a:t>’</a:t>
            </a:r>
            <a:r>
              <a:rPr lang="en-US" sz="2800" dirty="0" err="1" smtClean="0"/>
              <a:t>z</a:t>
            </a:r>
            <a:r>
              <a:rPr lang="en-US" sz="2800" dirty="0" smtClean="0"/>
              <a:t> + </a:t>
            </a:r>
            <a:r>
              <a:rPr lang="en-US" sz="2800" dirty="0" err="1" smtClean="0"/>
              <a:t>yz</a:t>
            </a:r>
            <a:r>
              <a:rPr lang="en-US" sz="2800" dirty="0" smtClean="0"/>
              <a:t> = </a:t>
            </a:r>
            <a:r>
              <a:rPr lang="en-US" sz="2800" dirty="0" err="1" smtClean="0"/>
              <a:t>xy</a:t>
            </a:r>
            <a:r>
              <a:rPr lang="en-US" sz="2800" dirty="0" smtClean="0"/>
              <a:t> + </a:t>
            </a:r>
            <a:r>
              <a:rPr lang="en-US" sz="2800" dirty="0" err="1" smtClean="0"/>
              <a:t>x</a:t>
            </a:r>
            <a:r>
              <a:rPr lang="en-US" sz="2800" dirty="0" err="1" smtClean="0">
                <a:latin typeface="Comic Sans MS" pitchFamily="66" charset="0"/>
              </a:rPr>
              <a:t>’</a:t>
            </a:r>
            <a:r>
              <a:rPr lang="en-US" sz="2800" dirty="0" err="1" smtClean="0"/>
              <a:t>z</a:t>
            </a:r>
            <a:r>
              <a:rPr lang="en-US" sz="2800" dirty="0" smtClean="0"/>
              <a:t> + (</a:t>
            </a:r>
            <a:r>
              <a:rPr lang="en-US" sz="2800" dirty="0" err="1" smtClean="0"/>
              <a:t>x+x</a:t>
            </a:r>
            <a:r>
              <a:rPr lang="en-US" sz="2800" dirty="0" smtClean="0">
                <a:latin typeface="Comic Sans MS" pitchFamily="66" charset="0"/>
              </a:rPr>
              <a:t>’</a:t>
            </a:r>
            <a:r>
              <a:rPr lang="en-US" sz="2800" dirty="0" smtClean="0"/>
              <a:t>)</a:t>
            </a:r>
            <a:r>
              <a:rPr lang="en-US" sz="2800" dirty="0" err="1" smtClean="0"/>
              <a:t>yz</a:t>
            </a:r>
            <a:r>
              <a:rPr lang="en-US" sz="2800" dirty="0" smtClean="0"/>
              <a:t/>
            </a:r>
            <a:br>
              <a:rPr lang="en-US" sz="2800" dirty="0" smtClean="0"/>
            </a:br>
            <a:r>
              <a:rPr lang="en-US" sz="2800" dirty="0" smtClean="0"/>
              <a:t>			= </a:t>
            </a:r>
            <a:r>
              <a:rPr lang="en-US" sz="2800" dirty="0" err="1" smtClean="0"/>
              <a:t>xy</a:t>
            </a:r>
            <a:r>
              <a:rPr lang="en-US" sz="2800" dirty="0" smtClean="0"/>
              <a:t> + </a:t>
            </a:r>
            <a:r>
              <a:rPr lang="en-US" sz="2800" dirty="0" err="1" smtClean="0"/>
              <a:t>x</a:t>
            </a:r>
            <a:r>
              <a:rPr lang="en-US" sz="2800" dirty="0" err="1" smtClean="0">
                <a:latin typeface="Comic Sans MS" pitchFamily="66" charset="0"/>
              </a:rPr>
              <a:t>’</a:t>
            </a:r>
            <a:r>
              <a:rPr lang="en-US" sz="2800" dirty="0" err="1" smtClean="0"/>
              <a:t>z</a:t>
            </a:r>
            <a:r>
              <a:rPr lang="en-US" sz="2800" dirty="0" smtClean="0"/>
              <a:t> + xyz + </a:t>
            </a:r>
            <a:r>
              <a:rPr lang="en-US" sz="2800" dirty="0" err="1" smtClean="0"/>
              <a:t>x</a:t>
            </a:r>
            <a:r>
              <a:rPr lang="en-US" sz="2800" dirty="0" err="1" smtClean="0">
                <a:latin typeface="Comic Sans MS" pitchFamily="66" charset="0"/>
              </a:rPr>
              <a:t>’</a:t>
            </a:r>
            <a:r>
              <a:rPr lang="en-US" sz="2800" dirty="0" err="1" smtClean="0"/>
              <a:t>yz</a:t>
            </a:r>
            <a:r>
              <a:rPr lang="en-US" sz="2800" dirty="0" smtClean="0"/>
              <a:t/>
            </a:r>
            <a:br>
              <a:rPr lang="en-US" sz="2800" dirty="0" smtClean="0"/>
            </a:br>
            <a:r>
              <a:rPr lang="en-US" sz="2800" dirty="0" smtClean="0"/>
              <a:t>			= (</a:t>
            </a:r>
            <a:r>
              <a:rPr lang="en-US" sz="2800" dirty="0" err="1" smtClean="0"/>
              <a:t>xy</a:t>
            </a:r>
            <a:r>
              <a:rPr lang="en-US" sz="2800" dirty="0" smtClean="0"/>
              <a:t> + xyz) + (</a:t>
            </a:r>
            <a:r>
              <a:rPr lang="en-US" sz="2800" dirty="0" err="1" smtClean="0"/>
              <a:t>x</a:t>
            </a:r>
            <a:r>
              <a:rPr lang="en-US" sz="2800" dirty="0" err="1" smtClean="0">
                <a:latin typeface="Comic Sans MS" pitchFamily="66" charset="0"/>
              </a:rPr>
              <a:t>’</a:t>
            </a:r>
            <a:r>
              <a:rPr lang="en-US" sz="2800" dirty="0" err="1" smtClean="0"/>
              <a:t>z</a:t>
            </a:r>
            <a:r>
              <a:rPr lang="en-US" sz="2800" dirty="0" smtClean="0"/>
              <a:t> + </a:t>
            </a:r>
            <a:r>
              <a:rPr lang="en-US" sz="2800" dirty="0" err="1" smtClean="0"/>
              <a:t>x</a:t>
            </a:r>
            <a:r>
              <a:rPr lang="en-US" sz="2800" dirty="0" err="1" smtClean="0">
                <a:latin typeface="Comic Sans MS" pitchFamily="66" charset="0"/>
              </a:rPr>
              <a:t>’</a:t>
            </a:r>
            <a:r>
              <a:rPr lang="en-US" sz="2800" dirty="0" err="1" smtClean="0"/>
              <a:t>zy</a:t>
            </a:r>
            <a:r>
              <a:rPr lang="en-US" sz="2800" dirty="0" smtClean="0"/>
              <a:t>)</a:t>
            </a:r>
            <a:br>
              <a:rPr lang="en-US" sz="2800" dirty="0" smtClean="0"/>
            </a:br>
            <a:r>
              <a:rPr lang="en-US" sz="2800" dirty="0" smtClean="0"/>
              <a:t>			= </a:t>
            </a:r>
            <a:r>
              <a:rPr lang="en-US" sz="2800" dirty="0" err="1" smtClean="0"/>
              <a:t>xy</a:t>
            </a:r>
            <a:r>
              <a:rPr lang="en-US" sz="2800" dirty="0" smtClean="0"/>
              <a:t> + </a:t>
            </a:r>
            <a:r>
              <a:rPr lang="en-US" sz="2800" dirty="0" err="1" smtClean="0"/>
              <a:t>x</a:t>
            </a:r>
            <a:r>
              <a:rPr lang="en-US" sz="2800" dirty="0" err="1" smtClean="0">
                <a:latin typeface="Comic Sans MS" pitchFamily="66" charset="0"/>
              </a:rPr>
              <a:t>’</a:t>
            </a:r>
            <a:r>
              <a:rPr lang="en-US" sz="2800" dirty="0" err="1" smtClean="0"/>
              <a:t>z</a:t>
            </a:r>
            <a:r>
              <a:rPr lang="en-US" sz="2800" dirty="0" smtClean="0"/>
              <a:t/>
            </a:r>
            <a:br>
              <a:rPr lang="en-US" sz="2800" dirty="0" smtClean="0"/>
            </a:br>
            <a:r>
              <a:rPr lang="en-US" sz="2800" dirty="0" smtClean="0"/>
              <a:t>QED (</a:t>
            </a:r>
            <a:r>
              <a:rPr lang="en-US" sz="2800" dirty="0" smtClean="0">
                <a:solidFill>
                  <a:schemeClr val="tx2"/>
                </a:solidFill>
              </a:rPr>
              <a:t>2</a:t>
            </a:r>
            <a:r>
              <a:rPr lang="en-US" sz="2800" dirty="0" smtClean="0"/>
              <a:t> true by duality).</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4CC14030-FD3F-4B55-B3C5-8C75D3977069}" type="datetime4">
              <a:rPr lang="en-US"/>
              <a:pPr/>
              <a:t>March 16, 2014</a:t>
            </a:fld>
            <a:endParaRPr lang="en-US"/>
          </a:p>
        </p:txBody>
      </p:sp>
      <p:sp>
        <p:nvSpPr>
          <p:cNvPr id="23555" name="Slide Number Placeholder 5"/>
          <p:cNvSpPr>
            <a:spLocks noGrp="1"/>
          </p:cNvSpPr>
          <p:nvPr>
            <p:ph type="sldNum" sz="quarter" idx="12"/>
          </p:nvPr>
        </p:nvSpPr>
        <p:spPr>
          <a:noFill/>
        </p:spPr>
        <p:txBody>
          <a:bodyPr/>
          <a:lstStyle/>
          <a:p>
            <a:fld id="{FD63F563-AAA0-49F5-ACA3-ACF05CC2B687}" type="slidenum">
              <a:rPr lang="en-US"/>
              <a:pPr/>
              <a:t>21</a:t>
            </a:fld>
            <a:endParaRPr lang="en-US"/>
          </a:p>
        </p:txBody>
      </p:sp>
      <p:sp>
        <p:nvSpPr>
          <p:cNvPr id="23556" name="Rectangle 2"/>
          <p:cNvSpPr>
            <a:spLocks noGrp="1" noChangeArrowheads="1"/>
          </p:cNvSpPr>
          <p:nvPr>
            <p:ph type="title"/>
          </p:nvPr>
        </p:nvSpPr>
        <p:spPr/>
        <p:txBody>
          <a:bodyPr/>
          <a:lstStyle/>
          <a:p>
            <a:pPr eaLnBrk="1" hangingPunct="1"/>
            <a:r>
              <a:rPr lang="en-US" altLang="zh-TW" sz="3800" smtClean="0">
                <a:ea typeface="新細明體" pitchFamily="18" charset="-120"/>
              </a:rPr>
              <a:t>Operator Precedence</a:t>
            </a:r>
            <a:endParaRPr lang="en-US" sz="3800" smtClean="0"/>
          </a:p>
        </p:txBody>
      </p:sp>
      <p:sp>
        <p:nvSpPr>
          <p:cNvPr id="23557" name="Rectangle 3"/>
          <p:cNvSpPr>
            <a:spLocks noGrp="1" noChangeArrowheads="1"/>
          </p:cNvSpPr>
          <p:nvPr>
            <p:ph type="body" idx="1"/>
          </p:nvPr>
        </p:nvSpPr>
        <p:spPr/>
        <p:txBody>
          <a:bodyPr/>
          <a:lstStyle/>
          <a:p>
            <a:pPr eaLnBrk="1" hangingPunct="1"/>
            <a:r>
              <a:rPr lang="en-US" altLang="zh-TW" smtClean="0">
                <a:ea typeface="新細明體" pitchFamily="18" charset="-120"/>
              </a:rPr>
              <a:t>The operator precedence for evaluating Boolean Expression is</a:t>
            </a:r>
          </a:p>
          <a:p>
            <a:pPr lvl="1" eaLnBrk="1" hangingPunct="1"/>
            <a:r>
              <a:rPr lang="en-US" altLang="zh-TW" smtClean="0">
                <a:ea typeface="新細明體" pitchFamily="18" charset="-120"/>
              </a:rPr>
              <a:t>Parentheses </a:t>
            </a:r>
          </a:p>
          <a:p>
            <a:pPr lvl="1" eaLnBrk="1" hangingPunct="1"/>
            <a:r>
              <a:rPr lang="en-US" altLang="zh-TW" smtClean="0">
                <a:ea typeface="新細明體" pitchFamily="18" charset="-120"/>
              </a:rPr>
              <a:t>NOT</a:t>
            </a:r>
          </a:p>
          <a:p>
            <a:pPr lvl="1" eaLnBrk="1" hangingPunct="1"/>
            <a:r>
              <a:rPr lang="en-US" altLang="zh-TW" smtClean="0">
                <a:ea typeface="新細明體" pitchFamily="18" charset="-120"/>
              </a:rPr>
              <a:t>AND</a:t>
            </a:r>
          </a:p>
          <a:p>
            <a:pPr lvl="1" eaLnBrk="1" hangingPunct="1"/>
            <a:r>
              <a:rPr lang="en-US" altLang="zh-TW" smtClean="0">
                <a:ea typeface="新細明體" pitchFamily="18" charset="-120"/>
              </a:rPr>
              <a:t>OR</a:t>
            </a:r>
          </a:p>
          <a:p>
            <a:pPr eaLnBrk="1" hangingPunct="1"/>
            <a:r>
              <a:rPr lang="en-US" altLang="zh-TW" smtClean="0">
                <a:ea typeface="新細明體" pitchFamily="18" charset="-120"/>
              </a:rPr>
              <a:t>Examples</a:t>
            </a:r>
          </a:p>
          <a:p>
            <a:pPr lvl="1" eaLnBrk="1" hangingPunct="1"/>
            <a:r>
              <a:rPr lang="en-US" altLang="zh-TW" i="1" smtClean="0">
                <a:ea typeface="新細明體" pitchFamily="18" charset="-120"/>
              </a:rPr>
              <a:t>x y' </a:t>
            </a:r>
            <a:r>
              <a:rPr lang="en-US" altLang="zh-TW" smtClean="0">
                <a:ea typeface="新細明體" pitchFamily="18" charset="-120"/>
              </a:rPr>
              <a:t>+ </a:t>
            </a:r>
            <a:r>
              <a:rPr lang="en-US" altLang="zh-TW" i="1" smtClean="0">
                <a:ea typeface="新細明體" pitchFamily="18" charset="-120"/>
              </a:rPr>
              <a:t>z</a:t>
            </a:r>
          </a:p>
          <a:p>
            <a:pPr lvl="1" eaLnBrk="1" hangingPunct="1"/>
            <a:r>
              <a:rPr lang="en-US" altLang="zh-TW" smtClean="0">
                <a:ea typeface="新細明體" pitchFamily="18" charset="-120"/>
              </a:rPr>
              <a:t>(</a:t>
            </a:r>
            <a:r>
              <a:rPr lang="en-US" altLang="zh-TW" i="1" smtClean="0">
                <a:ea typeface="新細明體" pitchFamily="18" charset="-120"/>
              </a:rPr>
              <a:t>x y</a:t>
            </a:r>
            <a:r>
              <a:rPr lang="en-US" altLang="zh-TW" smtClean="0">
                <a:ea typeface="新細明體" pitchFamily="18" charset="-120"/>
              </a:rPr>
              <a:t> + </a:t>
            </a:r>
            <a:r>
              <a:rPr lang="en-US" altLang="zh-TW" i="1" smtClean="0">
                <a:ea typeface="新細明體" pitchFamily="18" charset="-120"/>
              </a:rPr>
              <a:t>z</a:t>
            </a:r>
            <a:r>
              <a:rPr lang="en-US" altLang="zh-TW" smtClean="0">
                <a:ea typeface="新細明體" pitchFamily="18" charset="-120"/>
              </a:rPr>
              <a:t>)</a:t>
            </a:r>
            <a:r>
              <a:rPr lang="en-US" altLang="zh-TW" i="1" smtClean="0">
                <a:ea typeface="新細明體" pitchFamily="18" charset="-120"/>
              </a:rPr>
              <a:t>'</a:t>
            </a:r>
            <a:endParaRPr lang="en-US" altLang="zh-TW" smtClean="0">
              <a:ea typeface="新細明體" pitchFamily="18" charset="-120"/>
            </a:endParaRPr>
          </a:p>
          <a:p>
            <a:pPr eaLnBrk="1" hangingPunct="1"/>
            <a:endParaRPr lang="en-US" smtClean="0"/>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1"/>
          <p:cNvSpPr>
            <a:spLocks noGrp="1"/>
          </p:cNvSpPr>
          <p:nvPr>
            <p:ph type="dt" sz="quarter" idx="10"/>
          </p:nvPr>
        </p:nvSpPr>
        <p:spPr>
          <a:noFill/>
        </p:spPr>
        <p:txBody>
          <a:bodyPr/>
          <a:lstStyle/>
          <a:p>
            <a:fld id="{B58820DB-A350-48B5-8BA2-78F65DAA2D0C}" type="datetime4">
              <a:rPr lang="en-US"/>
              <a:pPr/>
              <a:t>March 16, 2014</a:t>
            </a:fld>
            <a:endParaRPr lang="en-US"/>
          </a:p>
        </p:txBody>
      </p:sp>
      <p:sp>
        <p:nvSpPr>
          <p:cNvPr id="24579" name="Slide Number Placeholder 3"/>
          <p:cNvSpPr>
            <a:spLocks noGrp="1"/>
          </p:cNvSpPr>
          <p:nvPr>
            <p:ph type="sldNum" sz="quarter" idx="12"/>
          </p:nvPr>
        </p:nvSpPr>
        <p:spPr>
          <a:noFill/>
        </p:spPr>
        <p:txBody>
          <a:bodyPr/>
          <a:lstStyle/>
          <a:p>
            <a:fld id="{BE53C92D-EAF6-4BC4-B76C-5DDCB37B6ECE}" type="slidenum">
              <a:rPr lang="en-US"/>
              <a:pPr/>
              <a:t>22</a:t>
            </a:fld>
            <a:endParaRPr lang="en-US"/>
          </a:p>
        </p:txBody>
      </p:sp>
      <p:sp>
        <p:nvSpPr>
          <p:cNvPr id="24580" name="標題 1"/>
          <p:cNvSpPr>
            <a:spLocks noGrp="1"/>
          </p:cNvSpPr>
          <p:nvPr>
            <p:ph type="title" idx="4294967295"/>
          </p:nvPr>
        </p:nvSpPr>
        <p:spPr/>
        <p:txBody>
          <a:bodyPr lIns="0" tIns="0" rIns="0" bIns="0"/>
          <a:lstStyle/>
          <a:p>
            <a:pPr eaLnBrk="1" hangingPunct="1"/>
            <a:r>
              <a:rPr lang="en-US" altLang="zh-TW" smtClean="0">
                <a:ea typeface="新細明體" pitchFamily="18" charset="-120"/>
              </a:rPr>
              <a:t>	Boolean Functions</a:t>
            </a:r>
            <a:endParaRPr lang="zh-TW" altLang="en-US" sz="2500" smtClean="0">
              <a:ea typeface="新細明體" pitchFamily="18" charset="-120"/>
            </a:endParaRPr>
          </a:p>
        </p:txBody>
      </p:sp>
      <p:sp>
        <p:nvSpPr>
          <p:cNvPr id="24581"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A Boolean function</a:t>
            </a:r>
          </a:p>
          <a:p>
            <a:pPr lvl="1" eaLnBrk="1" hangingPunct="1"/>
            <a:r>
              <a:rPr lang="en-US" altLang="zh-TW" smtClean="0">
                <a:ea typeface="新細明體" pitchFamily="18" charset="-120"/>
              </a:rPr>
              <a:t>Binary variables</a:t>
            </a:r>
          </a:p>
          <a:p>
            <a:pPr lvl="1" eaLnBrk="1" hangingPunct="1"/>
            <a:r>
              <a:rPr lang="en-US" altLang="zh-TW" smtClean="0">
                <a:ea typeface="新細明體" pitchFamily="18" charset="-120"/>
              </a:rPr>
              <a:t>Binary operators OR and AND</a:t>
            </a:r>
          </a:p>
          <a:p>
            <a:pPr lvl="1" eaLnBrk="1" hangingPunct="1"/>
            <a:r>
              <a:rPr lang="en-US" altLang="zh-TW" smtClean="0">
                <a:ea typeface="新細明體" pitchFamily="18" charset="-120"/>
              </a:rPr>
              <a:t>Unary operator NOT</a:t>
            </a:r>
          </a:p>
          <a:p>
            <a:pPr lvl="1" eaLnBrk="1" hangingPunct="1"/>
            <a:r>
              <a:rPr lang="en-US" altLang="zh-TW" smtClean="0">
                <a:ea typeface="新細明體" pitchFamily="18" charset="-120"/>
              </a:rPr>
              <a:t>Parentheses</a:t>
            </a:r>
          </a:p>
          <a:p>
            <a:pPr eaLnBrk="1" hangingPunct="1"/>
            <a:r>
              <a:rPr lang="en-US" altLang="zh-TW" smtClean="0">
                <a:ea typeface="新細明體" pitchFamily="18" charset="-120"/>
              </a:rPr>
              <a:t>Examples</a:t>
            </a:r>
          </a:p>
          <a:p>
            <a:pPr lvl="1" eaLnBrk="1" hangingPunct="1"/>
            <a:r>
              <a:rPr lang="en-US" altLang="zh-TW" i="1" smtClean="0">
                <a:ea typeface="新細明體" pitchFamily="18" charset="-120"/>
              </a:rPr>
              <a:t>F</a:t>
            </a:r>
            <a:r>
              <a:rPr lang="en-US" altLang="zh-TW" baseline="-25000" smtClean="0">
                <a:ea typeface="新細明體" pitchFamily="18" charset="-120"/>
              </a:rPr>
              <a:t>1</a:t>
            </a:r>
            <a:r>
              <a:rPr lang="en-US" altLang="zh-TW" i="1" smtClean="0">
                <a:ea typeface="新細明體" pitchFamily="18" charset="-120"/>
              </a:rPr>
              <a:t>= x y z'</a:t>
            </a:r>
          </a:p>
          <a:p>
            <a:pPr lvl="1" eaLnBrk="1" hangingPunct="1"/>
            <a:r>
              <a:rPr lang="en-US" altLang="zh-TW" i="1" smtClean="0">
                <a:ea typeface="新細明體" pitchFamily="18" charset="-120"/>
              </a:rPr>
              <a:t>F</a:t>
            </a:r>
            <a:r>
              <a:rPr lang="en-US" altLang="zh-TW" baseline="-25000" smtClean="0">
                <a:ea typeface="新細明體" pitchFamily="18" charset="-120"/>
              </a:rPr>
              <a:t>2</a:t>
            </a:r>
            <a:r>
              <a:rPr lang="en-US" altLang="zh-TW" i="1" smtClean="0">
                <a:ea typeface="新細明體" pitchFamily="18" charset="-120"/>
              </a:rPr>
              <a:t> = x + y'z</a:t>
            </a:r>
          </a:p>
          <a:p>
            <a:pPr lvl="1" eaLnBrk="1" hangingPunct="1"/>
            <a:r>
              <a:rPr lang="en-US" altLang="zh-TW" i="1" smtClean="0">
                <a:ea typeface="新細明體" pitchFamily="18" charset="-120"/>
              </a:rPr>
              <a:t>F</a:t>
            </a:r>
            <a:r>
              <a:rPr lang="en-US" altLang="zh-TW" baseline="-25000" smtClean="0">
                <a:ea typeface="新細明體" pitchFamily="18" charset="-120"/>
              </a:rPr>
              <a:t>3 </a:t>
            </a:r>
            <a:r>
              <a:rPr lang="en-US" altLang="zh-TW" i="1" smtClean="0">
                <a:ea typeface="新細明體" pitchFamily="18" charset="-120"/>
              </a:rPr>
              <a:t> = x' y' z + x' y z + x y'</a:t>
            </a:r>
          </a:p>
          <a:p>
            <a:pPr lvl="1" eaLnBrk="1" hangingPunct="1"/>
            <a:r>
              <a:rPr lang="en-US" altLang="zh-TW" i="1" smtClean="0">
                <a:ea typeface="新細明體" pitchFamily="18" charset="-120"/>
              </a:rPr>
              <a:t>F</a:t>
            </a:r>
            <a:r>
              <a:rPr lang="en-US" altLang="zh-TW" baseline="-25000" smtClean="0">
                <a:ea typeface="新細明體" pitchFamily="18" charset="-120"/>
              </a:rPr>
              <a:t>4</a:t>
            </a:r>
            <a:r>
              <a:rPr lang="en-US" altLang="zh-TW" i="1" smtClean="0">
                <a:ea typeface="新細明體" pitchFamily="18" charset="-120"/>
              </a:rPr>
              <a:t> = x y' + x' z</a:t>
            </a:r>
          </a:p>
          <a:p>
            <a:pPr eaLnBrk="1" hangingPunct="1"/>
            <a:endParaRPr lang="zh-TW" altLang="en-US" smtClean="0">
              <a:ea typeface="新細明體" pitchFamily="18" charset="-120"/>
            </a:endParaRP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1"/>
          <p:cNvSpPr>
            <a:spLocks noGrp="1"/>
          </p:cNvSpPr>
          <p:nvPr>
            <p:ph type="dt" sz="quarter" idx="10"/>
          </p:nvPr>
        </p:nvSpPr>
        <p:spPr>
          <a:noFill/>
        </p:spPr>
        <p:txBody>
          <a:bodyPr/>
          <a:lstStyle/>
          <a:p>
            <a:fld id="{F16D8701-F377-4FA2-B60F-710925FAA4B1}" type="datetime4">
              <a:rPr lang="en-US"/>
              <a:pPr/>
              <a:t>March 16, 2014</a:t>
            </a:fld>
            <a:endParaRPr lang="en-US"/>
          </a:p>
        </p:txBody>
      </p:sp>
      <p:sp>
        <p:nvSpPr>
          <p:cNvPr id="25603" name="Slide Number Placeholder 3"/>
          <p:cNvSpPr>
            <a:spLocks noGrp="1"/>
          </p:cNvSpPr>
          <p:nvPr>
            <p:ph type="sldNum" sz="quarter" idx="12"/>
          </p:nvPr>
        </p:nvSpPr>
        <p:spPr>
          <a:noFill/>
        </p:spPr>
        <p:txBody>
          <a:bodyPr/>
          <a:lstStyle/>
          <a:p>
            <a:fld id="{3088FB5B-74F6-4FCF-9B7E-AC13FD2F6C99}" type="slidenum">
              <a:rPr lang="en-US"/>
              <a:pPr/>
              <a:t>23</a:t>
            </a:fld>
            <a:endParaRPr lang="en-US"/>
          </a:p>
        </p:txBody>
      </p:sp>
      <p:sp>
        <p:nvSpPr>
          <p:cNvPr id="25604" name="標題 1"/>
          <p:cNvSpPr>
            <a:spLocks noGrp="1"/>
          </p:cNvSpPr>
          <p:nvPr>
            <p:ph type="title" idx="4294967295"/>
          </p:nvPr>
        </p:nvSpPr>
        <p:spPr/>
        <p:txBody>
          <a:bodyPr lIns="0" tIns="0" rIns="0" bIns="0"/>
          <a:lstStyle/>
          <a:p>
            <a:pPr eaLnBrk="1" hangingPunct="1"/>
            <a:r>
              <a:rPr lang="en-US" altLang="zh-TW" smtClean="0">
                <a:ea typeface="新細明體" pitchFamily="18" charset="-120"/>
              </a:rPr>
              <a:t>Boolean Functions</a:t>
            </a:r>
            <a:endParaRPr lang="zh-TW" altLang="en-US" sz="2500" smtClean="0">
              <a:ea typeface="新細明體" pitchFamily="18" charset="-120"/>
            </a:endParaRPr>
          </a:p>
        </p:txBody>
      </p:sp>
      <p:sp>
        <p:nvSpPr>
          <p:cNvPr id="25605" name="內容版面配置區 2"/>
          <p:cNvSpPr>
            <a:spLocks noGrp="1"/>
          </p:cNvSpPr>
          <p:nvPr>
            <p:ph idx="4294967295"/>
          </p:nvPr>
        </p:nvSpPr>
        <p:spPr/>
        <p:txBody>
          <a:bodyPr lIns="90488" tIns="44450" rIns="90488" bIns="44450"/>
          <a:lstStyle/>
          <a:p>
            <a:pPr marL="342900" lvl="1" indent="-342900" eaLnBrk="1" hangingPunct="1">
              <a:buClr>
                <a:srgbClr val="0000FF"/>
              </a:buClr>
              <a:buSzPct val="90000"/>
              <a:buFont typeface="Wingdings 2" pitchFamily="18" charset="2"/>
              <a:buChar char="©"/>
            </a:pPr>
            <a:r>
              <a:rPr lang="en-US" altLang="zh-TW" sz="2400" smtClean="0">
                <a:ea typeface="新細明體" pitchFamily="18" charset="-120"/>
              </a:rPr>
              <a:t>The truth table of 2</a:t>
            </a:r>
            <a:r>
              <a:rPr lang="en-US" altLang="zh-TW" sz="2400" i="1" baseline="30000" smtClean="0">
                <a:ea typeface="新細明體" pitchFamily="18" charset="-120"/>
              </a:rPr>
              <a:t>n </a:t>
            </a:r>
            <a:r>
              <a:rPr lang="en-US" altLang="zh-TW" sz="2400" smtClean="0">
                <a:ea typeface="新細明體" pitchFamily="18" charset="-120"/>
              </a:rPr>
              <a:t>entries</a:t>
            </a: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2400" i="1" baseline="30000" smtClean="0">
              <a:ea typeface="新細明體" pitchFamily="18" charset="-120"/>
            </a:endParaRPr>
          </a:p>
          <a:p>
            <a:pPr marL="342900" lvl="1" indent="-342900" eaLnBrk="1" hangingPunct="1">
              <a:buClr>
                <a:srgbClr val="FF0000"/>
              </a:buClr>
              <a:buSzPct val="90000"/>
              <a:buFont typeface="Wingdings" pitchFamily="2" charset="2"/>
              <a:buChar char="r"/>
            </a:pPr>
            <a:endParaRPr lang="en-US" altLang="zh-TW" sz="3600" i="1" baseline="30000" smtClean="0">
              <a:ea typeface="新細明體" pitchFamily="18" charset="-120"/>
            </a:endParaRPr>
          </a:p>
          <a:p>
            <a:pPr eaLnBrk="1" hangingPunct="1">
              <a:lnSpc>
                <a:spcPct val="90000"/>
              </a:lnSpc>
            </a:pPr>
            <a:r>
              <a:rPr lang="en-US" altLang="zh-TW" i="1" baseline="30000" smtClean="0">
                <a:ea typeface="新細明體" pitchFamily="18" charset="-120"/>
              </a:rPr>
              <a:t> </a:t>
            </a:r>
            <a:r>
              <a:rPr lang="en-US" altLang="zh-TW" smtClean="0">
                <a:ea typeface="新細明體" pitchFamily="18" charset="-120"/>
              </a:rPr>
              <a:t>Two Boolean expressions may specify the same function</a:t>
            </a:r>
          </a:p>
          <a:p>
            <a:pPr marL="342900" lvl="1" indent="-342900" eaLnBrk="1" hangingPunct="1">
              <a:lnSpc>
                <a:spcPct val="90000"/>
              </a:lnSpc>
            </a:pPr>
            <a:r>
              <a:rPr lang="en-US" altLang="zh-TW" i="1" smtClean="0">
                <a:ea typeface="新細明體" pitchFamily="18" charset="-120"/>
              </a:rPr>
              <a:t>F</a:t>
            </a:r>
            <a:r>
              <a:rPr lang="en-US" altLang="zh-TW" i="1" baseline="-25000" smtClean="0">
                <a:ea typeface="新細明體" pitchFamily="18" charset="-120"/>
              </a:rPr>
              <a:t>3 </a:t>
            </a:r>
            <a:r>
              <a:rPr lang="en-US" altLang="zh-TW" smtClean="0">
                <a:ea typeface="新細明體" pitchFamily="18" charset="-120"/>
              </a:rPr>
              <a:t>= </a:t>
            </a:r>
            <a:r>
              <a:rPr lang="en-US" altLang="zh-TW" i="1" smtClean="0">
                <a:ea typeface="新細明體" pitchFamily="18" charset="-120"/>
              </a:rPr>
              <a:t>F</a:t>
            </a:r>
            <a:r>
              <a:rPr lang="en-US" altLang="zh-TW" i="1" baseline="-25000" smtClean="0">
                <a:ea typeface="新細明體" pitchFamily="18" charset="-120"/>
              </a:rPr>
              <a:t>4</a:t>
            </a:r>
            <a:endParaRPr lang="zh-TW" altLang="en-US" smtClean="0">
              <a:ea typeface="新細明體" pitchFamily="18" charset="-120"/>
            </a:endParaRPr>
          </a:p>
        </p:txBody>
      </p:sp>
      <p:graphicFrame>
        <p:nvGraphicFramePr>
          <p:cNvPr id="547920" name="Group 80"/>
          <p:cNvGraphicFramePr>
            <a:graphicFrameLocks noGrp="1"/>
          </p:cNvGraphicFramePr>
          <p:nvPr/>
        </p:nvGraphicFramePr>
        <p:xfrm>
          <a:off x="1604963" y="1858963"/>
          <a:ext cx="5719762" cy="3566160"/>
        </p:xfrm>
        <a:graphic>
          <a:graphicData uri="http://schemas.openxmlformats.org/drawingml/2006/table">
            <a:tbl>
              <a:tblPr/>
              <a:tblGrid>
                <a:gridCol w="817562"/>
                <a:gridCol w="815975"/>
                <a:gridCol w="817563"/>
                <a:gridCol w="817562"/>
                <a:gridCol w="817563"/>
                <a:gridCol w="815975"/>
                <a:gridCol w="817562"/>
              </a:tblGrid>
              <a:tr h="328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smtClean="0">
                          <a:ln>
                            <a:noFill/>
                          </a:ln>
                          <a:solidFill>
                            <a:schemeClr val="tx1"/>
                          </a:solidFill>
                          <a:effectLst/>
                          <a:latin typeface="Book Antiqua" pitchFamily="18" charset="0"/>
                          <a:ea typeface="新細明體" pitchFamily="18" charset="-120"/>
                          <a:cs typeface="Arial" charset="0"/>
                        </a:rPr>
                        <a:t>x</a:t>
                      </a:r>
                      <a:endParaRPr kumimoji="0" lang="zh-TW" altLang="en-US" sz="2000" b="0"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smtClean="0">
                          <a:ln>
                            <a:noFill/>
                          </a:ln>
                          <a:solidFill>
                            <a:schemeClr val="tx1"/>
                          </a:solidFill>
                          <a:effectLst/>
                          <a:latin typeface="Book Antiqua" pitchFamily="18" charset="0"/>
                          <a:ea typeface="新細明體" pitchFamily="18" charset="-120"/>
                          <a:cs typeface="Arial" charset="0"/>
                        </a:rPr>
                        <a:t>y</a:t>
                      </a:r>
                      <a:endParaRPr kumimoji="0" lang="zh-TW" altLang="en-US" sz="2000" b="0"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smtClean="0">
                          <a:ln>
                            <a:noFill/>
                          </a:ln>
                          <a:solidFill>
                            <a:schemeClr val="tx1"/>
                          </a:solidFill>
                          <a:effectLst/>
                          <a:latin typeface="Book Antiqua" pitchFamily="18" charset="0"/>
                          <a:ea typeface="新細明體" pitchFamily="18" charset="-120"/>
                          <a:cs typeface="Arial" charset="0"/>
                        </a:rPr>
                        <a:t>z</a:t>
                      </a:r>
                      <a:endParaRPr kumimoji="0" lang="zh-TW" altLang="en-US" sz="2000" b="0" i="1" u="none" strike="noStrike" cap="none" normalizeH="0" baseline="0" smtClean="0">
                        <a:ln>
                          <a:noFill/>
                        </a:ln>
                        <a:solidFill>
                          <a:schemeClr val="tx1"/>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smtClean="0">
                          <a:ln>
                            <a:noFill/>
                          </a:ln>
                          <a:solidFill>
                            <a:schemeClr val="tx1"/>
                          </a:solidFill>
                          <a:effectLst/>
                          <a:latin typeface="Book Antiqua" pitchFamily="18" charset="0"/>
                          <a:ea typeface="新細明體" pitchFamily="18" charset="-120"/>
                          <a:cs typeface="Arial" charset="0"/>
                        </a:rPr>
                        <a:t>F</a:t>
                      </a:r>
                      <a:r>
                        <a:rPr kumimoji="0" lang="en-US" altLang="zh-TW" sz="2000" b="0" i="1" u="none" strike="noStrike" cap="none" normalizeH="0" baseline="-25000" smtClean="0">
                          <a:ln>
                            <a:noFill/>
                          </a:ln>
                          <a:solidFill>
                            <a:schemeClr val="tx1"/>
                          </a:solidFill>
                          <a:effectLst/>
                          <a:latin typeface="Book Antiqua" pitchFamily="18" charset="0"/>
                          <a:ea typeface="新細明體" pitchFamily="18" charset="-120"/>
                          <a:cs typeface="Arial" charset="0"/>
                        </a:rPr>
                        <a:t>1</a:t>
                      </a:r>
                      <a:endParaRPr kumimoji="0" lang="zh-TW" altLang="en-US" sz="2000" b="0" i="1" u="none" strike="noStrike" cap="none" normalizeH="0" baseline="-25000" smtClean="0">
                        <a:ln>
                          <a:noFill/>
                        </a:ln>
                        <a:solidFill>
                          <a:schemeClr val="tx1"/>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smtClean="0">
                          <a:ln>
                            <a:noFill/>
                          </a:ln>
                          <a:solidFill>
                            <a:schemeClr val="tx1"/>
                          </a:solidFill>
                          <a:effectLst/>
                          <a:latin typeface="Book Antiqua" pitchFamily="18" charset="0"/>
                          <a:ea typeface="新細明體" pitchFamily="18" charset="-120"/>
                          <a:cs typeface="Arial" charset="0"/>
                        </a:rPr>
                        <a:t>F</a:t>
                      </a:r>
                      <a:r>
                        <a:rPr kumimoji="0" lang="en-US" altLang="zh-TW" sz="2000" b="0" i="1" u="none" strike="noStrike" cap="none" normalizeH="0" baseline="-25000" smtClean="0">
                          <a:ln>
                            <a:noFill/>
                          </a:ln>
                          <a:solidFill>
                            <a:schemeClr val="tx1"/>
                          </a:solidFill>
                          <a:effectLst/>
                          <a:latin typeface="Book Antiqua" pitchFamily="18" charset="0"/>
                          <a:ea typeface="新細明體" pitchFamily="18" charset="-120"/>
                          <a:cs typeface="Arial" charset="0"/>
                        </a:rPr>
                        <a:t>2</a:t>
                      </a:r>
                      <a:endParaRPr kumimoji="0" lang="zh-TW" altLang="en-US" sz="2000" b="0" i="1" u="none" strike="noStrike" cap="none" normalizeH="0" baseline="-25000" smtClean="0">
                        <a:ln>
                          <a:noFill/>
                        </a:ln>
                        <a:solidFill>
                          <a:schemeClr val="tx1"/>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smtClean="0">
                          <a:ln>
                            <a:noFill/>
                          </a:ln>
                          <a:solidFill>
                            <a:schemeClr val="tx1"/>
                          </a:solidFill>
                          <a:effectLst/>
                          <a:latin typeface="Book Antiqua" pitchFamily="18" charset="0"/>
                          <a:ea typeface="新細明體" pitchFamily="18" charset="-120"/>
                          <a:cs typeface="Arial" charset="0"/>
                        </a:rPr>
                        <a:t>F</a:t>
                      </a:r>
                      <a:r>
                        <a:rPr kumimoji="0" lang="en-US" altLang="zh-TW" sz="2000" b="0" i="1" u="none" strike="noStrike" cap="none" normalizeH="0" baseline="-25000" smtClean="0">
                          <a:ln>
                            <a:noFill/>
                          </a:ln>
                          <a:solidFill>
                            <a:schemeClr val="tx1"/>
                          </a:solidFill>
                          <a:effectLst/>
                          <a:latin typeface="Book Antiqua" pitchFamily="18" charset="0"/>
                          <a:ea typeface="新細明體" pitchFamily="18" charset="-120"/>
                          <a:cs typeface="Arial" charset="0"/>
                        </a:rPr>
                        <a:t>3</a:t>
                      </a:r>
                      <a:endParaRPr kumimoji="0" lang="zh-TW" altLang="en-US" sz="2000" b="0" i="1" u="none" strike="noStrike" cap="none" normalizeH="0" baseline="-25000" smtClean="0">
                        <a:ln>
                          <a:noFill/>
                        </a:ln>
                        <a:solidFill>
                          <a:schemeClr val="tx1"/>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smtClean="0">
                          <a:ln>
                            <a:noFill/>
                          </a:ln>
                          <a:solidFill>
                            <a:schemeClr val="tx1"/>
                          </a:solidFill>
                          <a:effectLst/>
                          <a:latin typeface="Book Antiqua" pitchFamily="18" charset="0"/>
                          <a:ea typeface="新細明體" pitchFamily="18" charset="-120"/>
                          <a:cs typeface="Arial" charset="0"/>
                        </a:rPr>
                        <a:t>F</a:t>
                      </a:r>
                      <a:r>
                        <a:rPr kumimoji="0" lang="en-US" altLang="zh-TW" sz="2000" b="0" i="1" u="none" strike="noStrike" cap="none" normalizeH="0" baseline="-25000" smtClean="0">
                          <a:ln>
                            <a:noFill/>
                          </a:ln>
                          <a:solidFill>
                            <a:schemeClr val="tx1"/>
                          </a:solidFill>
                          <a:effectLst/>
                          <a:latin typeface="Book Antiqua" pitchFamily="18" charset="0"/>
                          <a:ea typeface="新細明體" pitchFamily="18" charset="-120"/>
                          <a:cs typeface="Arial" charset="0"/>
                        </a:rPr>
                        <a:t>4</a:t>
                      </a:r>
                      <a:endParaRPr kumimoji="0" lang="zh-TW" altLang="en-US" sz="2000" b="0" i="1" u="none" strike="noStrike" cap="none" normalizeH="0" baseline="-25000" smtClean="0">
                        <a:ln>
                          <a:noFill/>
                        </a:ln>
                        <a:solidFill>
                          <a:schemeClr val="tx1"/>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r>
              <a:tr h="328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328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r>
              <a:tr h="328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r>
              <a:tr h="328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r>
              <a:tr h="328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r>
              <a:tr h="328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r>
              <a:tr h="328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r>
              <a:tr h="328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1</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smtClean="0">
                          <a:ln>
                            <a:noFill/>
                          </a:ln>
                          <a:solidFill>
                            <a:srgbClr val="000000"/>
                          </a:solidFill>
                          <a:effectLst/>
                          <a:latin typeface="Book Antiqua" pitchFamily="18" charset="0"/>
                          <a:ea typeface="新細明體" pitchFamily="18" charset="-120"/>
                          <a:cs typeface="Arial" charset="0"/>
                        </a:rPr>
                        <a:t>0</a:t>
                      </a:r>
                      <a:endParaRPr kumimoji="0" lang="zh-TW" altLang="en-US" sz="2000" b="0" i="0" u="none" strike="noStrike" cap="none" normalizeH="0" baseline="0" smtClean="0">
                        <a:ln>
                          <a:noFill/>
                        </a:ln>
                        <a:solidFill>
                          <a:srgbClr val="000000"/>
                        </a:solidFill>
                        <a:effectLst/>
                        <a:latin typeface="Book Antiqua" pitchFamily="18"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1"/>
          <p:cNvSpPr>
            <a:spLocks noGrp="1"/>
          </p:cNvSpPr>
          <p:nvPr>
            <p:ph type="dt" sz="quarter" idx="10"/>
          </p:nvPr>
        </p:nvSpPr>
        <p:spPr>
          <a:noFill/>
        </p:spPr>
        <p:txBody>
          <a:bodyPr/>
          <a:lstStyle/>
          <a:p>
            <a:fld id="{3EA1EE4D-8D4C-4F46-84A0-6825CEB889B6}" type="datetime4">
              <a:rPr lang="en-US"/>
              <a:pPr/>
              <a:t>March 16, 2014</a:t>
            </a:fld>
            <a:endParaRPr lang="en-US"/>
          </a:p>
        </p:txBody>
      </p:sp>
      <p:sp>
        <p:nvSpPr>
          <p:cNvPr id="26627" name="Slide Number Placeholder 3"/>
          <p:cNvSpPr>
            <a:spLocks noGrp="1"/>
          </p:cNvSpPr>
          <p:nvPr>
            <p:ph type="sldNum" sz="quarter" idx="12"/>
          </p:nvPr>
        </p:nvSpPr>
        <p:spPr>
          <a:noFill/>
        </p:spPr>
        <p:txBody>
          <a:bodyPr/>
          <a:lstStyle/>
          <a:p>
            <a:fld id="{C7CC3FB9-19AA-4CE4-804E-C59DBAF8D575}" type="slidenum">
              <a:rPr lang="en-US"/>
              <a:pPr/>
              <a:t>24</a:t>
            </a:fld>
            <a:endParaRPr lang="en-US"/>
          </a:p>
        </p:txBody>
      </p:sp>
      <p:sp>
        <p:nvSpPr>
          <p:cNvPr id="26628" name="標題 1"/>
          <p:cNvSpPr>
            <a:spLocks noGrp="1"/>
          </p:cNvSpPr>
          <p:nvPr>
            <p:ph type="title" idx="4294967295"/>
          </p:nvPr>
        </p:nvSpPr>
        <p:spPr/>
        <p:txBody>
          <a:bodyPr lIns="0" tIns="0" rIns="0" bIns="0"/>
          <a:lstStyle/>
          <a:p>
            <a:pPr eaLnBrk="1" hangingPunct="1"/>
            <a:r>
              <a:rPr lang="en-US" altLang="zh-TW" smtClean="0">
                <a:ea typeface="新細明體" pitchFamily="18" charset="-120"/>
              </a:rPr>
              <a:t>Boolean Functions</a:t>
            </a:r>
            <a:endParaRPr lang="zh-TW" altLang="en-US" sz="2500" smtClean="0">
              <a:ea typeface="新細明體" pitchFamily="18" charset="-120"/>
            </a:endParaRPr>
          </a:p>
        </p:txBody>
      </p:sp>
      <p:sp>
        <p:nvSpPr>
          <p:cNvPr id="26629" name="內容版面配置區 2"/>
          <p:cNvSpPr>
            <a:spLocks noGrp="1"/>
          </p:cNvSpPr>
          <p:nvPr>
            <p:ph idx="4294967295"/>
          </p:nvPr>
        </p:nvSpPr>
        <p:spPr/>
        <p:txBody>
          <a:bodyPr lIns="90488" tIns="44450" rIns="90488" bIns="44450"/>
          <a:lstStyle/>
          <a:p>
            <a:pPr marL="282575" indent="-282575" eaLnBrk="1" hangingPunct="1"/>
            <a:r>
              <a:rPr lang="en-US" altLang="zh-TW" smtClean="0">
                <a:ea typeface="新細明體" pitchFamily="18" charset="-120"/>
              </a:rPr>
              <a:t>Implementation with logic gates</a:t>
            </a:r>
          </a:p>
          <a:p>
            <a:pPr marL="682625" lvl="1" indent="-282575" eaLnBrk="1" hangingPunct="1"/>
            <a:r>
              <a:rPr lang="en-US" altLang="zh-TW" smtClean="0">
                <a:ea typeface="新細明體" pitchFamily="18" charset="-120"/>
              </a:rPr>
              <a:t>F</a:t>
            </a:r>
            <a:r>
              <a:rPr lang="en-US" altLang="zh-TW" baseline="-25000" smtClean="0">
                <a:ea typeface="新細明體" pitchFamily="18" charset="-120"/>
              </a:rPr>
              <a:t>4</a:t>
            </a:r>
            <a:r>
              <a:rPr lang="en-US" altLang="zh-TW" smtClean="0">
                <a:ea typeface="新細明體" pitchFamily="18" charset="-120"/>
              </a:rPr>
              <a:t> is more economical</a:t>
            </a:r>
            <a:endParaRPr lang="zh-TW" altLang="en-US" smtClean="0">
              <a:ea typeface="新細明體" pitchFamily="18" charset="-120"/>
            </a:endParaRPr>
          </a:p>
          <a:p>
            <a:pPr marL="282575" indent="-282575" eaLnBrk="1" hangingPunct="1"/>
            <a:endParaRPr lang="zh-TW" altLang="en-US" smtClean="0">
              <a:ea typeface="新細明體" pitchFamily="18" charset="-120"/>
            </a:endParaRPr>
          </a:p>
        </p:txBody>
      </p:sp>
      <p:sp>
        <p:nvSpPr>
          <p:cNvPr id="26630" name="Picture 7"/>
          <p:cNvSpPr>
            <a:spLocks noChangeAspect="1" noChangeArrowheads="1"/>
          </p:cNvSpPr>
          <p:nvPr/>
        </p:nvSpPr>
        <p:spPr bwMode="auto">
          <a:xfrm>
            <a:off x="393700" y="2536825"/>
            <a:ext cx="5205413" cy="2490788"/>
          </a:xfrm>
          <a:prstGeom prst="rect">
            <a:avLst/>
          </a:prstGeom>
          <a:noFill/>
          <a:ln w="9525">
            <a:noFill/>
            <a:miter lim="800000"/>
            <a:headEnd/>
            <a:tailEnd/>
          </a:ln>
        </p:spPr>
        <p:txBody>
          <a:bodyPr/>
          <a:lstStyle/>
          <a:p>
            <a:endParaRPr lang="en-US"/>
          </a:p>
        </p:txBody>
      </p:sp>
      <p:pic>
        <p:nvPicPr>
          <p:cNvPr id="26631" name="Picture 8"/>
          <p:cNvPicPr>
            <a:picLocks noChangeAspect="1" noChangeArrowheads="1"/>
          </p:cNvPicPr>
          <p:nvPr/>
        </p:nvPicPr>
        <p:blipFill>
          <a:blip r:embed="rId2">
            <a:lum bright="-24000" contrast="56000"/>
          </a:blip>
          <a:srcRect r="4303" b="18480"/>
          <a:stretch>
            <a:fillRect/>
          </a:stretch>
        </p:blipFill>
        <p:spPr bwMode="auto">
          <a:xfrm>
            <a:off x="461963" y="5292725"/>
            <a:ext cx="5148262" cy="1196975"/>
          </a:xfrm>
          <a:prstGeom prst="rect">
            <a:avLst/>
          </a:prstGeom>
          <a:noFill/>
          <a:ln w="9525">
            <a:noFill/>
            <a:miter lim="800000"/>
            <a:headEnd/>
            <a:tailEnd/>
          </a:ln>
        </p:spPr>
      </p:pic>
      <p:pic>
        <p:nvPicPr>
          <p:cNvPr id="26632" name="Picture 9"/>
          <p:cNvPicPr>
            <a:picLocks noChangeAspect="1" noChangeArrowheads="1"/>
          </p:cNvPicPr>
          <p:nvPr/>
        </p:nvPicPr>
        <p:blipFill>
          <a:blip r:embed="rId3">
            <a:lum bright="-24000" contrast="56000"/>
          </a:blip>
          <a:srcRect r="2939"/>
          <a:stretch>
            <a:fillRect/>
          </a:stretch>
        </p:blipFill>
        <p:spPr bwMode="auto">
          <a:xfrm>
            <a:off x="4160838" y="1944688"/>
            <a:ext cx="4562475" cy="1349375"/>
          </a:xfrm>
          <a:prstGeom prst="rect">
            <a:avLst/>
          </a:prstGeom>
          <a:noFill/>
          <a:ln w="9525">
            <a:noFill/>
            <a:miter lim="800000"/>
            <a:headEnd/>
            <a:tailEnd/>
          </a:ln>
        </p:spPr>
      </p:pic>
      <p:sp>
        <p:nvSpPr>
          <p:cNvPr id="26633" name="矩形 12"/>
          <p:cNvSpPr>
            <a:spLocks noChangeArrowheads="1"/>
          </p:cNvSpPr>
          <p:nvPr/>
        </p:nvSpPr>
        <p:spPr bwMode="auto">
          <a:xfrm>
            <a:off x="5645150" y="5683250"/>
            <a:ext cx="1700213" cy="400050"/>
          </a:xfrm>
          <a:prstGeom prst="rect">
            <a:avLst/>
          </a:prstGeom>
          <a:noFill/>
          <a:ln w="9525">
            <a:noFill/>
            <a:miter lim="800000"/>
            <a:headEnd/>
            <a:tailEnd/>
          </a:ln>
        </p:spPr>
        <p:txBody>
          <a:bodyPr>
            <a:spAutoFit/>
          </a:bodyPr>
          <a:lstStyle/>
          <a:p>
            <a:pPr marL="0" lvl="1"/>
            <a:r>
              <a:rPr lang="en-US" altLang="zh-TW" sz="2000" i="1">
                <a:latin typeface="Times New Roman" pitchFamily="18" charset="0"/>
                <a:ea typeface="新細明體" pitchFamily="18" charset="-120"/>
                <a:cs typeface="Angsana New" pitchFamily="18" charset="-34"/>
              </a:rPr>
              <a:t>F</a:t>
            </a:r>
            <a:r>
              <a:rPr lang="en-US" altLang="zh-TW" sz="2000" i="1" baseline="-25000">
                <a:latin typeface="Times New Roman" pitchFamily="18" charset="0"/>
                <a:ea typeface="新細明體" pitchFamily="18" charset="-120"/>
                <a:cs typeface="Angsana New" pitchFamily="18" charset="-34"/>
              </a:rPr>
              <a:t>4</a:t>
            </a:r>
            <a:r>
              <a:rPr lang="en-US" altLang="zh-TW" sz="2000" i="1">
                <a:latin typeface="Times New Roman" pitchFamily="18" charset="0"/>
                <a:ea typeface="新細明體" pitchFamily="18" charset="-120"/>
                <a:cs typeface="Angsana New" pitchFamily="18" charset="-34"/>
              </a:rPr>
              <a:t> </a:t>
            </a:r>
            <a:r>
              <a:rPr lang="en-US" altLang="zh-TW" sz="2000">
                <a:latin typeface="Times New Roman" pitchFamily="18" charset="0"/>
                <a:ea typeface="新細明體" pitchFamily="18" charset="-120"/>
                <a:cs typeface="Angsana New" pitchFamily="18" charset="-34"/>
              </a:rPr>
              <a:t>= </a:t>
            </a:r>
            <a:r>
              <a:rPr lang="en-US" altLang="zh-TW" sz="2000" i="1">
                <a:latin typeface="Times New Roman" pitchFamily="18" charset="0"/>
                <a:ea typeface="新細明體" pitchFamily="18" charset="-120"/>
                <a:cs typeface="Angsana New" pitchFamily="18" charset="-34"/>
              </a:rPr>
              <a:t>x y' </a:t>
            </a:r>
            <a:r>
              <a:rPr lang="en-US" altLang="zh-TW" sz="2000">
                <a:latin typeface="Times New Roman" pitchFamily="18" charset="0"/>
                <a:ea typeface="新細明體" pitchFamily="18" charset="-120"/>
                <a:cs typeface="Angsana New" pitchFamily="18" charset="-34"/>
              </a:rPr>
              <a:t>+ </a:t>
            </a:r>
            <a:r>
              <a:rPr lang="en-US" altLang="zh-TW" sz="2000" i="1">
                <a:latin typeface="Times New Roman" pitchFamily="18" charset="0"/>
                <a:ea typeface="新細明體" pitchFamily="18" charset="-120"/>
                <a:cs typeface="Angsana New" pitchFamily="18" charset="-34"/>
              </a:rPr>
              <a:t>x' z</a:t>
            </a:r>
          </a:p>
        </p:txBody>
      </p:sp>
      <p:sp>
        <p:nvSpPr>
          <p:cNvPr id="26634" name="矩形 13"/>
          <p:cNvSpPr>
            <a:spLocks noChangeArrowheads="1"/>
          </p:cNvSpPr>
          <p:nvPr/>
        </p:nvSpPr>
        <p:spPr bwMode="auto">
          <a:xfrm>
            <a:off x="5607050" y="3843338"/>
            <a:ext cx="2778125" cy="401637"/>
          </a:xfrm>
          <a:prstGeom prst="rect">
            <a:avLst/>
          </a:prstGeom>
          <a:noFill/>
          <a:ln w="9525">
            <a:noFill/>
            <a:miter lim="800000"/>
            <a:headEnd/>
            <a:tailEnd/>
          </a:ln>
        </p:spPr>
        <p:txBody>
          <a:bodyPr wrap="none">
            <a:spAutoFit/>
          </a:bodyPr>
          <a:lstStyle/>
          <a:p>
            <a:pPr marL="0" lvl="1"/>
            <a:r>
              <a:rPr lang="en-US" altLang="zh-TW" sz="2000" i="1">
                <a:latin typeface="Times New Roman" pitchFamily="18" charset="0"/>
                <a:ea typeface="新細明體" pitchFamily="18" charset="-120"/>
                <a:cs typeface="Angsana New" pitchFamily="18" charset="-34"/>
              </a:rPr>
              <a:t>F</a:t>
            </a:r>
            <a:r>
              <a:rPr lang="en-US" altLang="zh-TW" sz="2000" i="1" baseline="-25000">
                <a:latin typeface="Times New Roman" pitchFamily="18" charset="0"/>
                <a:ea typeface="新細明體" pitchFamily="18" charset="-120"/>
                <a:cs typeface="Angsana New" pitchFamily="18" charset="-34"/>
              </a:rPr>
              <a:t>3</a:t>
            </a:r>
            <a:r>
              <a:rPr lang="en-US" altLang="zh-TW" sz="2000" baseline="-25000">
                <a:latin typeface="Times New Roman" pitchFamily="18" charset="0"/>
                <a:ea typeface="新細明體" pitchFamily="18" charset="-120"/>
                <a:cs typeface="Angsana New" pitchFamily="18" charset="-34"/>
              </a:rPr>
              <a:t> </a:t>
            </a:r>
            <a:r>
              <a:rPr lang="en-US" altLang="zh-TW" sz="2000">
                <a:latin typeface="Times New Roman" pitchFamily="18" charset="0"/>
                <a:ea typeface="新細明體" pitchFamily="18" charset="-120"/>
                <a:cs typeface="Angsana New" pitchFamily="18" charset="-34"/>
              </a:rPr>
              <a:t> = </a:t>
            </a:r>
            <a:r>
              <a:rPr lang="en-US" altLang="zh-TW" sz="2000" i="1">
                <a:latin typeface="Times New Roman" pitchFamily="18" charset="0"/>
                <a:ea typeface="新細明體" pitchFamily="18" charset="-120"/>
                <a:cs typeface="Angsana New" pitchFamily="18" charset="-34"/>
              </a:rPr>
              <a:t>x' y' z </a:t>
            </a:r>
            <a:r>
              <a:rPr lang="en-US" altLang="zh-TW" sz="2000">
                <a:latin typeface="Times New Roman" pitchFamily="18" charset="0"/>
                <a:ea typeface="新細明體" pitchFamily="18" charset="-120"/>
                <a:cs typeface="Angsana New" pitchFamily="18" charset="-34"/>
              </a:rPr>
              <a:t>+ </a:t>
            </a:r>
            <a:r>
              <a:rPr lang="en-US" altLang="zh-TW" sz="2000" i="1">
                <a:latin typeface="Times New Roman" pitchFamily="18" charset="0"/>
                <a:ea typeface="新細明體" pitchFamily="18" charset="-120"/>
                <a:cs typeface="Angsana New" pitchFamily="18" charset="-34"/>
              </a:rPr>
              <a:t>x' y z </a:t>
            </a:r>
            <a:r>
              <a:rPr lang="en-US" altLang="zh-TW" sz="2000">
                <a:latin typeface="Times New Roman" pitchFamily="18" charset="0"/>
                <a:ea typeface="新細明體" pitchFamily="18" charset="-120"/>
                <a:cs typeface="Angsana New" pitchFamily="18" charset="-34"/>
              </a:rPr>
              <a:t>+ </a:t>
            </a:r>
            <a:r>
              <a:rPr lang="en-US" altLang="zh-TW" sz="2000" i="1">
                <a:latin typeface="Times New Roman" pitchFamily="18" charset="0"/>
                <a:ea typeface="新細明體" pitchFamily="18" charset="-120"/>
                <a:cs typeface="Angsana New" pitchFamily="18" charset="-34"/>
              </a:rPr>
              <a:t>x y'</a:t>
            </a:r>
          </a:p>
        </p:txBody>
      </p:sp>
      <p:sp>
        <p:nvSpPr>
          <p:cNvPr id="26635" name="矩形 14"/>
          <p:cNvSpPr>
            <a:spLocks noChangeArrowheads="1"/>
          </p:cNvSpPr>
          <p:nvPr/>
        </p:nvSpPr>
        <p:spPr bwMode="auto">
          <a:xfrm>
            <a:off x="7577138" y="2584450"/>
            <a:ext cx="1389062" cy="400050"/>
          </a:xfrm>
          <a:prstGeom prst="rect">
            <a:avLst/>
          </a:prstGeom>
          <a:noFill/>
          <a:ln w="9525">
            <a:noFill/>
            <a:miter lim="800000"/>
            <a:headEnd/>
            <a:tailEnd/>
          </a:ln>
        </p:spPr>
        <p:txBody>
          <a:bodyPr wrap="none">
            <a:spAutoFit/>
          </a:bodyPr>
          <a:lstStyle/>
          <a:p>
            <a:pPr marL="0" lvl="1"/>
            <a:r>
              <a:rPr lang="en-US" altLang="zh-TW" sz="2000" i="1">
                <a:latin typeface="Times New Roman" pitchFamily="18" charset="0"/>
                <a:ea typeface="新細明體" pitchFamily="18" charset="-120"/>
                <a:cs typeface="Angsana New" pitchFamily="18" charset="-34"/>
              </a:rPr>
              <a:t>F</a:t>
            </a:r>
            <a:r>
              <a:rPr lang="en-US" altLang="zh-TW" sz="2000" i="1" baseline="-25000">
                <a:latin typeface="Times New Roman" pitchFamily="18" charset="0"/>
                <a:ea typeface="新細明體" pitchFamily="18" charset="-120"/>
                <a:cs typeface="Angsana New" pitchFamily="18" charset="-34"/>
              </a:rPr>
              <a:t>2</a:t>
            </a:r>
            <a:r>
              <a:rPr lang="en-US" altLang="zh-TW" sz="2000">
                <a:latin typeface="Times New Roman" pitchFamily="18" charset="0"/>
                <a:ea typeface="新細明體" pitchFamily="18" charset="-120"/>
                <a:cs typeface="Angsana New" pitchFamily="18" charset="-34"/>
              </a:rPr>
              <a:t> = </a:t>
            </a:r>
            <a:r>
              <a:rPr lang="en-US" altLang="zh-TW" sz="2000" i="1">
                <a:latin typeface="Times New Roman" pitchFamily="18" charset="0"/>
                <a:ea typeface="新細明體" pitchFamily="18" charset="-120"/>
                <a:cs typeface="Angsana New" pitchFamily="18" charset="-34"/>
              </a:rPr>
              <a:t>x</a:t>
            </a:r>
            <a:r>
              <a:rPr lang="en-US" altLang="zh-TW" sz="2000">
                <a:latin typeface="Times New Roman" pitchFamily="18" charset="0"/>
                <a:ea typeface="新細明體" pitchFamily="18" charset="-120"/>
                <a:cs typeface="Angsana New" pitchFamily="18" charset="-34"/>
              </a:rPr>
              <a:t> + </a:t>
            </a:r>
            <a:r>
              <a:rPr lang="en-US" altLang="zh-TW" sz="2000" i="1">
                <a:latin typeface="Times New Roman" pitchFamily="18" charset="0"/>
                <a:ea typeface="新細明體" pitchFamily="18" charset="-120"/>
                <a:cs typeface="Angsana New" pitchFamily="18" charset="-34"/>
              </a:rPr>
              <a:t>y'z</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1"/>
          <p:cNvSpPr>
            <a:spLocks noGrp="1"/>
          </p:cNvSpPr>
          <p:nvPr>
            <p:ph type="dt" sz="quarter" idx="10"/>
          </p:nvPr>
        </p:nvSpPr>
        <p:spPr>
          <a:noFill/>
        </p:spPr>
        <p:txBody>
          <a:bodyPr/>
          <a:lstStyle/>
          <a:p>
            <a:fld id="{9DE14E10-8B10-4741-8ED8-285AEDE04D4D}" type="datetime4">
              <a:rPr lang="en-US"/>
              <a:pPr/>
              <a:t>March 16, 2014</a:t>
            </a:fld>
            <a:endParaRPr lang="en-US"/>
          </a:p>
        </p:txBody>
      </p:sp>
      <p:sp>
        <p:nvSpPr>
          <p:cNvPr id="27651" name="Slide Number Placeholder 3"/>
          <p:cNvSpPr>
            <a:spLocks noGrp="1"/>
          </p:cNvSpPr>
          <p:nvPr>
            <p:ph type="sldNum" sz="quarter" idx="12"/>
          </p:nvPr>
        </p:nvSpPr>
        <p:spPr>
          <a:noFill/>
        </p:spPr>
        <p:txBody>
          <a:bodyPr/>
          <a:lstStyle/>
          <a:p>
            <a:fld id="{45544577-CB79-40C0-8CB8-DCE726CEE035}" type="slidenum">
              <a:rPr lang="en-US"/>
              <a:pPr/>
              <a:t>25</a:t>
            </a:fld>
            <a:endParaRPr lang="en-US"/>
          </a:p>
        </p:txBody>
      </p:sp>
      <p:sp>
        <p:nvSpPr>
          <p:cNvPr id="27652" name="標題 1"/>
          <p:cNvSpPr>
            <a:spLocks noGrp="1"/>
          </p:cNvSpPr>
          <p:nvPr>
            <p:ph type="title" idx="4294967295"/>
          </p:nvPr>
        </p:nvSpPr>
        <p:spPr/>
        <p:txBody>
          <a:bodyPr lIns="0" tIns="0" rIns="0" bIns="0"/>
          <a:lstStyle/>
          <a:p>
            <a:pPr eaLnBrk="1" hangingPunct="1"/>
            <a:r>
              <a:rPr lang="en-US" altLang="zh-TW" smtClean="0">
                <a:ea typeface="新細明體" pitchFamily="18" charset="-120"/>
              </a:rPr>
              <a:t>Algebraic Manipulation</a:t>
            </a:r>
            <a:endParaRPr lang="zh-TW" altLang="en-US" sz="2500" smtClean="0">
              <a:ea typeface="新細明體" pitchFamily="18" charset="-120"/>
            </a:endParaRPr>
          </a:p>
        </p:txBody>
      </p:sp>
      <p:sp>
        <p:nvSpPr>
          <p:cNvPr id="27653"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To minimize Boolean expressions</a:t>
            </a:r>
          </a:p>
          <a:p>
            <a:pPr lvl="1" eaLnBrk="1" hangingPunct="1"/>
            <a:r>
              <a:rPr lang="en-US" altLang="zh-TW" smtClean="0">
                <a:solidFill>
                  <a:srgbClr val="FF33CC"/>
                </a:solidFill>
                <a:ea typeface="新細明體" pitchFamily="18" charset="-120"/>
              </a:rPr>
              <a:t>Literal</a:t>
            </a:r>
            <a:r>
              <a:rPr lang="en-US" altLang="zh-TW" smtClean="0">
                <a:ea typeface="新細明體" pitchFamily="18" charset="-120"/>
              </a:rPr>
              <a:t>: a primed or unprimed variable (an input to a gate)</a:t>
            </a:r>
          </a:p>
          <a:p>
            <a:pPr lvl="1" eaLnBrk="1" hangingPunct="1"/>
            <a:r>
              <a:rPr lang="en-US" altLang="zh-TW" smtClean="0">
                <a:solidFill>
                  <a:srgbClr val="FF33CC"/>
                </a:solidFill>
                <a:ea typeface="新細明體" pitchFamily="18" charset="-120"/>
              </a:rPr>
              <a:t>Term</a:t>
            </a:r>
            <a:r>
              <a:rPr lang="en-US" altLang="zh-TW" smtClean="0">
                <a:ea typeface="新細明體" pitchFamily="18" charset="-120"/>
              </a:rPr>
              <a:t>: an implementation with a gate</a:t>
            </a:r>
          </a:p>
          <a:p>
            <a:pPr lvl="1" eaLnBrk="1" hangingPunct="1"/>
            <a:r>
              <a:rPr lang="en-US" altLang="zh-TW" smtClean="0">
                <a:ea typeface="新細明體" pitchFamily="18" charset="-120"/>
              </a:rPr>
              <a:t>The minimization of the number of literals and the number of terms → a circuit with less equipment</a:t>
            </a:r>
          </a:p>
          <a:p>
            <a:pPr lvl="1" eaLnBrk="1" hangingPunct="1"/>
            <a:r>
              <a:rPr lang="en-US" altLang="zh-TW" smtClean="0">
                <a:ea typeface="新細明體" pitchFamily="18" charset="-120"/>
              </a:rPr>
              <a:t>It is a hard problem (no specific rules to follow)</a:t>
            </a:r>
          </a:p>
          <a:p>
            <a:pPr eaLnBrk="1" hangingPunct="1"/>
            <a:r>
              <a:rPr lang="en-US" altLang="zh-TW" smtClean="0">
                <a:ea typeface="新細明體" pitchFamily="18" charset="-120"/>
              </a:rPr>
              <a:t>Example 2.1</a:t>
            </a:r>
          </a:p>
          <a:p>
            <a:pPr lvl="1" eaLnBrk="1" hangingPunct="1">
              <a:buClrTx/>
              <a:buSzPct val="100000"/>
              <a:buFont typeface="Book Antiqua" pitchFamily="18" charset="0"/>
              <a:buAutoNum type="arabicPeriod"/>
            </a:pPr>
            <a:r>
              <a:rPr lang="en-US" altLang="zh-TW" i="1" smtClean="0">
                <a:ea typeface="新細明體" pitchFamily="18" charset="-120"/>
              </a:rPr>
              <a:t>x</a:t>
            </a:r>
            <a:r>
              <a:rPr lang="en-US" altLang="zh-TW" smtClean="0">
                <a:ea typeface="新細明體" pitchFamily="18" charset="-120"/>
              </a:rPr>
              <a:t>(</a:t>
            </a:r>
            <a:r>
              <a:rPr lang="en-US" altLang="zh-TW" i="1" smtClean="0">
                <a:ea typeface="新細明體" pitchFamily="18" charset="-120"/>
              </a:rPr>
              <a:t>x'+y</a:t>
            </a:r>
            <a:r>
              <a:rPr lang="en-US" altLang="zh-TW" smtClean="0">
                <a:ea typeface="新細明體" pitchFamily="18" charset="-120"/>
              </a:rPr>
              <a:t>) = </a:t>
            </a:r>
            <a:r>
              <a:rPr lang="en-US" altLang="zh-TW" i="1" smtClean="0">
                <a:ea typeface="新細明體" pitchFamily="18" charset="-120"/>
              </a:rPr>
              <a:t>xx' + xy </a:t>
            </a:r>
            <a:r>
              <a:rPr lang="en-US" altLang="zh-TW" smtClean="0">
                <a:ea typeface="新細明體" pitchFamily="18" charset="-120"/>
              </a:rPr>
              <a:t>= 0+</a:t>
            </a:r>
            <a:r>
              <a:rPr lang="en-US" altLang="zh-TW" i="1" smtClean="0">
                <a:ea typeface="新細明體" pitchFamily="18" charset="-120"/>
              </a:rPr>
              <a:t>xy</a:t>
            </a:r>
            <a:r>
              <a:rPr lang="en-US" altLang="zh-TW" smtClean="0">
                <a:ea typeface="新細明體" pitchFamily="18" charset="-120"/>
              </a:rPr>
              <a:t> = </a:t>
            </a:r>
            <a:r>
              <a:rPr lang="en-US" altLang="zh-TW" i="1" smtClean="0">
                <a:ea typeface="新細明體" pitchFamily="18" charset="-120"/>
              </a:rPr>
              <a:t>xy</a:t>
            </a:r>
          </a:p>
          <a:p>
            <a:pPr lvl="1" eaLnBrk="1" hangingPunct="1">
              <a:buClrTx/>
              <a:buSzPct val="100000"/>
              <a:buFont typeface="Book Antiqua" pitchFamily="18" charset="0"/>
              <a:buAutoNum type="arabicPeriod"/>
            </a:pPr>
            <a:r>
              <a:rPr lang="en-US" altLang="zh-TW" i="1" smtClean="0">
                <a:ea typeface="新細明體" pitchFamily="18" charset="-120"/>
              </a:rPr>
              <a:t>x+x'y</a:t>
            </a:r>
            <a:r>
              <a:rPr lang="en-US" altLang="zh-TW" smtClean="0">
                <a:ea typeface="新細明體" pitchFamily="18" charset="-120"/>
              </a:rPr>
              <a:t> = (</a:t>
            </a:r>
            <a:r>
              <a:rPr lang="en-US" altLang="zh-TW" i="1" smtClean="0">
                <a:ea typeface="新細明體" pitchFamily="18" charset="-120"/>
              </a:rPr>
              <a:t>x+x'</a:t>
            </a:r>
            <a:r>
              <a:rPr lang="en-US" altLang="zh-TW" smtClean="0">
                <a:ea typeface="新細明體" pitchFamily="18" charset="-120"/>
              </a:rPr>
              <a:t>)(</a:t>
            </a:r>
            <a:r>
              <a:rPr lang="en-US" altLang="zh-TW" i="1" smtClean="0">
                <a:ea typeface="新細明體" pitchFamily="18" charset="-120"/>
              </a:rPr>
              <a:t>x+y</a:t>
            </a:r>
            <a:r>
              <a:rPr lang="en-US" altLang="zh-TW" smtClean="0">
                <a:ea typeface="新細明體" pitchFamily="18" charset="-120"/>
              </a:rPr>
              <a:t>) = 1 (</a:t>
            </a:r>
            <a:r>
              <a:rPr lang="en-US" altLang="zh-TW" i="1" smtClean="0">
                <a:ea typeface="新細明體" pitchFamily="18" charset="-120"/>
              </a:rPr>
              <a:t>x+y</a:t>
            </a:r>
            <a:r>
              <a:rPr lang="en-US" altLang="zh-TW" smtClean="0">
                <a:ea typeface="新細明體" pitchFamily="18" charset="-120"/>
              </a:rPr>
              <a:t>) = </a:t>
            </a:r>
            <a:r>
              <a:rPr lang="en-US" altLang="zh-TW" i="1" smtClean="0">
                <a:ea typeface="新細明體" pitchFamily="18" charset="-120"/>
              </a:rPr>
              <a:t>x+y</a:t>
            </a:r>
          </a:p>
          <a:p>
            <a:pPr lvl="1" eaLnBrk="1" hangingPunct="1">
              <a:buClrTx/>
              <a:buSzPct val="100000"/>
              <a:buFont typeface="Book Antiqua" pitchFamily="18" charset="0"/>
              <a:buAutoNum type="arabicPeriod"/>
            </a:pPr>
            <a:r>
              <a:rPr lang="en-US" altLang="zh-TW" smtClean="0">
                <a:ea typeface="新細明體" pitchFamily="18" charset="-120"/>
              </a:rPr>
              <a:t>(</a:t>
            </a:r>
            <a:r>
              <a:rPr lang="en-US" altLang="zh-TW" i="1" smtClean="0">
                <a:ea typeface="新細明體" pitchFamily="18" charset="-120"/>
              </a:rPr>
              <a:t>x+y</a:t>
            </a:r>
            <a:r>
              <a:rPr lang="en-US" altLang="zh-TW" smtClean="0">
                <a:ea typeface="新細明體" pitchFamily="18" charset="-120"/>
              </a:rPr>
              <a:t>)(</a:t>
            </a:r>
            <a:r>
              <a:rPr lang="en-US" altLang="zh-TW" i="1" smtClean="0">
                <a:ea typeface="新細明體" pitchFamily="18" charset="-120"/>
              </a:rPr>
              <a:t>x+y'</a:t>
            </a:r>
            <a:r>
              <a:rPr lang="en-US" altLang="zh-TW" smtClean="0">
                <a:ea typeface="新細明體" pitchFamily="18" charset="-120"/>
              </a:rPr>
              <a:t>) = </a:t>
            </a:r>
            <a:r>
              <a:rPr lang="en-US" altLang="zh-TW" i="1" smtClean="0">
                <a:ea typeface="新細明體" pitchFamily="18" charset="-120"/>
              </a:rPr>
              <a:t>x+xy+xy'+yy' </a:t>
            </a:r>
            <a:r>
              <a:rPr lang="en-US" altLang="zh-TW" smtClean="0">
                <a:ea typeface="新細明體" pitchFamily="18" charset="-120"/>
              </a:rPr>
              <a:t>= </a:t>
            </a:r>
            <a:r>
              <a:rPr lang="en-US" altLang="zh-TW" i="1" smtClean="0">
                <a:ea typeface="新細明體" pitchFamily="18" charset="-120"/>
              </a:rPr>
              <a:t>x</a:t>
            </a:r>
            <a:r>
              <a:rPr lang="en-US" altLang="zh-TW" smtClean="0">
                <a:ea typeface="新細明體" pitchFamily="18" charset="-120"/>
              </a:rPr>
              <a:t>(1+</a:t>
            </a:r>
            <a:r>
              <a:rPr lang="en-US" altLang="zh-TW" i="1" smtClean="0">
                <a:ea typeface="新細明體" pitchFamily="18" charset="-120"/>
              </a:rPr>
              <a:t>y+y'</a:t>
            </a:r>
            <a:r>
              <a:rPr lang="en-US" altLang="zh-TW" smtClean="0">
                <a:ea typeface="新細明體" pitchFamily="18" charset="-120"/>
              </a:rPr>
              <a:t>) = </a:t>
            </a:r>
            <a:r>
              <a:rPr lang="en-US" altLang="zh-TW" i="1" smtClean="0">
                <a:ea typeface="新細明體" pitchFamily="18" charset="-120"/>
              </a:rPr>
              <a:t>x</a:t>
            </a:r>
          </a:p>
          <a:p>
            <a:pPr lvl="1" eaLnBrk="1" hangingPunct="1">
              <a:buClrTx/>
              <a:buSzPct val="100000"/>
              <a:buFont typeface="Book Antiqua" pitchFamily="18" charset="0"/>
              <a:buAutoNum type="arabicPeriod"/>
            </a:pPr>
            <a:r>
              <a:rPr lang="en-US" altLang="zh-TW" i="1" smtClean="0">
                <a:ea typeface="新細明體" pitchFamily="18" charset="-120"/>
              </a:rPr>
              <a:t>xy + x'z + yz </a:t>
            </a:r>
            <a:r>
              <a:rPr lang="en-US" altLang="zh-TW" smtClean="0">
                <a:ea typeface="新細明體" pitchFamily="18" charset="-120"/>
              </a:rPr>
              <a:t>= </a:t>
            </a:r>
            <a:r>
              <a:rPr lang="en-US" altLang="zh-TW" i="1" smtClean="0">
                <a:ea typeface="新細明體" pitchFamily="18" charset="-120"/>
              </a:rPr>
              <a:t>xy + x'z + yz</a:t>
            </a:r>
            <a:r>
              <a:rPr lang="en-US" altLang="zh-TW" smtClean="0">
                <a:ea typeface="新細明體" pitchFamily="18" charset="-120"/>
              </a:rPr>
              <a:t>(</a:t>
            </a:r>
            <a:r>
              <a:rPr lang="en-US" altLang="zh-TW" i="1" smtClean="0">
                <a:ea typeface="新細明體" pitchFamily="18" charset="-120"/>
              </a:rPr>
              <a:t>x+x'</a:t>
            </a:r>
            <a:r>
              <a:rPr lang="en-US" altLang="zh-TW" smtClean="0">
                <a:ea typeface="新細明體" pitchFamily="18" charset="-120"/>
              </a:rPr>
              <a:t>) = </a:t>
            </a:r>
            <a:r>
              <a:rPr lang="en-US" altLang="zh-TW" i="1" smtClean="0">
                <a:ea typeface="新細明體" pitchFamily="18" charset="-120"/>
              </a:rPr>
              <a:t>xy + x'z + yzx + yzx' </a:t>
            </a:r>
            <a:r>
              <a:rPr lang="en-US" altLang="zh-TW" smtClean="0">
                <a:ea typeface="新細明體" pitchFamily="18" charset="-120"/>
              </a:rPr>
              <a:t>= </a:t>
            </a:r>
            <a:r>
              <a:rPr lang="en-US" altLang="zh-TW" i="1" smtClean="0">
                <a:ea typeface="新細明體" pitchFamily="18" charset="-120"/>
              </a:rPr>
              <a:t>xy</a:t>
            </a:r>
            <a:r>
              <a:rPr lang="en-US" altLang="zh-TW" smtClean="0">
                <a:ea typeface="新細明體" pitchFamily="18" charset="-120"/>
              </a:rPr>
              <a:t>(1+</a:t>
            </a:r>
            <a:r>
              <a:rPr lang="en-US" altLang="zh-TW" i="1" smtClean="0">
                <a:ea typeface="新細明體" pitchFamily="18" charset="-120"/>
              </a:rPr>
              <a:t>z</a:t>
            </a:r>
            <a:r>
              <a:rPr lang="en-US" altLang="zh-TW" smtClean="0">
                <a:ea typeface="新細明體" pitchFamily="18" charset="-120"/>
              </a:rPr>
              <a:t>) + </a:t>
            </a:r>
            <a:r>
              <a:rPr lang="en-US" altLang="zh-TW" i="1" smtClean="0">
                <a:ea typeface="新細明體" pitchFamily="18" charset="-120"/>
              </a:rPr>
              <a:t>x'z</a:t>
            </a:r>
            <a:r>
              <a:rPr lang="en-US" altLang="zh-TW" smtClean="0">
                <a:ea typeface="新細明體" pitchFamily="18" charset="-120"/>
              </a:rPr>
              <a:t>(1+</a:t>
            </a:r>
            <a:r>
              <a:rPr lang="en-US" altLang="zh-TW" i="1" smtClean="0">
                <a:ea typeface="新細明體" pitchFamily="18" charset="-120"/>
              </a:rPr>
              <a:t>y</a:t>
            </a:r>
            <a:r>
              <a:rPr lang="en-US" altLang="zh-TW" smtClean="0">
                <a:ea typeface="新細明體" pitchFamily="18" charset="-120"/>
              </a:rPr>
              <a:t>) = </a:t>
            </a:r>
            <a:r>
              <a:rPr lang="en-US" altLang="zh-TW" i="1" smtClean="0">
                <a:ea typeface="新細明體" pitchFamily="18" charset="-120"/>
              </a:rPr>
              <a:t>xy +x'z</a:t>
            </a:r>
          </a:p>
          <a:p>
            <a:pPr lvl="1" eaLnBrk="1" hangingPunct="1">
              <a:buClrTx/>
              <a:buSzPct val="100000"/>
              <a:buFont typeface="Book Antiqua" pitchFamily="18" charset="0"/>
              <a:buAutoNum type="arabicPeriod"/>
            </a:pPr>
            <a:r>
              <a:rPr lang="en-US" altLang="zh-TW" smtClean="0">
                <a:ea typeface="新細明體" pitchFamily="18" charset="-120"/>
              </a:rPr>
              <a:t>(</a:t>
            </a:r>
            <a:r>
              <a:rPr lang="en-US" altLang="zh-TW" i="1" smtClean="0">
                <a:ea typeface="新細明體" pitchFamily="18" charset="-120"/>
              </a:rPr>
              <a:t>x+y</a:t>
            </a:r>
            <a:r>
              <a:rPr lang="en-US" altLang="zh-TW" smtClean="0">
                <a:ea typeface="新細明體" pitchFamily="18" charset="-120"/>
              </a:rPr>
              <a:t>)(</a:t>
            </a:r>
            <a:r>
              <a:rPr lang="en-US" altLang="zh-TW" i="1" smtClean="0">
                <a:ea typeface="新細明體" pitchFamily="18" charset="-120"/>
              </a:rPr>
              <a:t>x'</a:t>
            </a:r>
            <a:r>
              <a:rPr lang="en-US" altLang="zh-TW" smtClean="0">
                <a:ea typeface="新細明體" pitchFamily="18" charset="-120"/>
              </a:rPr>
              <a:t>+</a:t>
            </a:r>
            <a:r>
              <a:rPr lang="en-US" altLang="zh-TW" i="1" smtClean="0">
                <a:ea typeface="新細明體" pitchFamily="18" charset="-120"/>
              </a:rPr>
              <a:t>z</a:t>
            </a:r>
            <a:r>
              <a:rPr lang="en-US" altLang="zh-TW" smtClean="0">
                <a:ea typeface="新細明體" pitchFamily="18" charset="-120"/>
              </a:rPr>
              <a:t>)(</a:t>
            </a:r>
            <a:r>
              <a:rPr lang="en-US" altLang="zh-TW" i="1" smtClean="0">
                <a:ea typeface="新細明體" pitchFamily="18" charset="-120"/>
              </a:rPr>
              <a:t>y+z</a:t>
            </a:r>
            <a:r>
              <a:rPr lang="en-US" altLang="zh-TW" smtClean="0">
                <a:ea typeface="新細明體" pitchFamily="18" charset="-120"/>
              </a:rPr>
              <a:t>) = (</a:t>
            </a:r>
            <a:r>
              <a:rPr lang="en-US" altLang="zh-TW" i="1" smtClean="0">
                <a:ea typeface="新細明體" pitchFamily="18" charset="-120"/>
              </a:rPr>
              <a:t>x+y</a:t>
            </a:r>
            <a:r>
              <a:rPr lang="en-US" altLang="zh-TW" smtClean="0">
                <a:ea typeface="新細明體" pitchFamily="18" charset="-120"/>
              </a:rPr>
              <a:t>)(</a:t>
            </a:r>
            <a:r>
              <a:rPr lang="en-US" altLang="zh-TW" i="1" smtClean="0">
                <a:ea typeface="新細明體" pitchFamily="18" charset="-120"/>
              </a:rPr>
              <a:t>x'+z</a:t>
            </a:r>
            <a:r>
              <a:rPr lang="en-US" altLang="zh-TW" smtClean="0">
                <a:ea typeface="新細明體" pitchFamily="18" charset="-120"/>
              </a:rPr>
              <a:t>), by duality from function 4. (</a:t>
            </a:r>
            <a:r>
              <a:rPr lang="en-US" altLang="zh-TW" i="1" smtClean="0">
                <a:solidFill>
                  <a:srgbClr val="0000FF"/>
                </a:solidFill>
                <a:ea typeface="新細明體" pitchFamily="18" charset="-120"/>
              </a:rPr>
              <a:t>consensus theorem</a:t>
            </a:r>
            <a:r>
              <a:rPr lang="en-US" altLang="zh-TW" smtClean="0">
                <a:solidFill>
                  <a:srgbClr val="0000FF"/>
                </a:solidFill>
                <a:ea typeface="新細明體" pitchFamily="18" charset="-120"/>
              </a:rPr>
              <a:t> </a:t>
            </a:r>
            <a:r>
              <a:rPr lang="en-US" altLang="zh-TW" smtClean="0">
                <a:ea typeface="新細明體" pitchFamily="18" charset="-120"/>
              </a:rPr>
              <a:t>with duality)</a:t>
            </a: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quarter" idx="10"/>
          </p:nvPr>
        </p:nvSpPr>
        <p:spPr>
          <a:noFill/>
        </p:spPr>
        <p:txBody>
          <a:bodyPr/>
          <a:lstStyle/>
          <a:p>
            <a:fld id="{76F17404-020D-4B91-9FF0-2ED360E2DB1B}" type="datetime4">
              <a:rPr lang="en-US"/>
              <a:pPr/>
              <a:t>March 16, 2014</a:t>
            </a:fld>
            <a:endParaRPr lang="en-US"/>
          </a:p>
        </p:txBody>
      </p:sp>
      <p:sp>
        <p:nvSpPr>
          <p:cNvPr id="28675" name="Slide Number Placeholder 3"/>
          <p:cNvSpPr>
            <a:spLocks noGrp="1"/>
          </p:cNvSpPr>
          <p:nvPr>
            <p:ph type="sldNum" sz="quarter" idx="12"/>
          </p:nvPr>
        </p:nvSpPr>
        <p:spPr>
          <a:noFill/>
        </p:spPr>
        <p:txBody>
          <a:bodyPr/>
          <a:lstStyle/>
          <a:p>
            <a:fld id="{858AE798-3351-441D-AE73-E1482ECF2F29}" type="slidenum">
              <a:rPr lang="en-US"/>
              <a:pPr/>
              <a:t>26</a:t>
            </a:fld>
            <a:endParaRPr lang="en-US"/>
          </a:p>
        </p:txBody>
      </p:sp>
      <p:sp>
        <p:nvSpPr>
          <p:cNvPr id="28676" name="標題 1"/>
          <p:cNvSpPr>
            <a:spLocks noGrp="1"/>
          </p:cNvSpPr>
          <p:nvPr>
            <p:ph type="title" idx="4294967295"/>
          </p:nvPr>
        </p:nvSpPr>
        <p:spPr/>
        <p:txBody>
          <a:bodyPr lIns="0" tIns="0" rIns="0" bIns="0"/>
          <a:lstStyle/>
          <a:p>
            <a:pPr eaLnBrk="1" hangingPunct="1"/>
            <a:r>
              <a:rPr lang="en-US" altLang="zh-TW" smtClean="0">
                <a:ea typeface="新細明體" pitchFamily="18" charset="-120"/>
              </a:rPr>
              <a:t>Complement of a Function</a:t>
            </a:r>
            <a:endParaRPr lang="zh-TW" altLang="en-US" sz="2500" smtClean="0">
              <a:ea typeface="新細明體" pitchFamily="18" charset="-120"/>
            </a:endParaRPr>
          </a:p>
        </p:txBody>
      </p:sp>
      <p:sp>
        <p:nvSpPr>
          <p:cNvPr id="28677"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An interchange of 0's for 1's and 1's for 0's in the value of </a:t>
            </a:r>
            <a:r>
              <a:rPr lang="en-US" altLang="zh-TW" i="1" smtClean="0">
                <a:ea typeface="新細明體" pitchFamily="18" charset="-120"/>
              </a:rPr>
              <a:t>F</a:t>
            </a:r>
          </a:p>
          <a:p>
            <a:pPr lvl="1" eaLnBrk="1" hangingPunct="1"/>
            <a:r>
              <a:rPr lang="en-US" altLang="zh-TW" smtClean="0">
                <a:ea typeface="新細明體" pitchFamily="18" charset="-120"/>
              </a:rPr>
              <a:t>By DeMorgan's theorem</a:t>
            </a:r>
          </a:p>
          <a:p>
            <a:pPr lvl="1" eaLnBrk="1" hangingPunct="1"/>
            <a:r>
              <a:rPr lang="en-US" altLang="zh-TW" smtClean="0">
                <a:ea typeface="新細明體" pitchFamily="18" charset="-120"/>
              </a:rPr>
              <a:t>(</a:t>
            </a:r>
            <a:r>
              <a:rPr lang="en-US" altLang="zh-TW" i="1" smtClean="0">
                <a:ea typeface="新細明體" pitchFamily="18" charset="-120"/>
              </a:rPr>
              <a:t>A+B+C</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 (</a:t>
            </a:r>
            <a:r>
              <a:rPr lang="en-US" altLang="zh-TW" i="1" smtClean="0">
                <a:ea typeface="新細明體" pitchFamily="18" charset="-120"/>
              </a:rPr>
              <a:t>A+X</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let </a:t>
            </a:r>
            <a:r>
              <a:rPr lang="en-US" altLang="zh-TW" i="1" smtClean="0">
                <a:ea typeface="新細明體" pitchFamily="18" charset="-120"/>
              </a:rPr>
              <a:t>B+C</a:t>
            </a:r>
            <a:r>
              <a:rPr lang="en-US" altLang="zh-TW" smtClean="0">
                <a:ea typeface="新細明體" pitchFamily="18" charset="-120"/>
              </a:rPr>
              <a:t> = </a:t>
            </a:r>
            <a:r>
              <a:rPr lang="en-US" altLang="zh-TW" i="1" smtClean="0">
                <a:ea typeface="新細明體" pitchFamily="18" charset="-120"/>
              </a:rPr>
              <a:t>X</a:t>
            </a:r>
            <a:r>
              <a:rPr lang="en-US" altLang="zh-TW" smtClean="0">
                <a:ea typeface="新細明體" pitchFamily="18" charset="-120"/>
              </a:rPr>
              <a:t> </a:t>
            </a:r>
          </a:p>
          <a:p>
            <a:pPr lvl="1" eaLnBrk="1" hangingPunct="1">
              <a:buFont typeface="Wingdings" pitchFamily="2" charset="2"/>
              <a:buNone/>
            </a:pPr>
            <a:r>
              <a:rPr lang="en-US" altLang="zh-TW" smtClean="0">
                <a:ea typeface="新細明體" pitchFamily="18" charset="-120"/>
              </a:rPr>
              <a:t>	= </a:t>
            </a:r>
            <a:r>
              <a:rPr lang="en-US" altLang="zh-TW" i="1" smtClean="0">
                <a:ea typeface="新細明體" pitchFamily="18" charset="-120"/>
              </a:rPr>
              <a:t>A'X'</a:t>
            </a:r>
            <a:r>
              <a:rPr lang="en-US" altLang="zh-TW" smtClean="0">
                <a:ea typeface="新細明體" pitchFamily="18" charset="-120"/>
              </a:rPr>
              <a:t> 			by theorem 5(a) (DeMorgan's)</a:t>
            </a:r>
          </a:p>
          <a:p>
            <a:pPr lvl="1" eaLnBrk="1" hangingPunct="1">
              <a:buFont typeface="Wingdings" pitchFamily="2" charset="2"/>
              <a:buNone/>
            </a:pPr>
            <a:r>
              <a:rPr lang="en-US" altLang="zh-TW" smtClean="0">
                <a:ea typeface="新細明體" pitchFamily="18" charset="-120"/>
              </a:rPr>
              <a:t>	= </a:t>
            </a:r>
            <a:r>
              <a:rPr lang="en-US" altLang="zh-TW" i="1" smtClean="0">
                <a:ea typeface="新細明體" pitchFamily="18" charset="-120"/>
              </a:rPr>
              <a:t>A'</a:t>
            </a:r>
            <a:r>
              <a:rPr lang="en-US" altLang="zh-TW" smtClean="0">
                <a:ea typeface="新細明體" pitchFamily="18" charset="-120"/>
              </a:rPr>
              <a:t>(</a:t>
            </a:r>
            <a:r>
              <a:rPr lang="en-US" altLang="zh-TW" i="1" smtClean="0">
                <a:ea typeface="新細明體" pitchFamily="18" charset="-120"/>
              </a:rPr>
              <a:t>B+C</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substitute </a:t>
            </a:r>
            <a:r>
              <a:rPr lang="en-US" altLang="zh-TW" i="1" smtClean="0">
                <a:ea typeface="新細明體" pitchFamily="18" charset="-120"/>
              </a:rPr>
              <a:t>B</a:t>
            </a:r>
            <a:r>
              <a:rPr lang="en-US" altLang="zh-TW" smtClean="0">
                <a:ea typeface="新細明體" pitchFamily="18" charset="-120"/>
              </a:rPr>
              <a:t>+</a:t>
            </a:r>
            <a:r>
              <a:rPr lang="en-US" altLang="zh-TW" i="1" smtClean="0">
                <a:ea typeface="新細明體" pitchFamily="18" charset="-120"/>
              </a:rPr>
              <a:t>C</a:t>
            </a:r>
            <a:r>
              <a:rPr lang="en-US" altLang="zh-TW" smtClean="0">
                <a:ea typeface="新細明體" pitchFamily="18" charset="-120"/>
              </a:rPr>
              <a:t> = </a:t>
            </a:r>
            <a:r>
              <a:rPr lang="en-US" altLang="zh-TW" i="1" smtClean="0">
                <a:ea typeface="新細明體" pitchFamily="18" charset="-120"/>
              </a:rPr>
              <a:t>X</a:t>
            </a:r>
            <a:r>
              <a:rPr lang="en-US" altLang="zh-TW" smtClean="0">
                <a:ea typeface="新細明體" pitchFamily="18" charset="-120"/>
              </a:rPr>
              <a:t>		</a:t>
            </a:r>
          </a:p>
          <a:p>
            <a:pPr lvl="1" eaLnBrk="1" hangingPunct="1">
              <a:buFont typeface="Wingdings" pitchFamily="2" charset="2"/>
              <a:buNone/>
            </a:pPr>
            <a:r>
              <a:rPr lang="en-US" altLang="zh-TW" smtClean="0">
                <a:ea typeface="新細明體" pitchFamily="18" charset="-120"/>
              </a:rPr>
              <a:t>	= </a:t>
            </a:r>
            <a:r>
              <a:rPr lang="en-US" altLang="zh-TW" i="1" smtClean="0">
                <a:ea typeface="新細明體" pitchFamily="18" charset="-120"/>
              </a:rPr>
              <a:t>A'</a:t>
            </a:r>
            <a:r>
              <a:rPr lang="en-US" altLang="zh-TW" smtClean="0">
                <a:ea typeface="新細明體" pitchFamily="18" charset="-120"/>
              </a:rPr>
              <a:t>(</a:t>
            </a:r>
            <a:r>
              <a:rPr lang="en-US" altLang="zh-TW" i="1" smtClean="0">
                <a:ea typeface="新細明體" pitchFamily="18" charset="-120"/>
              </a:rPr>
              <a:t>B'C'</a:t>
            </a:r>
            <a:r>
              <a:rPr lang="en-US" altLang="zh-TW" smtClean="0">
                <a:ea typeface="新細明體" pitchFamily="18" charset="-120"/>
              </a:rPr>
              <a:t>)		            	by theorem 5(a) (DeMorgan's)</a:t>
            </a:r>
          </a:p>
          <a:p>
            <a:pPr lvl="1" eaLnBrk="1" hangingPunct="1">
              <a:buFont typeface="Wingdings" pitchFamily="2" charset="2"/>
              <a:buNone/>
            </a:pPr>
            <a:r>
              <a:rPr lang="en-US" altLang="zh-TW" smtClean="0">
                <a:ea typeface="新細明體" pitchFamily="18" charset="-120"/>
              </a:rPr>
              <a:t>	= </a:t>
            </a:r>
            <a:r>
              <a:rPr lang="en-US" altLang="zh-TW" i="1" smtClean="0">
                <a:ea typeface="新細明體" pitchFamily="18" charset="-120"/>
              </a:rPr>
              <a:t>A'B'C'</a:t>
            </a:r>
            <a:r>
              <a:rPr lang="en-US" altLang="zh-TW" smtClean="0">
                <a:ea typeface="新細明體" pitchFamily="18" charset="-120"/>
              </a:rPr>
              <a:t>		               by theorem 4(b) (associative)</a:t>
            </a:r>
          </a:p>
          <a:p>
            <a:pPr eaLnBrk="1" hangingPunct="1"/>
            <a:r>
              <a:rPr lang="en-US" altLang="zh-TW" i="1" smtClean="0">
                <a:ea typeface="新細明體" pitchFamily="18" charset="-120"/>
              </a:rPr>
              <a:t>Generalizations</a:t>
            </a:r>
            <a:r>
              <a:rPr lang="en-US" altLang="zh-TW" smtClean="0">
                <a:ea typeface="新細明體" pitchFamily="18" charset="-120"/>
              </a:rPr>
              <a:t>: a function is obtained by interchanging AND and OR operators and complementing each literal.</a:t>
            </a:r>
          </a:p>
          <a:p>
            <a:pPr lvl="1" eaLnBrk="1" hangingPunct="1"/>
            <a:r>
              <a:rPr lang="en-US" altLang="zh-TW" smtClean="0">
                <a:ea typeface="新細明體" pitchFamily="18" charset="-120"/>
              </a:rPr>
              <a:t>(</a:t>
            </a:r>
            <a:r>
              <a:rPr lang="en-US" altLang="zh-TW" i="1" smtClean="0">
                <a:ea typeface="新細明體" pitchFamily="18" charset="-120"/>
              </a:rPr>
              <a:t>A+B+C+D+ ... +F</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 </a:t>
            </a:r>
            <a:r>
              <a:rPr lang="en-US" altLang="zh-TW" i="1" smtClean="0">
                <a:ea typeface="新細明體" pitchFamily="18" charset="-120"/>
              </a:rPr>
              <a:t>A'B'C'D'</a:t>
            </a:r>
            <a:r>
              <a:rPr lang="en-US" altLang="zh-TW" smtClean="0">
                <a:ea typeface="新細明體" pitchFamily="18" charset="-120"/>
              </a:rPr>
              <a:t>... </a:t>
            </a:r>
            <a:r>
              <a:rPr lang="en-US" altLang="zh-TW" i="1" smtClean="0">
                <a:ea typeface="新細明體" pitchFamily="18" charset="-120"/>
              </a:rPr>
              <a:t>F'</a:t>
            </a:r>
          </a:p>
          <a:p>
            <a:pPr lvl="1" eaLnBrk="1" hangingPunct="1"/>
            <a:r>
              <a:rPr lang="en-US" altLang="zh-TW" smtClean="0">
                <a:ea typeface="新細明體" pitchFamily="18" charset="-120"/>
              </a:rPr>
              <a:t>(</a:t>
            </a:r>
            <a:r>
              <a:rPr lang="en-US" altLang="zh-TW" i="1" smtClean="0">
                <a:ea typeface="新細明體" pitchFamily="18" charset="-120"/>
              </a:rPr>
              <a:t>ABCD ... F</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 </a:t>
            </a:r>
            <a:r>
              <a:rPr lang="en-US" altLang="zh-TW" i="1" smtClean="0">
                <a:ea typeface="新細明體" pitchFamily="18" charset="-120"/>
              </a:rPr>
              <a:t>A'+ B'+C'+D' </a:t>
            </a:r>
            <a:r>
              <a:rPr lang="en-US" altLang="zh-TW" smtClean="0">
                <a:ea typeface="新細明體" pitchFamily="18" charset="-120"/>
              </a:rPr>
              <a:t>... +</a:t>
            </a:r>
            <a:r>
              <a:rPr lang="en-US" altLang="zh-TW" i="1" smtClean="0">
                <a:ea typeface="新細明體" pitchFamily="18" charset="-120"/>
              </a:rPr>
              <a:t>F'</a:t>
            </a: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p:spPr>
        <p:txBody>
          <a:bodyPr/>
          <a:lstStyle/>
          <a:p>
            <a:fld id="{BB310320-616A-4141-B5AF-960C25BC5EA2}" type="datetime4">
              <a:rPr lang="en-US"/>
              <a:pPr/>
              <a:t>March 16, 2014</a:t>
            </a:fld>
            <a:endParaRPr lang="en-US"/>
          </a:p>
        </p:txBody>
      </p:sp>
      <p:sp>
        <p:nvSpPr>
          <p:cNvPr id="29699" name="Slide Number Placeholder 3"/>
          <p:cNvSpPr>
            <a:spLocks noGrp="1"/>
          </p:cNvSpPr>
          <p:nvPr>
            <p:ph type="sldNum" sz="quarter" idx="12"/>
          </p:nvPr>
        </p:nvSpPr>
        <p:spPr>
          <a:noFill/>
        </p:spPr>
        <p:txBody>
          <a:bodyPr/>
          <a:lstStyle/>
          <a:p>
            <a:fld id="{86A3EE0A-9CD2-4DC0-A976-38FD8020B47B}" type="slidenum">
              <a:rPr lang="en-US"/>
              <a:pPr/>
              <a:t>27</a:t>
            </a:fld>
            <a:endParaRPr lang="en-US"/>
          </a:p>
        </p:txBody>
      </p:sp>
      <p:sp>
        <p:nvSpPr>
          <p:cNvPr id="29700" name="標題 1"/>
          <p:cNvSpPr>
            <a:spLocks noGrp="1"/>
          </p:cNvSpPr>
          <p:nvPr>
            <p:ph type="title" idx="4294967295"/>
          </p:nvPr>
        </p:nvSpPr>
        <p:spPr/>
        <p:txBody>
          <a:bodyPr lIns="0" tIns="0" rIns="0" bIns="0"/>
          <a:lstStyle/>
          <a:p>
            <a:pPr eaLnBrk="1" hangingPunct="1"/>
            <a:r>
              <a:rPr lang="en-US" altLang="zh-TW" smtClean="0">
                <a:ea typeface="新細明體" pitchFamily="18" charset="-120"/>
              </a:rPr>
              <a:t>Examples</a:t>
            </a:r>
            <a:endParaRPr lang="zh-TW" altLang="en-US" sz="2500" smtClean="0">
              <a:ea typeface="新細明體" pitchFamily="18" charset="-120"/>
            </a:endParaRPr>
          </a:p>
        </p:txBody>
      </p:sp>
      <p:sp>
        <p:nvSpPr>
          <p:cNvPr id="29701"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Example 2.2</a:t>
            </a:r>
          </a:p>
          <a:p>
            <a:pPr lvl="1" eaLnBrk="1" hangingPunct="1"/>
            <a:r>
              <a:rPr lang="en-US" altLang="zh-TW" i="1" smtClean="0">
                <a:ea typeface="新細明體" pitchFamily="18" charset="-120"/>
              </a:rPr>
              <a:t>F</a:t>
            </a:r>
            <a:r>
              <a:rPr lang="en-US" altLang="zh-TW" baseline="-25000" smtClean="0">
                <a:ea typeface="新細明體" pitchFamily="18" charset="-120"/>
              </a:rPr>
              <a:t>1</a:t>
            </a:r>
            <a:r>
              <a:rPr lang="en-US" altLang="zh-TW" i="1" smtClean="0">
                <a:ea typeface="新細明體" pitchFamily="18" charset="-120"/>
              </a:rPr>
              <a:t>' = </a:t>
            </a:r>
            <a:r>
              <a:rPr lang="en-US" altLang="zh-TW" smtClean="0">
                <a:ea typeface="新細明體" pitchFamily="18" charset="-120"/>
              </a:rPr>
              <a:t>(</a:t>
            </a:r>
            <a:r>
              <a:rPr lang="en-US" altLang="zh-TW" i="1" smtClean="0">
                <a:ea typeface="新細明體" pitchFamily="18" charset="-120"/>
              </a:rPr>
              <a:t>x'yz' + x'y'z</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 (</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 (</a:t>
            </a:r>
            <a:r>
              <a:rPr lang="en-US" altLang="zh-TW" i="1" smtClean="0">
                <a:ea typeface="新細明體" pitchFamily="18" charset="-120"/>
              </a:rPr>
              <a:t>x+y'+z</a:t>
            </a:r>
            <a:r>
              <a:rPr lang="en-US" altLang="zh-TW" smtClean="0">
                <a:ea typeface="新細明體" pitchFamily="18" charset="-120"/>
              </a:rPr>
              <a:t>) (</a:t>
            </a:r>
            <a:r>
              <a:rPr lang="en-US" altLang="zh-TW" i="1" smtClean="0">
                <a:ea typeface="新細明體" pitchFamily="18" charset="-120"/>
              </a:rPr>
              <a:t>x+y+z'</a:t>
            </a:r>
            <a:r>
              <a:rPr lang="en-US" altLang="zh-TW" smtClean="0">
                <a:ea typeface="新細明體" pitchFamily="18" charset="-120"/>
              </a:rPr>
              <a:t>)</a:t>
            </a:r>
          </a:p>
          <a:p>
            <a:pPr lvl="1" eaLnBrk="1" hangingPunct="1"/>
            <a:r>
              <a:rPr lang="en-US" altLang="zh-TW" i="1" smtClean="0">
                <a:ea typeface="新細明體" pitchFamily="18" charset="-120"/>
              </a:rPr>
              <a:t>F</a:t>
            </a:r>
            <a:r>
              <a:rPr lang="en-US" altLang="zh-TW" baseline="-25000" smtClean="0">
                <a:ea typeface="新細明體" pitchFamily="18" charset="-120"/>
              </a:rPr>
              <a:t>2</a:t>
            </a:r>
            <a:r>
              <a:rPr lang="en-US" altLang="zh-TW" i="1" smtClean="0">
                <a:ea typeface="新細明體" pitchFamily="18" charset="-120"/>
              </a:rPr>
              <a:t>' = </a:t>
            </a:r>
            <a:r>
              <a:rPr lang="zh-TW" altLang="en-US" smtClean="0">
                <a:ea typeface="新細明體" pitchFamily="18" charset="-120"/>
              </a:rPr>
              <a:t>[</a:t>
            </a:r>
            <a:r>
              <a:rPr lang="en-US" altLang="zh-TW" i="1" smtClean="0">
                <a:ea typeface="新細明體" pitchFamily="18" charset="-120"/>
              </a:rPr>
              <a:t>x</a:t>
            </a:r>
            <a:r>
              <a:rPr lang="en-US" altLang="zh-TW" smtClean="0">
                <a:ea typeface="新細明體" pitchFamily="18" charset="-120"/>
              </a:rPr>
              <a:t>(</a:t>
            </a:r>
            <a:r>
              <a:rPr lang="en-US" altLang="zh-TW" i="1" smtClean="0">
                <a:ea typeface="新細明體" pitchFamily="18" charset="-120"/>
              </a:rPr>
              <a:t>y'z'</a:t>
            </a:r>
            <a:r>
              <a:rPr lang="en-US" altLang="zh-TW" smtClean="0">
                <a:ea typeface="新細明體" pitchFamily="18" charset="-120"/>
              </a:rPr>
              <a:t>+</a:t>
            </a:r>
            <a:r>
              <a:rPr lang="en-US" altLang="zh-TW" i="1" smtClean="0">
                <a:ea typeface="新細明體" pitchFamily="18" charset="-120"/>
              </a:rPr>
              <a:t>yz</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 </a:t>
            </a:r>
            <a:r>
              <a:rPr lang="en-US" altLang="zh-TW" i="1" smtClean="0">
                <a:ea typeface="新細明體" pitchFamily="18" charset="-120"/>
              </a:rPr>
              <a:t>x'</a:t>
            </a:r>
            <a:r>
              <a:rPr lang="en-US" altLang="zh-TW" smtClean="0">
                <a:ea typeface="新細明體" pitchFamily="18" charset="-120"/>
              </a:rPr>
              <a:t> + (</a:t>
            </a:r>
            <a:r>
              <a:rPr lang="en-US" altLang="zh-TW" i="1" smtClean="0">
                <a:ea typeface="新細明體" pitchFamily="18" charset="-120"/>
              </a:rPr>
              <a:t>y'z'+yz</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 </a:t>
            </a:r>
            <a:r>
              <a:rPr lang="en-US" altLang="zh-TW" i="1" smtClean="0">
                <a:ea typeface="新細明體" pitchFamily="18" charset="-120"/>
              </a:rPr>
              <a:t>x'</a:t>
            </a:r>
            <a:r>
              <a:rPr lang="en-US" altLang="zh-TW" smtClean="0">
                <a:ea typeface="新細明體" pitchFamily="18" charset="-120"/>
              </a:rPr>
              <a:t> + (</a:t>
            </a:r>
            <a:r>
              <a:rPr lang="en-US" altLang="zh-TW" i="1" smtClean="0">
                <a:ea typeface="新細明體" pitchFamily="18" charset="-120"/>
              </a:rPr>
              <a:t>y'z'</a:t>
            </a:r>
            <a:r>
              <a:rPr lang="en-US" altLang="zh-TW" smtClean="0">
                <a:ea typeface="新細明體" pitchFamily="18" charset="-120"/>
              </a:rPr>
              <a:t>)</a:t>
            </a:r>
            <a:r>
              <a:rPr lang="en-US" altLang="zh-TW" i="1" smtClean="0">
                <a:ea typeface="新細明體" pitchFamily="18" charset="-120"/>
              </a:rPr>
              <a:t>'</a:t>
            </a:r>
            <a:r>
              <a:rPr lang="en-US" altLang="zh-TW" smtClean="0">
                <a:ea typeface="新細明體" pitchFamily="18" charset="-120"/>
              </a:rPr>
              <a:t> (</a:t>
            </a:r>
            <a:r>
              <a:rPr lang="en-US" altLang="zh-TW" i="1" smtClean="0">
                <a:ea typeface="新細明體" pitchFamily="18" charset="-120"/>
              </a:rPr>
              <a:t>yz</a:t>
            </a:r>
            <a:r>
              <a:rPr lang="en-US" altLang="zh-TW" smtClean="0">
                <a:ea typeface="新細明體" pitchFamily="18" charset="-120"/>
              </a:rPr>
              <a:t>)</a:t>
            </a:r>
            <a:r>
              <a:rPr lang="en-US" altLang="zh-TW" i="1" smtClean="0">
                <a:ea typeface="新細明體" pitchFamily="18" charset="-120"/>
              </a:rPr>
              <a:t>‘</a:t>
            </a:r>
          </a:p>
          <a:p>
            <a:pPr lvl="1" eaLnBrk="1" hangingPunct="1">
              <a:buFont typeface="Wingdings" pitchFamily="2" charset="2"/>
              <a:buNone/>
            </a:pPr>
            <a:r>
              <a:rPr lang="en-US" altLang="zh-TW" i="1" smtClean="0">
                <a:ea typeface="新細明體" pitchFamily="18" charset="-120"/>
              </a:rPr>
              <a:t>		   </a:t>
            </a:r>
            <a:r>
              <a:rPr lang="en-US" altLang="zh-TW" smtClean="0">
                <a:ea typeface="新細明體" pitchFamily="18" charset="-120"/>
              </a:rPr>
              <a:t>= </a:t>
            </a:r>
            <a:r>
              <a:rPr lang="en-US" altLang="zh-TW" i="1" smtClean="0">
                <a:ea typeface="新細明體" pitchFamily="18" charset="-120"/>
              </a:rPr>
              <a:t>x' </a:t>
            </a:r>
            <a:r>
              <a:rPr lang="en-US" altLang="zh-TW" smtClean="0">
                <a:ea typeface="新細明體" pitchFamily="18" charset="-120"/>
              </a:rPr>
              <a:t>+ (</a:t>
            </a:r>
            <a:r>
              <a:rPr lang="en-US" altLang="zh-TW" i="1" smtClean="0">
                <a:ea typeface="新細明體" pitchFamily="18" charset="-120"/>
              </a:rPr>
              <a:t>y+z</a:t>
            </a:r>
            <a:r>
              <a:rPr lang="en-US" altLang="zh-TW" smtClean="0">
                <a:ea typeface="新細明體" pitchFamily="18" charset="-120"/>
              </a:rPr>
              <a:t>) (</a:t>
            </a:r>
            <a:r>
              <a:rPr lang="en-US" altLang="zh-TW" i="1" smtClean="0">
                <a:ea typeface="新細明體" pitchFamily="18" charset="-120"/>
              </a:rPr>
              <a:t>y'+z'</a:t>
            </a:r>
            <a:r>
              <a:rPr lang="en-US" altLang="zh-TW" smtClean="0">
                <a:ea typeface="新細明體" pitchFamily="18" charset="-120"/>
              </a:rPr>
              <a:t>)</a:t>
            </a:r>
          </a:p>
          <a:p>
            <a:pPr lvl="1" eaLnBrk="1" hangingPunct="1">
              <a:buFont typeface="Wingdings" pitchFamily="2" charset="2"/>
              <a:buNone/>
            </a:pPr>
            <a:r>
              <a:rPr lang="en-US" altLang="zh-TW" smtClean="0">
                <a:ea typeface="新細明體" pitchFamily="18" charset="-120"/>
              </a:rPr>
              <a:t>	      = </a:t>
            </a:r>
            <a:r>
              <a:rPr lang="en-US" altLang="zh-TW" i="1" smtClean="0">
                <a:ea typeface="新細明體" pitchFamily="18" charset="-120"/>
              </a:rPr>
              <a:t>x' </a:t>
            </a:r>
            <a:r>
              <a:rPr lang="en-US" altLang="zh-TW" smtClean="0">
                <a:ea typeface="新細明體" pitchFamily="18" charset="-120"/>
              </a:rPr>
              <a:t>+ </a:t>
            </a:r>
            <a:r>
              <a:rPr lang="en-US" altLang="zh-TW" i="1" smtClean="0">
                <a:ea typeface="新細明體" pitchFamily="18" charset="-120"/>
              </a:rPr>
              <a:t>yz‘+y'z</a:t>
            </a:r>
            <a:endParaRPr lang="en-US" altLang="zh-TW" smtClean="0">
              <a:ea typeface="新細明體" pitchFamily="18" charset="-120"/>
            </a:endParaRPr>
          </a:p>
          <a:p>
            <a:pPr eaLnBrk="1" hangingPunct="1"/>
            <a:r>
              <a:rPr lang="en-US" altLang="zh-TW" smtClean="0">
                <a:ea typeface="新細明體" pitchFamily="18" charset="-120"/>
              </a:rPr>
              <a:t>Example 2.3: a simpler procedure</a:t>
            </a:r>
          </a:p>
          <a:p>
            <a:pPr lvl="1" eaLnBrk="1" hangingPunct="1"/>
            <a:r>
              <a:rPr lang="en-US" altLang="zh-TW" smtClean="0">
                <a:ea typeface="新細明體" pitchFamily="18" charset="-120"/>
              </a:rPr>
              <a:t>Take the dual of the function and complement each literal</a:t>
            </a:r>
          </a:p>
          <a:p>
            <a:pPr lvl="1" eaLnBrk="1" hangingPunct="1">
              <a:buClrTx/>
              <a:buSzPct val="100000"/>
              <a:buFont typeface="Book Antiqua" pitchFamily="18" charset="0"/>
              <a:buAutoNum type="arabicPeriod"/>
            </a:pPr>
            <a:r>
              <a:rPr lang="en-US" altLang="zh-TW" i="1" smtClean="0">
                <a:ea typeface="新細明體" pitchFamily="18" charset="-120"/>
              </a:rPr>
              <a:t>F</a:t>
            </a:r>
            <a:r>
              <a:rPr lang="en-US" altLang="zh-TW" baseline="-25000" smtClean="0">
                <a:ea typeface="新細明體" pitchFamily="18" charset="-120"/>
              </a:rPr>
              <a:t>1</a:t>
            </a:r>
            <a:r>
              <a:rPr lang="en-US" altLang="zh-TW" smtClean="0">
                <a:ea typeface="新細明體" pitchFamily="18" charset="-120"/>
              </a:rPr>
              <a:t> = </a:t>
            </a:r>
            <a:r>
              <a:rPr lang="en-US" altLang="zh-TW" i="1" smtClean="0">
                <a:ea typeface="新細明體" pitchFamily="18" charset="-120"/>
              </a:rPr>
              <a:t>x'yz' </a:t>
            </a:r>
            <a:r>
              <a:rPr lang="en-US" altLang="zh-TW" smtClean="0">
                <a:ea typeface="新細明體" pitchFamily="18" charset="-120"/>
              </a:rPr>
              <a:t>+ </a:t>
            </a:r>
            <a:r>
              <a:rPr lang="en-US" altLang="zh-TW" i="1" smtClean="0">
                <a:ea typeface="新細明體" pitchFamily="18" charset="-120"/>
              </a:rPr>
              <a:t>x'y'z</a:t>
            </a:r>
            <a:r>
              <a:rPr lang="en-US" altLang="zh-TW" smtClean="0">
                <a:ea typeface="新細明體" pitchFamily="18" charset="-120"/>
              </a:rPr>
              <a:t>.  </a:t>
            </a:r>
          </a:p>
          <a:p>
            <a:pPr lvl="1" eaLnBrk="1" hangingPunct="1">
              <a:buClrTx/>
              <a:buSzPct val="100000"/>
              <a:buFont typeface="Wingdings" pitchFamily="2" charset="2"/>
              <a:buNone/>
            </a:pPr>
            <a:r>
              <a:rPr lang="en-US" altLang="zh-TW" smtClean="0">
                <a:ea typeface="新細明體" pitchFamily="18" charset="-120"/>
              </a:rPr>
              <a:t>	The dual of </a:t>
            </a:r>
            <a:r>
              <a:rPr lang="en-US" altLang="zh-TW" i="1" smtClean="0">
                <a:ea typeface="新細明體" pitchFamily="18" charset="-120"/>
              </a:rPr>
              <a:t>F</a:t>
            </a:r>
            <a:r>
              <a:rPr lang="en-US" altLang="zh-TW" baseline="-25000" smtClean="0">
                <a:ea typeface="新細明體" pitchFamily="18" charset="-120"/>
              </a:rPr>
              <a:t>1</a:t>
            </a:r>
            <a:r>
              <a:rPr lang="en-US" altLang="zh-TW" smtClean="0">
                <a:ea typeface="新細明體" pitchFamily="18" charset="-120"/>
              </a:rPr>
              <a:t> is (</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 </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p>
          <a:p>
            <a:pPr lvl="1" eaLnBrk="1" hangingPunct="1">
              <a:buFont typeface="Wingdings" pitchFamily="2" charset="2"/>
              <a:buNone/>
            </a:pPr>
            <a:r>
              <a:rPr lang="en-US" altLang="zh-TW" smtClean="0">
                <a:ea typeface="新細明體" pitchFamily="18" charset="-120"/>
              </a:rPr>
              <a:t>	 	Complement each literal: (</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 = </a:t>
            </a:r>
            <a:r>
              <a:rPr lang="en-US" altLang="zh-TW" i="1" smtClean="0">
                <a:ea typeface="新細明體" pitchFamily="18" charset="-120"/>
              </a:rPr>
              <a:t>F</a:t>
            </a:r>
            <a:r>
              <a:rPr lang="en-US" altLang="zh-TW" baseline="-25000" smtClean="0">
                <a:ea typeface="新細明體" pitchFamily="18" charset="-120"/>
              </a:rPr>
              <a:t>1</a:t>
            </a:r>
            <a:r>
              <a:rPr lang="en-US" altLang="zh-TW" i="1" smtClean="0">
                <a:ea typeface="新細明體" pitchFamily="18" charset="-120"/>
              </a:rPr>
              <a:t>'</a:t>
            </a:r>
          </a:p>
          <a:p>
            <a:pPr lvl="1" eaLnBrk="1" hangingPunct="1">
              <a:buClrTx/>
              <a:buSzPct val="100000"/>
              <a:buFont typeface="Book Antiqua" pitchFamily="18" charset="0"/>
              <a:buAutoNum type="arabicPeriod" startAt="2"/>
            </a:pPr>
            <a:r>
              <a:rPr lang="en-US" altLang="zh-TW" i="1" smtClean="0">
                <a:ea typeface="新細明體" pitchFamily="18" charset="-120"/>
              </a:rPr>
              <a:t>F</a:t>
            </a:r>
            <a:r>
              <a:rPr lang="en-US" altLang="zh-TW" baseline="-25000" smtClean="0">
                <a:ea typeface="新細明體" pitchFamily="18" charset="-120"/>
              </a:rPr>
              <a:t>2</a:t>
            </a:r>
            <a:r>
              <a:rPr lang="en-US" altLang="zh-TW" smtClean="0">
                <a:ea typeface="新細明體" pitchFamily="18" charset="-120"/>
              </a:rPr>
              <a:t> = </a:t>
            </a:r>
            <a:r>
              <a:rPr lang="en-US" altLang="zh-TW" i="1" smtClean="0">
                <a:ea typeface="新細明體" pitchFamily="18" charset="-120"/>
              </a:rPr>
              <a:t>x(y' z' </a:t>
            </a:r>
            <a:r>
              <a:rPr lang="en-US" altLang="zh-TW" smtClean="0">
                <a:ea typeface="新細明體" pitchFamily="18" charset="-120"/>
              </a:rPr>
              <a:t>+ </a:t>
            </a:r>
            <a:r>
              <a:rPr lang="en-US" altLang="zh-TW" i="1" smtClean="0">
                <a:ea typeface="新細明體" pitchFamily="18" charset="-120"/>
              </a:rPr>
              <a:t>yz</a:t>
            </a:r>
            <a:r>
              <a:rPr lang="en-US" altLang="zh-TW" smtClean="0">
                <a:ea typeface="新細明體" pitchFamily="18" charset="-120"/>
              </a:rPr>
              <a:t>).  </a:t>
            </a:r>
          </a:p>
          <a:p>
            <a:pPr lvl="1" eaLnBrk="1" hangingPunct="1">
              <a:buClrTx/>
              <a:buSzPct val="100000"/>
              <a:buFont typeface="Wingdings" pitchFamily="2" charset="2"/>
              <a:buNone/>
            </a:pPr>
            <a:r>
              <a:rPr lang="en-US" altLang="zh-TW" smtClean="0">
                <a:ea typeface="新細明體" pitchFamily="18" charset="-120"/>
              </a:rPr>
              <a:t>	The dual of </a:t>
            </a:r>
            <a:r>
              <a:rPr lang="en-US" altLang="zh-TW" i="1" smtClean="0">
                <a:ea typeface="新細明體" pitchFamily="18" charset="-120"/>
              </a:rPr>
              <a:t>F</a:t>
            </a:r>
            <a:r>
              <a:rPr lang="en-US" altLang="zh-TW" baseline="-25000" smtClean="0">
                <a:ea typeface="新細明體" pitchFamily="18" charset="-120"/>
              </a:rPr>
              <a:t>2</a:t>
            </a:r>
            <a:r>
              <a:rPr lang="en-US" altLang="zh-TW" smtClean="0">
                <a:ea typeface="新細明體" pitchFamily="18" charset="-120"/>
              </a:rPr>
              <a:t> is </a:t>
            </a:r>
            <a:r>
              <a:rPr lang="en-US" altLang="zh-TW" i="1" smtClean="0">
                <a:ea typeface="新細明體" pitchFamily="18" charset="-120"/>
              </a:rPr>
              <a:t>x</a:t>
            </a:r>
            <a:r>
              <a:rPr lang="en-US" altLang="zh-TW" smtClean="0">
                <a:ea typeface="新細明體" pitchFamily="18" charset="-120"/>
              </a:rPr>
              <a:t>+(</a:t>
            </a:r>
            <a:r>
              <a:rPr lang="en-US" altLang="zh-TW" i="1" smtClean="0">
                <a:ea typeface="新細明體" pitchFamily="18" charset="-120"/>
              </a:rPr>
              <a:t>y'+z'</a:t>
            </a:r>
            <a:r>
              <a:rPr lang="en-US" altLang="zh-TW" smtClean="0">
                <a:ea typeface="新細明體" pitchFamily="18" charset="-120"/>
              </a:rPr>
              <a:t>)</a:t>
            </a:r>
            <a:r>
              <a:rPr lang="en-US" altLang="zh-TW" i="1" smtClean="0">
                <a:ea typeface="新細明體" pitchFamily="18" charset="-120"/>
              </a:rPr>
              <a:t> </a:t>
            </a:r>
            <a:r>
              <a:rPr lang="en-US" altLang="zh-TW" smtClean="0">
                <a:ea typeface="新細明體" pitchFamily="18" charset="-120"/>
              </a:rPr>
              <a:t>(</a:t>
            </a:r>
            <a:r>
              <a:rPr lang="en-US" altLang="zh-TW" i="1" smtClean="0">
                <a:ea typeface="新細明體" pitchFamily="18" charset="-120"/>
              </a:rPr>
              <a:t>y+z</a:t>
            </a:r>
            <a:r>
              <a:rPr lang="en-US" altLang="zh-TW" smtClean="0">
                <a:ea typeface="新細明體" pitchFamily="18" charset="-120"/>
              </a:rPr>
              <a:t>).</a:t>
            </a:r>
          </a:p>
          <a:p>
            <a:pPr lvl="1" eaLnBrk="1" hangingPunct="1">
              <a:buFont typeface="Wingdings" pitchFamily="2" charset="2"/>
              <a:buNone/>
            </a:pPr>
            <a:r>
              <a:rPr lang="en-US" altLang="zh-TW" smtClean="0">
                <a:ea typeface="新細明體" pitchFamily="18" charset="-120"/>
              </a:rPr>
              <a:t>	 	Complement each literal: </a:t>
            </a:r>
            <a:r>
              <a:rPr lang="en-US" altLang="zh-TW" i="1" smtClean="0">
                <a:ea typeface="新細明體" pitchFamily="18" charset="-120"/>
              </a:rPr>
              <a:t>x'+</a:t>
            </a:r>
            <a:r>
              <a:rPr lang="en-US" altLang="zh-TW" smtClean="0">
                <a:ea typeface="新細明體" pitchFamily="18" charset="-120"/>
              </a:rPr>
              <a:t>(</a:t>
            </a:r>
            <a:r>
              <a:rPr lang="en-US" altLang="zh-TW" i="1" smtClean="0">
                <a:ea typeface="新細明體" pitchFamily="18" charset="-120"/>
              </a:rPr>
              <a:t>y+z</a:t>
            </a:r>
            <a:r>
              <a:rPr lang="en-US" altLang="zh-TW" smtClean="0">
                <a:ea typeface="新細明體" pitchFamily="18" charset="-120"/>
              </a:rPr>
              <a:t>)(</a:t>
            </a:r>
            <a:r>
              <a:rPr lang="en-US" altLang="zh-TW" i="1" smtClean="0">
                <a:ea typeface="新細明體" pitchFamily="18" charset="-120"/>
              </a:rPr>
              <a:t>y' +z'</a:t>
            </a:r>
            <a:r>
              <a:rPr lang="en-US" altLang="zh-TW" smtClean="0">
                <a:ea typeface="新細明體" pitchFamily="18" charset="-120"/>
              </a:rPr>
              <a:t>) = </a:t>
            </a:r>
            <a:r>
              <a:rPr lang="en-US" altLang="zh-TW" i="1" smtClean="0">
                <a:ea typeface="新細明體" pitchFamily="18" charset="-120"/>
              </a:rPr>
              <a:t>F</a:t>
            </a:r>
            <a:r>
              <a:rPr lang="en-US" altLang="zh-TW" baseline="-25000" smtClean="0">
                <a:ea typeface="新細明體" pitchFamily="18" charset="-120"/>
              </a:rPr>
              <a:t>2</a:t>
            </a:r>
            <a:r>
              <a:rPr lang="en-US" altLang="zh-TW" i="1" smtClean="0">
                <a:ea typeface="新細明體" pitchFamily="18" charset="-120"/>
              </a:rPr>
              <a:t>'</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1"/>
          <p:cNvSpPr>
            <a:spLocks noGrp="1"/>
          </p:cNvSpPr>
          <p:nvPr>
            <p:ph type="dt" sz="quarter" idx="10"/>
          </p:nvPr>
        </p:nvSpPr>
        <p:spPr>
          <a:noFill/>
        </p:spPr>
        <p:txBody>
          <a:bodyPr/>
          <a:lstStyle/>
          <a:p>
            <a:fld id="{3F37972F-1CA6-4187-86A6-F7DAF2E52F15}" type="datetime4">
              <a:rPr lang="en-US"/>
              <a:pPr/>
              <a:t>March 16, 2014</a:t>
            </a:fld>
            <a:endParaRPr lang="en-US"/>
          </a:p>
        </p:txBody>
      </p:sp>
      <p:sp>
        <p:nvSpPr>
          <p:cNvPr id="30723" name="Slide Number Placeholder 3"/>
          <p:cNvSpPr>
            <a:spLocks noGrp="1"/>
          </p:cNvSpPr>
          <p:nvPr>
            <p:ph type="sldNum" sz="quarter" idx="12"/>
          </p:nvPr>
        </p:nvSpPr>
        <p:spPr>
          <a:noFill/>
        </p:spPr>
        <p:txBody>
          <a:bodyPr/>
          <a:lstStyle/>
          <a:p>
            <a:fld id="{A0048C73-EAD4-4296-9267-6D29601ADD1A}" type="slidenum">
              <a:rPr lang="en-US"/>
              <a:pPr/>
              <a:t>28</a:t>
            </a:fld>
            <a:endParaRPr lang="en-US"/>
          </a:p>
        </p:txBody>
      </p:sp>
      <p:sp>
        <p:nvSpPr>
          <p:cNvPr id="30724" name="標題 1"/>
          <p:cNvSpPr>
            <a:spLocks noGrp="1"/>
          </p:cNvSpPr>
          <p:nvPr>
            <p:ph type="title" idx="4294967295"/>
          </p:nvPr>
        </p:nvSpPr>
        <p:spPr/>
        <p:txBody>
          <a:bodyPr lIns="0" tIns="0" rIns="0" bIns="0"/>
          <a:lstStyle/>
          <a:p>
            <a:pPr eaLnBrk="1" hangingPunct="1"/>
            <a:r>
              <a:rPr lang="en-US" altLang="zh-TW" dirty="0" smtClean="0">
                <a:ea typeface="新細明體" pitchFamily="18" charset="-120"/>
              </a:rPr>
              <a:t>2.6	Canonical and Standard Forms </a:t>
            </a:r>
            <a:endParaRPr lang="zh-TW" altLang="en-US" sz="2500" dirty="0" smtClean="0">
              <a:ea typeface="新細明體" pitchFamily="18" charset="-120"/>
            </a:endParaRPr>
          </a:p>
        </p:txBody>
      </p:sp>
      <p:sp>
        <p:nvSpPr>
          <p:cNvPr id="30725" name="內容版面配置區 2"/>
          <p:cNvSpPr>
            <a:spLocks noGrp="1"/>
          </p:cNvSpPr>
          <p:nvPr>
            <p:ph idx="4294967295"/>
          </p:nvPr>
        </p:nvSpPr>
        <p:spPr/>
        <p:txBody>
          <a:bodyPr lIns="90488" tIns="44450" rIns="90488" bIns="44450"/>
          <a:lstStyle/>
          <a:p>
            <a:pPr eaLnBrk="1" hangingPunct="1">
              <a:buFont typeface="Wingdings" pitchFamily="2" charset="2"/>
              <a:buNone/>
            </a:pPr>
            <a:r>
              <a:rPr lang="en-US" altLang="zh-TW" smtClean="0">
                <a:ea typeface="新細明體" pitchFamily="18" charset="-120"/>
              </a:rPr>
              <a:t>Minterms and Maxterms</a:t>
            </a:r>
          </a:p>
          <a:p>
            <a:pPr eaLnBrk="1" hangingPunct="1"/>
            <a:r>
              <a:rPr lang="en-US" altLang="zh-TW" smtClean="0">
                <a:ea typeface="新細明體" pitchFamily="18" charset="-120"/>
              </a:rPr>
              <a:t>A minterm (standard product): an AND term consists of all literals in their normal form or in their complement form.</a:t>
            </a:r>
          </a:p>
          <a:p>
            <a:pPr lvl="1" eaLnBrk="1" hangingPunct="1"/>
            <a:r>
              <a:rPr lang="en-US" altLang="zh-TW" smtClean="0">
                <a:ea typeface="新細明體" pitchFamily="18" charset="-120"/>
              </a:rPr>
              <a:t>For example, two binary variables </a:t>
            </a:r>
            <a:r>
              <a:rPr lang="en-US" altLang="zh-TW" i="1" smtClean="0">
                <a:ea typeface="新細明體" pitchFamily="18" charset="-120"/>
              </a:rPr>
              <a:t>x </a:t>
            </a:r>
            <a:r>
              <a:rPr lang="en-US" altLang="zh-TW" smtClean="0">
                <a:ea typeface="新細明體" pitchFamily="18" charset="-120"/>
              </a:rPr>
              <a:t>and </a:t>
            </a:r>
            <a:r>
              <a:rPr lang="en-US" altLang="zh-TW" i="1" smtClean="0">
                <a:ea typeface="新細明體" pitchFamily="18" charset="-120"/>
              </a:rPr>
              <a:t>y,</a:t>
            </a:r>
          </a:p>
          <a:p>
            <a:pPr lvl="2" eaLnBrk="1" hangingPunct="1"/>
            <a:r>
              <a:rPr lang="en-US" altLang="zh-TW" sz="1800" i="1" smtClean="0">
                <a:ea typeface="新細明體" pitchFamily="18" charset="-120"/>
              </a:rPr>
              <a:t>xy, xy', x'y, x'y'</a:t>
            </a:r>
          </a:p>
          <a:p>
            <a:pPr lvl="1" eaLnBrk="1" hangingPunct="1"/>
            <a:r>
              <a:rPr lang="en-US" altLang="zh-TW" smtClean="0">
                <a:ea typeface="新細明體" pitchFamily="18" charset="-120"/>
              </a:rPr>
              <a:t>It is also called a standard product.</a:t>
            </a:r>
          </a:p>
          <a:p>
            <a:pPr lvl="1" eaLnBrk="1" hangingPunct="1"/>
            <a:r>
              <a:rPr lang="en-US" altLang="zh-TW" i="1" smtClean="0">
                <a:ea typeface="新細明體" pitchFamily="18" charset="-120"/>
              </a:rPr>
              <a:t>n</a:t>
            </a:r>
            <a:r>
              <a:rPr lang="en-US" altLang="zh-TW" smtClean="0">
                <a:ea typeface="新細明體" pitchFamily="18" charset="-120"/>
              </a:rPr>
              <a:t> variables con be combined to form 2</a:t>
            </a:r>
            <a:r>
              <a:rPr lang="en-US" altLang="zh-TW" i="1" baseline="40000" smtClean="0">
                <a:ea typeface="新細明體" pitchFamily="18" charset="-120"/>
              </a:rPr>
              <a:t>n </a:t>
            </a:r>
            <a:r>
              <a:rPr lang="en-US" altLang="zh-TW" smtClean="0">
                <a:ea typeface="新細明體" pitchFamily="18" charset="-120"/>
              </a:rPr>
              <a:t>minterms.</a:t>
            </a:r>
          </a:p>
          <a:p>
            <a:pPr eaLnBrk="1" hangingPunct="1"/>
            <a:r>
              <a:rPr lang="en-US" altLang="zh-TW" smtClean="0">
                <a:ea typeface="新細明體" pitchFamily="18" charset="-120"/>
              </a:rPr>
              <a:t>A maxterm (standard sums): an OR term</a:t>
            </a:r>
          </a:p>
          <a:p>
            <a:pPr lvl="1" eaLnBrk="1" hangingPunct="1"/>
            <a:r>
              <a:rPr lang="en-US" altLang="zh-TW" smtClean="0">
                <a:ea typeface="新細明體" pitchFamily="18" charset="-120"/>
              </a:rPr>
              <a:t>It is also call a standard sum.</a:t>
            </a:r>
          </a:p>
          <a:p>
            <a:pPr lvl="1" eaLnBrk="1" hangingPunct="1"/>
            <a:r>
              <a:rPr lang="en-US" altLang="zh-TW" smtClean="0">
                <a:ea typeface="新細明體" pitchFamily="18" charset="-120"/>
              </a:rPr>
              <a:t>2</a:t>
            </a:r>
            <a:r>
              <a:rPr lang="en-US" altLang="zh-TW" i="1" baseline="40000" smtClean="0">
                <a:ea typeface="新細明體" pitchFamily="18" charset="-120"/>
              </a:rPr>
              <a:t>n </a:t>
            </a:r>
            <a:r>
              <a:rPr lang="en-US" altLang="zh-TW" smtClean="0">
                <a:ea typeface="新細明體" pitchFamily="18" charset="-120"/>
              </a:rPr>
              <a:t>maxterms.</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p:spPr>
        <p:txBody>
          <a:bodyPr/>
          <a:lstStyle/>
          <a:p>
            <a:fld id="{89C9A221-968A-4FA0-A259-BA174BB0B688}" type="datetime4">
              <a:rPr lang="en-US"/>
              <a:pPr/>
              <a:t>March 16, 2014</a:t>
            </a:fld>
            <a:endParaRPr lang="en-US"/>
          </a:p>
        </p:txBody>
      </p:sp>
      <p:sp>
        <p:nvSpPr>
          <p:cNvPr id="31747" name="Slide Number Placeholder 3"/>
          <p:cNvSpPr>
            <a:spLocks noGrp="1"/>
          </p:cNvSpPr>
          <p:nvPr>
            <p:ph type="sldNum" sz="quarter" idx="12"/>
          </p:nvPr>
        </p:nvSpPr>
        <p:spPr>
          <a:noFill/>
        </p:spPr>
        <p:txBody>
          <a:bodyPr/>
          <a:lstStyle/>
          <a:p>
            <a:fld id="{60EBF6A5-7196-4AFE-B6FA-429F21B2199F}" type="slidenum">
              <a:rPr lang="en-US"/>
              <a:pPr/>
              <a:t>29</a:t>
            </a:fld>
            <a:endParaRPr lang="en-US"/>
          </a:p>
        </p:txBody>
      </p:sp>
      <p:sp>
        <p:nvSpPr>
          <p:cNvPr id="31748" name="標題 1"/>
          <p:cNvSpPr>
            <a:spLocks noGrp="1"/>
          </p:cNvSpPr>
          <p:nvPr>
            <p:ph type="title" idx="4294967295"/>
          </p:nvPr>
        </p:nvSpPr>
        <p:spPr/>
        <p:txBody>
          <a:bodyPr lIns="0" tIns="0" rIns="0" bIns="0"/>
          <a:lstStyle/>
          <a:p>
            <a:pPr eaLnBrk="1" hangingPunct="1"/>
            <a:r>
              <a:rPr lang="en-US" altLang="zh-TW" smtClean="0">
                <a:ea typeface="新細明體" pitchFamily="18" charset="-120"/>
              </a:rPr>
              <a:t>Minterms and Maxterms</a:t>
            </a:r>
            <a:endParaRPr lang="zh-TW" altLang="en-US" sz="2500" smtClean="0">
              <a:ea typeface="新細明體" pitchFamily="18" charset="-120"/>
            </a:endParaRPr>
          </a:p>
        </p:txBody>
      </p:sp>
      <p:sp>
        <p:nvSpPr>
          <p:cNvPr id="31749" name="內容版面配置區 2"/>
          <p:cNvSpPr>
            <a:spLocks noGrp="1"/>
          </p:cNvSpPr>
          <p:nvPr>
            <p:ph idx="4294967295"/>
          </p:nvPr>
        </p:nvSpPr>
        <p:spPr/>
        <p:txBody>
          <a:bodyPr lIns="90488" tIns="44450" rIns="90488" bIns="44450"/>
          <a:lstStyle/>
          <a:p>
            <a:pPr marL="342900" lvl="1" indent="-342900" eaLnBrk="1" hangingPunct="1">
              <a:buClr>
                <a:srgbClr val="0000FF"/>
              </a:buClr>
              <a:buSzPct val="90000"/>
              <a:buFont typeface="Wingdings 2" pitchFamily="18" charset="2"/>
              <a:buChar char="©"/>
            </a:pPr>
            <a:r>
              <a:rPr lang="en-US" altLang="zh-TW" sz="2400" smtClean="0">
                <a:ea typeface="新細明體" pitchFamily="18" charset="-120"/>
              </a:rPr>
              <a:t>Each </a:t>
            </a:r>
            <a:r>
              <a:rPr lang="en-US" altLang="zh-TW" sz="2400" i="1" smtClean="0">
                <a:ea typeface="新細明體" pitchFamily="18" charset="-120"/>
              </a:rPr>
              <a:t>maxterm</a:t>
            </a:r>
            <a:r>
              <a:rPr lang="en-US" altLang="zh-TW" sz="2400" smtClean="0">
                <a:ea typeface="新細明體" pitchFamily="18" charset="-120"/>
              </a:rPr>
              <a:t> is the complement of its corresponding </a:t>
            </a:r>
            <a:r>
              <a:rPr lang="en-US" altLang="zh-TW" sz="2400" i="1" smtClean="0">
                <a:ea typeface="新細明體" pitchFamily="18" charset="-120"/>
              </a:rPr>
              <a:t>minterm</a:t>
            </a:r>
            <a:r>
              <a:rPr lang="en-US" altLang="zh-TW" sz="2400" smtClean="0">
                <a:ea typeface="新細明體" pitchFamily="18" charset="-120"/>
              </a:rPr>
              <a:t>, and vice versa.</a:t>
            </a:r>
            <a:endParaRPr lang="zh-TW" altLang="en-US" sz="2400" smtClean="0">
              <a:ea typeface="新細明體" pitchFamily="18" charset="-120"/>
            </a:endParaRPr>
          </a:p>
          <a:p>
            <a:pPr eaLnBrk="1" hangingPunct="1"/>
            <a:endParaRPr lang="zh-TW" altLang="en-US" smtClean="0">
              <a:ea typeface="新細明體" pitchFamily="18" charset="-120"/>
            </a:endParaRPr>
          </a:p>
        </p:txBody>
      </p:sp>
      <p:pic>
        <p:nvPicPr>
          <p:cNvPr id="31750" name="Picture 6"/>
          <p:cNvPicPr>
            <a:picLocks noChangeAspect="1" noChangeArrowheads="1"/>
          </p:cNvPicPr>
          <p:nvPr/>
        </p:nvPicPr>
        <p:blipFill>
          <a:blip r:embed="rId2">
            <a:lum bright="-28000" contrast="54000"/>
          </a:blip>
          <a:srcRect/>
          <a:stretch>
            <a:fillRect/>
          </a:stretch>
        </p:blipFill>
        <p:spPr bwMode="auto">
          <a:xfrm>
            <a:off x="433388" y="2274888"/>
            <a:ext cx="8302625" cy="3795712"/>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fld id="{924DF006-E3CA-46E1-8AD7-60725D9EAB0A}" type="datetime4">
              <a:rPr lang="en-US"/>
              <a:pPr/>
              <a:t>March 16, 2014</a:t>
            </a:fld>
            <a:endParaRPr lang="en-US"/>
          </a:p>
        </p:txBody>
      </p:sp>
      <p:sp>
        <p:nvSpPr>
          <p:cNvPr id="5123" name="Slide Number Placeholder 5"/>
          <p:cNvSpPr>
            <a:spLocks noGrp="1"/>
          </p:cNvSpPr>
          <p:nvPr>
            <p:ph type="sldNum" sz="quarter" idx="12"/>
          </p:nvPr>
        </p:nvSpPr>
        <p:spPr>
          <a:noFill/>
        </p:spPr>
        <p:txBody>
          <a:bodyPr/>
          <a:lstStyle/>
          <a:p>
            <a:fld id="{F70089B2-DEFA-4398-A2C7-751D4756E75E}" type="slidenum">
              <a:rPr lang="en-US"/>
              <a:pPr/>
              <a:t>3</a:t>
            </a:fld>
            <a:endParaRPr lang="en-US"/>
          </a:p>
        </p:txBody>
      </p:sp>
      <p:sp>
        <p:nvSpPr>
          <p:cNvPr id="5124" name="Rectangle 2"/>
          <p:cNvSpPr>
            <a:spLocks noGrp="1" noChangeArrowheads="1"/>
          </p:cNvSpPr>
          <p:nvPr>
            <p:ph type="title"/>
          </p:nvPr>
        </p:nvSpPr>
        <p:spPr/>
        <p:txBody>
          <a:bodyPr/>
          <a:lstStyle/>
          <a:p>
            <a:pPr eaLnBrk="1" hangingPunct="1"/>
            <a:r>
              <a:rPr lang="tr-TR" sz="3800" smtClean="0"/>
              <a:t>BASIC DEFINITIONS</a:t>
            </a:r>
            <a:endParaRPr lang="en-US" sz="3800" smtClean="0"/>
          </a:p>
        </p:txBody>
      </p:sp>
      <p:sp>
        <p:nvSpPr>
          <p:cNvPr id="5125" name="Rectangle 3"/>
          <p:cNvSpPr>
            <a:spLocks noGrp="1" noChangeArrowheads="1"/>
          </p:cNvSpPr>
          <p:nvPr>
            <p:ph type="body" idx="1"/>
          </p:nvPr>
        </p:nvSpPr>
        <p:spPr/>
        <p:txBody>
          <a:bodyPr/>
          <a:lstStyle/>
          <a:p>
            <a:pPr eaLnBrk="1" hangingPunct="1"/>
            <a:r>
              <a:rPr lang="en-US" altLang="zh-TW" smtClean="0">
                <a:ea typeface="新細明體" pitchFamily="18" charset="-120"/>
              </a:rPr>
              <a:t>A set is collection of having the same property.</a:t>
            </a:r>
          </a:p>
          <a:p>
            <a:pPr lvl="1" eaLnBrk="1" hangingPunct="1"/>
            <a:r>
              <a:rPr lang="en-US" altLang="zh-TW" i="1" smtClean="0">
                <a:ea typeface="新細明體" pitchFamily="18" charset="-120"/>
              </a:rPr>
              <a:t>S</a:t>
            </a:r>
            <a:r>
              <a:rPr lang="en-US" altLang="zh-TW" smtClean="0">
                <a:ea typeface="新細明體" pitchFamily="18" charset="-120"/>
              </a:rPr>
              <a:t>: set, </a:t>
            </a:r>
            <a:r>
              <a:rPr lang="en-US" altLang="zh-TW" i="1" smtClean="0">
                <a:ea typeface="新細明體" pitchFamily="18" charset="-120"/>
              </a:rPr>
              <a:t>x</a:t>
            </a:r>
            <a:r>
              <a:rPr lang="en-US" altLang="zh-TW" smtClean="0">
                <a:ea typeface="新細明體" pitchFamily="18" charset="-120"/>
              </a:rPr>
              <a:t> and </a:t>
            </a:r>
            <a:r>
              <a:rPr lang="en-US" altLang="zh-TW" i="1" smtClean="0">
                <a:ea typeface="新細明體" pitchFamily="18" charset="-120"/>
              </a:rPr>
              <a:t>y</a:t>
            </a:r>
            <a:r>
              <a:rPr lang="en-US" altLang="zh-TW" smtClean="0">
                <a:ea typeface="新細明體" pitchFamily="18" charset="-120"/>
              </a:rPr>
              <a:t>: element or event</a:t>
            </a:r>
          </a:p>
          <a:p>
            <a:pPr lvl="1" eaLnBrk="1" hangingPunct="1"/>
            <a:r>
              <a:rPr lang="en-US" altLang="zh-TW" smtClean="0">
                <a:ea typeface="新細明體" pitchFamily="18" charset="-120"/>
              </a:rPr>
              <a:t>For example: </a:t>
            </a:r>
            <a:r>
              <a:rPr lang="en-US" altLang="zh-TW" i="1" smtClean="0">
                <a:ea typeface="新細明體" pitchFamily="18" charset="-120"/>
              </a:rPr>
              <a:t>S</a:t>
            </a:r>
            <a:r>
              <a:rPr lang="en-US" altLang="zh-TW" smtClean="0">
                <a:ea typeface="新細明體" pitchFamily="18" charset="-120"/>
              </a:rPr>
              <a:t> = {1, 2, 3, 4}</a:t>
            </a:r>
          </a:p>
          <a:p>
            <a:pPr lvl="2" eaLnBrk="1" hangingPunct="1"/>
            <a:r>
              <a:rPr lang="en-US" altLang="zh-TW" sz="1800" smtClean="0">
                <a:ea typeface="新細明體" pitchFamily="18" charset="-120"/>
              </a:rPr>
              <a:t>If </a:t>
            </a:r>
            <a:r>
              <a:rPr lang="en-US" altLang="zh-TW" sz="1800" i="1" smtClean="0">
                <a:ea typeface="新細明體" pitchFamily="18" charset="-120"/>
              </a:rPr>
              <a:t>x</a:t>
            </a:r>
            <a:r>
              <a:rPr lang="en-US" altLang="zh-TW" sz="1800" smtClean="0">
                <a:ea typeface="新細明體" pitchFamily="18" charset="-120"/>
              </a:rPr>
              <a:t> = 2, then </a:t>
            </a:r>
            <a:r>
              <a:rPr lang="en-US" altLang="zh-TW" sz="1800" i="1" smtClean="0">
                <a:ea typeface="新細明體" pitchFamily="18" charset="-120"/>
              </a:rPr>
              <a:t>x</a:t>
            </a:r>
            <a:r>
              <a:rPr lang="en-US" altLang="zh-TW" sz="1800" smtClean="0">
                <a:latin typeface="Symbol" pitchFamily="18" charset="2"/>
                <a:ea typeface="新細明體" pitchFamily="18" charset="-120"/>
              </a:rPr>
              <a:t>Î</a:t>
            </a:r>
            <a:r>
              <a:rPr lang="en-US" altLang="zh-TW" sz="1800" i="1" smtClean="0">
                <a:ea typeface="新細明體" pitchFamily="18" charset="-120"/>
              </a:rPr>
              <a:t>S</a:t>
            </a:r>
            <a:r>
              <a:rPr lang="en-US" altLang="zh-TW" sz="1800" smtClean="0">
                <a:ea typeface="新細明體" pitchFamily="18" charset="-120"/>
              </a:rPr>
              <a:t>.</a:t>
            </a:r>
          </a:p>
          <a:p>
            <a:pPr lvl="2" eaLnBrk="1" hangingPunct="1"/>
            <a:r>
              <a:rPr lang="en-US" altLang="zh-TW" sz="1800" smtClean="0">
                <a:ea typeface="新細明體" pitchFamily="18" charset="-120"/>
              </a:rPr>
              <a:t>If </a:t>
            </a:r>
            <a:r>
              <a:rPr lang="en-US" altLang="zh-TW" sz="1800" i="1" smtClean="0">
                <a:ea typeface="新細明體" pitchFamily="18" charset="-120"/>
              </a:rPr>
              <a:t>y</a:t>
            </a:r>
            <a:r>
              <a:rPr lang="en-US" altLang="zh-TW" sz="1800" smtClean="0">
                <a:ea typeface="新細明體" pitchFamily="18" charset="-120"/>
              </a:rPr>
              <a:t> = 5, then </a:t>
            </a:r>
            <a:r>
              <a:rPr lang="en-US" altLang="zh-TW" sz="1800" i="1" smtClean="0">
                <a:ea typeface="新細明體" pitchFamily="18" charset="-120"/>
              </a:rPr>
              <a:t>y</a:t>
            </a:r>
            <a:r>
              <a:rPr lang="en-US" altLang="zh-TW" sz="1800" smtClean="0">
                <a:ea typeface="新細明體" pitchFamily="18" charset="-120"/>
              </a:rPr>
              <a:t> </a:t>
            </a:r>
            <a:r>
              <a:rPr lang="en-US" altLang="zh-TW" sz="1800" smtClean="0">
                <a:ea typeface="新細明體" pitchFamily="18" charset="-120"/>
                <a:sym typeface="Symbol" pitchFamily="18" charset="2"/>
              </a:rPr>
              <a:t></a:t>
            </a:r>
            <a:r>
              <a:rPr lang="en-US" altLang="zh-TW" sz="1800" i="1" smtClean="0">
                <a:ea typeface="新細明體" pitchFamily="18" charset="-120"/>
              </a:rPr>
              <a:t>S</a:t>
            </a:r>
            <a:r>
              <a:rPr lang="en-US" altLang="zh-TW" sz="1800" smtClean="0">
                <a:ea typeface="新細明體" pitchFamily="18" charset="-120"/>
              </a:rPr>
              <a:t>.</a:t>
            </a:r>
          </a:p>
          <a:p>
            <a:pPr eaLnBrk="1" hangingPunct="1"/>
            <a:r>
              <a:rPr lang="tr-TR" altLang="zh-TW" smtClean="0"/>
              <a:t>A </a:t>
            </a:r>
            <a:r>
              <a:rPr lang="tr-TR" altLang="zh-TW" i="1" smtClean="0"/>
              <a:t>binary operator </a:t>
            </a:r>
            <a:r>
              <a:rPr lang="tr-TR" altLang="zh-TW" smtClean="0"/>
              <a:t>defines on a set</a:t>
            </a:r>
            <a:r>
              <a:rPr lang="tr-TR" altLang="zh-TW" i="1" smtClean="0"/>
              <a:t> S </a:t>
            </a:r>
            <a:r>
              <a:rPr lang="tr-TR" altLang="zh-TW" smtClean="0"/>
              <a:t>of elements is a rule that assigns, to each pair of elements from</a:t>
            </a:r>
            <a:r>
              <a:rPr lang="tr-TR" altLang="zh-TW" i="1" smtClean="0"/>
              <a:t> S, </a:t>
            </a:r>
            <a:r>
              <a:rPr lang="tr-TR" altLang="zh-TW" smtClean="0"/>
              <a:t>a unique element from</a:t>
            </a:r>
            <a:r>
              <a:rPr lang="tr-TR" altLang="zh-TW" i="1" smtClean="0"/>
              <a:t> S.</a:t>
            </a:r>
            <a:endParaRPr lang="en-US" altLang="zh-TW" i="1" u="sng" smtClean="0">
              <a:ea typeface="新細明體" pitchFamily="18" charset="-120"/>
            </a:endParaRPr>
          </a:p>
          <a:p>
            <a:pPr lvl="1" eaLnBrk="1" hangingPunct="1"/>
            <a:r>
              <a:rPr lang="en-US" altLang="zh-TW" smtClean="0">
                <a:ea typeface="標楷體" pitchFamily="65" charset="-120"/>
              </a:rPr>
              <a:t>For example: given a set </a:t>
            </a:r>
            <a:r>
              <a:rPr lang="en-US" altLang="zh-TW" i="1" smtClean="0">
                <a:ea typeface="標楷體" pitchFamily="65" charset="-120"/>
              </a:rPr>
              <a:t>S</a:t>
            </a:r>
            <a:r>
              <a:rPr lang="en-US" altLang="zh-TW" smtClean="0">
                <a:ea typeface="標楷體" pitchFamily="65" charset="-120"/>
              </a:rPr>
              <a:t>, consider </a:t>
            </a:r>
            <a:r>
              <a:rPr lang="en-US" altLang="zh-TW" i="1" smtClean="0">
                <a:ea typeface="標楷體" pitchFamily="65" charset="-120"/>
              </a:rPr>
              <a:t>a</a:t>
            </a:r>
            <a:r>
              <a:rPr lang="en-US" altLang="zh-TW" smtClean="0">
                <a:ea typeface="標楷體" pitchFamily="65" charset="-120"/>
              </a:rPr>
              <a:t>*</a:t>
            </a:r>
            <a:r>
              <a:rPr lang="en-US" altLang="zh-TW" i="1" smtClean="0">
                <a:ea typeface="標楷體" pitchFamily="65" charset="-120"/>
              </a:rPr>
              <a:t>b</a:t>
            </a:r>
            <a:r>
              <a:rPr lang="en-US" altLang="zh-TW" smtClean="0">
                <a:ea typeface="標楷體" pitchFamily="65" charset="-120"/>
              </a:rPr>
              <a:t> = </a:t>
            </a:r>
            <a:r>
              <a:rPr lang="en-US" altLang="zh-TW" i="1" smtClean="0">
                <a:ea typeface="標楷體" pitchFamily="65" charset="-120"/>
              </a:rPr>
              <a:t>c</a:t>
            </a:r>
            <a:r>
              <a:rPr lang="en-US" altLang="zh-TW" smtClean="0">
                <a:ea typeface="標楷體" pitchFamily="65" charset="-120"/>
              </a:rPr>
              <a:t> and * is a binary operator.</a:t>
            </a:r>
          </a:p>
          <a:p>
            <a:pPr lvl="1" eaLnBrk="1" hangingPunct="1"/>
            <a:r>
              <a:rPr lang="en-US" altLang="zh-TW" smtClean="0">
                <a:ea typeface="標楷體" pitchFamily="65" charset="-120"/>
              </a:rPr>
              <a:t>If (</a:t>
            </a:r>
            <a:r>
              <a:rPr lang="en-US" altLang="zh-TW" i="1" smtClean="0">
                <a:ea typeface="標楷體" pitchFamily="65" charset="-120"/>
              </a:rPr>
              <a:t>a</a:t>
            </a:r>
            <a:r>
              <a:rPr lang="en-US" altLang="zh-TW" smtClean="0">
                <a:ea typeface="標楷體" pitchFamily="65" charset="-120"/>
              </a:rPr>
              <a:t>, </a:t>
            </a:r>
            <a:r>
              <a:rPr lang="en-US" altLang="zh-TW" i="1" smtClean="0">
                <a:ea typeface="標楷體" pitchFamily="65" charset="-120"/>
              </a:rPr>
              <a:t>b</a:t>
            </a:r>
            <a:r>
              <a:rPr lang="en-US" altLang="zh-TW" smtClean="0">
                <a:ea typeface="標楷體" pitchFamily="65" charset="-120"/>
              </a:rPr>
              <a:t>) through * get </a:t>
            </a:r>
            <a:r>
              <a:rPr lang="en-US" altLang="zh-TW" i="1" smtClean="0">
                <a:ea typeface="標楷體" pitchFamily="65" charset="-120"/>
              </a:rPr>
              <a:t>c</a:t>
            </a:r>
            <a:r>
              <a:rPr lang="en-US" altLang="zh-TW" smtClean="0">
                <a:ea typeface="標楷體" pitchFamily="65" charset="-120"/>
              </a:rPr>
              <a:t> and </a:t>
            </a:r>
            <a:r>
              <a:rPr lang="en-US" altLang="zh-TW" i="1" smtClean="0">
                <a:ea typeface="標楷體" pitchFamily="65" charset="-120"/>
              </a:rPr>
              <a:t>a</a:t>
            </a:r>
            <a:r>
              <a:rPr lang="en-US" altLang="zh-TW" smtClean="0">
                <a:ea typeface="標楷體" pitchFamily="65" charset="-120"/>
              </a:rPr>
              <a:t>, </a:t>
            </a:r>
            <a:r>
              <a:rPr lang="en-US" altLang="zh-TW" i="1" smtClean="0">
                <a:ea typeface="標楷體" pitchFamily="65" charset="-120"/>
              </a:rPr>
              <a:t>b</a:t>
            </a:r>
            <a:r>
              <a:rPr lang="en-US" altLang="zh-TW" smtClean="0">
                <a:ea typeface="標楷體" pitchFamily="65" charset="-120"/>
              </a:rPr>
              <a:t>, </a:t>
            </a:r>
            <a:r>
              <a:rPr lang="en-US" altLang="zh-TW" i="1" smtClean="0">
                <a:ea typeface="標楷體" pitchFamily="65" charset="-120"/>
              </a:rPr>
              <a:t>c</a:t>
            </a:r>
            <a:r>
              <a:rPr lang="en-US" altLang="zh-TW" smtClean="0">
                <a:latin typeface="Symbol" pitchFamily="18" charset="2"/>
                <a:ea typeface="新細明體" pitchFamily="18" charset="-120"/>
              </a:rPr>
              <a:t>Î</a:t>
            </a:r>
            <a:r>
              <a:rPr lang="en-US" altLang="zh-TW" i="1" smtClean="0">
                <a:ea typeface="標楷體" pitchFamily="65" charset="-120"/>
              </a:rPr>
              <a:t>S</a:t>
            </a:r>
            <a:r>
              <a:rPr lang="en-US" altLang="zh-TW" smtClean="0">
                <a:ea typeface="標楷體" pitchFamily="65" charset="-120"/>
              </a:rPr>
              <a:t>, then * is a binary operator of </a:t>
            </a:r>
            <a:r>
              <a:rPr lang="en-US" altLang="zh-TW" i="1" smtClean="0">
                <a:ea typeface="標楷體" pitchFamily="65" charset="-120"/>
              </a:rPr>
              <a:t>S</a:t>
            </a:r>
            <a:r>
              <a:rPr lang="en-US" altLang="zh-TW" smtClean="0">
                <a:ea typeface="標楷體" pitchFamily="65" charset="-120"/>
              </a:rPr>
              <a:t>. </a:t>
            </a:r>
          </a:p>
          <a:p>
            <a:pPr lvl="1" eaLnBrk="1" hangingPunct="1"/>
            <a:r>
              <a:rPr lang="en-US" altLang="zh-TW" smtClean="0">
                <a:ea typeface="標楷體" pitchFamily="65" charset="-120"/>
              </a:rPr>
              <a:t>On the other hand, if * is not a binary operator of </a:t>
            </a:r>
            <a:r>
              <a:rPr lang="en-US" altLang="zh-TW" i="1" smtClean="0">
                <a:ea typeface="標楷體" pitchFamily="65" charset="-120"/>
              </a:rPr>
              <a:t>S</a:t>
            </a:r>
            <a:r>
              <a:rPr lang="en-US" altLang="zh-TW" smtClean="0">
                <a:ea typeface="標楷體" pitchFamily="65" charset="-120"/>
              </a:rPr>
              <a:t> and </a:t>
            </a:r>
            <a:r>
              <a:rPr lang="en-US" altLang="zh-TW" i="1" smtClean="0">
                <a:ea typeface="標楷體" pitchFamily="65" charset="-120"/>
              </a:rPr>
              <a:t>a</a:t>
            </a:r>
            <a:r>
              <a:rPr lang="en-US" altLang="zh-TW" smtClean="0">
                <a:ea typeface="標楷體" pitchFamily="65" charset="-120"/>
              </a:rPr>
              <a:t>, </a:t>
            </a:r>
            <a:r>
              <a:rPr lang="en-US" altLang="zh-TW" i="1" smtClean="0">
                <a:ea typeface="標楷體" pitchFamily="65" charset="-120"/>
              </a:rPr>
              <a:t>b</a:t>
            </a:r>
            <a:r>
              <a:rPr lang="en-US" altLang="zh-TW" smtClean="0">
                <a:latin typeface="Symbol" pitchFamily="18" charset="2"/>
                <a:ea typeface="新細明體" pitchFamily="18" charset="-120"/>
              </a:rPr>
              <a:t>Î</a:t>
            </a:r>
            <a:r>
              <a:rPr lang="en-US" altLang="zh-TW" i="1" smtClean="0">
                <a:ea typeface="標楷體" pitchFamily="65" charset="-120"/>
              </a:rPr>
              <a:t>S</a:t>
            </a:r>
            <a:r>
              <a:rPr lang="en-US" altLang="zh-TW" smtClean="0">
                <a:ea typeface="標楷體" pitchFamily="65" charset="-120"/>
              </a:rPr>
              <a:t>, then </a:t>
            </a:r>
            <a:r>
              <a:rPr lang="en-US" altLang="zh-TW" i="1" smtClean="0">
                <a:ea typeface="標楷體" pitchFamily="65" charset="-120"/>
              </a:rPr>
              <a:t>c </a:t>
            </a:r>
            <a:r>
              <a:rPr lang="en-US" altLang="zh-TW" smtClean="0">
                <a:ea typeface="新細明體" pitchFamily="18" charset="-120"/>
                <a:sym typeface="Symbol" pitchFamily="18" charset="2"/>
              </a:rPr>
              <a:t></a:t>
            </a:r>
            <a:r>
              <a:rPr lang="en-US" altLang="zh-TW" i="1" smtClean="0">
                <a:ea typeface="標楷體" pitchFamily="65" charset="-120"/>
              </a:rPr>
              <a:t> S</a:t>
            </a:r>
            <a:r>
              <a:rPr lang="en-US" altLang="zh-TW" smtClean="0">
                <a:ea typeface="標楷體" pitchFamily="65" charset="-120"/>
              </a:rPr>
              <a:t>.</a:t>
            </a:r>
            <a:endParaRPr lang="zh-TW" altLang="en-US" smtClean="0">
              <a:ea typeface="標楷體" pitchFamily="65" charset="-120"/>
            </a:endParaRPr>
          </a:p>
          <a:p>
            <a:pPr eaLnBrk="1" hangingPunct="1">
              <a:buFont typeface="Wingdings" pitchFamily="2" charset="2"/>
              <a:buNone/>
            </a:pPr>
            <a:endParaRPr lang="en-US" smtClean="0"/>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1"/>
          <p:cNvSpPr>
            <a:spLocks noGrp="1"/>
          </p:cNvSpPr>
          <p:nvPr>
            <p:ph type="dt" sz="quarter" idx="10"/>
          </p:nvPr>
        </p:nvSpPr>
        <p:spPr>
          <a:noFill/>
        </p:spPr>
        <p:txBody>
          <a:bodyPr/>
          <a:lstStyle/>
          <a:p>
            <a:fld id="{5C3BB13F-C940-40C1-BDE0-21369EF6CC8A}" type="datetime4">
              <a:rPr lang="en-US"/>
              <a:pPr/>
              <a:t>March 16, 2014</a:t>
            </a:fld>
            <a:endParaRPr lang="en-US"/>
          </a:p>
        </p:txBody>
      </p:sp>
      <p:sp>
        <p:nvSpPr>
          <p:cNvPr id="32771" name="Slide Number Placeholder 3"/>
          <p:cNvSpPr>
            <a:spLocks noGrp="1"/>
          </p:cNvSpPr>
          <p:nvPr>
            <p:ph type="sldNum" sz="quarter" idx="12"/>
          </p:nvPr>
        </p:nvSpPr>
        <p:spPr>
          <a:noFill/>
        </p:spPr>
        <p:txBody>
          <a:bodyPr/>
          <a:lstStyle/>
          <a:p>
            <a:fld id="{3D8246B5-D726-4838-82D1-A6393FED6ACA}" type="slidenum">
              <a:rPr lang="en-US"/>
              <a:pPr/>
              <a:t>30</a:t>
            </a:fld>
            <a:endParaRPr lang="en-US"/>
          </a:p>
        </p:txBody>
      </p:sp>
      <p:sp>
        <p:nvSpPr>
          <p:cNvPr id="32772" name="標題 1"/>
          <p:cNvSpPr>
            <a:spLocks noGrp="1"/>
          </p:cNvSpPr>
          <p:nvPr>
            <p:ph type="title" idx="4294967295"/>
          </p:nvPr>
        </p:nvSpPr>
        <p:spPr/>
        <p:txBody>
          <a:bodyPr lIns="0" tIns="0" rIns="0" bIns="0"/>
          <a:lstStyle/>
          <a:p>
            <a:pPr eaLnBrk="1" hangingPunct="1"/>
            <a:r>
              <a:rPr lang="en-US" altLang="zh-TW" smtClean="0">
                <a:ea typeface="新細明體" pitchFamily="18" charset="-120"/>
              </a:rPr>
              <a:t>Minterms and Maxterms</a:t>
            </a:r>
            <a:endParaRPr lang="zh-TW" altLang="en-US" sz="2500" smtClean="0">
              <a:ea typeface="新細明體" pitchFamily="18" charset="-120"/>
            </a:endParaRPr>
          </a:p>
        </p:txBody>
      </p:sp>
      <p:sp>
        <p:nvSpPr>
          <p:cNvPr id="32773"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An Boolean function can be expressed by</a:t>
            </a:r>
          </a:p>
          <a:p>
            <a:pPr lvl="1" eaLnBrk="1" hangingPunct="1"/>
            <a:r>
              <a:rPr lang="en-US" altLang="zh-TW" smtClean="0">
                <a:ea typeface="新細明體" pitchFamily="18" charset="-120"/>
              </a:rPr>
              <a:t>A truth table</a:t>
            </a:r>
          </a:p>
          <a:p>
            <a:pPr lvl="1" eaLnBrk="1" hangingPunct="1"/>
            <a:r>
              <a:rPr lang="en-US" altLang="zh-TW" smtClean="0">
                <a:ea typeface="新細明體" pitchFamily="18" charset="-120"/>
              </a:rPr>
              <a:t>Sum of minterms</a:t>
            </a:r>
          </a:p>
          <a:p>
            <a:pPr lvl="1" eaLnBrk="1" hangingPunct="1"/>
            <a:r>
              <a:rPr lang="en-US" altLang="zh-TW" i="1" smtClean="0">
                <a:ea typeface="新細明體" pitchFamily="18" charset="-120"/>
              </a:rPr>
              <a:t>f</a:t>
            </a:r>
            <a:r>
              <a:rPr lang="en-US" altLang="zh-TW" baseline="-25000" smtClean="0">
                <a:ea typeface="新細明體" pitchFamily="18" charset="-120"/>
              </a:rPr>
              <a:t>1</a:t>
            </a:r>
            <a:r>
              <a:rPr lang="en-US" altLang="zh-TW" i="1" baseline="-25000" smtClean="0">
                <a:ea typeface="新細明體" pitchFamily="18" charset="-120"/>
              </a:rPr>
              <a:t> </a:t>
            </a:r>
            <a:r>
              <a:rPr lang="en-US" altLang="zh-TW" i="1" smtClean="0">
                <a:ea typeface="新細明體" pitchFamily="18" charset="-120"/>
              </a:rPr>
              <a:t>= x'y'z + xy'z' + xyz = m</a:t>
            </a:r>
            <a:r>
              <a:rPr lang="en-US" altLang="zh-TW" i="1" baseline="-25000" smtClean="0">
                <a:ea typeface="新細明體" pitchFamily="18" charset="-120"/>
              </a:rPr>
              <a:t>1 </a:t>
            </a:r>
            <a:r>
              <a:rPr lang="en-US" altLang="zh-TW" i="1" smtClean="0">
                <a:ea typeface="新細明體" pitchFamily="18" charset="-120"/>
              </a:rPr>
              <a:t>+ m</a:t>
            </a:r>
            <a:r>
              <a:rPr lang="en-US" altLang="zh-TW" i="1" baseline="-25000" smtClean="0">
                <a:ea typeface="新細明體" pitchFamily="18" charset="-120"/>
              </a:rPr>
              <a:t>4 </a:t>
            </a:r>
            <a:r>
              <a:rPr lang="en-US" altLang="zh-TW" i="1" smtClean="0">
                <a:ea typeface="新細明體" pitchFamily="18" charset="-120"/>
              </a:rPr>
              <a:t>+m</a:t>
            </a:r>
            <a:r>
              <a:rPr lang="en-US" altLang="zh-TW" i="1" baseline="-25000" smtClean="0">
                <a:ea typeface="新細明體" pitchFamily="18" charset="-120"/>
              </a:rPr>
              <a:t>7</a:t>
            </a:r>
            <a:r>
              <a:rPr lang="en-US" altLang="zh-TW" i="1" smtClean="0">
                <a:ea typeface="新細明體" pitchFamily="18" charset="-120"/>
              </a:rPr>
              <a:t> </a:t>
            </a:r>
            <a:r>
              <a:rPr lang="en-US" altLang="zh-TW" smtClean="0">
                <a:ea typeface="新細明體" pitchFamily="18" charset="-120"/>
              </a:rPr>
              <a:t>(Minterms)</a:t>
            </a:r>
          </a:p>
          <a:p>
            <a:pPr lvl="1" eaLnBrk="1" hangingPunct="1"/>
            <a:r>
              <a:rPr lang="en-US" altLang="zh-TW" i="1" smtClean="0">
                <a:ea typeface="新細明體" pitchFamily="18" charset="-120"/>
              </a:rPr>
              <a:t>f</a:t>
            </a:r>
            <a:r>
              <a:rPr lang="en-US" altLang="zh-TW" baseline="-25000" smtClean="0">
                <a:ea typeface="新細明體" pitchFamily="18" charset="-120"/>
              </a:rPr>
              <a:t>2</a:t>
            </a:r>
            <a:r>
              <a:rPr lang="en-US" altLang="zh-TW" smtClean="0">
                <a:ea typeface="新細明體" pitchFamily="18" charset="-120"/>
              </a:rPr>
              <a:t> = </a:t>
            </a:r>
            <a:r>
              <a:rPr lang="en-US" altLang="zh-TW" i="1" smtClean="0">
                <a:ea typeface="新細明體" pitchFamily="18" charset="-120"/>
              </a:rPr>
              <a:t>x'yz+ xy'z + xyz'+xyz</a:t>
            </a:r>
            <a:r>
              <a:rPr lang="en-US" altLang="zh-TW" smtClean="0">
                <a:ea typeface="新細明體" pitchFamily="18" charset="-120"/>
              </a:rPr>
              <a:t> = </a:t>
            </a:r>
            <a:r>
              <a:rPr lang="en-US" altLang="zh-TW" i="1" smtClean="0">
                <a:ea typeface="新細明體" pitchFamily="18" charset="-120"/>
              </a:rPr>
              <a:t>m</a:t>
            </a:r>
            <a:r>
              <a:rPr lang="en-US" altLang="zh-TW" i="1" baseline="-25000" smtClean="0">
                <a:ea typeface="新細明體" pitchFamily="18" charset="-120"/>
              </a:rPr>
              <a:t>3 </a:t>
            </a:r>
            <a:r>
              <a:rPr lang="en-US" altLang="zh-TW" i="1" smtClean="0">
                <a:ea typeface="新細明體" pitchFamily="18" charset="-120"/>
              </a:rPr>
              <a:t>+ m</a:t>
            </a:r>
            <a:r>
              <a:rPr lang="en-US" altLang="zh-TW" i="1" baseline="-25000" smtClean="0">
                <a:ea typeface="新細明體" pitchFamily="18" charset="-120"/>
              </a:rPr>
              <a:t>5 </a:t>
            </a:r>
            <a:r>
              <a:rPr lang="en-US" altLang="zh-TW" i="1" smtClean="0">
                <a:ea typeface="新細明體" pitchFamily="18" charset="-120"/>
              </a:rPr>
              <a:t>+m</a:t>
            </a:r>
            <a:r>
              <a:rPr lang="en-US" altLang="zh-TW" i="1" baseline="-25000" smtClean="0">
                <a:ea typeface="新細明體" pitchFamily="18" charset="-120"/>
              </a:rPr>
              <a:t>6</a:t>
            </a:r>
            <a:r>
              <a:rPr lang="en-US" altLang="zh-TW" i="1" smtClean="0">
                <a:ea typeface="新細明體" pitchFamily="18" charset="-120"/>
              </a:rPr>
              <a:t> + m</a:t>
            </a:r>
            <a:r>
              <a:rPr lang="en-US" altLang="zh-TW" i="1" baseline="-25000" smtClean="0">
                <a:ea typeface="新細明體" pitchFamily="18" charset="-120"/>
              </a:rPr>
              <a:t>7</a:t>
            </a:r>
            <a:r>
              <a:rPr lang="en-US" altLang="zh-TW" smtClean="0">
                <a:ea typeface="新細明體" pitchFamily="18" charset="-120"/>
              </a:rPr>
              <a:t> (Minterms)</a:t>
            </a:r>
            <a:endParaRPr lang="en-US" altLang="zh-TW" i="1" baseline="-25000" smtClean="0">
              <a:ea typeface="新細明體" pitchFamily="18" charset="-120"/>
            </a:endParaRPr>
          </a:p>
          <a:p>
            <a:pPr eaLnBrk="1" hangingPunct="1"/>
            <a:endParaRPr lang="zh-TW" altLang="en-US" smtClean="0">
              <a:ea typeface="新細明體" pitchFamily="18" charset="-120"/>
            </a:endParaRPr>
          </a:p>
        </p:txBody>
      </p:sp>
      <p:pic>
        <p:nvPicPr>
          <p:cNvPr id="32774" name="Picture 5"/>
          <p:cNvPicPr>
            <a:picLocks noChangeAspect="1" noChangeArrowheads="1"/>
          </p:cNvPicPr>
          <p:nvPr/>
        </p:nvPicPr>
        <p:blipFill>
          <a:blip r:embed="rId2">
            <a:lum bright="-30000" contrast="56000"/>
          </a:blip>
          <a:srcRect/>
          <a:stretch>
            <a:fillRect/>
          </a:stretch>
        </p:blipFill>
        <p:spPr bwMode="auto">
          <a:xfrm>
            <a:off x="1811338" y="3444875"/>
            <a:ext cx="5708650" cy="315595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0"/>
          </p:nvPr>
        </p:nvSpPr>
        <p:spPr>
          <a:noFill/>
        </p:spPr>
        <p:txBody>
          <a:bodyPr/>
          <a:lstStyle/>
          <a:p>
            <a:fld id="{BBA2ACAF-E2D3-4E61-A3BC-E765DC81DFC5}" type="datetime4">
              <a:rPr lang="en-US"/>
              <a:pPr/>
              <a:t>March 16, 2014</a:t>
            </a:fld>
            <a:endParaRPr lang="en-US"/>
          </a:p>
        </p:txBody>
      </p:sp>
      <p:sp>
        <p:nvSpPr>
          <p:cNvPr id="33795" name="Slide Number Placeholder 3"/>
          <p:cNvSpPr>
            <a:spLocks noGrp="1"/>
          </p:cNvSpPr>
          <p:nvPr>
            <p:ph type="sldNum" sz="quarter" idx="12"/>
          </p:nvPr>
        </p:nvSpPr>
        <p:spPr>
          <a:noFill/>
        </p:spPr>
        <p:txBody>
          <a:bodyPr/>
          <a:lstStyle/>
          <a:p>
            <a:fld id="{5CBCB92D-4410-498C-AA45-C27605D847F7}" type="slidenum">
              <a:rPr lang="en-US"/>
              <a:pPr/>
              <a:t>31</a:t>
            </a:fld>
            <a:endParaRPr lang="en-US"/>
          </a:p>
        </p:txBody>
      </p:sp>
      <p:sp>
        <p:nvSpPr>
          <p:cNvPr id="33796" name="標題 1"/>
          <p:cNvSpPr>
            <a:spLocks noGrp="1"/>
          </p:cNvSpPr>
          <p:nvPr>
            <p:ph type="title" idx="4294967295"/>
          </p:nvPr>
        </p:nvSpPr>
        <p:spPr/>
        <p:txBody>
          <a:bodyPr lIns="0" tIns="0" rIns="0" bIns="0"/>
          <a:lstStyle/>
          <a:p>
            <a:pPr eaLnBrk="1" hangingPunct="1"/>
            <a:r>
              <a:rPr lang="en-US" altLang="zh-TW" smtClean="0">
                <a:ea typeface="新細明體" pitchFamily="18" charset="-120"/>
              </a:rPr>
              <a:t>Minterms and Maxterms</a:t>
            </a:r>
            <a:endParaRPr lang="zh-TW" altLang="en-US" sz="2500" smtClean="0">
              <a:ea typeface="新細明體" pitchFamily="18" charset="-120"/>
            </a:endParaRPr>
          </a:p>
        </p:txBody>
      </p:sp>
      <p:sp>
        <p:nvSpPr>
          <p:cNvPr id="33797"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The complement of a Boolean function</a:t>
            </a:r>
          </a:p>
          <a:p>
            <a:pPr lvl="1" eaLnBrk="1" hangingPunct="1"/>
            <a:r>
              <a:rPr lang="en-US" altLang="zh-TW" smtClean="0">
                <a:ea typeface="新細明體" pitchFamily="18" charset="-120"/>
              </a:rPr>
              <a:t>The minterms that produce a 0</a:t>
            </a:r>
          </a:p>
          <a:p>
            <a:pPr lvl="1" eaLnBrk="1" hangingPunct="1"/>
            <a:r>
              <a:rPr lang="en-US" altLang="zh-TW" i="1" smtClean="0">
                <a:ea typeface="新細明體" pitchFamily="18" charset="-120"/>
              </a:rPr>
              <a:t>f</a:t>
            </a:r>
            <a:r>
              <a:rPr lang="en-US" altLang="zh-TW" i="1" baseline="-25000" smtClean="0">
                <a:ea typeface="新細明體" pitchFamily="18" charset="-120"/>
              </a:rPr>
              <a:t>1</a:t>
            </a:r>
            <a:r>
              <a:rPr lang="en-US" altLang="zh-TW" i="1" smtClean="0">
                <a:ea typeface="新細明體" pitchFamily="18" charset="-120"/>
              </a:rPr>
              <a:t>' </a:t>
            </a:r>
            <a:r>
              <a:rPr lang="en-US" altLang="zh-TW" smtClean="0">
                <a:ea typeface="新細明體" pitchFamily="18" charset="-120"/>
              </a:rPr>
              <a:t>= </a:t>
            </a:r>
            <a:r>
              <a:rPr lang="en-US" altLang="zh-TW" i="1" smtClean="0">
                <a:ea typeface="新細明體" pitchFamily="18" charset="-120"/>
              </a:rPr>
              <a:t>m</a:t>
            </a:r>
            <a:r>
              <a:rPr lang="en-US" altLang="zh-TW" i="1" baseline="-25000" smtClean="0">
                <a:ea typeface="新細明體" pitchFamily="18" charset="-120"/>
              </a:rPr>
              <a:t>0</a:t>
            </a:r>
            <a:r>
              <a:rPr lang="en-US" altLang="zh-TW" i="1" smtClean="0">
                <a:ea typeface="新細明體" pitchFamily="18" charset="-120"/>
              </a:rPr>
              <a:t> + m</a:t>
            </a:r>
            <a:r>
              <a:rPr lang="en-US" altLang="zh-TW" i="1" baseline="-25000" smtClean="0">
                <a:ea typeface="新細明體" pitchFamily="18" charset="-120"/>
              </a:rPr>
              <a:t>2 </a:t>
            </a:r>
            <a:r>
              <a:rPr lang="en-US" altLang="zh-TW" i="1" smtClean="0">
                <a:ea typeface="新細明體" pitchFamily="18" charset="-120"/>
              </a:rPr>
              <a:t>+m</a:t>
            </a:r>
            <a:r>
              <a:rPr lang="en-US" altLang="zh-TW" i="1" baseline="-25000" smtClean="0">
                <a:ea typeface="新細明體" pitchFamily="18" charset="-120"/>
              </a:rPr>
              <a:t>3</a:t>
            </a:r>
            <a:r>
              <a:rPr lang="en-US" altLang="zh-TW" i="1" smtClean="0">
                <a:ea typeface="新細明體" pitchFamily="18" charset="-120"/>
              </a:rPr>
              <a:t> + m</a:t>
            </a:r>
            <a:r>
              <a:rPr lang="en-US" altLang="zh-TW" i="1" baseline="-25000" smtClean="0">
                <a:ea typeface="新細明體" pitchFamily="18" charset="-120"/>
              </a:rPr>
              <a:t>5 </a:t>
            </a:r>
            <a:r>
              <a:rPr lang="en-US" altLang="zh-TW" i="1" smtClean="0">
                <a:ea typeface="新細明體" pitchFamily="18" charset="-120"/>
              </a:rPr>
              <a:t>+ m</a:t>
            </a:r>
            <a:r>
              <a:rPr lang="en-US" altLang="zh-TW" i="1" baseline="-25000" smtClean="0">
                <a:ea typeface="新細明體" pitchFamily="18" charset="-120"/>
              </a:rPr>
              <a:t>6</a:t>
            </a:r>
            <a:r>
              <a:rPr lang="en-US" altLang="zh-TW" i="1" smtClean="0">
                <a:ea typeface="新細明體" pitchFamily="18" charset="-120"/>
              </a:rPr>
              <a:t>	 = x'y'z'+x'yz'+x'yz+xy'z+xyz'</a:t>
            </a:r>
          </a:p>
          <a:p>
            <a:pPr lvl="1" eaLnBrk="1" hangingPunct="1"/>
            <a:r>
              <a:rPr lang="en-US" altLang="zh-TW" i="1" smtClean="0">
                <a:ea typeface="新細明體" pitchFamily="18" charset="-120"/>
              </a:rPr>
              <a:t>f</a:t>
            </a:r>
            <a:r>
              <a:rPr lang="en-US" altLang="zh-TW" i="1" baseline="-25000" smtClean="0">
                <a:ea typeface="新細明體" pitchFamily="18" charset="-120"/>
              </a:rPr>
              <a:t>1</a:t>
            </a:r>
            <a:r>
              <a:rPr lang="en-US" altLang="zh-TW" i="1" smtClean="0">
                <a:ea typeface="新細明體" pitchFamily="18" charset="-120"/>
              </a:rPr>
              <a:t> = </a:t>
            </a:r>
            <a:r>
              <a:rPr lang="en-US" altLang="zh-TW" smtClean="0">
                <a:ea typeface="新細明體" pitchFamily="18" charset="-120"/>
              </a:rPr>
              <a:t>(</a:t>
            </a:r>
            <a:r>
              <a:rPr lang="en-US" altLang="zh-TW" i="1" smtClean="0">
                <a:ea typeface="新細明體" pitchFamily="18" charset="-120"/>
              </a:rPr>
              <a:t>f</a:t>
            </a:r>
            <a:r>
              <a:rPr lang="en-US" altLang="zh-TW" i="1" baseline="-25000" smtClean="0">
                <a:ea typeface="新細明體" pitchFamily="18" charset="-120"/>
              </a:rPr>
              <a:t>1</a:t>
            </a:r>
            <a:r>
              <a:rPr lang="en-US" altLang="zh-TW" i="1" smtClean="0">
                <a:ea typeface="新細明體" pitchFamily="18" charset="-120"/>
              </a:rPr>
              <a:t>'</a:t>
            </a:r>
            <a:r>
              <a:rPr lang="en-US" altLang="zh-TW" smtClean="0">
                <a:ea typeface="新細明體" pitchFamily="18" charset="-120"/>
              </a:rPr>
              <a:t>)</a:t>
            </a:r>
            <a:r>
              <a:rPr lang="en-US" altLang="zh-TW" i="1" smtClean="0">
                <a:ea typeface="新細明體" pitchFamily="18" charset="-120"/>
              </a:rPr>
              <a:t>'								= </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 </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 </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 = </a:t>
            </a:r>
            <a:r>
              <a:rPr lang="en-US" altLang="zh-TW" i="1" smtClean="0">
                <a:ea typeface="新細明體" pitchFamily="18" charset="-120"/>
              </a:rPr>
              <a:t>M</a:t>
            </a:r>
            <a:r>
              <a:rPr lang="en-US" altLang="zh-TW" i="1" baseline="-25000" smtClean="0">
                <a:ea typeface="新細明體" pitchFamily="18" charset="-120"/>
              </a:rPr>
              <a:t>0</a:t>
            </a:r>
            <a:r>
              <a:rPr lang="en-US" altLang="zh-TW" i="1" smtClean="0">
                <a:ea typeface="新細明體" pitchFamily="18" charset="-120"/>
              </a:rPr>
              <a:t> M</a:t>
            </a:r>
            <a:r>
              <a:rPr lang="en-US" altLang="zh-TW" i="1" baseline="-25000" smtClean="0">
                <a:ea typeface="新細明體" pitchFamily="18" charset="-120"/>
              </a:rPr>
              <a:t>2 </a:t>
            </a:r>
            <a:r>
              <a:rPr lang="en-US" altLang="zh-TW" i="1" smtClean="0">
                <a:ea typeface="新細明體" pitchFamily="18" charset="-120"/>
              </a:rPr>
              <a:t>M</a:t>
            </a:r>
            <a:r>
              <a:rPr lang="en-US" altLang="zh-TW" i="1" baseline="-25000" smtClean="0">
                <a:ea typeface="新細明體" pitchFamily="18" charset="-120"/>
              </a:rPr>
              <a:t>3</a:t>
            </a:r>
            <a:r>
              <a:rPr lang="en-US" altLang="zh-TW" i="1" smtClean="0">
                <a:ea typeface="新細明體" pitchFamily="18" charset="-120"/>
              </a:rPr>
              <a:t> M</a:t>
            </a:r>
            <a:r>
              <a:rPr lang="en-US" altLang="zh-TW" i="1" baseline="-25000" smtClean="0">
                <a:ea typeface="新細明體" pitchFamily="18" charset="-120"/>
              </a:rPr>
              <a:t>5</a:t>
            </a:r>
            <a:r>
              <a:rPr lang="en-US" altLang="zh-TW" i="1" smtClean="0">
                <a:ea typeface="新細明體" pitchFamily="18" charset="-120"/>
              </a:rPr>
              <a:t> M</a:t>
            </a:r>
            <a:r>
              <a:rPr lang="en-US" altLang="zh-TW" i="1" baseline="-25000" smtClean="0">
                <a:ea typeface="新細明體" pitchFamily="18" charset="-120"/>
              </a:rPr>
              <a:t>6</a:t>
            </a:r>
          </a:p>
          <a:p>
            <a:pPr lvl="1" eaLnBrk="1" hangingPunct="1"/>
            <a:r>
              <a:rPr lang="en-US" altLang="zh-TW" i="1" smtClean="0">
                <a:ea typeface="新細明體" pitchFamily="18" charset="-120"/>
              </a:rPr>
              <a:t>f</a:t>
            </a:r>
            <a:r>
              <a:rPr lang="en-US" altLang="zh-TW" i="1" baseline="-25000" smtClean="0">
                <a:ea typeface="新細明體" pitchFamily="18" charset="-120"/>
              </a:rPr>
              <a:t>2</a:t>
            </a:r>
            <a:r>
              <a:rPr lang="en-US" altLang="zh-TW" i="1" smtClean="0">
                <a:ea typeface="新細明體" pitchFamily="18" charset="-120"/>
              </a:rPr>
              <a:t> = </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=M</a:t>
            </a:r>
            <a:r>
              <a:rPr lang="en-US" altLang="zh-TW" i="1" baseline="-25000" smtClean="0">
                <a:ea typeface="新細明體" pitchFamily="18" charset="-120"/>
              </a:rPr>
              <a:t>0</a:t>
            </a:r>
            <a:r>
              <a:rPr lang="en-US" altLang="zh-TW" i="1" smtClean="0">
                <a:ea typeface="新細明體" pitchFamily="18" charset="-120"/>
              </a:rPr>
              <a:t>M</a:t>
            </a:r>
            <a:r>
              <a:rPr lang="en-US" altLang="zh-TW" i="1" baseline="-25000" smtClean="0">
                <a:ea typeface="新細明體" pitchFamily="18" charset="-120"/>
              </a:rPr>
              <a:t>1</a:t>
            </a:r>
            <a:r>
              <a:rPr lang="en-US" altLang="zh-TW" i="1" smtClean="0">
                <a:ea typeface="新細明體" pitchFamily="18" charset="-120"/>
              </a:rPr>
              <a:t>M</a:t>
            </a:r>
            <a:r>
              <a:rPr lang="en-US" altLang="zh-TW" i="1" baseline="-25000" smtClean="0">
                <a:ea typeface="新細明體" pitchFamily="18" charset="-120"/>
              </a:rPr>
              <a:t>2</a:t>
            </a:r>
            <a:r>
              <a:rPr lang="en-US" altLang="zh-TW" i="1" smtClean="0">
                <a:ea typeface="新細明體" pitchFamily="18" charset="-120"/>
              </a:rPr>
              <a:t>M</a:t>
            </a:r>
            <a:r>
              <a:rPr lang="en-US" altLang="zh-TW" i="1" baseline="-25000" smtClean="0">
                <a:ea typeface="新細明體" pitchFamily="18" charset="-120"/>
              </a:rPr>
              <a:t>4</a:t>
            </a:r>
          </a:p>
          <a:p>
            <a:pPr eaLnBrk="1" hangingPunct="1"/>
            <a:r>
              <a:rPr lang="en-US" altLang="zh-TW" smtClean="0">
                <a:ea typeface="新細明體" pitchFamily="18" charset="-120"/>
              </a:rPr>
              <a:t>Any Boolean function can be expressed as</a:t>
            </a:r>
          </a:p>
          <a:p>
            <a:pPr lvl="1" eaLnBrk="1" hangingPunct="1"/>
            <a:r>
              <a:rPr lang="en-US" altLang="zh-TW" smtClean="0">
                <a:ea typeface="新細明體" pitchFamily="18" charset="-120"/>
              </a:rPr>
              <a:t>A sum of minterms (“sum” meaning the ORing of terms).</a:t>
            </a:r>
          </a:p>
          <a:p>
            <a:pPr lvl="1" eaLnBrk="1" hangingPunct="1"/>
            <a:r>
              <a:rPr lang="en-US" altLang="zh-TW" smtClean="0">
                <a:ea typeface="新細明體" pitchFamily="18" charset="-120"/>
              </a:rPr>
              <a:t>A product of maxterms (“product” meaning the ANDing of terms).</a:t>
            </a:r>
          </a:p>
          <a:p>
            <a:pPr lvl="1" eaLnBrk="1" hangingPunct="1"/>
            <a:r>
              <a:rPr lang="en-US" altLang="zh-TW" smtClean="0">
                <a:ea typeface="新細明體" pitchFamily="18" charset="-120"/>
              </a:rPr>
              <a:t>Both boolean functions are said to be in Canonical form.</a:t>
            </a:r>
          </a:p>
          <a:p>
            <a:pPr eaLnBrk="1" hangingPunct="1">
              <a:buFont typeface="Wingdings" pitchFamily="2" charset="2"/>
              <a:buNone/>
            </a:pPr>
            <a:endParaRPr lang="zh-TW" altLang="en-US" smtClean="0">
              <a:ea typeface="新細明體" pitchFamily="18" charset="-120"/>
            </a:endParaRP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1"/>
          <p:cNvSpPr>
            <a:spLocks noGrp="1"/>
          </p:cNvSpPr>
          <p:nvPr>
            <p:ph type="dt" sz="quarter" idx="10"/>
          </p:nvPr>
        </p:nvSpPr>
        <p:spPr>
          <a:noFill/>
        </p:spPr>
        <p:txBody>
          <a:bodyPr/>
          <a:lstStyle/>
          <a:p>
            <a:fld id="{39CFBB19-6A2E-4518-BBC5-D53AC7836363}" type="datetime4">
              <a:rPr lang="en-US"/>
              <a:pPr/>
              <a:t>March 16, 2014</a:t>
            </a:fld>
            <a:endParaRPr lang="en-US"/>
          </a:p>
        </p:txBody>
      </p:sp>
      <p:sp>
        <p:nvSpPr>
          <p:cNvPr id="34819" name="Slide Number Placeholder 3"/>
          <p:cNvSpPr>
            <a:spLocks noGrp="1"/>
          </p:cNvSpPr>
          <p:nvPr>
            <p:ph type="sldNum" sz="quarter" idx="12"/>
          </p:nvPr>
        </p:nvSpPr>
        <p:spPr>
          <a:noFill/>
        </p:spPr>
        <p:txBody>
          <a:bodyPr/>
          <a:lstStyle/>
          <a:p>
            <a:fld id="{477C79AE-525E-4C52-AD0B-C3FE76D5049C}" type="slidenum">
              <a:rPr lang="en-US"/>
              <a:pPr/>
              <a:t>32</a:t>
            </a:fld>
            <a:endParaRPr lang="en-US"/>
          </a:p>
        </p:txBody>
      </p:sp>
      <p:sp>
        <p:nvSpPr>
          <p:cNvPr id="34820" name="標題 1"/>
          <p:cNvSpPr>
            <a:spLocks noGrp="1"/>
          </p:cNvSpPr>
          <p:nvPr>
            <p:ph type="title" idx="4294967295"/>
          </p:nvPr>
        </p:nvSpPr>
        <p:spPr/>
        <p:txBody>
          <a:bodyPr lIns="0" tIns="0" rIns="0" bIns="0"/>
          <a:lstStyle/>
          <a:p>
            <a:pPr eaLnBrk="1" hangingPunct="1"/>
            <a:r>
              <a:rPr lang="en-US" altLang="zh-TW" smtClean="0">
                <a:ea typeface="新細明體" pitchFamily="18" charset="-120"/>
              </a:rPr>
              <a:t>Sum of Minterms</a:t>
            </a:r>
            <a:endParaRPr lang="zh-TW" altLang="en-US" sz="2500" smtClean="0">
              <a:ea typeface="新細明體" pitchFamily="18" charset="-120"/>
            </a:endParaRPr>
          </a:p>
        </p:txBody>
      </p:sp>
      <p:sp>
        <p:nvSpPr>
          <p:cNvPr id="34821"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Sum of minterms: there are 2</a:t>
            </a:r>
            <a:r>
              <a:rPr lang="en-US" altLang="zh-TW" i="1" baseline="30000" smtClean="0">
                <a:ea typeface="新細明體" pitchFamily="18" charset="-120"/>
              </a:rPr>
              <a:t>n</a:t>
            </a:r>
            <a:r>
              <a:rPr lang="en-US" altLang="zh-TW" smtClean="0">
                <a:ea typeface="新細明體" pitchFamily="18" charset="-120"/>
              </a:rPr>
              <a:t> minterms and 2</a:t>
            </a:r>
            <a:r>
              <a:rPr lang="en-US" altLang="zh-TW" baseline="30000" smtClean="0">
                <a:ea typeface="新細明體" pitchFamily="18" charset="-120"/>
              </a:rPr>
              <a:t>2n</a:t>
            </a:r>
            <a:r>
              <a:rPr lang="en-US" altLang="zh-TW" smtClean="0">
                <a:ea typeface="新細明體" pitchFamily="18" charset="-120"/>
              </a:rPr>
              <a:t> combinations of function with </a:t>
            </a:r>
            <a:r>
              <a:rPr lang="en-US" altLang="zh-TW" i="1" smtClean="0">
                <a:ea typeface="新細明體" pitchFamily="18" charset="-120"/>
              </a:rPr>
              <a:t>n</a:t>
            </a:r>
            <a:r>
              <a:rPr lang="en-US" altLang="zh-TW" smtClean="0">
                <a:ea typeface="新細明體" pitchFamily="18" charset="-120"/>
              </a:rPr>
              <a:t> Boolean variables.</a:t>
            </a:r>
          </a:p>
          <a:p>
            <a:pPr eaLnBrk="1" hangingPunct="1"/>
            <a:r>
              <a:rPr lang="en-US" altLang="zh-TW" smtClean="0">
                <a:ea typeface="新細明體" pitchFamily="18" charset="-120"/>
              </a:rPr>
              <a:t>Example 2.4: express </a:t>
            </a:r>
            <a:r>
              <a:rPr lang="en-US" altLang="zh-TW" i="1" smtClean="0">
                <a:ea typeface="新細明體" pitchFamily="18" charset="-120"/>
              </a:rPr>
              <a:t>F = A+BC' </a:t>
            </a:r>
            <a:r>
              <a:rPr lang="en-US" altLang="zh-TW" smtClean="0">
                <a:ea typeface="新細明體" pitchFamily="18" charset="-120"/>
              </a:rPr>
              <a:t>as a sum of minterms.</a:t>
            </a:r>
          </a:p>
          <a:p>
            <a:pPr lvl="1" eaLnBrk="1" hangingPunct="1"/>
            <a:r>
              <a:rPr lang="en-US" altLang="zh-TW" i="1" smtClean="0">
                <a:ea typeface="新細明體" pitchFamily="18" charset="-120"/>
              </a:rPr>
              <a:t>F = A+B'C = A </a:t>
            </a:r>
            <a:r>
              <a:rPr lang="en-US" altLang="zh-TW" smtClean="0">
                <a:ea typeface="新細明體" pitchFamily="18" charset="-120"/>
              </a:rPr>
              <a:t>(</a:t>
            </a:r>
            <a:r>
              <a:rPr lang="en-US" altLang="zh-TW" i="1" smtClean="0">
                <a:ea typeface="新細明體" pitchFamily="18" charset="-120"/>
              </a:rPr>
              <a:t>B+B'</a:t>
            </a:r>
            <a:r>
              <a:rPr lang="en-US" altLang="zh-TW" smtClean="0">
                <a:ea typeface="新細明體" pitchFamily="18" charset="-120"/>
              </a:rPr>
              <a:t>)</a:t>
            </a:r>
            <a:r>
              <a:rPr lang="en-US" altLang="zh-TW" i="1" smtClean="0">
                <a:ea typeface="新細明體" pitchFamily="18" charset="-120"/>
              </a:rPr>
              <a:t> + B'C = AB +AB' + B'C = AB</a:t>
            </a:r>
            <a:r>
              <a:rPr lang="en-US" altLang="zh-TW" smtClean="0">
                <a:ea typeface="新細明體" pitchFamily="18" charset="-120"/>
              </a:rPr>
              <a:t>(</a:t>
            </a:r>
            <a:r>
              <a:rPr lang="en-US" altLang="zh-TW" i="1" smtClean="0">
                <a:ea typeface="新細明體" pitchFamily="18" charset="-120"/>
              </a:rPr>
              <a:t>C+C'</a:t>
            </a:r>
            <a:r>
              <a:rPr lang="en-US" altLang="zh-TW" smtClean="0">
                <a:ea typeface="新細明體" pitchFamily="18" charset="-120"/>
              </a:rPr>
              <a:t>)</a:t>
            </a:r>
            <a:r>
              <a:rPr lang="en-US" altLang="zh-TW" i="1" smtClean="0">
                <a:ea typeface="新細明體" pitchFamily="18" charset="-120"/>
              </a:rPr>
              <a:t> + AB'</a:t>
            </a:r>
            <a:r>
              <a:rPr lang="en-US" altLang="zh-TW" smtClean="0">
                <a:ea typeface="新細明體" pitchFamily="18" charset="-120"/>
              </a:rPr>
              <a:t>(</a:t>
            </a:r>
            <a:r>
              <a:rPr lang="en-US" altLang="zh-TW" i="1" smtClean="0">
                <a:ea typeface="新細明體" pitchFamily="18" charset="-120"/>
              </a:rPr>
              <a:t>C+C'</a:t>
            </a:r>
            <a:r>
              <a:rPr lang="en-US" altLang="zh-TW" smtClean="0">
                <a:ea typeface="新細明體" pitchFamily="18" charset="-120"/>
              </a:rPr>
              <a:t>)</a:t>
            </a:r>
            <a:r>
              <a:rPr lang="en-US" altLang="zh-TW" i="1" smtClean="0">
                <a:ea typeface="新細明體" pitchFamily="18" charset="-120"/>
              </a:rPr>
              <a:t> + </a:t>
            </a:r>
            <a:r>
              <a:rPr lang="en-US" altLang="zh-TW" smtClean="0">
                <a:ea typeface="新細明體" pitchFamily="18" charset="-120"/>
              </a:rPr>
              <a:t>(</a:t>
            </a:r>
            <a:r>
              <a:rPr lang="en-US" altLang="zh-TW" i="1" smtClean="0">
                <a:ea typeface="新細明體" pitchFamily="18" charset="-120"/>
              </a:rPr>
              <a:t>A+A'</a:t>
            </a:r>
            <a:r>
              <a:rPr lang="en-US" altLang="zh-TW" smtClean="0">
                <a:ea typeface="新細明體" pitchFamily="18" charset="-120"/>
              </a:rPr>
              <a:t>)</a:t>
            </a:r>
            <a:r>
              <a:rPr lang="en-US" altLang="zh-TW" i="1" smtClean="0">
                <a:ea typeface="新細明體" pitchFamily="18" charset="-120"/>
              </a:rPr>
              <a:t>B'C = ABC+ABC'+AB'C+AB'C'+A'B'C</a:t>
            </a:r>
          </a:p>
          <a:p>
            <a:pPr lvl="1" eaLnBrk="1" hangingPunct="1"/>
            <a:r>
              <a:rPr lang="en-US" altLang="zh-TW" i="1" smtClean="0">
                <a:ea typeface="新細明體" pitchFamily="18" charset="-120"/>
              </a:rPr>
              <a:t>F = A'B'C +AB'C' +AB'C+ABC'+ ABC</a:t>
            </a:r>
            <a:r>
              <a:rPr lang="en-US" altLang="zh-TW" smtClean="0">
                <a:ea typeface="新細明體" pitchFamily="18" charset="-120"/>
              </a:rPr>
              <a:t> = </a:t>
            </a:r>
            <a:r>
              <a:rPr lang="en-US" altLang="zh-TW" i="1" smtClean="0">
                <a:ea typeface="新細明體" pitchFamily="18" charset="-120"/>
              </a:rPr>
              <a:t>m</a:t>
            </a:r>
            <a:r>
              <a:rPr lang="en-US" altLang="zh-TW" i="1" baseline="-25000" smtClean="0">
                <a:ea typeface="新細明體" pitchFamily="18" charset="-120"/>
              </a:rPr>
              <a:t>1</a:t>
            </a:r>
            <a:r>
              <a:rPr lang="en-US" altLang="zh-TW" i="1" smtClean="0">
                <a:ea typeface="新細明體" pitchFamily="18" charset="-120"/>
              </a:rPr>
              <a:t> + m</a:t>
            </a:r>
            <a:r>
              <a:rPr lang="en-US" altLang="zh-TW" i="1" baseline="-25000" smtClean="0">
                <a:ea typeface="新細明體" pitchFamily="18" charset="-120"/>
              </a:rPr>
              <a:t>4 </a:t>
            </a:r>
            <a:r>
              <a:rPr lang="en-US" altLang="zh-TW" i="1" smtClean="0">
                <a:ea typeface="新細明體" pitchFamily="18" charset="-120"/>
              </a:rPr>
              <a:t>+m</a:t>
            </a:r>
            <a:r>
              <a:rPr lang="en-US" altLang="zh-TW" i="1" baseline="-25000" smtClean="0">
                <a:ea typeface="新細明體" pitchFamily="18" charset="-120"/>
              </a:rPr>
              <a:t>5</a:t>
            </a:r>
            <a:r>
              <a:rPr lang="en-US" altLang="zh-TW" i="1" smtClean="0">
                <a:ea typeface="新細明體" pitchFamily="18" charset="-120"/>
              </a:rPr>
              <a:t> + m</a:t>
            </a:r>
            <a:r>
              <a:rPr lang="en-US" altLang="zh-TW" i="1" baseline="-25000" smtClean="0">
                <a:ea typeface="新細明體" pitchFamily="18" charset="-120"/>
              </a:rPr>
              <a:t>6 </a:t>
            </a:r>
            <a:r>
              <a:rPr lang="en-US" altLang="zh-TW" i="1" smtClean="0">
                <a:ea typeface="新細明體" pitchFamily="18" charset="-120"/>
              </a:rPr>
              <a:t>+ m</a:t>
            </a:r>
            <a:r>
              <a:rPr lang="en-US" altLang="zh-TW" i="1" baseline="-25000" smtClean="0">
                <a:ea typeface="新細明體" pitchFamily="18" charset="-120"/>
              </a:rPr>
              <a:t>7</a:t>
            </a:r>
            <a:endParaRPr lang="en-US" altLang="zh-TW" i="1" smtClean="0">
              <a:ea typeface="新細明體" pitchFamily="18" charset="-120"/>
            </a:endParaRPr>
          </a:p>
          <a:p>
            <a:pPr lvl="1" eaLnBrk="1" hangingPunct="1"/>
            <a:r>
              <a:rPr lang="en-US" altLang="zh-TW" smtClean="0">
                <a:ea typeface="新細明體" pitchFamily="18" charset="-120"/>
              </a:rPr>
              <a:t>F(</a:t>
            </a:r>
            <a:r>
              <a:rPr lang="en-US" altLang="zh-TW" i="1" smtClean="0">
                <a:ea typeface="新細明體" pitchFamily="18" charset="-120"/>
              </a:rPr>
              <a:t>A</a:t>
            </a:r>
            <a:r>
              <a:rPr lang="en-US" altLang="zh-TW" smtClean="0">
                <a:ea typeface="新細明體" pitchFamily="18" charset="-120"/>
              </a:rPr>
              <a:t>, </a:t>
            </a:r>
            <a:r>
              <a:rPr lang="en-US" altLang="zh-TW" i="1" smtClean="0">
                <a:ea typeface="新細明體" pitchFamily="18" charset="-120"/>
              </a:rPr>
              <a:t>B</a:t>
            </a:r>
            <a:r>
              <a:rPr lang="en-US" altLang="zh-TW" smtClean="0">
                <a:ea typeface="新細明體" pitchFamily="18" charset="-120"/>
              </a:rPr>
              <a:t>, </a:t>
            </a:r>
            <a:r>
              <a:rPr lang="en-US" altLang="zh-TW" i="1" smtClean="0">
                <a:ea typeface="新細明體" pitchFamily="18" charset="-120"/>
              </a:rPr>
              <a:t>C</a:t>
            </a:r>
            <a:r>
              <a:rPr lang="en-US" altLang="zh-TW" smtClean="0">
                <a:ea typeface="新細明體" pitchFamily="18" charset="-120"/>
              </a:rPr>
              <a:t>) =  </a:t>
            </a:r>
            <a:r>
              <a:rPr lang="en-US" altLang="zh-TW" smtClean="0">
                <a:latin typeface="Symbol" pitchFamily="18" charset="2"/>
                <a:ea typeface="新細明體" pitchFamily="18" charset="-120"/>
              </a:rPr>
              <a:t>S</a:t>
            </a:r>
            <a:r>
              <a:rPr lang="en-US" altLang="zh-TW" smtClean="0">
                <a:ea typeface="新細明體" pitchFamily="18" charset="-120"/>
              </a:rPr>
              <a:t>(1, 4, 5, 6, 7)</a:t>
            </a:r>
          </a:p>
          <a:p>
            <a:pPr lvl="1" eaLnBrk="1" hangingPunct="1"/>
            <a:r>
              <a:rPr lang="en-US" altLang="zh-TW" smtClean="0">
                <a:ea typeface="新細明體" pitchFamily="18" charset="-120"/>
              </a:rPr>
              <a:t>or, built the truth table first</a:t>
            </a:r>
          </a:p>
          <a:p>
            <a:pPr eaLnBrk="1" hangingPunct="1"/>
            <a:endParaRPr lang="zh-TW" altLang="en-US" smtClean="0">
              <a:ea typeface="新細明體" pitchFamily="18" charset="-120"/>
            </a:endParaRPr>
          </a:p>
        </p:txBody>
      </p:sp>
      <p:pic>
        <p:nvPicPr>
          <p:cNvPr id="34822" name="Picture 4"/>
          <p:cNvPicPr>
            <a:picLocks noChangeAspect="1" noChangeArrowheads="1"/>
          </p:cNvPicPr>
          <p:nvPr/>
        </p:nvPicPr>
        <p:blipFill>
          <a:blip r:embed="rId2">
            <a:lum bright="-24000" contrast="64000"/>
          </a:blip>
          <a:srcRect/>
          <a:stretch>
            <a:fillRect/>
          </a:stretch>
        </p:blipFill>
        <p:spPr bwMode="auto">
          <a:xfrm>
            <a:off x="4521200" y="3721100"/>
            <a:ext cx="3060700" cy="305593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1"/>
          <p:cNvSpPr>
            <a:spLocks noGrp="1"/>
          </p:cNvSpPr>
          <p:nvPr>
            <p:ph type="dt" sz="quarter" idx="10"/>
          </p:nvPr>
        </p:nvSpPr>
        <p:spPr>
          <a:noFill/>
        </p:spPr>
        <p:txBody>
          <a:bodyPr/>
          <a:lstStyle/>
          <a:p>
            <a:fld id="{8016FC5B-9EFD-4660-BADF-20F705C55F56}" type="datetime4">
              <a:rPr lang="en-US"/>
              <a:pPr/>
              <a:t>March 16, 2014</a:t>
            </a:fld>
            <a:endParaRPr lang="en-US"/>
          </a:p>
        </p:txBody>
      </p:sp>
      <p:sp>
        <p:nvSpPr>
          <p:cNvPr id="35843" name="Slide Number Placeholder 3"/>
          <p:cNvSpPr>
            <a:spLocks noGrp="1"/>
          </p:cNvSpPr>
          <p:nvPr>
            <p:ph type="sldNum" sz="quarter" idx="12"/>
          </p:nvPr>
        </p:nvSpPr>
        <p:spPr>
          <a:noFill/>
        </p:spPr>
        <p:txBody>
          <a:bodyPr/>
          <a:lstStyle/>
          <a:p>
            <a:fld id="{E4B31808-19FD-4869-8827-6BAAC4281BDC}" type="slidenum">
              <a:rPr lang="en-US"/>
              <a:pPr/>
              <a:t>33</a:t>
            </a:fld>
            <a:endParaRPr lang="en-US"/>
          </a:p>
        </p:txBody>
      </p:sp>
      <p:sp>
        <p:nvSpPr>
          <p:cNvPr id="35844" name="標題 1"/>
          <p:cNvSpPr>
            <a:spLocks noGrp="1"/>
          </p:cNvSpPr>
          <p:nvPr>
            <p:ph type="title" idx="4294967295"/>
          </p:nvPr>
        </p:nvSpPr>
        <p:spPr/>
        <p:txBody>
          <a:bodyPr lIns="0" tIns="0" rIns="0" bIns="0"/>
          <a:lstStyle/>
          <a:p>
            <a:pPr eaLnBrk="1" hangingPunct="1"/>
            <a:r>
              <a:rPr lang="en-US" altLang="zh-TW" smtClean="0">
                <a:ea typeface="新細明體" pitchFamily="18" charset="-120"/>
              </a:rPr>
              <a:t>Product of Maxterms</a:t>
            </a:r>
            <a:endParaRPr lang="zh-TW" altLang="en-US" smtClean="0">
              <a:ea typeface="新細明體" pitchFamily="18" charset="-120"/>
            </a:endParaRPr>
          </a:p>
        </p:txBody>
      </p:sp>
      <p:sp>
        <p:nvSpPr>
          <p:cNvPr id="35845"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Product of maxterms: using distributive law to expand.</a:t>
            </a:r>
          </a:p>
          <a:p>
            <a:pPr lvl="1" eaLnBrk="1" hangingPunct="1">
              <a:lnSpc>
                <a:spcPct val="90000"/>
              </a:lnSpc>
            </a:pPr>
            <a:r>
              <a:rPr lang="en-US" altLang="zh-TW" i="1" smtClean="0">
                <a:ea typeface="新細明體" pitchFamily="18" charset="-120"/>
              </a:rPr>
              <a:t>x + yz = </a:t>
            </a:r>
            <a:r>
              <a:rPr lang="en-US" altLang="zh-TW" smtClean="0">
                <a:ea typeface="新細明體" pitchFamily="18" charset="-120"/>
              </a:rPr>
              <a:t>(</a:t>
            </a:r>
            <a:r>
              <a:rPr lang="en-US" altLang="zh-TW" i="1" smtClean="0">
                <a:ea typeface="新細明體" pitchFamily="18" charset="-120"/>
              </a:rPr>
              <a:t>x + y</a:t>
            </a:r>
            <a:r>
              <a:rPr lang="en-US" altLang="zh-TW" smtClean="0">
                <a:ea typeface="新細明體" pitchFamily="18" charset="-120"/>
              </a:rPr>
              <a:t>)(</a:t>
            </a:r>
            <a:r>
              <a:rPr lang="en-US" altLang="zh-TW" i="1" smtClean="0">
                <a:ea typeface="新細明體" pitchFamily="18" charset="-120"/>
              </a:rPr>
              <a:t>x + z) = </a:t>
            </a:r>
            <a:r>
              <a:rPr lang="en-US" altLang="zh-TW" smtClean="0">
                <a:ea typeface="新細明體" pitchFamily="18" charset="-120"/>
              </a:rPr>
              <a:t>(</a:t>
            </a:r>
            <a:r>
              <a:rPr lang="en-US" altLang="zh-TW" i="1" smtClean="0">
                <a:ea typeface="新細明體" pitchFamily="18" charset="-120"/>
              </a:rPr>
              <a:t>x+y+zz'</a:t>
            </a:r>
            <a:r>
              <a:rPr lang="en-US" altLang="zh-TW" smtClean="0">
                <a:ea typeface="新細明體" pitchFamily="18" charset="-120"/>
              </a:rPr>
              <a:t>)(</a:t>
            </a:r>
            <a:r>
              <a:rPr lang="en-US" altLang="zh-TW" i="1" smtClean="0">
                <a:ea typeface="新細明體" pitchFamily="18" charset="-120"/>
              </a:rPr>
              <a:t>x+z+yy'</a:t>
            </a:r>
            <a:r>
              <a:rPr lang="en-US" altLang="zh-TW" smtClean="0">
                <a:ea typeface="新細明體" pitchFamily="18" charset="-120"/>
              </a:rPr>
              <a:t>)</a:t>
            </a:r>
            <a:r>
              <a:rPr lang="en-US" altLang="zh-TW" i="1" smtClean="0">
                <a:ea typeface="新細明體" pitchFamily="18" charset="-120"/>
              </a:rPr>
              <a:t> = </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p>
          <a:p>
            <a:pPr eaLnBrk="1" hangingPunct="1">
              <a:lnSpc>
                <a:spcPct val="90000"/>
              </a:lnSpc>
            </a:pPr>
            <a:r>
              <a:rPr lang="en-US" altLang="zh-TW" smtClean="0">
                <a:ea typeface="新細明體" pitchFamily="18" charset="-120"/>
              </a:rPr>
              <a:t>Example 2.5: express </a:t>
            </a:r>
            <a:r>
              <a:rPr lang="en-US" altLang="zh-TW" i="1" smtClean="0">
                <a:ea typeface="新細明體" pitchFamily="18" charset="-120"/>
              </a:rPr>
              <a:t>F = xy + x'z </a:t>
            </a:r>
            <a:r>
              <a:rPr lang="en-US" altLang="zh-TW" smtClean="0">
                <a:ea typeface="新細明體" pitchFamily="18" charset="-120"/>
              </a:rPr>
              <a:t>as a product of maxterms.</a:t>
            </a:r>
          </a:p>
          <a:p>
            <a:pPr lvl="1" eaLnBrk="1" hangingPunct="1">
              <a:lnSpc>
                <a:spcPct val="90000"/>
              </a:lnSpc>
            </a:pPr>
            <a:r>
              <a:rPr lang="en-US" altLang="zh-TW" i="1" smtClean="0">
                <a:ea typeface="新細明體" pitchFamily="18" charset="-120"/>
              </a:rPr>
              <a:t>F = xy + x'z = </a:t>
            </a:r>
            <a:r>
              <a:rPr lang="en-US" altLang="zh-TW" smtClean="0">
                <a:ea typeface="新細明體" pitchFamily="18" charset="-120"/>
              </a:rPr>
              <a:t>(</a:t>
            </a:r>
            <a:r>
              <a:rPr lang="en-US" altLang="zh-TW" i="1" smtClean="0">
                <a:ea typeface="新細明體" pitchFamily="18" charset="-120"/>
              </a:rPr>
              <a:t>xy + x'</a:t>
            </a:r>
            <a:r>
              <a:rPr lang="en-US" altLang="zh-TW" smtClean="0">
                <a:ea typeface="新細明體" pitchFamily="18" charset="-120"/>
              </a:rPr>
              <a:t>)(</a:t>
            </a:r>
            <a:r>
              <a:rPr lang="en-US" altLang="zh-TW" i="1" smtClean="0">
                <a:ea typeface="新細明體" pitchFamily="18" charset="-120"/>
              </a:rPr>
              <a:t>xy +z</a:t>
            </a:r>
            <a:r>
              <a:rPr lang="en-US" altLang="zh-TW" smtClean="0">
                <a:ea typeface="新細明體" pitchFamily="18" charset="-120"/>
              </a:rPr>
              <a:t>)</a:t>
            </a:r>
            <a:r>
              <a:rPr lang="en-US" altLang="zh-TW" i="1" smtClean="0">
                <a:ea typeface="新細明體" pitchFamily="18" charset="-120"/>
              </a:rPr>
              <a:t> = </a:t>
            </a:r>
            <a:r>
              <a:rPr lang="en-US" altLang="zh-TW" smtClean="0">
                <a:ea typeface="新細明體" pitchFamily="18" charset="-120"/>
              </a:rPr>
              <a:t>(</a:t>
            </a:r>
            <a:r>
              <a:rPr lang="en-US" altLang="zh-TW" i="1" smtClean="0">
                <a:ea typeface="新細明體" pitchFamily="18" charset="-120"/>
              </a:rPr>
              <a:t>x+x'</a:t>
            </a:r>
            <a:r>
              <a:rPr lang="en-US" altLang="zh-TW" smtClean="0">
                <a:ea typeface="新細明體" pitchFamily="18" charset="-120"/>
              </a:rPr>
              <a:t>)(</a:t>
            </a:r>
            <a:r>
              <a:rPr lang="en-US" altLang="zh-TW" i="1" smtClean="0">
                <a:ea typeface="新細明體" pitchFamily="18" charset="-120"/>
              </a:rPr>
              <a:t>y+x'</a:t>
            </a:r>
            <a:r>
              <a:rPr lang="en-US" altLang="zh-TW" smtClean="0">
                <a:ea typeface="新細明體" pitchFamily="18" charset="-120"/>
              </a:rPr>
              <a:t>)(</a:t>
            </a:r>
            <a:r>
              <a:rPr lang="en-US" altLang="zh-TW" i="1" smtClean="0">
                <a:ea typeface="新細明體" pitchFamily="18" charset="-120"/>
              </a:rPr>
              <a:t>x+z</a:t>
            </a:r>
            <a:r>
              <a:rPr lang="en-US" altLang="zh-TW" smtClean="0">
                <a:ea typeface="新細明體" pitchFamily="18" charset="-120"/>
              </a:rPr>
              <a:t>)(</a:t>
            </a:r>
            <a:r>
              <a:rPr lang="en-US" altLang="zh-TW" i="1" smtClean="0">
                <a:ea typeface="新細明體" pitchFamily="18" charset="-120"/>
              </a:rPr>
              <a:t>y+z</a:t>
            </a:r>
            <a:r>
              <a:rPr lang="en-US" altLang="zh-TW" smtClean="0">
                <a:ea typeface="新細明體" pitchFamily="18" charset="-120"/>
              </a:rPr>
              <a:t>)</a:t>
            </a:r>
            <a:r>
              <a:rPr lang="en-US" altLang="zh-TW" i="1" smtClean="0">
                <a:ea typeface="新細明體" pitchFamily="18" charset="-120"/>
              </a:rPr>
              <a:t> = </a:t>
            </a:r>
            <a:r>
              <a:rPr lang="en-US" altLang="zh-TW" smtClean="0">
                <a:ea typeface="新細明體" pitchFamily="18" charset="-120"/>
              </a:rPr>
              <a:t>(</a:t>
            </a:r>
            <a:r>
              <a:rPr lang="en-US" altLang="zh-TW" i="1" smtClean="0">
                <a:ea typeface="新細明體" pitchFamily="18" charset="-120"/>
              </a:rPr>
              <a:t>x'+y</a:t>
            </a:r>
            <a:r>
              <a:rPr lang="en-US" altLang="zh-TW" smtClean="0">
                <a:ea typeface="新細明體" pitchFamily="18" charset="-120"/>
              </a:rPr>
              <a:t>)(</a:t>
            </a:r>
            <a:r>
              <a:rPr lang="en-US" altLang="zh-TW" i="1" smtClean="0">
                <a:ea typeface="新細明體" pitchFamily="18" charset="-120"/>
              </a:rPr>
              <a:t>x+z</a:t>
            </a:r>
            <a:r>
              <a:rPr lang="en-US" altLang="zh-TW" smtClean="0">
                <a:ea typeface="新細明體" pitchFamily="18" charset="-120"/>
              </a:rPr>
              <a:t>)(</a:t>
            </a:r>
            <a:r>
              <a:rPr lang="en-US" altLang="zh-TW" i="1" smtClean="0">
                <a:ea typeface="新細明體" pitchFamily="18" charset="-120"/>
              </a:rPr>
              <a:t>y+z</a:t>
            </a:r>
            <a:r>
              <a:rPr lang="en-US" altLang="zh-TW" smtClean="0">
                <a:ea typeface="新細明體" pitchFamily="18" charset="-120"/>
              </a:rPr>
              <a:t>)</a:t>
            </a:r>
          </a:p>
          <a:p>
            <a:pPr lvl="1" eaLnBrk="1" hangingPunct="1">
              <a:lnSpc>
                <a:spcPct val="90000"/>
              </a:lnSpc>
            </a:pPr>
            <a:r>
              <a:rPr lang="en-US" altLang="zh-TW" i="1" smtClean="0">
                <a:ea typeface="新細明體" pitchFamily="18" charset="-120"/>
              </a:rPr>
              <a:t>x'+y = x' + y + zz' = </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p>
          <a:p>
            <a:pPr lvl="1" eaLnBrk="1" hangingPunct="1">
              <a:lnSpc>
                <a:spcPct val="90000"/>
              </a:lnSpc>
            </a:pPr>
            <a:r>
              <a:rPr lang="en-US" altLang="zh-TW" i="1" smtClean="0">
                <a:ea typeface="新細明體" pitchFamily="18" charset="-120"/>
              </a:rPr>
              <a:t>F = </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r>
              <a:rPr lang="en-US" altLang="zh-TW" i="1" smtClean="0">
                <a:ea typeface="新細明體" pitchFamily="18" charset="-120"/>
              </a:rPr>
              <a:t> = M</a:t>
            </a:r>
            <a:r>
              <a:rPr lang="en-US" altLang="zh-TW" i="1" baseline="-25000" smtClean="0">
                <a:ea typeface="新細明體" pitchFamily="18" charset="-120"/>
              </a:rPr>
              <a:t>0</a:t>
            </a:r>
            <a:r>
              <a:rPr lang="en-US" altLang="zh-TW" i="1" smtClean="0">
                <a:ea typeface="新細明體" pitchFamily="18" charset="-120"/>
              </a:rPr>
              <a:t>M</a:t>
            </a:r>
            <a:r>
              <a:rPr lang="en-US" altLang="zh-TW" i="1" baseline="-25000" smtClean="0">
                <a:ea typeface="新細明體" pitchFamily="18" charset="-120"/>
              </a:rPr>
              <a:t>2</a:t>
            </a:r>
            <a:r>
              <a:rPr lang="en-US" altLang="zh-TW" i="1" smtClean="0">
                <a:ea typeface="新細明體" pitchFamily="18" charset="-120"/>
              </a:rPr>
              <a:t>M</a:t>
            </a:r>
            <a:r>
              <a:rPr lang="en-US" altLang="zh-TW" i="1" baseline="-25000" smtClean="0">
                <a:ea typeface="新細明體" pitchFamily="18" charset="-120"/>
              </a:rPr>
              <a:t>4</a:t>
            </a:r>
            <a:r>
              <a:rPr lang="en-US" altLang="zh-TW" i="1" smtClean="0">
                <a:ea typeface="新細明體" pitchFamily="18" charset="-120"/>
              </a:rPr>
              <a:t>M</a:t>
            </a:r>
            <a:r>
              <a:rPr lang="en-US" altLang="zh-TW" i="1" baseline="-25000" smtClean="0">
                <a:ea typeface="新細明體" pitchFamily="18" charset="-120"/>
              </a:rPr>
              <a:t>5</a:t>
            </a:r>
          </a:p>
          <a:p>
            <a:pPr lvl="1" eaLnBrk="1" hangingPunct="1">
              <a:lnSpc>
                <a:spcPct val="90000"/>
              </a:lnSpc>
            </a:pPr>
            <a:r>
              <a:rPr lang="en-US" altLang="zh-TW" i="1" smtClean="0">
                <a:ea typeface="新細明體" pitchFamily="18" charset="-120"/>
              </a:rPr>
              <a:t>F</a:t>
            </a:r>
            <a:r>
              <a:rPr lang="en-US" altLang="zh-TW" smtClean="0">
                <a:ea typeface="新細明體" pitchFamily="18" charset="-120"/>
              </a:rPr>
              <a:t>(</a:t>
            </a:r>
            <a:r>
              <a:rPr lang="en-US" altLang="zh-TW" i="1" smtClean="0">
                <a:ea typeface="新細明體" pitchFamily="18" charset="-120"/>
              </a:rPr>
              <a:t>x, y, z</a:t>
            </a:r>
            <a:r>
              <a:rPr lang="en-US" altLang="zh-TW" smtClean="0">
                <a:ea typeface="新細明體" pitchFamily="18" charset="-120"/>
              </a:rPr>
              <a:t>)</a:t>
            </a:r>
            <a:r>
              <a:rPr lang="en-US" altLang="zh-TW" i="1" smtClean="0">
                <a:ea typeface="新細明體" pitchFamily="18" charset="-120"/>
              </a:rPr>
              <a:t> </a:t>
            </a:r>
            <a:r>
              <a:rPr lang="en-US" altLang="zh-TW" smtClean="0">
                <a:ea typeface="新細明體" pitchFamily="18" charset="-120"/>
              </a:rPr>
              <a:t>= </a:t>
            </a:r>
            <a:r>
              <a:rPr lang="en-US" altLang="zh-TW" smtClean="0">
                <a:latin typeface="Symbol" pitchFamily="18" charset="2"/>
                <a:ea typeface="新細明體" pitchFamily="18" charset="-120"/>
              </a:rPr>
              <a:t>P</a:t>
            </a:r>
            <a:r>
              <a:rPr lang="en-US" altLang="zh-TW" smtClean="0">
                <a:ea typeface="新細明體" pitchFamily="18" charset="-120"/>
              </a:rPr>
              <a:t>(0, 2, 4, 5)</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1"/>
          <p:cNvSpPr>
            <a:spLocks noGrp="1"/>
          </p:cNvSpPr>
          <p:nvPr>
            <p:ph type="dt" sz="quarter" idx="10"/>
          </p:nvPr>
        </p:nvSpPr>
        <p:spPr>
          <a:noFill/>
        </p:spPr>
        <p:txBody>
          <a:bodyPr/>
          <a:lstStyle/>
          <a:p>
            <a:fld id="{2C7231B7-0DB6-4C35-A43D-850B47879E61}" type="datetime4">
              <a:rPr lang="en-US"/>
              <a:pPr/>
              <a:t>March 16, 2014</a:t>
            </a:fld>
            <a:endParaRPr lang="en-US"/>
          </a:p>
        </p:txBody>
      </p:sp>
      <p:sp>
        <p:nvSpPr>
          <p:cNvPr id="36867" name="Slide Number Placeholder 3"/>
          <p:cNvSpPr>
            <a:spLocks noGrp="1"/>
          </p:cNvSpPr>
          <p:nvPr>
            <p:ph type="sldNum" sz="quarter" idx="12"/>
          </p:nvPr>
        </p:nvSpPr>
        <p:spPr>
          <a:noFill/>
        </p:spPr>
        <p:txBody>
          <a:bodyPr/>
          <a:lstStyle/>
          <a:p>
            <a:fld id="{0AAA0E55-8D1D-4844-8971-16CC5D03CC51}" type="slidenum">
              <a:rPr lang="en-US"/>
              <a:pPr/>
              <a:t>34</a:t>
            </a:fld>
            <a:endParaRPr lang="en-US"/>
          </a:p>
        </p:txBody>
      </p:sp>
      <p:sp>
        <p:nvSpPr>
          <p:cNvPr id="36868" name="標題 1"/>
          <p:cNvSpPr>
            <a:spLocks noGrp="1"/>
          </p:cNvSpPr>
          <p:nvPr>
            <p:ph type="title" idx="4294967295"/>
          </p:nvPr>
        </p:nvSpPr>
        <p:spPr/>
        <p:txBody>
          <a:bodyPr lIns="0" tIns="0" rIns="0" bIns="0"/>
          <a:lstStyle/>
          <a:p>
            <a:pPr eaLnBrk="1" hangingPunct="1"/>
            <a:r>
              <a:rPr lang="en-US" altLang="zh-TW" sz="3600" smtClean="0">
                <a:ea typeface="新細明體" pitchFamily="18" charset="-120"/>
              </a:rPr>
              <a:t>Conversion between Canonical Forms</a:t>
            </a:r>
            <a:endParaRPr lang="zh-TW" altLang="en-US" sz="3600" smtClean="0">
              <a:ea typeface="新細明體" pitchFamily="18" charset="-120"/>
            </a:endParaRPr>
          </a:p>
        </p:txBody>
      </p:sp>
      <p:sp>
        <p:nvSpPr>
          <p:cNvPr id="36869"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The complement of a function expressed as the sum of minterms equals the sum of minterms missing from the original function.</a:t>
            </a:r>
          </a:p>
          <a:p>
            <a:pPr lvl="1" eaLnBrk="1" hangingPunct="1"/>
            <a:r>
              <a:rPr lang="en-US" altLang="zh-TW" i="1" smtClean="0">
                <a:ea typeface="新細明體" pitchFamily="18" charset="-120"/>
              </a:rPr>
              <a:t>F</a:t>
            </a:r>
            <a:r>
              <a:rPr lang="en-US" altLang="zh-TW" smtClean="0">
                <a:ea typeface="新細明體" pitchFamily="18" charset="-120"/>
              </a:rPr>
              <a:t>(</a:t>
            </a:r>
            <a:r>
              <a:rPr lang="en-US" altLang="zh-TW" i="1" smtClean="0">
                <a:ea typeface="新細明體" pitchFamily="18" charset="-120"/>
              </a:rPr>
              <a:t>A</a:t>
            </a:r>
            <a:r>
              <a:rPr lang="en-US" altLang="zh-TW" smtClean="0">
                <a:ea typeface="新細明體" pitchFamily="18" charset="-120"/>
              </a:rPr>
              <a:t>,</a:t>
            </a:r>
            <a:r>
              <a:rPr lang="en-US" altLang="zh-TW" i="1" smtClean="0">
                <a:ea typeface="新細明體" pitchFamily="18" charset="-120"/>
              </a:rPr>
              <a:t> B</a:t>
            </a:r>
            <a:r>
              <a:rPr lang="en-US" altLang="zh-TW" smtClean="0">
                <a:ea typeface="新細明體" pitchFamily="18" charset="-120"/>
              </a:rPr>
              <a:t>,</a:t>
            </a:r>
            <a:r>
              <a:rPr lang="en-US" altLang="zh-TW" i="1" smtClean="0">
                <a:ea typeface="新細明體" pitchFamily="18" charset="-120"/>
              </a:rPr>
              <a:t> C</a:t>
            </a:r>
            <a:r>
              <a:rPr lang="en-US" altLang="zh-TW" smtClean="0">
                <a:ea typeface="新細明體" pitchFamily="18" charset="-120"/>
              </a:rPr>
              <a:t>)</a:t>
            </a:r>
            <a:r>
              <a:rPr lang="en-US" altLang="zh-TW" i="1" smtClean="0">
                <a:ea typeface="新細明體" pitchFamily="18" charset="-120"/>
              </a:rPr>
              <a:t> </a:t>
            </a:r>
            <a:r>
              <a:rPr lang="en-US" altLang="zh-TW" smtClean="0">
                <a:ea typeface="新細明體" pitchFamily="18" charset="-120"/>
              </a:rPr>
              <a:t>= </a:t>
            </a:r>
            <a:r>
              <a:rPr lang="en-US" altLang="zh-TW" smtClean="0">
                <a:latin typeface="Symbol" pitchFamily="18" charset="2"/>
                <a:ea typeface="新細明體" pitchFamily="18" charset="-120"/>
              </a:rPr>
              <a:t>S</a:t>
            </a:r>
            <a:r>
              <a:rPr lang="en-US" altLang="zh-TW" smtClean="0">
                <a:ea typeface="新細明體" pitchFamily="18" charset="-120"/>
              </a:rPr>
              <a:t>(1, 4, 5, 6, 7)</a:t>
            </a:r>
          </a:p>
          <a:p>
            <a:pPr lvl="1" eaLnBrk="1" hangingPunct="1"/>
            <a:r>
              <a:rPr lang="en-US" altLang="zh-TW" smtClean="0">
                <a:ea typeface="新細明體" pitchFamily="18" charset="-120"/>
              </a:rPr>
              <a:t>Thus, </a:t>
            </a:r>
            <a:r>
              <a:rPr lang="en-US" altLang="zh-TW" i="1" smtClean="0">
                <a:ea typeface="新細明體" pitchFamily="18" charset="-120"/>
              </a:rPr>
              <a:t>F'</a:t>
            </a:r>
            <a:r>
              <a:rPr lang="en-US" altLang="zh-TW" smtClean="0">
                <a:ea typeface="新細明體" pitchFamily="18" charset="-120"/>
              </a:rPr>
              <a:t>(</a:t>
            </a:r>
            <a:r>
              <a:rPr lang="en-US" altLang="zh-TW" i="1" smtClean="0">
                <a:ea typeface="新細明體" pitchFamily="18" charset="-120"/>
              </a:rPr>
              <a:t>A</a:t>
            </a:r>
            <a:r>
              <a:rPr lang="en-US" altLang="zh-TW" smtClean="0">
                <a:ea typeface="新細明體" pitchFamily="18" charset="-120"/>
              </a:rPr>
              <a:t>,</a:t>
            </a:r>
            <a:r>
              <a:rPr lang="en-US" altLang="zh-TW" i="1" smtClean="0">
                <a:ea typeface="新細明體" pitchFamily="18" charset="-120"/>
              </a:rPr>
              <a:t> B</a:t>
            </a:r>
            <a:r>
              <a:rPr lang="en-US" altLang="zh-TW" smtClean="0">
                <a:ea typeface="新細明體" pitchFamily="18" charset="-120"/>
              </a:rPr>
              <a:t>,</a:t>
            </a:r>
            <a:r>
              <a:rPr lang="en-US" altLang="zh-TW" i="1" smtClean="0">
                <a:ea typeface="新細明體" pitchFamily="18" charset="-120"/>
              </a:rPr>
              <a:t> C</a:t>
            </a:r>
            <a:r>
              <a:rPr lang="en-US" altLang="zh-TW" smtClean="0">
                <a:ea typeface="新細明體" pitchFamily="18" charset="-120"/>
              </a:rPr>
              <a:t>) = </a:t>
            </a:r>
            <a:r>
              <a:rPr lang="en-US" altLang="zh-TW" smtClean="0">
                <a:latin typeface="Symbol" pitchFamily="18" charset="2"/>
                <a:ea typeface="新細明體" pitchFamily="18" charset="-120"/>
              </a:rPr>
              <a:t>S</a:t>
            </a:r>
            <a:r>
              <a:rPr lang="en-US" altLang="zh-TW" smtClean="0">
                <a:ea typeface="新細明體" pitchFamily="18" charset="-120"/>
              </a:rPr>
              <a:t>(0, 2, 3)</a:t>
            </a:r>
          </a:p>
          <a:p>
            <a:pPr lvl="1" eaLnBrk="1" hangingPunct="1"/>
            <a:r>
              <a:rPr lang="en-US" altLang="zh-TW" smtClean="0">
                <a:ea typeface="新細明體" pitchFamily="18" charset="-120"/>
              </a:rPr>
              <a:t>By DeMorgan's theorem					</a:t>
            </a:r>
          </a:p>
          <a:p>
            <a:pPr lvl="1" eaLnBrk="1" hangingPunct="1">
              <a:buFont typeface="Wingdings" pitchFamily="2" charset="2"/>
              <a:buNone/>
            </a:pPr>
            <a:r>
              <a:rPr lang="en-US" altLang="zh-TW" smtClean="0">
                <a:ea typeface="新細明體" pitchFamily="18" charset="-120"/>
              </a:rPr>
              <a:t>	</a:t>
            </a:r>
            <a:r>
              <a:rPr lang="en-US" altLang="zh-TW" i="1" smtClean="0">
                <a:ea typeface="新細明體" pitchFamily="18" charset="-120"/>
              </a:rPr>
              <a:t>F</a:t>
            </a:r>
            <a:r>
              <a:rPr lang="en-US" altLang="zh-TW" smtClean="0">
                <a:ea typeface="新細明體" pitchFamily="18" charset="-120"/>
              </a:rPr>
              <a:t>(</a:t>
            </a:r>
            <a:r>
              <a:rPr lang="en-US" altLang="zh-TW" i="1" smtClean="0">
                <a:ea typeface="新細明體" pitchFamily="18" charset="-120"/>
              </a:rPr>
              <a:t>A</a:t>
            </a:r>
            <a:r>
              <a:rPr lang="en-US" altLang="zh-TW" smtClean="0">
                <a:ea typeface="新細明體" pitchFamily="18" charset="-120"/>
              </a:rPr>
              <a:t>,</a:t>
            </a:r>
            <a:r>
              <a:rPr lang="en-US" altLang="zh-TW" i="1" smtClean="0">
                <a:ea typeface="新細明體" pitchFamily="18" charset="-120"/>
              </a:rPr>
              <a:t> B</a:t>
            </a:r>
            <a:r>
              <a:rPr lang="en-US" altLang="zh-TW" smtClean="0">
                <a:ea typeface="新細明體" pitchFamily="18" charset="-120"/>
              </a:rPr>
              <a:t>,</a:t>
            </a:r>
            <a:r>
              <a:rPr lang="en-US" altLang="zh-TW" i="1" smtClean="0">
                <a:ea typeface="新細明體" pitchFamily="18" charset="-120"/>
              </a:rPr>
              <a:t> C</a:t>
            </a:r>
            <a:r>
              <a:rPr lang="en-US" altLang="zh-TW" smtClean="0">
                <a:ea typeface="新細明體" pitchFamily="18" charset="-120"/>
              </a:rPr>
              <a:t>)</a:t>
            </a:r>
            <a:r>
              <a:rPr lang="en-US" altLang="zh-TW" i="1" smtClean="0">
                <a:ea typeface="新細明體" pitchFamily="18" charset="-120"/>
              </a:rPr>
              <a:t> </a:t>
            </a:r>
            <a:r>
              <a:rPr lang="en-US" altLang="zh-TW" smtClean="0">
                <a:ea typeface="新細明體" pitchFamily="18" charset="-120"/>
              </a:rPr>
              <a:t>= </a:t>
            </a:r>
            <a:r>
              <a:rPr lang="en-US" altLang="zh-TW" smtClean="0">
                <a:latin typeface="Symbol" pitchFamily="18" charset="2"/>
                <a:ea typeface="新細明體" pitchFamily="18" charset="-120"/>
              </a:rPr>
              <a:t>P</a:t>
            </a:r>
            <a:r>
              <a:rPr lang="en-US" altLang="zh-TW" smtClean="0">
                <a:ea typeface="新細明體" pitchFamily="18" charset="-120"/>
              </a:rPr>
              <a:t>(0, 2, 3)</a:t>
            </a:r>
          </a:p>
          <a:p>
            <a:pPr lvl="1" eaLnBrk="1" hangingPunct="1">
              <a:buFont typeface="Wingdings" pitchFamily="2" charset="2"/>
              <a:buNone/>
            </a:pPr>
            <a:r>
              <a:rPr lang="en-US" altLang="zh-TW" smtClean="0">
                <a:ea typeface="新細明體" pitchFamily="18" charset="-120"/>
              </a:rPr>
              <a:t>	</a:t>
            </a:r>
            <a:r>
              <a:rPr lang="en-US" altLang="zh-TW" i="1" smtClean="0">
                <a:ea typeface="新細明體" pitchFamily="18" charset="-120"/>
              </a:rPr>
              <a:t>F'</a:t>
            </a:r>
            <a:r>
              <a:rPr lang="en-US" altLang="zh-TW" smtClean="0">
                <a:ea typeface="新細明體" pitchFamily="18" charset="-120"/>
              </a:rPr>
              <a:t>(</a:t>
            </a:r>
            <a:r>
              <a:rPr lang="en-US" altLang="zh-TW" i="1" smtClean="0">
                <a:ea typeface="新細明體" pitchFamily="18" charset="-120"/>
              </a:rPr>
              <a:t>A</a:t>
            </a:r>
            <a:r>
              <a:rPr lang="en-US" altLang="zh-TW" smtClean="0">
                <a:ea typeface="新細明體" pitchFamily="18" charset="-120"/>
              </a:rPr>
              <a:t>,</a:t>
            </a:r>
            <a:r>
              <a:rPr lang="en-US" altLang="zh-TW" i="1" smtClean="0">
                <a:ea typeface="新細明體" pitchFamily="18" charset="-120"/>
              </a:rPr>
              <a:t> B</a:t>
            </a:r>
            <a:r>
              <a:rPr lang="en-US" altLang="zh-TW" smtClean="0">
                <a:ea typeface="新細明體" pitchFamily="18" charset="-120"/>
              </a:rPr>
              <a:t>,</a:t>
            </a:r>
            <a:r>
              <a:rPr lang="en-US" altLang="zh-TW" i="1" smtClean="0">
                <a:ea typeface="新細明體" pitchFamily="18" charset="-120"/>
              </a:rPr>
              <a:t> C</a:t>
            </a:r>
            <a:r>
              <a:rPr lang="en-US" altLang="zh-TW" smtClean="0">
                <a:ea typeface="新細明體" pitchFamily="18" charset="-120"/>
              </a:rPr>
              <a:t>)</a:t>
            </a:r>
            <a:r>
              <a:rPr lang="en-US" altLang="zh-TW" i="1" smtClean="0">
                <a:ea typeface="新細明體" pitchFamily="18" charset="-120"/>
              </a:rPr>
              <a:t> </a:t>
            </a:r>
            <a:r>
              <a:rPr lang="en-US" altLang="zh-TW" smtClean="0">
                <a:ea typeface="新細明體" pitchFamily="18" charset="-120"/>
              </a:rPr>
              <a:t>=</a:t>
            </a:r>
            <a:r>
              <a:rPr lang="en-US" altLang="zh-TW" smtClean="0">
                <a:latin typeface="Symbol" pitchFamily="18" charset="2"/>
                <a:ea typeface="新細明體" pitchFamily="18" charset="-120"/>
              </a:rPr>
              <a:t>P </a:t>
            </a:r>
            <a:r>
              <a:rPr lang="en-US" altLang="zh-TW" smtClean="0">
                <a:ea typeface="新細明體" pitchFamily="18" charset="-120"/>
              </a:rPr>
              <a:t>(1, 4, 5, 6, 7)</a:t>
            </a:r>
          </a:p>
          <a:p>
            <a:pPr lvl="1" eaLnBrk="1" hangingPunct="1"/>
            <a:r>
              <a:rPr lang="en-US" altLang="zh-TW" i="1" smtClean="0">
                <a:ea typeface="新細明體" pitchFamily="18" charset="-120"/>
              </a:rPr>
              <a:t>m</a:t>
            </a:r>
            <a:r>
              <a:rPr lang="en-US" altLang="zh-TW" i="1" baseline="-25000" smtClean="0">
                <a:ea typeface="新細明體" pitchFamily="18" charset="-120"/>
              </a:rPr>
              <a:t>j</a:t>
            </a:r>
            <a:r>
              <a:rPr lang="en-US" altLang="zh-TW" i="1" smtClean="0">
                <a:ea typeface="新細明體" pitchFamily="18" charset="-120"/>
              </a:rPr>
              <a:t>' = M</a:t>
            </a:r>
            <a:r>
              <a:rPr lang="en-US" altLang="zh-TW" i="1" baseline="-25000" smtClean="0">
                <a:ea typeface="新細明體" pitchFamily="18" charset="-120"/>
              </a:rPr>
              <a:t>j</a:t>
            </a:r>
            <a:endParaRPr lang="en-US" altLang="zh-TW" i="1" smtClean="0">
              <a:ea typeface="新細明體" pitchFamily="18" charset="-120"/>
            </a:endParaRPr>
          </a:p>
          <a:p>
            <a:pPr lvl="1" eaLnBrk="1" hangingPunct="1"/>
            <a:r>
              <a:rPr lang="en-US" altLang="zh-TW" smtClean="0">
                <a:ea typeface="新細明體" pitchFamily="18" charset="-120"/>
              </a:rPr>
              <a:t>Sum of minterms = product of maxterms</a:t>
            </a:r>
          </a:p>
          <a:p>
            <a:pPr lvl="1" eaLnBrk="1" hangingPunct="1"/>
            <a:r>
              <a:rPr lang="en-US" altLang="zh-TW" smtClean="0">
                <a:ea typeface="新細明體" pitchFamily="18" charset="-120"/>
              </a:rPr>
              <a:t>Interchange the symbols </a:t>
            </a:r>
            <a:r>
              <a:rPr lang="en-US" altLang="zh-TW" smtClean="0">
                <a:latin typeface="Symbol" pitchFamily="18" charset="2"/>
                <a:ea typeface="新細明體" pitchFamily="18" charset="-120"/>
              </a:rPr>
              <a:t>S</a:t>
            </a:r>
            <a:r>
              <a:rPr lang="en-US" altLang="zh-TW" smtClean="0">
                <a:ea typeface="新細明體" pitchFamily="18" charset="-120"/>
              </a:rPr>
              <a:t> and </a:t>
            </a:r>
            <a:r>
              <a:rPr lang="en-US" altLang="zh-TW" smtClean="0">
                <a:latin typeface="Symbol" pitchFamily="18" charset="2"/>
                <a:ea typeface="新細明體" pitchFamily="18" charset="-120"/>
              </a:rPr>
              <a:t>P</a:t>
            </a:r>
            <a:r>
              <a:rPr lang="en-US" altLang="zh-TW" smtClean="0">
                <a:ea typeface="新細明體" pitchFamily="18" charset="-120"/>
              </a:rPr>
              <a:t> and list those numbers missing from the original form</a:t>
            </a:r>
          </a:p>
          <a:p>
            <a:pPr lvl="2" eaLnBrk="1" hangingPunct="1"/>
            <a:r>
              <a:rPr lang="en-US" altLang="zh-TW" sz="1800" smtClean="0">
                <a:latin typeface="Symbol" pitchFamily="18" charset="2"/>
                <a:ea typeface="新細明體" pitchFamily="18" charset="-120"/>
              </a:rPr>
              <a:t>S</a:t>
            </a:r>
            <a:r>
              <a:rPr lang="en-US" altLang="zh-TW" sz="1800" smtClean="0">
                <a:ea typeface="新細明體" pitchFamily="18" charset="-120"/>
              </a:rPr>
              <a:t> of 1's</a:t>
            </a:r>
          </a:p>
          <a:p>
            <a:pPr lvl="2" eaLnBrk="1" hangingPunct="1"/>
            <a:r>
              <a:rPr lang="en-US" altLang="zh-TW" sz="1800" smtClean="0">
                <a:latin typeface="Symbol" pitchFamily="18" charset="2"/>
                <a:ea typeface="新細明體" pitchFamily="18" charset="-120"/>
              </a:rPr>
              <a:t>P</a:t>
            </a:r>
            <a:r>
              <a:rPr lang="en-US" altLang="zh-TW" sz="1800" smtClean="0">
                <a:ea typeface="新細明體" pitchFamily="18" charset="-120"/>
              </a:rPr>
              <a:t> of 0's</a:t>
            </a:r>
          </a:p>
          <a:p>
            <a:pPr eaLnBrk="1" hangingPunct="1"/>
            <a:endParaRPr lang="zh-TW" altLang="en-US" smtClean="0">
              <a:ea typeface="新細明體" pitchFamily="18" charset="-120"/>
            </a:endParaRP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1"/>
          <p:cNvSpPr>
            <a:spLocks noGrp="1"/>
          </p:cNvSpPr>
          <p:nvPr>
            <p:ph type="dt" sz="quarter" idx="10"/>
          </p:nvPr>
        </p:nvSpPr>
        <p:spPr>
          <a:noFill/>
        </p:spPr>
        <p:txBody>
          <a:bodyPr/>
          <a:lstStyle/>
          <a:p>
            <a:fld id="{CA759F6E-7C72-4791-B6BF-807E9B2E371E}" type="datetime4">
              <a:rPr lang="en-US"/>
              <a:pPr/>
              <a:t>March 16, 2014</a:t>
            </a:fld>
            <a:endParaRPr lang="en-US"/>
          </a:p>
        </p:txBody>
      </p:sp>
      <p:sp>
        <p:nvSpPr>
          <p:cNvPr id="37891" name="Slide Number Placeholder 3"/>
          <p:cNvSpPr>
            <a:spLocks noGrp="1"/>
          </p:cNvSpPr>
          <p:nvPr>
            <p:ph type="sldNum" sz="quarter" idx="12"/>
          </p:nvPr>
        </p:nvSpPr>
        <p:spPr>
          <a:noFill/>
        </p:spPr>
        <p:txBody>
          <a:bodyPr/>
          <a:lstStyle/>
          <a:p>
            <a:fld id="{EC42FD03-4FC1-4DB3-B21E-5205C5A52120}" type="slidenum">
              <a:rPr lang="en-US"/>
              <a:pPr/>
              <a:t>35</a:t>
            </a:fld>
            <a:endParaRPr lang="en-US"/>
          </a:p>
        </p:txBody>
      </p:sp>
      <p:sp>
        <p:nvSpPr>
          <p:cNvPr id="37892" name="標題 1"/>
          <p:cNvSpPr>
            <a:spLocks noGrp="1"/>
          </p:cNvSpPr>
          <p:nvPr>
            <p:ph type="title" idx="4294967295"/>
          </p:nvPr>
        </p:nvSpPr>
        <p:spPr/>
        <p:txBody>
          <a:bodyPr lIns="0" tIns="0" rIns="0" bIns="0"/>
          <a:lstStyle/>
          <a:p>
            <a:pPr eaLnBrk="1" hangingPunct="1"/>
            <a:endParaRPr lang="zh-TW" altLang="en-US" smtClean="0">
              <a:ea typeface="新細明體" pitchFamily="18" charset="-120"/>
            </a:endParaRPr>
          </a:p>
        </p:txBody>
      </p:sp>
      <p:sp>
        <p:nvSpPr>
          <p:cNvPr id="37893" name="內容版面配置區 2"/>
          <p:cNvSpPr>
            <a:spLocks noGrp="1"/>
          </p:cNvSpPr>
          <p:nvPr>
            <p:ph idx="4294967295"/>
          </p:nvPr>
        </p:nvSpPr>
        <p:spPr/>
        <p:txBody>
          <a:bodyPr lIns="90488" tIns="44450" rIns="90488" bIns="44450"/>
          <a:lstStyle/>
          <a:p>
            <a:pPr marL="285750" indent="-285750" eaLnBrk="1" hangingPunct="1"/>
            <a:r>
              <a:rPr lang="en-US" altLang="zh-TW" smtClean="0">
                <a:ea typeface="新細明體" pitchFamily="18" charset="-120"/>
              </a:rPr>
              <a:t> Example</a:t>
            </a:r>
          </a:p>
          <a:p>
            <a:pPr marL="685800" lvl="1" eaLnBrk="1" hangingPunct="1"/>
            <a:r>
              <a:rPr lang="en-US" altLang="zh-TW" i="1" smtClean="0">
                <a:ea typeface="新細明體" pitchFamily="18" charset="-120"/>
              </a:rPr>
              <a:t>F</a:t>
            </a:r>
            <a:r>
              <a:rPr lang="en-US" altLang="zh-TW" smtClean="0">
                <a:ea typeface="新細明體" pitchFamily="18" charset="-120"/>
              </a:rPr>
              <a:t> = </a:t>
            </a:r>
            <a:r>
              <a:rPr lang="en-US" altLang="zh-TW" i="1" smtClean="0">
                <a:ea typeface="新細明體" pitchFamily="18" charset="-120"/>
              </a:rPr>
              <a:t>xy</a:t>
            </a:r>
            <a:r>
              <a:rPr lang="en-US" altLang="zh-TW" smtClean="0">
                <a:ea typeface="新細明體" pitchFamily="18" charset="-120"/>
              </a:rPr>
              <a:t> + </a:t>
            </a:r>
            <a:r>
              <a:rPr lang="en-US" altLang="zh-TW" i="1" smtClean="0">
                <a:ea typeface="新細明體" pitchFamily="18" charset="-120"/>
              </a:rPr>
              <a:t>x</a:t>
            </a:r>
            <a:r>
              <a:rPr lang="en-US" altLang="zh-TW" smtClean="0">
                <a:ea typeface="新細明體" pitchFamily="18" charset="-120"/>
                <a:sym typeface="Symbol" pitchFamily="18" charset="2"/>
              </a:rPr>
              <a:t></a:t>
            </a:r>
            <a:r>
              <a:rPr lang="en-US" altLang="zh-TW" i="1" smtClean="0">
                <a:ea typeface="新細明體" pitchFamily="18" charset="-120"/>
              </a:rPr>
              <a:t>z</a:t>
            </a:r>
            <a:r>
              <a:rPr lang="en-US" altLang="zh-TW" smtClean="0">
                <a:ea typeface="新細明體" pitchFamily="18" charset="-120"/>
              </a:rPr>
              <a:t> </a:t>
            </a:r>
          </a:p>
          <a:p>
            <a:pPr marL="685800" lvl="1" eaLnBrk="1" hangingPunct="1"/>
            <a:r>
              <a:rPr lang="en-US" altLang="zh-TW" i="1" smtClean="0">
                <a:ea typeface="新細明體" pitchFamily="18" charset="-120"/>
              </a:rPr>
              <a:t>F</a:t>
            </a:r>
            <a:r>
              <a:rPr lang="en-US" altLang="zh-TW" smtClean="0">
                <a:ea typeface="新細明體" pitchFamily="18" charset="-120"/>
              </a:rPr>
              <a:t>(</a:t>
            </a:r>
            <a:r>
              <a:rPr lang="en-US" altLang="zh-TW" i="1" smtClean="0">
                <a:ea typeface="新細明體" pitchFamily="18" charset="-120"/>
              </a:rPr>
              <a:t>x</a:t>
            </a:r>
            <a:r>
              <a:rPr lang="en-US" altLang="zh-TW" smtClean="0">
                <a:ea typeface="新細明體" pitchFamily="18" charset="-120"/>
              </a:rPr>
              <a:t>, </a:t>
            </a:r>
            <a:r>
              <a:rPr lang="en-US" altLang="zh-TW" i="1" smtClean="0">
                <a:ea typeface="新細明體" pitchFamily="18" charset="-120"/>
              </a:rPr>
              <a:t>y</a:t>
            </a:r>
            <a:r>
              <a:rPr lang="en-US" altLang="zh-TW" smtClean="0">
                <a:ea typeface="新細明體" pitchFamily="18" charset="-120"/>
              </a:rPr>
              <a:t>, </a:t>
            </a:r>
            <a:r>
              <a:rPr lang="en-US" altLang="zh-TW" i="1" smtClean="0">
                <a:ea typeface="新細明體" pitchFamily="18" charset="-120"/>
              </a:rPr>
              <a:t>z</a:t>
            </a:r>
            <a:r>
              <a:rPr lang="en-US" altLang="zh-TW" smtClean="0">
                <a:ea typeface="新細明體" pitchFamily="18" charset="-120"/>
              </a:rPr>
              <a:t>) = </a:t>
            </a:r>
            <a:r>
              <a:rPr lang="en-US" altLang="zh-TW" smtClean="0">
                <a:latin typeface="Symbol" pitchFamily="18" charset="2"/>
                <a:ea typeface="新細明體" pitchFamily="18" charset="-120"/>
              </a:rPr>
              <a:t>S</a:t>
            </a:r>
            <a:r>
              <a:rPr lang="en-US" altLang="zh-TW" smtClean="0">
                <a:ea typeface="新細明體" pitchFamily="18" charset="-120"/>
              </a:rPr>
              <a:t>(1, 3, 6, 7)</a:t>
            </a:r>
          </a:p>
          <a:p>
            <a:pPr marL="685800" lvl="1" eaLnBrk="1" hangingPunct="1"/>
            <a:r>
              <a:rPr lang="en-US" altLang="zh-TW" i="1" smtClean="0">
                <a:ea typeface="新細明體" pitchFamily="18" charset="-120"/>
              </a:rPr>
              <a:t>F</a:t>
            </a:r>
            <a:r>
              <a:rPr lang="en-US" altLang="zh-TW" smtClean="0">
                <a:ea typeface="新細明體" pitchFamily="18" charset="-120"/>
              </a:rPr>
              <a:t>(</a:t>
            </a:r>
            <a:r>
              <a:rPr lang="en-US" altLang="zh-TW" i="1" smtClean="0">
                <a:ea typeface="新細明體" pitchFamily="18" charset="-120"/>
              </a:rPr>
              <a:t>x</a:t>
            </a:r>
            <a:r>
              <a:rPr lang="en-US" altLang="zh-TW" smtClean="0">
                <a:ea typeface="新細明體" pitchFamily="18" charset="-120"/>
              </a:rPr>
              <a:t>, </a:t>
            </a:r>
            <a:r>
              <a:rPr lang="en-US" altLang="zh-TW" i="1" smtClean="0">
                <a:ea typeface="新細明體" pitchFamily="18" charset="-120"/>
              </a:rPr>
              <a:t>y</a:t>
            </a:r>
            <a:r>
              <a:rPr lang="en-US" altLang="zh-TW" smtClean="0">
                <a:ea typeface="新細明體" pitchFamily="18" charset="-120"/>
              </a:rPr>
              <a:t>, </a:t>
            </a:r>
            <a:r>
              <a:rPr lang="en-US" altLang="zh-TW" i="1" smtClean="0">
                <a:ea typeface="新細明體" pitchFamily="18" charset="-120"/>
              </a:rPr>
              <a:t>z</a:t>
            </a:r>
            <a:r>
              <a:rPr lang="en-US" altLang="zh-TW" smtClean="0">
                <a:ea typeface="新細明體" pitchFamily="18" charset="-120"/>
              </a:rPr>
              <a:t>) = </a:t>
            </a:r>
            <a:r>
              <a:rPr lang="en-US" altLang="zh-TW" smtClean="0">
                <a:latin typeface="Symbol" pitchFamily="18" charset="2"/>
                <a:ea typeface="新細明體" pitchFamily="18" charset="-120"/>
              </a:rPr>
              <a:t>P</a:t>
            </a:r>
            <a:r>
              <a:rPr lang="en-US" altLang="zh-TW" smtClean="0">
                <a:ea typeface="新細明體" pitchFamily="18" charset="-120"/>
              </a:rPr>
              <a:t> (0, 2, 4, 6)</a:t>
            </a:r>
          </a:p>
          <a:p>
            <a:pPr marL="285750" indent="-285750" eaLnBrk="1" hangingPunct="1"/>
            <a:endParaRPr lang="zh-TW" altLang="en-US" smtClean="0">
              <a:ea typeface="新細明體" pitchFamily="18" charset="-120"/>
            </a:endParaRPr>
          </a:p>
        </p:txBody>
      </p:sp>
      <p:pic>
        <p:nvPicPr>
          <p:cNvPr id="37894" name="Picture 4"/>
          <p:cNvPicPr>
            <a:picLocks noChangeAspect="1" noChangeArrowheads="1"/>
          </p:cNvPicPr>
          <p:nvPr/>
        </p:nvPicPr>
        <p:blipFill>
          <a:blip r:embed="rId2">
            <a:lum bright="-24000" contrast="50000"/>
          </a:blip>
          <a:srcRect/>
          <a:stretch>
            <a:fillRect/>
          </a:stretch>
        </p:blipFill>
        <p:spPr bwMode="auto">
          <a:xfrm>
            <a:off x="4432300" y="1503363"/>
            <a:ext cx="4127500" cy="3989387"/>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1"/>
          <p:cNvSpPr>
            <a:spLocks noGrp="1"/>
          </p:cNvSpPr>
          <p:nvPr>
            <p:ph type="dt" sz="quarter" idx="10"/>
          </p:nvPr>
        </p:nvSpPr>
        <p:spPr>
          <a:noFill/>
        </p:spPr>
        <p:txBody>
          <a:bodyPr/>
          <a:lstStyle/>
          <a:p>
            <a:fld id="{01BCCD85-AF04-4C2F-96B2-7E859CEE03B5}" type="datetime4">
              <a:rPr lang="en-US"/>
              <a:pPr/>
              <a:t>March 16, 2014</a:t>
            </a:fld>
            <a:endParaRPr lang="en-US"/>
          </a:p>
        </p:txBody>
      </p:sp>
      <p:sp>
        <p:nvSpPr>
          <p:cNvPr id="38915" name="Slide Number Placeholder 3"/>
          <p:cNvSpPr>
            <a:spLocks noGrp="1"/>
          </p:cNvSpPr>
          <p:nvPr>
            <p:ph type="sldNum" sz="quarter" idx="12"/>
          </p:nvPr>
        </p:nvSpPr>
        <p:spPr>
          <a:noFill/>
        </p:spPr>
        <p:txBody>
          <a:bodyPr/>
          <a:lstStyle/>
          <a:p>
            <a:fld id="{8EC71587-B75D-4287-B1BB-8DBEC649CCA5}" type="slidenum">
              <a:rPr lang="en-US"/>
              <a:pPr/>
              <a:t>36</a:t>
            </a:fld>
            <a:endParaRPr lang="en-US"/>
          </a:p>
        </p:txBody>
      </p:sp>
      <p:sp>
        <p:nvSpPr>
          <p:cNvPr id="38916" name="標題 1"/>
          <p:cNvSpPr>
            <a:spLocks noGrp="1"/>
          </p:cNvSpPr>
          <p:nvPr>
            <p:ph type="title" idx="4294967295"/>
          </p:nvPr>
        </p:nvSpPr>
        <p:spPr/>
        <p:txBody>
          <a:bodyPr lIns="0" tIns="0" rIns="0" bIns="0"/>
          <a:lstStyle/>
          <a:p>
            <a:pPr eaLnBrk="1" hangingPunct="1"/>
            <a:r>
              <a:rPr lang="en-US" altLang="zh-TW" smtClean="0">
                <a:ea typeface="新細明體" pitchFamily="18" charset="-120"/>
              </a:rPr>
              <a:t>Standard Forms</a:t>
            </a:r>
            <a:endParaRPr lang="zh-TW" altLang="en-US" sz="2500" smtClean="0">
              <a:ea typeface="新細明體" pitchFamily="18" charset="-120"/>
            </a:endParaRPr>
          </a:p>
        </p:txBody>
      </p:sp>
      <p:sp>
        <p:nvSpPr>
          <p:cNvPr id="38917"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Canonical forms are very seldom the ones with the least number of literals.</a:t>
            </a:r>
          </a:p>
          <a:p>
            <a:pPr eaLnBrk="1" hangingPunct="1"/>
            <a:r>
              <a:rPr lang="en-US" altLang="zh-TW" smtClean="0">
                <a:ea typeface="新細明體" pitchFamily="18" charset="-120"/>
              </a:rPr>
              <a:t>Standard forms: the terms that form the function may obtain one, two, or any number of literals.</a:t>
            </a:r>
          </a:p>
          <a:p>
            <a:pPr lvl="1" eaLnBrk="1" hangingPunct="1"/>
            <a:r>
              <a:rPr lang="en-US" altLang="zh-TW" smtClean="0">
                <a:ea typeface="新細明體" pitchFamily="18" charset="-120"/>
              </a:rPr>
              <a:t>Sum of products: </a:t>
            </a:r>
            <a:r>
              <a:rPr lang="en-US" altLang="zh-TW" i="1" smtClean="0">
                <a:ea typeface="新細明體" pitchFamily="18" charset="-120"/>
              </a:rPr>
              <a:t>F</a:t>
            </a:r>
            <a:r>
              <a:rPr lang="en-US" altLang="zh-TW" i="1" baseline="-25000" smtClean="0">
                <a:ea typeface="新細明體" pitchFamily="18" charset="-120"/>
              </a:rPr>
              <a:t>1</a:t>
            </a:r>
            <a:r>
              <a:rPr lang="en-US" altLang="zh-TW" baseline="-25000" smtClean="0">
                <a:ea typeface="新細明體" pitchFamily="18" charset="-120"/>
              </a:rPr>
              <a:t> </a:t>
            </a:r>
            <a:r>
              <a:rPr lang="en-US" altLang="zh-TW" smtClean="0">
                <a:ea typeface="新細明體" pitchFamily="18" charset="-120"/>
              </a:rPr>
              <a:t>= </a:t>
            </a:r>
            <a:r>
              <a:rPr lang="en-US" altLang="zh-TW" i="1" smtClean="0">
                <a:ea typeface="新細明體" pitchFamily="18" charset="-120"/>
              </a:rPr>
              <a:t>y' + xy+ x'yz'</a:t>
            </a:r>
          </a:p>
          <a:p>
            <a:pPr lvl="1" eaLnBrk="1" hangingPunct="1"/>
            <a:r>
              <a:rPr lang="en-US" altLang="zh-TW" smtClean="0">
                <a:ea typeface="新細明體" pitchFamily="18" charset="-120"/>
              </a:rPr>
              <a:t>Product of sums: </a:t>
            </a:r>
            <a:r>
              <a:rPr lang="en-US" altLang="zh-TW" i="1" smtClean="0">
                <a:ea typeface="新細明體" pitchFamily="18" charset="-120"/>
              </a:rPr>
              <a:t>F</a:t>
            </a:r>
            <a:r>
              <a:rPr lang="en-US" altLang="zh-TW" i="1" baseline="-25000" smtClean="0">
                <a:ea typeface="新細明體" pitchFamily="18" charset="-120"/>
              </a:rPr>
              <a:t>2</a:t>
            </a:r>
            <a:r>
              <a:rPr lang="en-US" altLang="zh-TW" smtClean="0">
                <a:ea typeface="新細明體" pitchFamily="18" charset="-120"/>
              </a:rPr>
              <a:t> = </a:t>
            </a:r>
            <a:r>
              <a:rPr lang="en-US" altLang="zh-TW" i="1" smtClean="0">
                <a:ea typeface="新細明體" pitchFamily="18" charset="-120"/>
              </a:rPr>
              <a:t>x</a:t>
            </a:r>
            <a:r>
              <a:rPr lang="en-US" altLang="zh-TW" smtClean="0">
                <a:ea typeface="新細明體" pitchFamily="18" charset="-120"/>
              </a:rPr>
              <a:t>(</a:t>
            </a:r>
            <a:r>
              <a:rPr lang="en-US" altLang="zh-TW" i="1" smtClean="0">
                <a:ea typeface="新細明體" pitchFamily="18" charset="-120"/>
              </a:rPr>
              <a:t>y'+z</a:t>
            </a:r>
            <a:r>
              <a:rPr lang="en-US" altLang="zh-TW" smtClean="0">
                <a:ea typeface="新細明體" pitchFamily="18" charset="-120"/>
              </a:rPr>
              <a:t>)(</a:t>
            </a:r>
            <a:r>
              <a:rPr lang="en-US" altLang="zh-TW" i="1" smtClean="0">
                <a:ea typeface="新細明體" pitchFamily="18" charset="-120"/>
              </a:rPr>
              <a:t>x'+y+z'</a:t>
            </a:r>
            <a:r>
              <a:rPr lang="en-US" altLang="zh-TW" smtClean="0">
                <a:ea typeface="新細明體" pitchFamily="18" charset="-120"/>
              </a:rPr>
              <a:t>)</a:t>
            </a:r>
          </a:p>
          <a:p>
            <a:pPr lvl="1" eaLnBrk="1" hangingPunct="1"/>
            <a:r>
              <a:rPr lang="en-US" altLang="zh-TW" i="1" smtClean="0">
                <a:ea typeface="新細明體" pitchFamily="18" charset="-120"/>
              </a:rPr>
              <a:t>F</a:t>
            </a:r>
            <a:r>
              <a:rPr lang="en-US" altLang="zh-TW" i="1" baseline="-25000" smtClean="0">
                <a:ea typeface="新細明體" pitchFamily="18" charset="-120"/>
              </a:rPr>
              <a:t>3</a:t>
            </a:r>
            <a:r>
              <a:rPr lang="en-US" altLang="zh-TW" smtClean="0">
                <a:ea typeface="新細明體" pitchFamily="18" charset="-120"/>
              </a:rPr>
              <a:t> = </a:t>
            </a:r>
            <a:r>
              <a:rPr lang="en-US" altLang="zh-TW" i="1" smtClean="0">
                <a:ea typeface="新細明體" pitchFamily="18" charset="-120"/>
              </a:rPr>
              <a:t>A'B'CD+ABC'D'</a:t>
            </a:r>
            <a:endParaRPr lang="zh-TW" altLang="en-US" i="1" smtClean="0">
              <a:ea typeface="新細明體" pitchFamily="18" charset="-120"/>
            </a:endParaRPr>
          </a:p>
          <a:p>
            <a:pPr eaLnBrk="1" hangingPunct="1"/>
            <a:endParaRPr lang="zh-TW" altLang="en-US" smtClean="0">
              <a:ea typeface="新細明體" pitchFamily="18" charset="-120"/>
            </a:endParaRP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1"/>
          <p:cNvSpPr>
            <a:spLocks noGrp="1"/>
          </p:cNvSpPr>
          <p:nvPr>
            <p:ph type="dt" sz="quarter" idx="10"/>
          </p:nvPr>
        </p:nvSpPr>
        <p:spPr>
          <a:noFill/>
        </p:spPr>
        <p:txBody>
          <a:bodyPr/>
          <a:lstStyle/>
          <a:p>
            <a:fld id="{71458616-8423-4024-A42A-2CBD6D9111AA}" type="datetime4">
              <a:rPr lang="en-US"/>
              <a:pPr/>
              <a:t>March 16, 2014</a:t>
            </a:fld>
            <a:endParaRPr lang="en-US"/>
          </a:p>
        </p:txBody>
      </p:sp>
      <p:sp>
        <p:nvSpPr>
          <p:cNvPr id="39939" name="Slide Number Placeholder 3"/>
          <p:cNvSpPr>
            <a:spLocks noGrp="1"/>
          </p:cNvSpPr>
          <p:nvPr>
            <p:ph type="sldNum" sz="quarter" idx="12"/>
          </p:nvPr>
        </p:nvSpPr>
        <p:spPr>
          <a:noFill/>
        </p:spPr>
        <p:txBody>
          <a:bodyPr/>
          <a:lstStyle/>
          <a:p>
            <a:fld id="{5DBDC18B-E05E-4A9D-83AF-48CA40ABCE33}" type="slidenum">
              <a:rPr lang="en-US"/>
              <a:pPr/>
              <a:t>37</a:t>
            </a:fld>
            <a:endParaRPr lang="en-US"/>
          </a:p>
        </p:txBody>
      </p:sp>
      <p:sp>
        <p:nvSpPr>
          <p:cNvPr id="39940" name="標題 1"/>
          <p:cNvSpPr>
            <a:spLocks noGrp="1"/>
          </p:cNvSpPr>
          <p:nvPr>
            <p:ph type="title" idx="4294967295"/>
          </p:nvPr>
        </p:nvSpPr>
        <p:spPr/>
        <p:txBody>
          <a:bodyPr lIns="0" tIns="0" rIns="0" bIns="0"/>
          <a:lstStyle/>
          <a:p>
            <a:pPr eaLnBrk="1" hangingPunct="1"/>
            <a:r>
              <a:rPr lang="en-US" altLang="zh-TW" smtClean="0">
                <a:ea typeface="新細明體" pitchFamily="18" charset="-120"/>
              </a:rPr>
              <a:t>Implementation</a:t>
            </a:r>
            <a:endParaRPr lang="zh-TW" altLang="en-US" sz="2500" smtClean="0">
              <a:ea typeface="新細明體" pitchFamily="18" charset="-120"/>
            </a:endParaRPr>
          </a:p>
        </p:txBody>
      </p:sp>
      <p:sp>
        <p:nvSpPr>
          <p:cNvPr id="39941"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Two-level implementation</a:t>
            </a:r>
          </a:p>
          <a:p>
            <a:pPr eaLnBrk="1" hangingPunct="1"/>
            <a:endParaRPr lang="en-US" altLang="zh-TW" smtClean="0">
              <a:ea typeface="新細明體" pitchFamily="18" charset="-120"/>
            </a:endParaRPr>
          </a:p>
          <a:p>
            <a:pPr eaLnBrk="1" hangingPunct="1"/>
            <a:endParaRPr lang="en-US" altLang="zh-TW" smtClean="0">
              <a:ea typeface="新細明體" pitchFamily="18" charset="-120"/>
            </a:endParaRPr>
          </a:p>
          <a:p>
            <a:pPr eaLnBrk="1" hangingPunct="1"/>
            <a:endParaRPr lang="en-US" altLang="zh-TW" smtClean="0">
              <a:ea typeface="新細明體" pitchFamily="18" charset="-120"/>
            </a:endParaRPr>
          </a:p>
          <a:p>
            <a:pPr eaLnBrk="1" hangingPunct="1"/>
            <a:endParaRPr lang="en-US" altLang="zh-TW" smtClean="0">
              <a:ea typeface="新細明體" pitchFamily="18" charset="-120"/>
            </a:endParaRPr>
          </a:p>
          <a:p>
            <a:pPr eaLnBrk="1" hangingPunct="1"/>
            <a:endParaRPr lang="en-US" altLang="zh-TW" smtClean="0">
              <a:ea typeface="新細明體" pitchFamily="18" charset="-120"/>
            </a:endParaRPr>
          </a:p>
          <a:p>
            <a:pPr eaLnBrk="1" hangingPunct="1"/>
            <a:r>
              <a:rPr lang="en-US" altLang="zh-TW" smtClean="0">
                <a:ea typeface="新細明體" pitchFamily="18" charset="-120"/>
              </a:rPr>
              <a:t>Multi-level implementation</a:t>
            </a:r>
          </a:p>
          <a:p>
            <a:pPr eaLnBrk="1" hangingPunct="1"/>
            <a:endParaRPr lang="en-US" altLang="zh-TW" smtClean="0">
              <a:ea typeface="新細明體" pitchFamily="18" charset="-120"/>
            </a:endParaRPr>
          </a:p>
          <a:p>
            <a:pPr eaLnBrk="1" hangingPunct="1"/>
            <a:endParaRPr lang="zh-TW" altLang="en-US" smtClean="0">
              <a:ea typeface="新細明體" pitchFamily="18" charset="-120"/>
            </a:endParaRPr>
          </a:p>
        </p:txBody>
      </p:sp>
      <p:pic>
        <p:nvPicPr>
          <p:cNvPr id="39942" name="Picture 8"/>
          <p:cNvPicPr>
            <a:picLocks noChangeAspect="1" noChangeArrowheads="1"/>
          </p:cNvPicPr>
          <p:nvPr/>
        </p:nvPicPr>
        <p:blipFill>
          <a:blip r:embed="rId2">
            <a:lum bright="-26000" contrast="56000"/>
          </a:blip>
          <a:srcRect/>
          <a:stretch>
            <a:fillRect/>
          </a:stretch>
        </p:blipFill>
        <p:spPr bwMode="auto">
          <a:xfrm>
            <a:off x="495300" y="4481513"/>
            <a:ext cx="7732713" cy="2111375"/>
          </a:xfrm>
          <a:prstGeom prst="rect">
            <a:avLst/>
          </a:prstGeom>
          <a:noFill/>
          <a:ln w="9525">
            <a:noFill/>
            <a:miter lim="800000"/>
            <a:headEnd/>
            <a:tailEnd/>
          </a:ln>
        </p:spPr>
      </p:pic>
      <p:pic>
        <p:nvPicPr>
          <p:cNvPr id="39943" name="Picture 7"/>
          <p:cNvPicPr>
            <a:picLocks noChangeAspect="1" noChangeArrowheads="1"/>
          </p:cNvPicPr>
          <p:nvPr/>
        </p:nvPicPr>
        <p:blipFill>
          <a:blip r:embed="rId3">
            <a:lum bright="-28000" contrast="54000"/>
          </a:blip>
          <a:srcRect/>
          <a:stretch>
            <a:fillRect/>
          </a:stretch>
        </p:blipFill>
        <p:spPr bwMode="auto">
          <a:xfrm>
            <a:off x="457200" y="1847850"/>
            <a:ext cx="8432800" cy="1981200"/>
          </a:xfrm>
          <a:prstGeom prst="rect">
            <a:avLst/>
          </a:prstGeom>
          <a:noFill/>
          <a:ln w="9525">
            <a:noFill/>
            <a:miter lim="800000"/>
            <a:headEnd/>
            <a:tailEnd/>
          </a:ln>
        </p:spPr>
      </p:pic>
      <p:sp>
        <p:nvSpPr>
          <p:cNvPr id="39944" name="矩形 5"/>
          <p:cNvSpPr>
            <a:spLocks noChangeArrowheads="1"/>
          </p:cNvSpPr>
          <p:nvPr/>
        </p:nvSpPr>
        <p:spPr bwMode="auto">
          <a:xfrm>
            <a:off x="2260600" y="3140075"/>
            <a:ext cx="1698625" cy="338138"/>
          </a:xfrm>
          <a:prstGeom prst="rect">
            <a:avLst/>
          </a:prstGeom>
          <a:noFill/>
          <a:ln w="9525">
            <a:noFill/>
            <a:miter lim="800000"/>
            <a:headEnd/>
            <a:tailEnd/>
          </a:ln>
        </p:spPr>
        <p:txBody>
          <a:bodyPr wrap="none">
            <a:spAutoFit/>
          </a:bodyPr>
          <a:lstStyle/>
          <a:p>
            <a:r>
              <a:rPr lang="en-US" altLang="zh-TW" sz="1600" i="1">
                <a:latin typeface="Times New Roman" pitchFamily="18" charset="0"/>
                <a:ea typeface="新細明體" pitchFamily="18" charset="-120"/>
                <a:cs typeface="Angsana New" pitchFamily="18" charset="-34"/>
              </a:rPr>
              <a:t>F</a:t>
            </a:r>
            <a:r>
              <a:rPr lang="en-US" altLang="zh-TW" sz="1600" baseline="-25000">
                <a:latin typeface="Times New Roman" pitchFamily="18" charset="0"/>
                <a:ea typeface="新細明體" pitchFamily="18" charset="-120"/>
                <a:cs typeface="Angsana New" pitchFamily="18" charset="-34"/>
              </a:rPr>
              <a:t>1</a:t>
            </a:r>
            <a:r>
              <a:rPr lang="en-US" altLang="zh-TW" sz="1600" i="1" baseline="-25000">
                <a:latin typeface="Times New Roman" pitchFamily="18" charset="0"/>
                <a:ea typeface="新細明體" pitchFamily="18" charset="-120"/>
                <a:cs typeface="Angsana New" pitchFamily="18" charset="-34"/>
              </a:rPr>
              <a:t> </a:t>
            </a:r>
            <a:r>
              <a:rPr lang="en-US" altLang="zh-TW" sz="1600" i="1">
                <a:latin typeface="Times New Roman" pitchFamily="18" charset="0"/>
                <a:ea typeface="新細明體" pitchFamily="18" charset="-120"/>
                <a:cs typeface="Angsana New" pitchFamily="18" charset="-34"/>
              </a:rPr>
              <a:t>= y' + xy+ x'yz'</a:t>
            </a:r>
            <a:endParaRPr lang="zh-TW" altLang="en-US" sz="1600" i="1">
              <a:latin typeface="Times New Roman" pitchFamily="18" charset="0"/>
              <a:ea typeface="新細明體" pitchFamily="18" charset="-120"/>
              <a:cs typeface="Angsana New" pitchFamily="18" charset="-34"/>
            </a:endParaRPr>
          </a:p>
        </p:txBody>
      </p:sp>
      <p:sp>
        <p:nvSpPr>
          <p:cNvPr id="39945" name="矩形 6"/>
          <p:cNvSpPr>
            <a:spLocks noChangeArrowheads="1"/>
          </p:cNvSpPr>
          <p:nvPr/>
        </p:nvSpPr>
        <p:spPr bwMode="auto">
          <a:xfrm>
            <a:off x="7075488" y="3198813"/>
            <a:ext cx="1963737" cy="338137"/>
          </a:xfrm>
          <a:prstGeom prst="rect">
            <a:avLst/>
          </a:prstGeom>
          <a:noFill/>
          <a:ln w="9525">
            <a:noFill/>
            <a:miter lim="800000"/>
            <a:headEnd/>
            <a:tailEnd/>
          </a:ln>
        </p:spPr>
        <p:txBody>
          <a:bodyPr wrap="none">
            <a:spAutoFit/>
          </a:bodyPr>
          <a:lstStyle/>
          <a:p>
            <a:r>
              <a:rPr lang="en-US" altLang="zh-TW" sz="1600" i="1">
                <a:latin typeface="Times New Roman" pitchFamily="18" charset="0"/>
                <a:ea typeface="新細明體" pitchFamily="18" charset="-120"/>
                <a:cs typeface="Angsana New" pitchFamily="18" charset="-34"/>
              </a:rPr>
              <a:t>F</a:t>
            </a:r>
            <a:r>
              <a:rPr lang="en-US" altLang="zh-TW" sz="1600" baseline="-25000">
                <a:latin typeface="Times New Roman" pitchFamily="18" charset="0"/>
                <a:ea typeface="新細明體" pitchFamily="18" charset="-120"/>
                <a:cs typeface="Angsana New" pitchFamily="18" charset="-34"/>
              </a:rPr>
              <a:t>2</a:t>
            </a:r>
            <a:r>
              <a:rPr lang="en-US" altLang="zh-TW" sz="1600" i="1">
                <a:latin typeface="Times New Roman" pitchFamily="18" charset="0"/>
                <a:ea typeface="新細明體" pitchFamily="18" charset="-120"/>
                <a:cs typeface="Angsana New" pitchFamily="18" charset="-34"/>
              </a:rPr>
              <a:t> = x</a:t>
            </a:r>
            <a:r>
              <a:rPr lang="en-US" altLang="zh-TW" sz="1600">
                <a:latin typeface="Times New Roman" pitchFamily="18" charset="0"/>
                <a:ea typeface="新細明體" pitchFamily="18" charset="-120"/>
                <a:cs typeface="Angsana New" pitchFamily="18" charset="-34"/>
              </a:rPr>
              <a:t>(</a:t>
            </a:r>
            <a:r>
              <a:rPr lang="en-US" altLang="zh-TW" sz="1600" i="1">
                <a:latin typeface="Times New Roman" pitchFamily="18" charset="0"/>
                <a:ea typeface="新細明體" pitchFamily="18" charset="-120"/>
                <a:cs typeface="Angsana New" pitchFamily="18" charset="-34"/>
              </a:rPr>
              <a:t>y'+z</a:t>
            </a:r>
            <a:r>
              <a:rPr lang="en-US" altLang="zh-TW" sz="1600">
                <a:latin typeface="Times New Roman" pitchFamily="18" charset="0"/>
                <a:ea typeface="新細明體" pitchFamily="18" charset="-120"/>
                <a:cs typeface="Angsana New" pitchFamily="18" charset="-34"/>
              </a:rPr>
              <a:t>)(</a:t>
            </a:r>
            <a:r>
              <a:rPr lang="en-US" altLang="zh-TW" sz="1600" i="1">
                <a:latin typeface="Times New Roman" pitchFamily="18" charset="0"/>
                <a:ea typeface="新細明體" pitchFamily="18" charset="-120"/>
                <a:cs typeface="Angsana New" pitchFamily="18" charset="-34"/>
              </a:rPr>
              <a:t>x'+y+z'</a:t>
            </a:r>
            <a:r>
              <a:rPr lang="en-US" altLang="zh-TW" sz="1600">
                <a:latin typeface="Times New Roman" pitchFamily="18" charset="0"/>
                <a:ea typeface="新細明體" pitchFamily="18" charset="-120"/>
                <a:cs typeface="Angsana New" pitchFamily="18" charset="-34"/>
              </a:rPr>
              <a:t>)</a:t>
            </a:r>
            <a:endParaRPr lang="zh-TW" altLang="en-US" sz="1600">
              <a:latin typeface="Times New Roman" pitchFamily="18" charset="0"/>
              <a:ea typeface="新細明體" pitchFamily="18" charset="-120"/>
              <a:cs typeface="Angsana New" pitchFamily="18" charset="-34"/>
            </a:endParaRP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1"/>
          <p:cNvSpPr>
            <a:spLocks noGrp="1"/>
          </p:cNvSpPr>
          <p:nvPr>
            <p:ph type="dt" sz="quarter" idx="10"/>
          </p:nvPr>
        </p:nvSpPr>
        <p:spPr>
          <a:noFill/>
        </p:spPr>
        <p:txBody>
          <a:bodyPr/>
          <a:lstStyle/>
          <a:p>
            <a:fld id="{54A2EDE6-CCA7-4AE7-A5A1-CD8D535DC3D4}" type="datetime4">
              <a:rPr lang="en-US"/>
              <a:pPr/>
              <a:t>March 16, 2014</a:t>
            </a:fld>
            <a:endParaRPr lang="en-US"/>
          </a:p>
        </p:txBody>
      </p:sp>
      <p:sp>
        <p:nvSpPr>
          <p:cNvPr id="40963" name="Slide Number Placeholder 3"/>
          <p:cNvSpPr>
            <a:spLocks noGrp="1"/>
          </p:cNvSpPr>
          <p:nvPr>
            <p:ph type="sldNum" sz="quarter" idx="12"/>
          </p:nvPr>
        </p:nvSpPr>
        <p:spPr>
          <a:noFill/>
        </p:spPr>
        <p:txBody>
          <a:bodyPr/>
          <a:lstStyle/>
          <a:p>
            <a:fld id="{CC5CF3ED-9F48-44F3-ACE0-CC42D8B265CD}" type="slidenum">
              <a:rPr lang="en-US"/>
              <a:pPr/>
              <a:t>38</a:t>
            </a:fld>
            <a:endParaRPr lang="en-US"/>
          </a:p>
        </p:txBody>
      </p:sp>
      <p:sp>
        <p:nvSpPr>
          <p:cNvPr id="40964" name="標題 1"/>
          <p:cNvSpPr>
            <a:spLocks noGrp="1"/>
          </p:cNvSpPr>
          <p:nvPr>
            <p:ph type="title" idx="4294967295"/>
          </p:nvPr>
        </p:nvSpPr>
        <p:spPr/>
        <p:txBody>
          <a:bodyPr lIns="0" tIns="0" rIns="0" bIns="0"/>
          <a:lstStyle/>
          <a:p>
            <a:pPr eaLnBrk="1" hangingPunct="1"/>
            <a:r>
              <a:rPr lang="en-US" altLang="zh-TW" smtClean="0">
                <a:ea typeface="新細明體" pitchFamily="18" charset="-120"/>
              </a:rPr>
              <a:t>2.7	Other Logic Operations </a:t>
            </a:r>
            <a:r>
              <a:rPr lang="en-US" altLang="zh-TW" sz="2500" smtClean="0">
                <a:ea typeface="新細明體" pitchFamily="18" charset="-120"/>
              </a:rPr>
              <a:t>(</a:t>
            </a:r>
            <a:endParaRPr lang="zh-TW" altLang="en-US" sz="2500" smtClean="0">
              <a:ea typeface="新細明體" pitchFamily="18" charset="-120"/>
            </a:endParaRPr>
          </a:p>
        </p:txBody>
      </p:sp>
      <p:sp>
        <p:nvSpPr>
          <p:cNvPr id="40965" name="內容版面配置區 2"/>
          <p:cNvSpPr>
            <a:spLocks noGrp="1"/>
          </p:cNvSpPr>
          <p:nvPr>
            <p:ph idx="4294967295"/>
          </p:nvPr>
        </p:nvSpPr>
        <p:spPr/>
        <p:txBody>
          <a:bodyPr lIns="90488" tIns="44450" rIns="90488" bIns="44450"/>
          <a:lstStyle/>
          <a:p>
            <a:pPr eaLnBrk="1" hangingPunct="1"/>
            <a:r>
              <a:rPr lang="zh-TW" altLang="en-US" smtClean="0">
                <a:ea typeface="新細明體" pitchFamily="18" charset="-120"/>
              </a:rPr>
              <a:t>2</a:t>
            </a:r>
            <a:r>
              <a:rPr lang="en-US" altLang="zh-TW" baseline="40000" smtClean="0">
                <a:ea typeface="新細明體" pitchFamily="18" charset="-120"/>
              </a:rPr>
              <a:t>n</a:t>
            </a:r>
            <a:r>
              <a:rPr lang="en-US" altLang="zh-TW" smtClean="0">
                <a:ea typeface="新細明體" pitchFamily="18" charset="-120"/>
              </a:rPr>
              <a:t> rows in the truth table of n binary variables.</a:t>
            </a:r>
          </a:p>
          <a:p>
            <a:pPr eaLnBrk="1" hangingPunct="1"/>
            <a:r>
              <a:rPr lang="zh-TW" altLang="en-US" smtClean="0">
                <a:ea typeface="新細明體" pitchFamily="18" charset="-120"/>
              </a:rPr>
              <a:t>2</a:t>
            </a:r>
            <a:r>
              <a:rPr lang="zh-TW" altLang="en-US" baseline="30000" smtClean="0">
                <a:ea typeface="新細明體" pitchFamily="18" charset="-120"/>
              </a:rPr>
              <a:t>2</a:t>
            </a:r>
            <a:r>
              <a:rPr lang="en-US" altLang="zh-TW" baseline="60000" smtClean="0">
                <a:ea typeface="新細明體" pitchFamily="18" charset="-120"/>
              </a:rPr>
              <a:t>n</a:t>
            </a:r>
            <a:r>
              <a:rPr lang="en-US" altLang="zh-TW" smtClean="0">
                <a:ea typeface="新細明體" pitchFamily="18" charset="-120"/>
              </a:rPr>
              <a:t> functions for n binary variables.</a:t>
            </a:r>
          </a:p>
          <a:p>
            <a:pPr eaLnBrk="1" hangingPunct="1"/>
            <a:r>
              <a:rPr lang="zh-TW" altLang="en-US" smtClean="0">
                <a:ea typeface="新細明體" pitchFamily="18" charset="-120"/>
              </a:rPr>
              <a:t>16 </a:t>
            </a:r>
            <a:r>
              <a:rPr lang="en-US" altLang="zh-TW" smtClean="0">
                <a:ea typeface="新細明體" pitchFamily="18" charset="-120"/>
              </a:rPr>
              <a:t>functions of two binary variables.</a:t>
            </a:r>
          </a:p>
          <a:p>
            <a:pPr eaLnBrk="1" hangingPunct="1"/>
            <a:endParaRPr lang="en-US" altLang="zh-TW" smtClean="0">
              <a:ea typeface="新細明體" pitchFamily="18" charset="-120"/>
            </a:endParaRPr>
          </a:p>
          <a:p>
            <a:pPr eaLnBrk="1" hangingPunct="1"/>
            <a:endParaRPr lang="en-US" altLang="zh-TW" smtClean="0">
              <a:ea typeface="新細明體" pitchFamily="18" charset="-120"/>
            </a:endParaRPr>
          </a:p>
          <a:p>
            <a:pPr eaLnBrk="1" hangingPunct="1"/>
            <a:endParaRPr lang="en-US" altLang="zh-TW" smtClean="0">
              <a:ea typeface="新細明體" pitchFamily="18" charset="-120"/>
            </a:endParaRPr>
          </a:p>
          <a:p>
            <a:pPr eaLnBrk="1" hangingPunct="1"/>
            <a:endParaRPr lang="en-US" altLang="zh-TW" smtClean="0">
              <a:ea typeface="新細明體" pitchFamily="18" charset="-120"/>
            </a:endParaRPr>
          </a:p>
          <a:p>
            <a:pPr eaLnBrk="1" hangingPunct="1"/>
            <a:endParaRPr lang="en-US" altLang="zh-TW" smtClean="0">
              <a:ea typeface="新細明體" pitchFamily="18" charset="-120"/>
            </a:endParaRPr>
          </a:p>
          <a:p>
            <a:pPr eaLnBrk="1" hangingPunct="1"/>
            <a:endParaRPr lang="en-US" altLang="zh-TW" smtClean="0">
              <a:ea typeface="新細明體" pitchFamily="18" charset="-120"/>
            </a:endParaRPr>
          </a:p>
          <a:p>
            <a:pPr eaLnBrk="1" hangingPunct="1"/>
            <a:endParaRPr lang="en-US" altLang="zh-TW" smtClean="0">
              <a:ea typeface="新細明體" pitchFamily="18" charset="-120"/>
            </a:endParaRPr>
          </a:p>
          <a:p>
            <a:pPr eaLnBrk="1" hangingPunct="1"/>
            <a:r>
              <a:rPr lang="en-US" altLang="zh-TW" smtClean="0">
                <a:ea typeface="新細明體" pitchFamily="18" charset="-120"/>
              </a:rPr>
              <a:t>All the new symbols except for the exclusive-OR symbol are not in common use by digital designers.</a:t>
            </a:r>
            <a:endParaRPr lang="zh-TW" altLang="en-US" smtClean="0">
              <a:ea typeface="新細明體" pitchFamily="18" charset="-120"/>
            </a:endParaRPr>
          </a:p>
          <a:p>
            <a:pPr eaLnBrk="1" hangingPunct="1"/>
            <a:endParaRPr lang="zh-TW" altLang="en-US" smtClean="0">
              <a:ea typeface="新細明體" pitchFamily="18" charset="-120"/>
            </a:endParaRPr>
          </a:p>
        </p:txBody>
      </p:sp>
      <p:pic>
        <p:nvPicPr>
          <p:cNvPr id="40966" name="Picture 5"/>
          <p:cNvPicPr>
            <a:picLocks noChangeAspect="1" noChangeArrowheads="1"/>
          </p:cNvPicPr>
          <p:nvPr/>
        </p:nvPicPr>
        <p:blipFill>
          <a:blip r:embed="rId2">
            <a:lum bright="-26000" contrast="56000"/>
          </a:blip>
          <a:srcRect/>
          <a:stretch>
            <a:fillRect/>
          </a:stretch>
        </p:blipFill>
        <p:spPr bwMode="auto">
          <a:xfrm>
            <a:off x="415925" y="2921000"/>
            <a:ext cx="8497888" cy="250825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1"/>
          <p:cNvSpPr>
            <a:spLocks noGrp="1"/>
          </p:cNvSpPr>
          <p:nvPr>
            <p:ph type="dt" sz="quarter" idx="10"/>
          </p:nvPr>
        </p:nvSpPr>
        <p:spPr>
          <a:noFill/>
        </p:spPr>
        <p:txBody>
          <a:bodyPr/>
          <a:lstStyle/>
          <a:p>
            <a:fld id="{D37825E6-EB91-484B-9F41-E62D7ABA6FCE}" type="datetime4">
              <a:rPr lang="en-US"/>
              <a:pPr/>
              <a:t>March 16, 2014</a:t>
            </a:fld>
            <a:endParaRPr lang="en-US"/>
          </a:p>
        </p:txBody>
      </p:sp>
      <p:sp>
        <p:nvSpPr>
          <p:cNvPr id="41987" name="Slide Number Placeholder 3"/>
          <p:cNvSpPr>
            <a:spLocks noGrp="1"/>
          </p:cNvSpPr>
          <p:nvPr>
            <p:ph type="sldNum" sz="quarter" idx="12"/>
          </p:nvPr>
        </p:nvSpPr>
        <p:spPr>
          <a:noFill/>
        </p:spPr>
        <p:txBody>
          <a:bodyPr/>
          <a:lstStyle/>
          <a:p>
            <a:fld id="{149A739A-45F5-4AB1-9509-959D4B2F7F93}" type="slidenum">
              <a:rPr lang="en-US"/>
              <a:pPr/>
              <a:t>39</a:t>
            </a:fld>
            <a:endParaRPr lang="en-US"/>
          </a:p>
        </p:txBody>
      </p:sp>
      <p:sp>
        <p:nvSpPr>
          <p:cNvPr id="41988" name="標題 1"/>
          <p:cNvSpPr>
            <a:spLocks noGrp="1"/>
          </p:cNvSpPr>
          <p:nvPr>
            <p:ph type="title" idx="4294967295"/>
          </p:nvPr>
        </p:nvSpPr>
        <p:spPr/>
        <p:txBody>
          <a:bodyPr lIns="0" tIns="0" rIns="0" bIns="0"/>
          <a:lstStyle/>
          <a:p>
            <a:pPr eaLnBrk="1" hangingPunct="1"/>
            <a:r>
              <a:rPr lang="en-US" altLang="zh-TW" smtClean="0">
                <a:ea typeface="新細明體" pitchFamily="18" charset="-120"/>
              </a:rPr>
              <a:t>Boolean Expressions</a:t>
            </a:r>
            <a:endParaRPr lang="zh-TW" altLang="en-US" sz="2500" smtClean="0">
              <a:ea typeface="新細明體" pitchFamily="18" charset="-120"/>
            </a:endParaRPr>
          </a:p>
        </p:txBody>
      </p:sp>
      <p:sp>
        <p:nvSpPr>
          <p:cNvPr id="41989" name="內容版面配置區 2"/>
          <p:cNvSpPr>
            <a:spLocks noGrp="1"/>
          </p:cNvSpPr>
          <p:nvPr>
            <p:ph idx="4294967295"/>
          </p:nvPr>
        </p:nvSpPr>
        <p:spPr/>
        <p:txBody>
          <a:bodyPr lIns="90488" tIns="44450" rIns="90488" bIns="44450"/>
          <a:lstStyle/>
          <a:p>
            <a:pPr eaLnBrk="1" hangingPunct="1"/>
            <a:endParaRPr lang="zh-TW" altLang="en-US" smtClean="0">
              <a:ea typeface="新細明體" pitchFamily="18" charset="-120"/>
            </a:endParaRPr>
          </a:p>
        </p:txBody>
      </p:sp>
      <p:pic>
        <p:nvPicPr>
          <p:cNvPr id="41990" name="Picture 5"/>
          <p:cNvPicPr>
            <a:picLocks noChangeAspect="1" noChangeArrowheads="1"/>
          </p:cNvPicPr>
          <p:nvPr/>
        </p:nvPicPr>
        <p:blipFill>
          <a:blip r:embed="rId2">
            <a:lum bright="-28000" contrast="54000"/>
          </a:blip>
          <a:srcRect/>
          <a:stretch>
            <a:fillRect/>
          </a:stretch>
        </p:blipFill>
        <p:spPr bwMode="auto">
          <a:xfrm>
            <a:off x="496888" y="1290638"/>
            <a:ext cx="8159750" cy="5272087"/>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fld id="{95482818-AB83-4E0D-9A78-E1499EDFB16D}" type="datetime4">
              <a:rPr lang="en-US"/>
              <a:pPr/>
              <a:t>March 16, 2014</a:t>
            </a:fld>
            <a:endParaRPr lang="en-US"/>
          </a:p>
        </p:txBody>
      </p:sp>
      <p:sp>
        <p:nvSpPr>
          <p:cNvPr id="6147" name="Slide Number Placeholder 5"/>
          <p:cNvSpPr>
            <a:spLocks noGrp="1"/>
          </p:cNvSpPr>
          <p:nvPr>
            <p:ph type="sldNum" sz="quarter" idx="12"/>
          </p:nvPr>
        </p:nvSpPr>
        <p:spPr>
          <a:noFill/>
        </p:spPr>
        <p:txBody>
          <a:bodyPr/>
          <a:lstStyle/>
          <a:p>
            <a:fld id="{B9B2CEB4-34EF-45D0-8A59-F059FE844FCB}" type="slidenum">
              <a:rPr lang="en-US"/>
              <a:pPr/>
              <a:t>4</a:t>
            </a:fld>
            <a:endParaRPr lang="en-US"/>
          </a:p>
        </p:txBody>
      </p:sp>
      <p:sp>
        <p:nvSpPr>
          <p:cNvPr id="6148" name="Rectangle 2"/>
          <p:cNvSpPr>
            <a:spLocks noGrp="1" noChangeArrowheads="1"/>
          </p:cNvSpPr>
          <p:nvPr>
            <p:ph type="title"/>
          </p:nvPr>
        </p:nvSpPr>
        <p:spPr/>
        <p:txBody>
          <a:bodyPr/>
          <a:lstStyle/>
          <a:p>
            <a:pPr eaLnBrk="1" hangingPunct="1"/>
            <a:r>
              <a:rPr lang="tr-TR" sz="3800" smtClean="0"/>
              <a:t>BASIC DEFINITIONS</a:t>
            </a:r>
            <a:endParaRPr lang="en-US" sz="3800" smtClean="0"/>
          </a:p>
        </p:txBody>
      </p:sp>
      <p:sp>
        <p:nvSpPr>
          <p:cNvPr id="6149" name="Rectangle 3"/>
          <p:cNvSpPr>
            <a:spLocks noGrp="1" noChangeArrowheads="1"/>
          </p:cNvSpPr>
          <p:nvPr>
            <p:ph type="body" idx="1"/>
          </p:nvPr>
        </p:nvSpPr>
        <p:spPr>
          <a:xfrm>
            <a:off x="685800" y="1066800"/>
            <a:ext cx="8229600" cy="5181600"/>
          </a:xfrm>
        </p:spPr>
        <p:txBody>
          <a:bodyPr/>
          <a:lstStyle/>
          <a:p>
            <a:pPr eaLnBrk="1" hangingPunct="1">
              <a:lnSpc>
                <a:spcPct val="90000"/>
              </a:lnSpc>
            </a:pPr>
            <a:r>
              <a:rPr lang="tr-TR" altLang="zh-TW" dirty="0" smtClean="0"/>
              <a:t>The most common postulates used to formulate various algebraic structures are as follows:</a:t>
            </a:r>
          </a:p>
          <a:p>
            <a:pPr eaLnBrk="1" hangingPunct="1">
              <a:lnSpc>
                <a:spcPct val="90000"/>
              </a:lnSpc>
              <a:buClrTx/>
              <a:buSzPct val="100000"/>
              <a:buFont typeface="Book Antiqua" pitchFamily="18" charset="0"/>
              <a:buAutoNum type="arabicPeriod"/>
            </a:pPr>
            <a:r>
              <a:rPr lang="en-US" altLang="zh-TW" sz="2000" dirty="0" smtClean="0">
                <a:solidFill>
                  <a:srgbClr val="CC3300"/>
                </a:solidFill>
                <a:ea typeface="新細明體" pitchFamily="18" charset="-120"/>
              </a:rPr>
              <a:t>Closure</a:t>
            </a:r>
            <a:r>
              <a:rPr lang="en-US" altLang="zh-TW" sz="2000" dirty="0" smtClean="0">
                <a:ea typeface="新細明體" pitchFamily="18" charset="-120"/>
              </a:rPr>
              <a:t>: a set </a:t>
            </a:r>
            <a:r>
              <a:rPr lang="en-US" altLang="zh-TW" sz="2000" i="1" dirty="0" smtClean="0">
                <a:ea typeface="新細明體" pitchFamily="18" charset="-120"/>
              </a:rPr>
              <a:t>S</a:t>
            </a:r>
            <a:r>
              <a:rPr lang="en-US" altLang="zh-TW" sz="2000" dirty="0" smtClean="0">
                <a:ea typeface="新細明體" pitchFamily="18" charset="-120"/>
              </a:rPr>
              <a:t> is closed with respect to a binary operator if, for every pair of elements of </a:t>
            </a:r>
            <a:r>
              <a:rPr lang="en-US" altLang="zh-TW" sz="2000" i="1" dirty="0" smtClean="0">
                <a:ea typeface="新細明體" pitchFamily="18" charset="-120"/>
              </a:rPr>
              <a:t>S</a:t>
            </a:r>
            <a:r>
              <a:rPr lang="en-US" altLang="zh-TW" sz="2000" dirty="0" smtClean="0">
                <a:ea typeface="新細明體" pitchFamily="18" charset="-120"/>
              </a:rPr>
              <a:t>, the binary operator specifies a rule for obtaining a unique element of </a:t>
            </a:r>
            <a:r>
              <a:rPr lang="en-US" altLang="zh-TW" sz="2000" i="1" dirty="0" smtClean="0">
                <a:ea typeface="新細明體" pitchFamily="18" charset="-120"/>
              </a:rPr>
              <a:t>S</a:t>
            </a:r>
            <a:r>
              <a:rPr lang="en-US" altLang="zh-TW" sz="2000" dirty="0" smtClean="0">
                <a:ea typeface="新細明體" pitchFamily="18" charset="-120"/>
              </a:rPr>
              <a:t>. </a:t>
            </a:r>
          </a:p>
          <a:p>
            <a:pPr lvl="1" eaLnBrk="1" hangingPunct="1">
              <a:lnSpc>
                <a:spcPct val="90000"/>
              </a:lnSpc>
              <a:buClr>
                <a:srgbClr val="0000FF"/>
              </a:buClr>
            </a:pPr>
            <a:r>
              <a:rPr lang="tr-TR" altLang="zh-TW" sz="1800" i="1" dirty="0" smtClean="0"/>
              <a:t>For example, natural numbers N={1,2,3,...} is closed w.r.t. the binary operator + by the rule of arithmetic addition, since, for any </a:t>
            </a:r>
            <a:r>
              <a:rPr lang="en-US" altLang="zh-TW" sz="1800" i="1" dirty="0" smtClean="0">
                <a:ea typeface="新細明體" pitchFamily="18" charset="-120"/>
              </a:rPr>
              <a:t>a</a:t>
            </a:r>
            <a:r>
              <a:rPr lang="en-US" altLang="zh-TW" sz="1800" dirty="0" smtClean="0">
                <a:ea typeface="新細明體" pitchFamily="18" charset="-120"/>
              </a:rPr>
              <a:t>, </a:t>
            </a:r>
            <a:r>
              <a:rPr lang="en-US" altLang="zh-TW" sz="1800" i="1" dirty="0" err="1" smtClean="0">
                <a:ea typeface="新細明體" pitchFamily="18" charset="-120"/>
              </a:rPr>
              <a:t>b</a:t>
            </a:r>
            <a:r>
              <a:rPr lang="en-US" altLang="zh-TW" sz="1800" dirty="0" err="1" smtClean="0">
                <a:latin typeface="Symbol" pitchFamily="18" charset="2"/>
                <a:ea typeface="新細明體" pitchFamily="18" charset="-120"/>
              </a:rPr>
              <a:t>Î</a:t>
            </a:r>
            <a:r>
              <a:rPr lang="en-US" altLang="zh-TW" sz="1800" i="1" dirty="0" err="1" smtClean="0">
                <a:ea typeface="新細明體" pitchFamily="18" charset="-120"/>
              </a:rPr>
              <a:t>N</a:t>
            </a:r>
            <a:r>
              <a:rPr lang="tr-TR" altLang="zh-TW" sz="1800" i="1" dirty="0" smtClean="0"/>
              <a:t>, there is a unique </a:t>
            </a:r>
            <a:r>
              <a:rPr lang="en-US" altLang="zh-TW" sz="1800" i="1" dirty="0" err="1" smtClean="0">
                <a:ea typeface="新細明體" pitchFamily="18" charset="-120"/>
              </a:rPr>
              <a:t>c</a:t>
            </a:r>
            <a:r>
              <a:rPr lang="en-US" altLang="zh-TW" sz="1800" dirty="0" err="1" smtClean="0">
                <a:latin typeface="Symbol" pitchFamily="18" charset="2"/>
                <a:ea typeface="新細明體" pitchFamily="18" charset="-120"/>
              </a:rPr>
              <a:t>Î</a:t>
            </a:r>
            <a:r>
              <a:rPr lang="en-US" altLang="zh-TW" sz="1800" i="1" dirty="0" err="1" smtClean="0">
                <a:ea typeface="新細明體" pitchFamily="18" charset="-120"/>
              </a:rPr>
              <a:t>N</a:t>
            </a:r>
            <a:r>
              <a:rPr lang="tr-TR" altLang="zh-TW" sz="1800" i="1" dirty="0" smtClean="0"/>
              <a:t> such that </a:t>
            </a:r>
          </a:p>
          <a:p>
            <a:pPr lvl="2" eaLnBrk="1" hangingPunct="1">
              <a:lnSpc>
                <a:spcPct val="90000"/>
              </a:lnSpc>
              <a:buClr>
                <a:srgbClr val="0000FF"/>
              </a:buClr>
            </a:pPr>
            <a:r>
              <a:rPr lang="en-US" altLang="zh-TW" sz="1600" i="1" dirty="0" err="1" smtClean="0">
                <a:ea typeface="新細明體" pitchFamily="18" charset="-120"/>
              </a:rPr>
              <a:t>a+b</a:t>
            </a:r>
            <a:r>
              <a:rPr lang="en-US" altLang="zh-TW" sz="1600" i="1" dirty="0" smtClean="0">
                <a:ea typeface="新細明體" pitchFamily="18" charset="-120"/>
              </a:rPr>
              <a:t> = c</a:t>
            </a:r>
            <a:endParaRPr lang="tr-TR" altLang="zh-TW" sz="1600" i="1" dirty="0" smtClean="0"/>
          </a:p>
          <a:p>
            <a:pPr lvl="2" eaLnBrk="1" hangingPunct="1">
              <a:lnSpc>
                <a:spcPct val="90000"/>
              </a:lnSpc>
              <a:buClr>
                <a:srgbClr val="0000FF"/>
              </a:buClr>
            </a:pPr>
            <a:r>
              <a:rPr lang="en-US" altLang="zh-TW" sz="1600" dirty="0" smtClean="0">
                <a:ea typeface="新細明體" pitchFamily="18" charset="-120"/>
              </a:rPr>
              <a:t>But operator – is not closed for </a:t>
            </a:r>
            <a:r>
              <a:rPr lang="en-US" altLang="zh-TW" sz="1600" i="1" dirty="0" smtClean="0">
                <a:ea typeface="新細明體" pitchFamily="18" charset="-120"/>
              </a:rPr>
              <a:t>N</a:t>
            </a:r>
            <a:r>
              <a:rPr lang="en-US" altLang="zh-TW" sz="1600" dirty="0" smtClean="0">
                <a:ea typeface="新細明體" pitchFamily="18" charset="-120"/>
              </a:rPr>
              <a:t>, because 2-3 = -1 and 2, 3</a:t>
            </a:r>
            <a:r>
              <a:rPr lang="en-US" altLang="zh-TW" sz="1600" dirty="0" smtClean="0">
                <a:latin typeface="Symbol" pitchFamily="18" charset="2"/>
                <a:ea typeface="新細明體" pitchFamily="18" charset="-120"/>
              </a:rPr>
              <a:t> Î</a:t>
            </a:r>
            <a:r>
              <a:rPr lang="en-US" altLang="zh-TW" sz="1600" i="1" dirty="0" smtClean="0">
                <a:ea typeface="新細明體" pitchFamily="18" charset="-120"/>
              </a:rPr>
              <a:t>N</a:t>
            </a:r>
            <a:r>
              <a:rPr lang="en-US" altLang="zh-TW" sz="1600" dirty="0" smtClean="0">
                <a:ea typeface="新細明體" pitchFamily="18" charset="-120"/>
              </a:rPr>
              <a:t>, but (-1)</a:t>
            </a:r>
            <a:r>
              <a:rPr lang="en-US" altLang="zh-TW" sz="1600" dirty="0" smtClean="0">
                <a:latin typeface="Symbol" pitchFamily="18" charset="2"/>
                <a:ea typeface="新細明體" pitchFamily="18" charset="-120"/>
                <a:sym typeface="Symbol" pitchFamily="18" charset="2"/>
              </a:rPr>
              <a:t></a:t>
            </a:r>
            <a:r>
              <a:rPr lang="en-US" altLang="zh-TW" sz="1600" i="1" dirty="0" smtClean="0">
                <a:ea typeface="新細明體" pitchFamily="18" charset="-120"/>
              </a:rPr>
              <a:t>N.</a:t>
            </a:r>
          </a:p>
          <a:p>
            <a:pPr eaLnBrk="1" hangingPunct="1">
              <a:lnSpc>
                <a:spcPct val="90000"/>
              </a:lnSpc>
              <a:buClrTx/>
              <a:buSzPct val="100000"/>
              <a:buFont typeface="Book Antiqua" pitchFamily="18" charset="0"/>
              <a:buAutoNum type="arabicPeriod"/>
            </a:pPr>
            <a:r>
              <a:rPr lang="en-US" altLang="zh-TW" sz="2000" dirty="0" smtClean="0">
                <a:solidFill>
                  <a:srgbClr val="CC3300"/>
                </a:solidFill>
                <a:ea typeface="新細明體" pitchFamily="18" charset="-120"/>
              </a:rPr>
              <a:t>Associative law</a:t>
            </a:r>
            <a:r>
              <a:rPr lang="en-US" altLang="zh-TW" sz="2000" dirty="0" smtClean="0">
                <a:ea typeface="新細明體" pitchFamily="18" charset="-120"/>
              </a:rPr>
              <a:t>: a binary operator * on a set </a:t>
            </a:r>
            <a:r>
              <a:rPr lang="en-US" altLang="zh-TW" sz="2000" i="1" dirty="0" smtClean="0">
                <a:ea typeface="新細明體" pitchFamily="18" charset="-120"/>
              </a:rPr>
              <a:t>S</a:t>
            </a:r>
            <a:r>
              <a:rPr lang="en-US" altLang="zh-TW" sz="2000" dirty="0" smtClean="0">
                <a:ea typeface="新細明體" pitchFamily="18" charset="-120"/>
              </a:rPr>
              <a:t> is said to be associative whenever</a:t>
            </a:r>
          </a:p>
          <a:p>
            <a:pPr lvl="1" eaLnBrk="1" hangingPunct="1">
              <a:lnSpc>
                <a:spcPct val="90000"/>
              </a:lnSpc>
              <a:buClr>
                <a:srgbClr val="FFC000"/>
              </a:buClr>
            </a:pPr>
            <a:r>
              <a:rPr lang="en-US" altLang="zh-TW" sz="1800" dirty="0" smtClean="0">
                <a:ea typeface="新細明體" pitchFamily="18" charset="-120"/>
              </a:rPr>
              <a:t>(</a:t>
            </a:r>
            <a:r>
              <a:rPr lang="en-US" altLang="zh-TW" sz="1800" i="1" dirty="0" smtClean="0">
                <a:ea typeface="新細明體" pitchFamily="18" charset="-120"/>
              </a:rPr>
              <a:t>x </a:t>
            </a:r>
            <a:r>
              <a:rPr lang="en-US" altLang="zh-TW" sz="1800" dirty="0" smtClean="0">
                <a:ea typeface="新細明體" pitchFamily="18" charset="-120"/>
              </a:rPr>
              <a:t>* </a:t>
            </a:r>
            <a:r>
              <a:rPr lang="en-US" altLang="zh-TW" sz="1800" i="1" dirty="0" smtClean="0">
                <a:ea typeface="新細明體" pitchFamily="18" charset="-120"/>
              </a:rPr>
              <a:t>y</a:t>
            </a:r>
            <a:r>
              <a:rPr lang="en-US" altLang="zh-TW" sz="1800" dirty="0" smtClean="0">
                <a:ea typeface="新細明體" pitchFamily="18" charset="-120"/>
              </a:rPr>
              <a:t>) * </a:t>
            </a:r>
            <a:r>
              <a:rPr lang="en-US" altLang="zh-TW" sz="1800" i="1" dirty="0" smtClean="0">
                <a:ea typeface="新細明體" pitchFamily="18" charset="-120"/>
              </a:rPr>
              <a:t>z</a:t>
            </a:r>
            <a:r>
              <a:rPr lang="en-US" altLang="zh-TW" sz="1800" dirty="0" smtClean="0">
                <a:ea typeface="新細明體" pitchFamily="18" charset="-120"/>
              </a:rPr>
              <a:t> = </a:t>
            </a:r>
            <a:r>
              <a:rPr lang="en-US" altLang="zh-TW" sz="1800" i="1" dirty="0" smtClean="0">
                <a:ea typeface="新細明體" pitchFamily="18" charset="-120"/>
              </a:rPr>
              <a:t>x</a:t>
            </a:r>
            <a:r>
              <a:rPr lang="en-US" altLang="zh-TW" sz="1800" dirty="0" smtClean="0">
                <a:ea typeface="新細明體" pitchFamily="18" charset="-120"/>
              </a:rPr>
              <a:t> * (</a:t>
            </a:r>
            <a:r>
              <a:rPr lang="en-US" altLang="zh-TW" sz="1800" i="1" dirty="0" smtClean="0">
                <a:ea typeface="新細明體" pitchFamily="18" charset="-120"/>
              </a:rPr>
              <a:t>y</a:t>
            </a:r>
            <a:r>
              <a:rPr lang="en-US" altLang="zh-TW" sz="1800" dirty="0" smtClean="0">
                <a:ea typeface="新細明體" pitchFamily="18" charset="-120"/>
              </a:rPr>
              <a:t> * </a:t>
            </a:r>
            <a:r>
              <a:rPr lang="en-US" altLang="zh-TW" sz="1800" i="1" dirty="0" smtClean="0">
                <a:ea typeface="新細明體" pitchFamily="18" charset="-120"/>
              </a:rPr>
              <a:t>z</a:t>
            </a:r>
            <a:r>
              <a:rPr lang="en-US" altLang="zh-TW" sz="1800" dirty="0" smtClean="0">
                <a:ea typeface="新細明體" pitchFamily="18" charset="-120"/>
              </a:rPr>
              <a:t>) for all </a:t>
            </a:r>
            <a:r>
              <a:rPr lang="en-US" altLang="zh-TW" sz="1800" i="1" dirty="0" smtClean="0">
                <a:ea typeface="新細明體" pitchFamily="18" charset="-120"/>
              </a:rPr>
              <a:t>x</a:t>
            </a:r>
            <a:r>
              <a:rPr lang="en-US" altLang="zh-TW" sz="1800" dirty="0" smtClean="0">
                <a:ea typeface="新細明體" pitchFamily="18" charset="-120"/>
              </a:rPr>
              <a:t>, </a:t>
            </a:r>
            <a:r>
              <a:rPr lang="en-US" altLang="zh-TW" sz="1800" i="1" dirty="0" smtClean="0">
                <a:ea typeface="新細明體" pitchFamily="18" charset="-120"/>
              </a:rPr>
              <a:t>y</a:t>
            </a:r>
            <a:r>
              <a:rPr lang="en-US" altLang="zh-TW" sz="1800" dirty="0" smtClean="0">
                <a:ea typeface="新細明體" pitchFamily="18" charset="-120"/>
              </a:rPr>
              <a:t>, </a:t>
            </a:r>
            <a:r>
              <a:rPr lang="en-US" altLang="zh-TW" sz="1800" i="1" dirty="0" err="1" smtClean="0">
                <a:ea typeface="新細明體" pitchFamily="18" charset="-120"/>
              </a:rPr>
              <a:t>z</a:t>
            </a:r>
            <a:r>
              <a:rPr lang="en-US" altLang="zh-TW" sz="1800" dirty="0" err="1" smtClean="0">
                <a:latin typeface="Symbol" pitchFamily="18" charset="2"/>
                <a:ea typeface="新細明體" pitchFamily="18" charset="-120"/>
              </a:rPr>
              <a:t>Î</a:t>
            </a:r>
            <a:r>
              <a:rPr lang="en-US" altLang="zh-TW" sz="1800" i="1" dirty="0" err="1" smtClean="0">
                <a:ea typeface="新細明體" pitchFamily="18" charset="-120"/>
              </a:rPr>
              <a:t>S</a:t>
            </a:r>
            <a:endParaRPr lang="en-US" altLang="zh-TW" sz="1800" i="1" dirty="0" smtClean="0">
              <a:ea typeface="新細明體" pitchFamily="18" charset="-120"/>
            </a:endParaRPr>
          </a:p>
          <a:p>
            <a:pPr lvl="2" eaLnBrk="1" hangingPunct="1">
              <a:lnSpc>
                <a:spcPct val="90000"/>
              </a:lnSpc>
              <a:buClr>
                <a:srgbClr val="0000FF"/>
              </a:buClr>
            </a:pPr>
            <a:r>
              <a:rPr lang="en-US" altLang="zh-TW" sz="1600" dirty="0" smtClean="0">
                <a:ea typeface="新細明體" pitchFamily="18" charset="-120"/>
              </a:rPr>
              <a:t>(</a:t>
            </a:r>
            <a:r>
              <a:rPr lang="en-US" altLang="zh-TW" sz="1600" i="1" dirty="0" err="1" smtClean="0">
                <a:ea typeface="新細明體" pitchFamily="18" charset="-120"/>
              </a:rPr>
              <a:t>x+y</a:t>
            </a:r>
            <a:r>
              <a:rPr lang="en-US" altLang="zh-TW" sz="1600" dirty="0" smtClean="0">
                <a:ea typeface="新細明體" pitchFamily="18" charset="-120"/>
              </a:rPr>
              <a:t>)</a:t>
            </a:r>
            <a:r>
              <a:rPr lang="en-US" altLang="zh-TW" sz="1600" i="1" dirty="0" smtClean="0">
                <a:ea typeface="新細明體" pitchFamily="18" charset="-120"/>
              </a:rPr>
              <a:t>+z = x+</a:t>
            </a:r>
            <a:r>
              <a:rPr lang="en-US" altLang="zh-TW" sz="1600" dirty="0" smtClean="0">
                <a:ea typeface="新細明體" pitchFamily="18" charset="-120"/>
              </a:rPr>
              <a:t>(</a:t>
            </a:r>
            <a:r>
              <a:rPr lang="en-US" altLang="zh-TW" sz="1600" i="1" dirty="0" err="1" smtClean="0">
                <a:ea typeface="新細明體" pitchFamily="18" charset="-120"/>
              </a:rPr>
              <a:t>y+z</a:t>
            </a:r>
            <a:r>
              <a:rPr lang="en-US" altLang="zh-TW" sz="1600" dirty="0" smtClean="0">
                <a:ea typeface="新細明體" pitchFamily="18" charset="-120"/>
              </a:rPr>
              <a:t>)</a:t>
            </a:r>
          </a:p>
          <a:p>
            <a:pPr eaLnBrk="1" hangingPunct="1">
              <a:lnSpc>
                <a:spcPct val="90000"/>
              </a:lnSpc>
              <a:buClrTx/>
              <a:buSzPct val="100000"/>
              <a:buFont typeface="Book Antiqua" pitchFamily="18" charset="0"/>
              <a:buAutoNum type="arabicPeriod"/>
            </a:pPr>
            <a:r>
              <a:rPr lang="en-US" altLang="zh-TW" sz="2000" dirty="0" smtClean="0">
                <a:solidFill>
                  <a:srgbClr val="CC3300"/>
                </a:solidFill>
                <a:ea typeface="新細明體" pitchFamily="18" charset="-120"/>
              </a:rPr>
              <a:t>Commutative law</a:t>
            </a:r>
            <a:r>
              <a:rPr lang="en-US" altLang="zh-TW" sz="2000" dirty="0" smtClean="0">
                <a:ea typeface="新細明體" pitchFamily="18" charset="-120"/>
              </a:rPr>
              <a:t>: a binary operator * on a set </a:t>
            </a:r>
            <a:r>
              <a:rPr lang="en-US" altLang="zh-TW" sz="2000" i="1" dirty="0" smtClean="0">
                <a:ea typeface="新細明體" pitchFamily="18" charset="-120"/>
              </a:rPr>
              <a:t>S</a:t>
            </a:r>
            <a:r>
              <a:rPr lang="en-US" altLang="zh-TW" sz="2000" dirty="0" smtClean="0">
                <a:ea typeface="新細明體" pitchFamily="18" charset="-120"/>
              </a:rPr>
              <a:t> is said to be commutative whenever</a:t>
            </a:r>
          </a:p>
          <a:p>
            <a:pPr lvl="1" eaLnBrk="1" hangingPunct="1">
              <a:lnSpc>
                <a:spcPct val="90000"/>
              </a:lnSpc>
              <a:buClr>
                <a:srgbClr val="FFC000"/>
              </a:buClr>
            </a:pPr>
            <a:r>
              <a:rPr lang="en-US" altLang="zh-TW" sz="1800" i="1" dirty="0" smtClean="0">
                <a:ea typeface="新細明體" pitchFamily="18" charset="-120"/>
              </a:rPr>
              <a:t>x</a:t>
            </a:r>
            <a:r>
              <a:rPr lang="en-US" altLang="zh-TW" sz="1800" dirty="0" smtClean="0">
                <a:ea typeface="新細明體" pitchFamily="18" charset="-120"/>
              </a:rPr>
              <a:t> * </a:t>
            </a:r>
            <a:r>
              <a:rPr lang="en-US" altLang="zh-TW" sz="1800" i="1" dirty="0" smtClean="0">
                <a:ea typeface="新細明體" pitchFamily="18" charset="-120"/>
              </a:rPr>
              <a:t>y</a:t>
            </a:r>
            <a:r>
              <a:rPr lang="en-US" altLang="zh-TW" sz="1800" dirty="0" smtClean="0">
                <a:ea typeface="新細明體" pitchFamily="18" charset="-120"/>
              </a:rPr>
              <a:t> = </a:t>
            </a:r>
            <a:r>
              <a:rPr lang="en-US" altLang="zh-TW" sz="1800" i="1" dirty="0" smtClean="0">
                <a:ea typeface="新細明體" pitchFamily="18" charset="-120"/>
              </a:rPr>
              <a:t>y</a:t>
            </a:r>
            <a:r>
              <a:rPr lang="en-US" altLang="zh-TW" sz="1800" dirty="0" smtClean="0">
                <a:ea typeface="新細明體" pitchFamily="18" charset="-120"/>
              </a:rPr>
              <a:t> * </a:t>
            </a:r>
            <a:r>
              <a:rPr lang="en-US" altLang="zh-TW" sz="1800" i="1" dirty="0" smtClean="0">
                <a:ea typeface="新細明體" pitchFamily="18" charset="-120"/>
              </a:rPr>
              <a:t>x</a:t>
            </a:r>
            <a:r>
              <a:rPr lang="en-US" altLang="zh-TW" sz="1800" dirty="0" smtClean="0">
                <a:ea typeface="新細明體" pitchFamily="18" charset="-120"/>
              </a:rPr>
              <a:t> for all </a:t>
            </a:r>
            <a:r>
              <a:rPr lang="en-US" altLang="zh-TW" sz="1800" i="1" dirty="0" smtClean="0">
                <a:ea typeface="新細明體" pitchFamily="18" charset="-120"/>
              </a:rPr>
              <a:t>x</a:t>
            </a:r>
            <a:r>
              <a:rPr lang="en-US" altLang="zh-TW" sz="1800" dirty="0" smtClean="0">
                <a:ea typeface="新細明體" pitchFamily="18" charset="-120"/>
              </a:rPr>
              <a:t>, </a:t>
            </a:r>
            <a:r>
              <a:rPr lang="en-US" altLang="zh-TW" sz="1800" i="1" dirty="0" err="1" smtClean="0">
                <a:ea typeface="新細明體" pitchFamily="18" charset="-120"/>
              </a:rPr>
              <a:t>y</a:t>
            </a:r>
            <a:r>
              <a:rPr lang="en-US" altLang="zh-TW" sz="1800" dirty="0" err="1" smtClean="0">
                <a:latin typeface="Symbol" pitchFamily="18" charset="2"/>
                <a:ea typeface="新細明體" pitchFamily="18" charset="-120"/>
              </a:rPr>
              <a:t>Î</a:t>
            </a:r>
            <a:r>
              <a:rPr lang="en-US" altLang="zh-TW" sz="1800" i="1" dirty="0" err="1" smtClean="0">
                <a:ea typeface="新細明體" pitchFamily="18" charset="-120"/>
              </a:rPr>
              <a:t>S</a:t>
            </a:r>
            <a:endParaRPr lang="en-US" altLang="zh-TW" sz="1800" i="1" dirty="0" smtClean="0">
              <a:ea typeface="新細明體" pitchFamily="18" charset="-120"/>
            </a:endParaRPr>
          </a:p>
          <a:p>
            <a:pPr lvl="2" eaLnBrk="1" hangingPunct="1">
              <a:lnSpc>
                <a:spcPct val="90000"/>
              </a:lnSpc>
              <a:buClr>
                <a:srgbClr val="0000FF"/>
              </a:buClr>
            </a:pPr>
            <a:r>
              <a:rPr lang="en-US" altLang="zh-TW" sz="1600" i="1" dirty="0" err="1" smtClean="0">
                <a:ea typeface="新細明體" pitchFamily="18" charset="-120"/>
              </a:rPr>
              <a:t>x+y</a:t>
            </a:r>
            <a:r>
              <a:rPr lang="en-US" altLang="zh-TW" sz="1600" i="1" dirty="0" smtClean="0">
                <a:ea typeface="新細明體" pitchFamily="18" charset="-120"/>
              </a:rPr>
              <a:t> = </a:t>
            </a:r>
            <a:r>
              <a:rPr lang="en-US" altLang="zh-TW" sz="1600" i="1" dirty="0" err="1" smtClean="0">
                <a:ea typeface="新細明體" pitchFamily="18" charset="-120"/>
              </a:rPr>
              <a:t>y+x</a:t>
            </a:r>
            <a:endParaRPr lang="en-US" altLang="zh-TW" sz="1600" i="1" dirty="0" smtClean="0">
              <a:ea typeface="新細明體" pitchFamily="18" charset="-120"/>
            </a:endParaRPr>
          </a:p>
          <a:p>
            <a:pPr eaLnBrk="1" hangingPunct="1">
              <a:lnSpc>
                <a:spcPct val="90000"/>
              </a:lnSpc>
            </a:pPr>
            <a:endParaRPr lang="en-US" dirty="0" smtClean="0"/>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1"/>
          <p:cNvSpPr>
            <a:spLocks noGrp="1"/>
          </p:cNvSpPr>
          <p:nvPr>
            <p:ph type="dt" sz="quarter" idx="10"/>
          </p:nvPr>
        </p:nvSpPr>
        <p:spPr>
          <a:noFill/>
        </p:spPr>
        <p:txBody>
          <a:bodyPr/>
          <a:lstStyle/>
          <a:p>
            <a:fld id="{2FDA803E-E2D9-46D1-8CB9-828E60C26DA8}" type="datetime4">
              <a:rPr lang="en-US"/>
              <a:pPr/>
              <a:t>March 16, 2014</a:t>
            </a:fld>
            <a:endParaRPr lang="en-US"/>
          </a:p>
        </p:txBody>
      </p:sp>
      <p:sp>
        <p:nvSpPr>
          <p:cNvPr id="43011" name="Slide Number Placeholder 3"/>
          <p:cNvSpPr>
            <a:spLocks noGrp="1"/>
          </p:cNvSpPr>
          <p:nvPr>
            <p:ph type="sldNum" sz="quarter" idx="12"/>
          </p:nvPr>
        </p:nvSpPr>
        <p:spPr>
          <a:noFill/>
        </p:spPr>
        <p:txBody>
          <a:bodyPr/>
          <a:lstStyle/>
          <a:p>
            <a:fld id="{4DAC980B-1252-4788-A5BD-648F51868CA7}" type="slidenum">
              <a:rPr lang="en-US"/>
              <a:pPr/>
              <a:t>40</a:t>
            </a:fld>
            <a:endParaRPr lang="en-US"/>
          </a:p>
        </p:txBody>
      </p:sp>
      <p:sp>
        <p:nvSpPr>
          <p:cNvPr id="43012" name="標題 1"/>
          <p:cNvSpPr>
            <a:spLocks noGrp="1"/>
          </p:cNvSpPr>
          <p:nvPr>
            <p:ph type="title" idx="4294967295"/>
          </p:nvPr>
        </p:nvSpPr>
        <p:spPr/>
        <p:txBody>
          <a:bodyPr lIns="0" tIns="0" rIns="0" bIns="0"/>
          <a:lstStyle/>
          <a:p>
            <a:pPr eaLnBrk="1" hangingPunct="1"/>
            <a:r>
              <a:rPr lang="en-US" altLang="zh-TW" smtClean="0">
                <a:ea typeface="新細明體" pitchFamily="18" charset="-120"/>
              </a:rPr>
              <a:t>2.8	Digital Logic Gates</a:t>
            </a:r>
            <a:endParaRPr lang="zh-TW" altLang="en-US" sz="2500" smtClean="0">
              <a:ea typeface="新細明體" pitchFamily="18" charset="-120"/>
            </a:endParaRPr>
          </a:p>
        </p:txBody>
      </p:sp>
      <p:sp>
        <p:nvSpPr>
          <p:cNvPr id="43013"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Boolean expression: AND, OR and NOT operations</a:t>
            </a:r>
          </a:p>
          <a:p>
            <a:pPr eaLnBrk="1" hangingPunct="1"/>
            <a:r>
              <a:rPr lang="en-US" altLang="zh-TW" smtClean="0">
                <a:ea typeface="新細明體" pitchFamily="18" charset="-120"/>
              </a:rPr>
              <a:t>Constructing gates of other  logic operations</a:t>
            </a:r>
          </a:p>
          <a:p>
            <a:pPr lvl="1" eaLnBrk="1" hangingPunct="1"/>
            <a:r>
              <a:rPr lang="en-US" altLang="zh-TW" smtClean="0">
                <a:ea typeface="新細明體" pitchFamily="18" charset="-120"/>
              </a:rPr>
              <a:t>The feasibility and economy;</a:t>
            </a:r>
          </a:p>
          <a:p>
            <a:pPr lvl="1" eaLnBrk="1" hangingPunct="1"/>
            <a:r>
              <a:rPr lang="en-US" altLang="zh-TW" smtClean="0">
                <a:ea typeface="新細明體" pitchFamily="18" charset="-120"/>
              </a:rPr>
              <a:t>The possibility of extending gate's inputs;</a:t>
            </a:r>
          </a:p>
          <a:p>
            <a:pPr lvl="1" eaLnBrk="1" hangingPunct="1"/>
            <a:r>
              <a:rPr lang="en-US" altLang="zh-TW" smtClean="0">
                <a:ea typeface="新細明體" pitchFamily="18" charset="-120"/>
              </a:rPr>
              <a:t>The basic properties of the binary operations (commutative and associative);</a:t>
            </a:r>
          </a:p>
          <a:p>
            <a:pPr lvl="1" eaLnBrk="1" hangingPunct="1"/>
            <a:r>
              <a:rPr lang="en-US" altLang="zh-TW" smtClean="0">
                <a:ea typeface="新細明體" pitchFamily="18" charset="-120"/>
              </a:rPr>
              <a:t>The ability of the gate to implement Boolean functions.</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Date Placeholder 1"/>
          <p:cNvSpPr>
            <a:spLocks noGrp="1"/>
          </p:cNvSpPr>
          <p:nvPr>
            <p:ph type="dt" sz="quarter" idx="10"/>
          </p:nvPr>
        </p:nvSpPr>
        <p:spPr>
          <a:noFill/>
        </p:spPr>
        <p:txBody>
          <a:bodyPr/>
          <a:lstStyle/>
          <a:p>
            <a:fld id="{D7977FD8-DA27-4B66-9EBA-5E5BBFE45807}" type="datetime4">
              <a:rPr lang="en-US"/>
              <a:pPr/>
              <a:t>March 16, 2014</a:t>
            </a:fld>
            <a:endParaRPr lang="en-US"/>
          </a:p>
        </p:txBody>
      </p:sp>
      <p:sp>
        <p:nvSpPr>
          <p:cNvPr id="44035" name="Slide Number Placeholder 3"/>
          <p:cNvSpPr>
            <a:spLocks noGrp="1"/>
          </p:cNvSpPr>
          <p:nvPr>
            <p:ph type="sldNum" sz="quarter" idx="12"/>
          </p:nvPr>
        </p:nvSpPr>
        <p:spPr>
          <a:noFill/>
        </p:spPr>
        <p:txBody>
          <a:bodyPr/>
          <a:lstStyle/>
          <a:p>
            <a:fld id="{BF76E98A-FFFB-4E0A-8F6B-7A4D2D0994D4}" type="slidenum">
              <a:rPr lang="en-US"/>
              <a:pPr/>
              <a:t>41</a:t>
            </a:fld>
            <a:endParaRPr lang="en-US"/>
          </a:p>
        </p:txBody>
      </p:sp>
      <p:sp>
        <p:nvSpPr>
          <p:cNvPr id="44036" name="Rectangle 2"/>
          <p:cNvSpPr>
            <a:spLocks noGrp="1" noChangeArrowheads="1"/>
          </p:cNvSpPr>
          <p:nvPr>
            <p:ph type="title" idx="4294967295"/>
          </p:nvPr>
        </p:nvSpPr>
        <p:spPr/>
        <p:txBody>
          <a:bodyPr lIns="0" tIns="0" rIns="0" bIns="0"/>
          <a:lstStyle/>
          <a:p>
            <a:pPr eaLnBrk="1" hangingPunct="1"/>
            <a:r>
              <a:rPr lang="en-US" altLang="zh-TW" smtClean="0">
                <a:ea typeface="新細明體" pitchFamily="18" charset="-120"/>
              </a:rPr>
              <a:t>Standard Gates</a:t>
            </a:r>
            <a:endParaRPr lang="zh-TW" altLang="en-US" sz="2500" smtClean="0">
              <a:ea typeface="新細明體" pitchFamily="18" charset="-120"/>
            </a:endParaRPr>
          </a:p>
        </p:txBody>
      </p:sp>
      <p:sp>
        <p:nvSpPr>
          <p:cNvPr id="131075" name="Rectangle 3"/>
          <p:cNvSpPr>
            <a:spLocks noGrp="1" noChangeArrowheads="1"/>
          </p:cNvSpPr>
          <p:nvPr>
            <p:ph idx="4294967295"/>
          </p:nvPr>
        </p:nvSpPr>
        <p:spPr/>
        <p:txBody>
          <a:bodyPr lIns="90488" tIns="44450" rIns="90488" bIns="44450"/>
          <a:lstStyle/>
          <a:p>
            <a:pPr eaLnBrk="1" hangingPunct="1"/>
            <a:r>
              <a:rPr lang="en-US" altLang="zh-TW" smtClean="0">
                <a:ea typeface="新細明體" pitchFamily="18" charset="-120"/>
              </a:rPr>
              <a:t>Consider the 16 functions in Table 2.8 (slide 33)</a:t>
            </a:r>
          </a:p>
          <a:p>
            <a:pPr lvl="1" eaLnBrk="1" hangingPunct="1"/>
            <a:r>
              <a:rPr lang="en-US" altLang="zh-TW" smtClean="0">
                <a:ea typeface="新細明體" pitchFamily="18" charset="-120"/>
              </a:rPr>
              <a:t>Two are equal to a constant (</a:t>
            </a:r>
            <a:r>
              <a:rPr lang="en-US" altLang="zh-TW" i="1" smtClean="0">
                <a:ea typeface="新細明體" pitchFamily="18" charset="-120"/>
              </a:rPr>
              <a:t>F</a:t>
            </a:r>
            <a:r>
              <a:rPr lang="en-US" altLang="zh-TW" baseline="-25000" smtClean="0">
                <a:ea typeface="新細明體" pitchFamily="18" charset="-120"/>
              </a:rPr>
              <a:t>0</a:t>
            </a:r>
            <a:r>
              <a:rPr lang="en-US" altLang="zh-TW" smtClean="0">
                <a:ea typeface="新細明體" pitchFamily="18" charset="-120"/>
              </a:rPr>
              <a:t> and </a:t>
            </a:r>
            <a:r>
              <a:rPr lang="en-US" altLang="zh-TW" i="1" smtClean="0">
                <a:ea typeface="新細明體" pitchFamily="18" charset="-120"/>
              </a:rPr>
              <a:t>F</a:t>
            </a:r>
            <a:r>
              <a:rPr lang="en-US" altLang="zh-TW" baseline="-25000" smtClean="0">
                <a:ea typeface="新細明體" pitchFamily="18" charset="-120"/>
              </a:rPr>
              <a:t>15</a:t>
            </a:r>
            <a:r>
              <a:rPr lang="en-US" altLang="zh-TW" smtClean="0">
                <a:ea typeface="新細明體" pitchFamily="18" charset="-120"/>
              </a:rPr>
              <a:t>).</a:t>
            </a:r>
          </a:p>
          <a:p>
            <a:pPr lvl="1" eaLnBrk="1" hangingPunct="1"/>
            <a:r>
              <a:rPr lang="en-US" altLang="zh-TW" smtClean="0">
                <a:ea typeface="新細明體" pitchFamily="18" charset="-120"/>
              </a:rPr>
              <a:t>Four are repeated twice (</a:t>
            </a:r>
            <a:r>
              <a:rPr lang="en-US" altLang="zh-TW" i="1" smtClean="0">
                <a:ea typeface="新細明體" pitchFamily="18" charset="-120"/>
              </a:rPr>
              <a:t>F</a:t>
            </a:r>
            <a:r>
              <a:rPr lang="en-US" altLang="zh-TW" baseline="-25000" smtClean="0">
                <a:ea typeface="新細明體" pitchFamily="18" charset="-120"/>
              </a:rPr>
              <a:t>4</a:t>
            </a:r>
            <a:r>
              <a:rPr lang="en-US" altLang="zh-TW" smtClean="0">
                <a:ea typeface="新細明體" pitchFamily="18" charset="-120"/>
              </a:rPr>
              <a:t>, </a:t>
            </a:r>
            <a:r>
              <a:rPr lang="en-US" altLang="zh-TW" i="1" smtClean="0">
                <a:ea typeface="新細明體" pitchFamily="18" charset="-120"/>
              </a:rPr>
              <a:t>F</a:t>
            </a:r>
            <a:r>
              <a:rPr lang="en-US" altLang="zh-TW" baseline="-25000" smtClean="0">
                <a:ea typeface="新細明體" pitchFamily="18" charset="-120"/>
              </a:rPr>
              <a:t>5</a:t>
            </a:r>
            <a:r>
              <a:rPr lang="en-US" altLang="zh-TW" smtClean="0">
                <a:ea typeface="新細明體" pitchFamily="18" charset="-120"/>
              </a:rPr>
              <a:t>,  </a:t>
            </a:r>
            <a:r>
              <a:rPr lang="en-US" altLang="zh-TW" i="1" smtClean="0">
                <a:ea typeface="新細明體" pitchFamily="18" charset="-120"/>
              </a:rPr>
              <a:t>F</a:t>
            </a:r>
            <a:r>
              <a:rPr lang="en-US" altLang="zh-TW" baseline="-25000" smtClean="0">
                <a:ea typeface="新細明體" pitchFamily="18" charset="-120"/>
              </a:rPr>
              <a:t>10</a:t>
            </a:r>
            <a:r>
              <a:rPr lang="en-US" altLang="zh-TW" smtClean="0">
                <a:ea typeface="新細明體" pitchFamily="18" charset="-120"/>
              </a:rPr>
              <a:t> and </a:t>
            </a:r>
            <a:r>
              <a:rPr lang="en-US" altLang="zh-TW" i="1" smtClean="0">
                <a:ea typeface="新細明體" pitchFamily="18" charset="-120"/>
              </a:rPr>
              <a:t>F</a:t>
            </a:r>
            <a:r>
              <a:rPr lang="en-US" altLang="zh-TW" baseline="-25000" smtClean="0">
                <a:ea typeface="新細明體" pitchFamily="18" charset="-120"/>
              </a:rPr>
              <a:t>11</a:t>
            </a:r>
            <a:r>
              <a:rPr lang="en-US" altLang="zh-TW" smtClean="0">
                <a:ea typeface="新細明體" pitchFamily="18" charset="-120"/>
              </a:rPr>
              <a:t>).</a:t>
            </a:r>
          </a:p>
          <a:p>
            <a:pPr lvl="1" eaLnBrk="1" hangingPunct="1"/>
            <a:r>
              <a:rPr lang="en-US" altLang="zh-TW" smtClean="0">
                <a:ea typeface="新細明體" pitchFamily="18" charset="-120"/>
              </a:rPr>
              <a:t>Inhibition (</a:t>
            </a:r>
            <a:r>
              <a:rPr lang="en-US" altLang="zh-TW" i="1" smtClean="0">
                <a:ea typeface="新細明體" pitchFamily="18" charset="-120"/>
              </a:rPr>
              <a:t>F</a:t>
            </a:r>
            <a:r>
              <a:rPr lang="en-US" altLang="zh-TW" baseline="-25000" smtClean="0">
                <a:ea typeface="新細明體" pitchFamily="18" charset="-120"/>
              </a:rPr>
              <a:t>2</a:t>
            </a:r>
            <a:r>
              <a:rPr lang="en-US" altLang="zh-TW" smtClean="0">
                <a:ea typeface="新細明體" pitchFamily="18" charset="-120"/>
              </a:rPr>
              <a:t>) and implication (</a:t>
            </a:r>
            <a:r>
              <a:rPr lang="en-US" altLang="zh-TW" i="1" smtClean="0">
                <a:ea typeface="新細明體" pitchFamily="18" charset="-120"/>
              </a:rPr>
              <a:t>F</a:t>
            </a:r>
            <a:r>
              <a:rPr lang="en-US" altLang="zh-TW" baseline="-25000" smtClean="0">
                <a:ea typeface="新細明體" pitchFamily="18" charset="-120"/>
              </a:rPr>
              <a:t>13</a:t>
            </a:r>
            <a:r>
              <a:rPr lang="en-US" altLang="zh-TW" smtClean="0">
                <a:ea typeface="新細明體" pitchFamily="18" charset="-120"/>
              </a:rPr>
              <a:t>) are not commutative or associative.</a:t>
            </a:r>
          </a:p>
          <a:p>
            <a:pPr lvl="1" eaLnBrk="1" hangingPunct="1"/>
            <a:r>
              <a:rPr lang="en-US" altLang="zh-TW" smtClean="0">
                <a:ea typeface="新細明體" pitchFamily="18" charset="-120"/>
              </a:rPr>
              <a:t>The other eight: </a:t>
            </a:r>
            <a:r>
              <a:rPr lang="en-US" altLang="zh-TW" smtClean="0">
                <a:solidFill>
                  <a:srgbClr val="FF33CC"/>
                </a:solidFill>
                <a:ea typeface="新細明體" pitchFamily="18" charset="-120"/>
              </a:rPr>
              <a:t>complement (</a:t>
            </a:r>
            <a:r>
              <a:rPr lang="en-US" altLang="zh-TW" i="1" smtClean="0">
                <a:solidFill>
                  <a:srgbClr val="FF33CC"/>
                </a:solidFill>
                <a:ea typeface="新細明體" pitchFamily="18" charset="-120"/>
              </a:rPr>
              <a:t>F</a:t>
            </a:r>
            <a:r>
              <a:rPr lang="en-US" altLang="zh-TW" baseline="-25000" smtClean="0">
                <a:solidFill>
                  <a:srgbClr val="FF33CC"/>
                </a:solidFill>
                <a:ea typeface="新細明體" pitchFamily="18" charset="-120"/>
              </a:rPr>
              <a:t>12</a:t>
            </a:r>
            <a:r>
              <a:rPr lang="en-US" altLang="zh-TW" smtClean="0">
                <a:solidFill>
                  <a:srgbClr val="FF33CC"/>
                </a:solidFill>
                <a:ea typeface="新細明體" pitchFamily="18" charset="-120"/>
              </a:rPr>
              <a:t>)</a:t>
            </a:r>
            <a:r>
              <a:rPr lang="en-US" altLang="zh-TW" smtClean="0">
                <a:ea typeface="新細明體" pitchFamily="18" charset="-120"/>
              </a:rPr>
              <a:t>,</a:t>
            </a:r>
            <a:r>
              <a:rPr lang="en-US" altLang="zh-TW" smtClean="0">
                <a:solidFill>
                  <a:srgbClr val="FF33CC"/>
                </a:solidFill>
                <a:ea typeface="新細明體" pitchFamily="18" charset="-120"/>
              </a:rPr>
              <a:t> transfer (</a:t>
            </a:r>
            <a:r>
              <a:rPr lang="en-US" altLang="zh-TW" i="1" smtClean="0">
                <a:solidFill>
                  <a:srgbClr val="FF33CC"/>
                </a:solidFill>
                <a:ea typeface="新細明體" pitchFamily="18" charset="-120"/>
              </a:rPr>
              <a:t>F</a:t>
            </a:r>
            <a:r>
              <a:rPr lang="en-US" altLang="zh-TW" baseline="-25000" smtClean="0">
                <a:solidFill>
                  <a:srgbClr val="FF33CC"/>
                </a:solidFill>
                <a:ea typeface="新細明體" pitchFamily="18" charset="-120"/>
              </a:rPr>
              <a:t>3</a:t>
            </a:r>
            <a:r>
              <a:rPr lang="en-US" altLang="zh-TW" smtClean="0">
                <a:solidFill>
                  <a:srgbClr val="FF33CC"/>
                </a:solidFill>
                <a:ea typeface="新細明體" pitchFamily="18" charset="-120"/>
              </a:rPr>
              <a:t>)</a:t>
            </a:r>
            <a:r>
              <a:rPr lang="en-US" altLang="zh-TW" smtClean="0">
                <a:ea typeface="新細明體" pitchFamily="18" charset="-120"/>
              </a:rPr>
              <a:t>,</a:t>
            </a:r>
            <a:r>
              <a:rPr lang="en-US" altLang="zh-TW" smtClean="0">
                <a:solidFill>
                  <a:srgbClr val="FF33CC"/>
                </a:solidFill>
                <a:ea typeface="新細明體" pitchFamily="18" charset="-120"/>
              </a:rPr>
              <a:t> AND (</a:t>
            </a:r>
            <a:r>
              <a:rPr lang="en-US" altLang="zh-TW" i="1" smtClean="0">
                <a:solidFill>
                  <a:srgbClr val="FF33CC"/>
                </a:solidFill>
                <a:ea typeface="新細明體" pitchFamily="18" charset="-120"/>
              </a:rPr>
              <a:t>F</a:t>
            </a:r>
            <a:r>
              <a:rPr lang="en-US" altLang="zh-TW" baseline="-25000" smtClean="0">
                <a:solidFill>
                  <a:srgbClr val="FF33CC"/>
                </a:solidFill>
                <a:ea typeface="新細明體" pitchFamily="18" charset="-120"/>
              </a:rPr>
              <a:t>1</a:t>
            </a:r>
            <a:r>
              <a:rPr lang="en-US" altLang="zh-TW" smtClean="0">
                <a:solidFill>
                  <a:srgbClr val="FF33CC"/>
                </a:solidFill>
                <a:ea typeface="新細明體" pitchFamily="18" charset="-120"/>
              </a:rPr>
              <a:t>)</a:t>
            </a:r>
            <a:r>
              <a:rPr lang="en-US" altLang="zh-TW" smtClean="0">
                <a:ea typeface="新細明體" pitchFamily="18" charset="-120"/>
              </a:rPr>
              <a:t>,</a:t>
            </a:r>
            <a:r>
              <a:rPr lang="en-US" altLang="zh-TW" smtClean="0">
                <a:solidFill>
                  <a:srgbClr val="FF33CC"/>
                </a:solidFill>
                <a:ea typeface="新細明體" pitchFamily="18" charset="-120"/>
              </a:rPr>
              <a:t> OR (</a:t>
            </a:r>
            <a:r>
              <a:rPr lang="en-US" altLang="zh-TW" i="1" smtClean="0">
                <a:solidFill>
                  <a:srgbClr val="FF33CC"/>
                </a:solidFill>
                <a:ea typeface="新細明體" pitchFamily="18" charset="-120"/>
              </a:rPr>
              <a:t>F</a:t>
            </a:r>
            <a:r>
              <a:rPr lang="en-US" altLang="zh-TW" baseline="-25000" smtClean="0">
                <a:solidFill>
                  <a:srgbClr val="FF33CC"/>
                </a:solidFill>
                <a:ea typeface="新細明體" pitchFamily="18" charset="-120"/>
              </a:rPr>
              <a:t>7</a:t>
            </a:r>
            <a:r>
              <a:rPr lang="en-US" altLang="zh-TW" smtClean="0">
                <a:solidFill>
                  <a:srgbClr val="FF33CC"/>
                </a:solidFill>
                <a:ea typeface="新細明體" pitchFamily="18" charset="-120"/>
              </a:rPr>
              <a:t>)</a:t>
            </a:r>
            <a:r>
              <a:rPr lang="en-US" altLang="zh-TW" smtClean="0">
                <a:ea typeface="新細明體" pitchFamily="18" charset="-120"/>
              </a:rPr>
              <a:t>, </a:t>
            </a:r>
            <a:r>
              <a:rPr lang="en-US" altLang="zh-TW" smtClean="0">
                <a:solidFill>
                  <a:srgbClr val="FF33CC"/>
                </a:solidFill>
                <a:ea typeface="新細明體" pitchFamily="18" charset="-120"/>
              </a:rPr>
              <a:t>NAND (</a:t>
            </a:r>
            <a:r>
              <a:rPr lang="en-US" altLang="zh-TW" i="1" smtClean="0">
                <a:solidFill>
                  <a:srgbClr val="FF33CC"/>
                </a:solidFill>
                <a:ea typeface="新細明體" pitchFamily="18" charset="-120"/>
              </a:rPr>
              <a:t>F</a:t>
            </a:r>
            <a:r>
              <a:rPr lang="en-US" altLang="zh-TW" baseline="-25000" smtClean="0">
                <a:solidFill>
                  <a:srgbClr val="FF33CC"/>
                </a:solidFill>
                <a:ea typeface="新細明體" pitchFamily="18" charset="-120"/>
              </a:rPr>
              <a:t>14</a:t>
            </a:r>
            <a:r>
              <a:rPr lang="en-US" altLang="zh-TW" smtClean="0">
                <a:solidFill>
                  <a:srgbClr val="FF33CC"/>
                </a:solidFill>
                <a:ea typeface="新細明體" pitchFamily="18" charset="-120"/>
              </a:rPr>
              <a:t>)</a:t>
            </a:r>
            <a:r>
              <a:rPr lang="en-US" altLang="zh-TW" smtClean="0">
                <a:ea typeface="新細明體" pitchFamily="18" charset="-120"/>
              </a:rPr>
              <a:t>,</a:t>
            </a:r>
            <a:r>
              <a:rPr lang="en-US" altLang="zh-TW" smtClean="0">
                <a:solidFill>
                  <a:srgbClr val="FF33CC"/>
                </a:solidFill>
                <a:ea typeface="新細明體" pitchFamily="18" charset="-120"/>
              </a:rPr>
              <a:t> NOR (</a:t>
            </a:r>
            <a:r>
              <a:rPr lang="en-US" altLang="zh-TW" i="1" smtClean="0">
                <a:solidFill>
                  <a:srgbClr val="FF33CC"/>
                </a:solidFill>
                <a:ea typeface="新細明體" pitchFamily="18" charset="-120"/>
              </a:rPr>
              <a:t>F</a:t>
            </a:r>
            <a:r>
              <a:rPr lang="en-US" altLang="zh-TW" baseline="-25000" smtClean="0">
                <a:solidFill>
                  <a:srgbClr val="FF33CC"/>
                </a:solidFill>
                <a:ea typeface="新細明體" pitchFamily="18" charset="-120"/>
              </a:rPr>
              <a:t>8</a:t>
            </a:r>
            <a:r>
              <a:rPr lang="en-US" altLang="zh-TW" smtClean="0">
                <a:solidFill>
                  <a:srgbClr val="FF33CC"/>
                </a:solidFill>
                <a:ea typeface="新細明體" pitchFamily="18" charset="-120"/>
              </a:rPr>
              <a:t>)</a:t>
            </a:r>
            <a:r>
              <a:rPr lang="en-US" altLang="zh-TW" smtClean="0">
                <a:ea typeface="新細明體" pitchFamily="18" charset="-120"/>
              </a:rPr>
              <a:t>,</a:t>
            </a:r>
            <a:r>
              <a:rPr lang="en-US" altLang="zh-TW" smtClean="0">
                <a:solidFill>
                  <a:srgbClr val="FF33CC"/>
                </a:solidFill>
                <a:ea typeface="新細明體" pitchFamily="18" charset="-120"/>
              </a:rPr>
              <a:t> XOR (</a:t>
            </a:r>
            <a:r>
              <a:rPr lang="en-US" altLang="zh-TW" i="1" smtClean="0">
                <a:solidFill>
                  <a:srgbClr val="FF33CC"/>
                </a:solidFill>
                <a:ea typeface="新細明體" pitchFamily="18" charset="-120"/>
              </a:rPr>
              <a:t>F</a:t>
            </a:r>
            <a:r>
              <a:rPr lang="en-US" altLang="zh-TW" baseline="-25000" smtClean="0">
                <a:solidFill>
                  <a:srgbClr val="FF33CC"/>
                </a:solidFill>
                <a:ea typeface="新細明體" pitchFamily="18" charset="-120"/>
              </a:rPr>
              <a:t>6</a:t>
            </a:r>
            <a:r>
              <a:rPr lang="en-US" altLang="zh-TW" smtClean="0">
                <a:solidFill>
                  <a:srgbClr val="FF33CC"/>
                </a:solidFill>
                <a:ea typeface="新細明體" pitchFamily="18" charset="-120"/>
              </a:rPr>
              <a:t>)</a:t>
            </a:r>
            <a:r>
              <a:rPr lang="en-US" altLang="zh-TW" smtClean="0">
                <a:ea typeface="新細明體" pitchFamily="18" charset="-120"/>
              </a:rPr>
              <a:t>,</a:t>
            </a:r>
            <a:r>
              <a:rPr lang="en-US" altLang="zh-TW" smtClean="0">
                <a:solidFill>
                  <a:srgbClr val="FF33CC"/>
                </a:solidFill>
                <a:ea typeface="新細明體" pitchFamily="18" charset="-120"/>
              </a:rPr>
              <a:t> and equivalence (XNOR) (</a:t>
            </a:r>
            <a:r>
              <a:rPr lang="en-US" altLang="zh-TW" i="1" smtClean="0">
                <a:solidFill>
                  <a:srgbClr val="FF33CC"/>
                </a:solidFill>
                <a:ea typeface="新細明體" pitchFamily="18" charset="-120"/>
              </a:rPr>
              <a:t>F</a:t>
            </a:r>
            <a:r>
              <a:rPr lang="en-US" altLang="zh-TW" baseline="-25000" smtClean="0">
                <a:solidFill>
                  <a:srgbClr val="FF33CC"/>
                </a:solidFill>
                <a:ea typeface="新細明體" pitchFamily="18" charset="-120"/>
              </a:rPr>
              <a:t>9</a:t>
            </a:r>
            <a:r>
              <a:rPr lang="en-US" altLang="zh-TW" smtClean="0">
                <a:solidFill>
                  <a:srgbClr val="FF33CC"/>
                </a:solidFill>
                <a:ea typeface="新細明體" pitchFamily="18" charset="-120"/>
              </a:rPr>
              <a:t>) </a:t>
            </a:r>
            <a:r>
              <a:rPr lang="en-US" altLang="zh-TW" smtClean="0">
                <a:ea typeface="新細明體" pitchFamily="18" charset="-120"/>
              </a:rPr>
              <a:t>are used as standard gates.</a:t>
            </a:r>
          </a:p>
          <a:p>
            <a:pPr lvl="1" eaLnBrk="1" hangingPunct="1"/>
            <a:r>
              <a:rPr lang="en-US" altLang="zh-TW" smtClean="0">
                <a:ea typeface="新細明體" pitchFamily="18" charset="-120"/>
              </a:rPr>
              <a:t>Complement: inverter.</a:t>
            </a:r>
          </a:p>
          <a:p>
            <a:pPr lvl="1" eaLnBrk="1" hangingPunct="1"/>
            <a:r>
              <a:rPr lang="en-US" altLang="zh-TW" smtClean="0">
                <a:ea typeface="新細明體" pitchFamily="18" charset="-120"/>
              </a:rPr>
              <a:t>Transfer: buffer (increasing drive strength).</a:t>
            </a:r>
          </a:p>
          <a:p>
            <a:pPr lvl="1" eaLnBrk="1" hangingPunct="1"/>
            <a:r>
              <a:rPr lang="en-US" altLang="zh-TW" smtClean="0">
                <a:ea typeface="新細明體" pitchFamily="18" charset="-120"/>
              </a:rPr>
              <a:t>Equivalence: XNOR.</a:t>
            </a:r>
            <a:endParaRPr lang="zh-TW" altLang="en-US" smtClean="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1"/>
          <p:cNvSpPr>
            <a:spLocks noGrp="1"/>
          </p:cNvSpPr>
          <p:nvPr>
            <p:ph type="dt" sz="quarter" idx="10"/>
          </p:nvPr>
        </p:nvSpPr>
        <p:spPr>
          <a:noFill/>
        </p:spPr>
        <p:txBody>
          <a:bodyPr/>
          <a:lstStyle/>
          <a:p>
            <a:fld id="{B07F99A4-AA82-45A6-B600-35C9302761BD}" type="datetime4">
              <a:rPr lang="en-US"/>
              <a:pPr/>
              <a:t>March 16, 2014</a:t>
            </a:fld>
            <a:endParaRPr lang="en-US"/>
          </a:p>
        </p:txBody>
      </p:sp>
      <p:sp>
        <p:nvSpPr>
          <p:cNvPr id="45059" name="Slide Number Placeholder 3"/>
          <p:cNvSpPr>
            <a:spLocks noGrp="1"/>
          </p:cNvSpPr>
          <p:nvPr>
            <p:ph type="sldNum" sz="quarter" idx="12"/>
          </p:nvPr>
        </p:nvSpPr>
        <p:spPr>
          <a:noFill/>
        </p:spPr>
        <p:txBody>
          <a:bodyPr/>
          <a:lstStyle/>
          <a:p>
            <a:fld id="{77AE8275-DBE4-4A69-BCC1-13552B7DA555}" type="slidenum">
              <a:rPr lang="en-US"/>
              <a:pPr/>
              <a:t>42</a:t>
            </a:fld>
            <a:endParaRPr lang="en-US"/>
          </a:p>
        </p:txBody>
      </p:sp>
      <p:sp>
        <p:nvSpPr>
          <p:cNvPr id="45060" name="Picture 3"/>
          <p:cNvSpPr>
            <a:spLocks noChangeAspect="1" noChangeArrowheads="1"/>
          </p:cNvSpPr>
          <p:nvPr/>
        </p:nvSpPr>
        <p:spPr bwMode="auto">
          <a:xfrm>
            <a:off x="1417638" y="1371600"/>
            <a:ext cx="6242050" cy="4867275"/>
          </a:xfrm>
          <a:prstGeom prst="rect">
            <a:avLst/>
          </a:prstGeom>
          <a:noFill/>
          <a:ln w="9525">
            <a:noFill/>
            <a:miter lim="800000"/>
            <a:headEnd/>
            <a:tailEnd/>
          </a:ln>
        </p:spPr>
        <p:txBody>
          <a:bodyPr/>
          <a:lstStyle/>
          <a:p>
            <a:endParaRPr lang="en-US"/>
          </a:p>
        </p:txBody>
      </p:sp>
      <p:sp>
        <p:nvSpPr>
          <p:cNvPr id="45061" name="Text Box 4"/>
          <p:cNvSpPr txBox="1">
            <a:spLocks noChangeArrowheads="1"/>
          </p:cNvSpPr>
          <p:nvPr/>
        </p:nvSpPr>
        <p:spPr bwMode="auto">
          <a:xfrm>
            <a:off x="3046413" y="6319838"/>
            <a:ext cx="2884487" cy="368300"/>
          </a:xfrm>
          <a:prstGeom prst="rect">
            <a:avLst/>
          </a:prstGeom>
          <a:noFill/>
          <a:ln w="9525">
            <a:noFill/>
            <a:miter lim="800000"/>
            <a:headEnd/>
            <a:tailEnd/>
          </a:ln>
        </p:spPr>
        <p:txBody>
          <a:bodyPr wrap="none">
            <a:spAutoFit/>
          </a:bodyPr>
          <a:lstStyle/>
          <a:p>
            <a:r>
              <a:rPr lang="en-US" altLang="zh-TW">
                <a:latin typeface="Times New Roman" pitchFamily="18" charset="0"/>
                <a:ea typeface="新細明體" pitchFamily="18" charset="-120"/>
                <a:cs typeface="Angsana New" pitchFamily="18" charset="-34"/>
              </a:rPr>
              <a:t>Figure 2.5 Digital logic gates</a:t>
            </a:r>
          </a:p>
        </p:txBody>
      </p:sp>
      <p:sp>
        <p:nvSpPr>
          <p:cNvPr id="45062" name="標題 3"/>
          <p:cNvSpPr>
            <a:spLocks noGrp="1"/>
          </p:cNvSpPr>
          <p:nvPr>
            <p:ph type="title" idx="4294967295"/>
          </p:nvPr>
        </p:nvSpPr>
        <p:spPr/>
        <p:txBody>
          <a:bodyPr lIns="0" tIns="0" rIns="0" bIns="0"/>
          <a:lstStyle/>
          <a:p>
            <a:pPr eaLnBrk="1" hangingPunct="1"/>
            <a:r>
              <a:rPr lang="en-US" altLang="zh-TW" smtClean="0">
                <a:ea typeface="新細明體" pitchFamily="18" charset="-120"/>
              </a:rPr>
              <a:t>Summary of Logic Gates</a:t>
            </a:r>
            <a:endParaRPr lang="zh-TW" altLang="en-US" sz="2500" smtClean="0">
              <a:ea typeface="新細明體" pitchFamily="18" charset="-120"/>
            </a:endParaRP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1"/>
          <p:cNvSpPr>
            <a:spLocks noGrp="1"/>
          </p:cNvSpPr>
          <p:nvPr>
            <p:ph type="dt" sz="quarter" idx="10"/>
          </p:nvPr>
        </p:nvSpPr>
        <p:spPr>
          <a:noFill/>
        </p:spPr>
        <p:txBody>
          <a:bodyPr/>
          <a:lstStyle/>
          <a:p>
            <a:fld id="{118DF40B-7F63-4399-A7D0-99CBB6B5E342}" type="datetime4">
              <a:rPr lang="en-US"/>
              <a:pPr/>
              <a:t>March 16, 2014</a:t>
            </a:fld>
            <a:endParaRPr lang="en-US"/>
          </a:p>
        </p:txBody>
      </p:sp>
      <p:sp>
        <p:nvSpPr>
          <p:cNvPr id="46083" name="Slide Number Placeholder 3"/>
          <p:cNvSpPr>
            <a:spLocks noGrp="1"/>
          </p:cNvSpPr>
          <p:nvPr>
            <p:ph type="sldNum" sz="quarter" idx="12"/>
          </p:nvPr>
        </p:nvSpPr>
        <p:spPr>
          <a:noFill/>
        </p:spPr>
        <p:txBody>
          <a:bodyPr/>
          <a:lstStyle/>
          <a:p>
            <a:fld id="{1920CBE0-08D8-4DC9-96FB-020C4BF7FA71}" type="slidenum">
              <a:rPr lang="en-US"/>
              <a:pPr/>
              <a:t>43</a:t>
            </a:fld>
            <a:endParaRPr lang="en-US"/>
          </a:p>
        </p:txBody>
      </p:sp>
      <p:sp>
        <p:nvSpPr>
          <p:cNvPr id="46084" name="Picture 3"/>
          <p:cNvSpPr>
            <a:spLocks noChangeAspect="1" noChangeArrowheads="1"/>
          </p:cNvSpPr>
          <p:nvPr/>
        </p:nvSpPr>
        <p:spPr bwMode="auto">
          <a:xfrm>
            <a:off x="1593850" y="1350963"/>
            <a:ext cx="5900738" cy="4822825"/>
          </a:xfrm>
          <a:prstGeom prst="rect">
            <a:avLst/>
          </a:prstGeom>
          <a:noFill/>
          <a:ln w="9525">
            <a:noFill/>
            <a:miter lim="800000"/>
            <a:headEnd/>
            <a:tailEnd/>
          </a:ln>
        </p:spPr>
        <p:txBody>
          <a:bodyPr/>
          <a:lstStyle/>
          <a:p>
            <a:endParaRPr lang="en-US"/>
          </a:p>
        </p:txBody>
      </p:sp>
      <p:sp>
        <p:nvSpPr>
          <p:cNvPr id="46085" name="Text Box 4"/>
          <p:cNvSpPr txBox="1">
            <a:spLocks noChangeArrowheads="1"/>
          </p:cNvSpPr>
          <p:nvPr/>
        </p:nvSpPr>
        <p:spPr bwMode="auto">
          <a:xfrm>
            <a:off x="3046413" y="6269038"/>
            <a:ext cx="2884487" cy="368300"/>
          </a:xfrm>
          <a:prstGeom prst="rect">
            <a:avLst/>
          </a:prstGeom>
          <a:noFill/>
          <a:ln w="9525">
            <a:noFill/>
            <a:miter lim="800000"/>
            <a:headEnd/>
            <a:tailEnd/>
          </a:ln>
        </p:spPr>
        <p:txBody>
          <a:bodyPr wrap="none">
            <a:spAutoFit/>
          </a:bodyPr>
          <a:lstStyle/>
          <a:p>
            <a:r>
              <a:rPr lang="en-US" altLang="zh-TW">
                <a:latin typeface="Times New Roman" pitchFamily="18" charset="0"/>
                <a:ea typeface="新細明體" pitchFamily="18" charset="-120"/>
                <a:cs typeface="Angsana New" pitchFamily="18" charset="-34"/>
              </a:rPr>
              <a:t>Figure 2.5 Digital logic gates</a:t>
            </a:r>
          </a:p>
        </p:txBody>
      </p:sp>
      <p:sp>
        <p:nvSpPr>
          <p:cNvPr id="46086" name="標題 3"/>
          <p:cNvSpPr txBox="1">
            <a:spLocks/>
          </p:cNvSpPr>
          <p:nvPr/>
        </p:nvSpPr>
        <p:spPr bwMode="auto">
          <a:xfrm>
            <a:off x="298450" y="228600"/>
            <a:ext cx="8575675" cy="609600"/>
          </a:xfrm>
          <a:prstGeom prst="rect">
            <a:avLst/>
          </a:prstGeom>
          <a:noFill/>
          <a:ln w="9525">
            <a:noFill/>
            <a:miter lim="800000"/>
            <a:headEnd/>
            <a:tailEnd/>
          </a:ln>
        </p:spPr>
        <p:txBody>
          <a:bodyPr/>
          <a:lstStyle/>
          <a:p>
            <a:pPr algn="ctr" eaLnBrk="0" hangingPunct="0"/>
            <a:r>
              <a:rPr kumimoji="1" lang="en-US" altLang="zh-TW" sz="3600">
                <a:latin typeface="Book Antiqua" pitchFamily="18" charset="0"/>
                <a:ea typeface="新細明體" pitchFamily="18" charset="-120"/>
                <a:cs typeface="Angsana New" pitchFamily="18" charset="-34"/>
              </a:rPr>
              <a:t>Summary of Logic Gates</a:t>
            </a:r>
            <a:endParaRPr kumimoji="1" lang="zh-TW" altLang="en-US" sz="2000">
              <a:latin typeface="Book Antiqua" pitchFamily="18" charset="0"/>
              <a:ea typeface="新細明體" pitchFamily="18" charset="-120"/>
              <a:cs typeface="Angsana New" pitchFamily="18" charset="-34"/>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1"/>
          <p:cNvSpPr>
            <a:spLocks noGrp="1"/>
          </p:cNvSpPr>
          <p:nvPr>
            <p:ph type="dt" sz="quarter" idx="10"/>
          </p:nvPr>
        </p:nvSpPr>
        <p:spPr>
          <a:noFill/>
        </p:spPr>
        <p:txBody>
          <a:bodyPr/>
          <a:lstStyle/>
          <a:p>
            <a:fld id="{D649D2B7-C10D-422D-9FDE-A304CD7F4472}" type="datetime4">
              <a:rPr lang="en-US"/>
              <a:pPr/>
              <a:t>March 16, 2014</a:t>
            </a:fld>
            <a:endParaRPr lang="en-US"/>
          </a:p>
        </p:txBody>
      </p:sp>
      <p:sp>
        <p:nvSpPr>
          <p:cNvPr id="47107" name="Slide Number Placeholder 3"/>
          <p:cNvSpPr>
            <a:spLocks noGrp="1"/>
          </p:cNvSpPr>
          <p:nvPr>
            <p:ph type="sldNum" sz="quarter" idx="12"/>
          </p:nvPr>
        </p:nvSpPr>
        <p:spPr>
          <a:noFill/>
        </p:spPr>
        <p:txBody>
          <a:bodyPr/>
          <a:lstStyle/>
          <a:p>
            <a:fld id="{65EA403E-B7F1-444D-B95F-4136D5DBBB9C}" type="slidenum">
              <a:rPr lang="en-US"/>
              <a:pPr/>
              <a:t>44</a:t>
            </a:fld>
            <a:endParaRPr lang="en-US"/>
          </a:p>
        </p:txBody>
      </p:sp>
      <p:sp>
        <p:nvSpPr>
          <p:cNvPr id="47108" name="標題 1"/>
          <p:cNvSpPr>
            <a:spLocks noGrp="1"/>
          </p:cNvSpPr>
          <p:nvPr>
            <p:ph type="title" idx="4294967295"/>
          </p:nvPr>
        </p:nvSpPr>
        <p:spPr/>
        <p:txBody>
          <a:bodyPr lIns="0" tIns="0" rIns="0" bIns="0"/>
          <a:lstStyle/>
          <a:p>
            <a:pPr eaLnBrk="1" hangingPunct="1"/>
            <a:r>
              <a:rPr lang="en-US" altLang="zh-TW" smtClean="0">
                <a:ea typeface="新細明體" pitchFamily="18" charset="-120"/>
              </a:rPr>
              <a:t>Multiple Inputs</a:t>
            </a:r>
            <a:endParaRPr lang="zh-TW" altLang="en-US" sz="2500" smtClean="0">
              <a:ea typeface="新細明體" pitchFamily="18" charset="-120"/>
            </a:endParaRPr>
          </a:p>
        </p:txBody>
      </p:sp>
      <p:sp>
        <p:nvSpPr>
          <p:cNvPr id="47109"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Extension to multiple inputs</a:t>
            </a:r>
          </a:p>
          <a:p>
            <a:pPr lvl="1" eaLnBrk="1" hangingPunct="1"/>
            <a:r>
              <a:rPr lang="en-US" altLang="zh-TW" smtClean="0">
                <a:ea typeface="新細明體" pitchFamily="18" charset="-120"/>
              </a:rPr>
              <a:t>A gate can be extended to multiple inputs.</a:t>
            </a:r>
          </a:p>
          <a:p>
            <a:pPr lvl="2" eaLnBrk="1" hangingPunct="1"/>
            <a:r>
              <a:rPr lang="en-US" altLang="zh-TW" sz="1800" smtClean="0">
                <a:ea typeface="新細明體" pitchFamily="18" charset="-120"/>
              </a:rPr>
              <a:t>If its binary operation is commutative and associative.</a:t>
            </a:r>
          </a:p>
          <a:p>
            <a:pPr lvl="1" eaLnBrk="1" hangingPunct="1"/>
            <a:r>
              <a:rPr lang="en-US" altLang="zh-TW" smtClean="0">
                <a:ea typeface="新細明體" pitchFamily="18" charset="-120"/>
              </a:rPr>
              <a:t>AND and OR are commutative and associative.</a:t>
            </a:r>
          </a:p>
          <a:p>
            <a:pPr lvl="2" eaLnBrk="1" hangingPunct="1"/>
            <a:r>
              <a:rPr lang="en-US" altLang="zh-TW" sz="1800" smtClean="0">
                <a:ea typeface="新細明體" pitchFamily="18" charset="-120"/>
              </a:rPr>
              <a:t>OR</a:t>
            </a:r>
          </a:p>
          <a:p>
            <a:pPr lvl="3" eaLnBrk="1" hangingPunct="1"/>
            <a:r>
              <a:rPr lang="en-US" altLang="zh-TW" i="1" smtClean="0">
                <a:ea typeface="新細明體" pitchFamily="18" charset="-120"/>
              </a:rPr>
              <a:t>x+y = y+x</a:t>
            </a:r>
          </a:p>
          <a:p>
            <a:pPr lvl="3" eaLnBrk="1" hangingPunct="1"/>
            <a:r>
              <a:rPr lang="en-US" altLang="zh-TW" smtClean="0">
                <a:ea typeface="新細明體" pitchFamily="18" charset="-120"/>
              </a:rPr>
              <a:t>(</a:t>
            </a:r>
            <a:r>
              <a:rPr lang="en-US" altLang="zh-TW" i="1" smtClean="0">
                <a:ea typeface="新細明體" pitchFamily="18" charset="-120"/>
              </a:rPr>
              <a:t>x+y</a:t>
            </a:r>
            <a:r>
              <a:rPr lang="en-US" altLang="zh-TW" smtClean="0">
                <a:ea typeface="新細明體" pitchFamily="18" charset="-120"/>
              </a:rPr>
              <a:t>)</a:t>
            </a:r>
            <a:r>
              <a:rPr lang="en-US" altLang="zh-TW" i="1" smtClean="0">
                <a:ea typeface="新細明體" pitchFamily="18" charset="-120"/>
              </a:rPr>
              <a:t>+z = x+</a:t>
            </a:r>
            <a:r>
              <a:rPr lang="en-US" altLang="zh-TW" smtClean="0">
                <a:ea typeface="新細明體" pitchFamily="18" charset="-120"/>
              </a:rPr>
              <a:t>(</a:t>
            </a:r>
            <a:r>
              <a:rPr lang="en-US" altLang="zh-TW" i="1" smtClean="0">
                <a:ea typeface="新細明體" pitchFamily="18" charset="-120"/>
              </a:rPr>
              <a:t>y+z</a:t>
            </a:r>
            <a:r>
              <a:rPr lang="en-US" altLang="zh-TW" smtClean="0">
                <a:ea typeface="新細明體" pitchFamily="18" charset="-120"/>
              </a:rPr>
              <a:t>)</a:t>
            </a:r>
            <a:r>
              <a:rPr lang="en-US" altLang="zh-TW" i="1" smtClean="0">
                <a:ea typeface="新細明體" pitchFamily="18" charset="-120"/>
              </a:rPr>
              <a:t> = x+y+z</a:t>
            </a:r>
          </a:p>
          <a:p>
            <a:pPr lvl="2" eaLnBrk="1" hangingPunct="1"/>
            <a:r>
              <a:rPr lang="en-US" altLang="zh-TW" sz="1800" smtClean="0">
                <a:ea typeface="新細明體" pitchFamily="18" charset="-120"/>
              </a:rPr>
              <a:t>AND</a:t>
            </a:r>
          </a:p>
          <a:p>
            <a:pPr lvl="3" eaLnBrk="1" hangingPunct="1"/>
            <a:r>
              <a:rPr lang="en-US" altLang="zh-TW" i="1" smtClean="0">
                <a:ea typeface="新細明體" pitchFamily="18" charset="-120"/>
              </a:rPr>
              <a:t>xy = yx</a:t>
            </a:r>
          </a:p>
          <a:p>
            <a:pPr lvl="3" eaLnBrk="1" hangingPunct="1"/>
            <a:r>
              <a:rPr lang="en-US" altLang="zh-TW" smtClean="0">
                <a:ea typeface="新細明體" pitchFamily="18" charset="-120"/>
              </a:rPr>
              <a:t>(</a:t>
            </a:r>
            <a:r>
              <a:rPr lang="en-US" altLang="zh-TW" i="1" smtClean="0">
                <a:ea typeface="新細明體" pitchFamily="18" charset="-120"/>
              </a:rPr>
              <a:t>x y</a:t>
            </a:r>
            <a:r>
              <a:rPr lang="en-US" altLang="zh-TW" smtClean="0">
                <a:ea typeface="新細明體" pitchFamily="18" charset="-120"/>
              </a:rPr>
              <a:t>)</a:t>
            </a:r>
            <a:r>
              <a:rPr lang="en-US" altLang="zh-TW" i="1" smtClean="0">
                <a:ea typeface="新細明體" pitchFamily="18" charset="-120"/>
              </a:rPr>
              <a:t>z = x</a:t>
            </a:r>
            <a:r>
              <a:rPr lang="en-US" altLang="zh-TW" smtClean="0">
                <a:ea typeface="新細明體" pitchFamily="18" charset="-120"/>
              </a:rPr>
              <a:t>(</a:t>
            </a:r>
            <a:r>
              <a:rPr lang="en-US" altLang="zh-TW" i="1" smtClean="0">
                <a:ea typeface="新細明體" pitchFamily="18" charset="-120"/>
              </a:rPr>
              <a:t>y z</a:t>
            </a:r>
            <a:r>
              <a:rPr lang="en-US" altLang="zh-TW" smtClean="0">
                <a:ea typeface="新細明體" pitchFamily="18" charset="-120"/>
              </a:rPr>
              <a:t>)</a:t>
            </a:r>
            <a:r>
              <a:rPr lang="en-US" altLang="zh-TW" i="1" smtClean="0">
                <a:ea typeface="新細明體" pitchFamily="18" charset="-120"/>
              </a:rPr>
              <a:t> = x y z</a:t>
            </a:r>
          </a:p>
          <a:p>
            <a:pPr eaLnBrk="1" hangingPunct="1"/>
            <a:endParaRPr lang="zh-TW" altLang="en-US" smtClean="0">
              <a:ea typeface="新細明體" pitchFamily="18" charset="-120"/>
            </a:endParaRP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1"/>
          <p:cNvSpPr>
            <a:spLocks noGrp="1"/>
          </p:cNvSpPr>
          <p:nvPr>
            <p:ph type="dt" sz="quarter" idx="10"/>
          </p:nvPr>
        </p:nvSpPr>
        <p:spPr>
          <a:noFill/>
        </p:spPr>
        <p:txBody>
          <a:bodyPr/>
          <a:lstStyle/>
          <a:p>
            <a:fld id="{99595E02-A53D-4C76-9945-ACD65E02A5DB}" type="datetime4">
              <a:rPr lang="en-US"/>
              <a:pPr/>
              <a:t>March 16, 2014</a:t>
            </a:fld>
            <a:endParaRPr lang="en-US"/>
          </a:p>
        </p:txBody>
      </p:sp>
      <p:sp>
        <p:nvSpPr>
          <p:cNvPr id="48131" name="Slide Number Placeholder 3"/>
          <p:cNvSpPr>
            <a:spLocks noGrp="1"/>
          </p:cNvSpPr>
          <p:nvPr>
            <p:ph type="sldNum" sz="quarter" idx="12"/>
          </p:nvPr>
        </p:nvSpPr>
        <p:spPr>
          <a:noFill/>
        </p:spPr>
        <p:txBody>
          <a:bodyPr/>
          <a:lstStyle/>
          <a:p>
            <a:fld id="{C0F56ABB-0642-44C3-9073-A00CB5441CE9}" type="slidenum">
              <a:rPr lang="en-US"/>
              <a:pPr/>
              <a:t>45</a:t>
            </a:fld>
            <a:endParaRPr lang="en-US"/>
          </a:p>
        </p:txBody>
      </p:sp>
      <p:sp>
        <p:nvSpPr>
          <p:cNvPr id="48132" name="Rectangle 2"/>
          <p:cNvSpPr>
            <a:spLocks noGrp="1" noChangeArrowheads="1"/>
          </p:cNvSpPr>
          <p:nvPr>
            <p:ph type="title" idx="4294967295"/>
          </p:nvPr>
        </p:nvSpPr>
        <p:spPr/>
        <p:txBody>
          <a:bodyPr lIns="0" tIns="0" rIns="0" bIns="0"/>
          <a:lstStyle/>
          <a:p>
            <a:pPr eaLnBrk="1" hangingPunct="1"/>
            <a:r>
              <a:rPr lang="en-US" altLang="zh-TW" smtClean="0">
                <a:ea typeface="新細明體" pitchFamily="18" charset="-120"/>
              </a:rPr>
              <a:t>Multiple Inputs</a:t>
            </a:r>
            <a:endParaRPr lang="zh-TW" altLang="en-US" smtClean="0">
              <a:ea typeface="新細明體" pitchFamily="18" charset="-120"/>
            </a:endParaRPr>
          </a:p>
        </p:txBody>
      </p:sp>
      <p:sp>
        <p:nvSpPr>
          <p:cNvPr id="48133" name="Rectangle 3"/>
          <p:cNvSpPr>
            <a:spLocks noGrp="1" noChangeArrowheads="1"/>
          </p:cNvSpPr>
          <p:nvPr>
            <p:ph idx="4294967295"/>
          </p:nvPr>
        </p:nvSpPr>
        <p:spPr/>
        <p:txBody>
          <a:bodyPr lIns="90488" tIns="44450" rIns="90488" bIns="44450"/>
          <a:lstStyle/>
          <a:p>
            <a:pPr lvl="1" eaLnBrk="1" hangingPunct="1"/>
            <a:r>
              <a:rPr lang="en-US" altLang="zh-TW" smtClean="0">
                <a:ea typeface="新細明體" pitchFamily="18" charset="-120"/>
              </a:rPr>
              <a:t>NAND and NOR are commutative but not associative → they are not extendable.</a:t>
            </a:r>
          </a:p>
          <a:p>
            <a:pPr eaLnBrk="1" hangingPunct="1"/>
            <a:endParaRPr lang="zh-TW" altLang="en-US" smtClean="0">
              <a:ea typeface="新細明體" pitchFamily="18" charset="-120"/>
            </a:endParaRPr>
          </a:p>
        </p:txBody>
      </p:sp>
      <p:pic>
        <p:nvPicPr>
          <p:cNvPr id="48134" name="Picture 6"/>
          <p:cNvPicPr>
            <a:picLocks noChangeAspect="1" noChangeArrowheads="1"/>
          </p:cNvPicPr>
          <p:nvPr/>
        </p:nvPicPr>
        <p:blipFill>
          <a:blip r:embed="rId2">
            <a:lum bright="-18000" contrast="30000"/>
          </a:blip>
          <a:srcRect/>
          <a:stretch>
            <a:fillRect/>
          </a:stretch>
        </p:blipFill>
        <p:spPr bwMode="auto">
          <a:xfrm>
            <a:off x="1376363" y="2090738"/>
            <a:ext cx="6985000" cy="1687512"/>
          </a:xfrm>
          <a:prstGeom prst="rect">
            <a:avLst/>
          </a:prstGeom>
          <a:noFill/>
          <a:ln w="9525">
            <a:noFill/>
            <a:miter lim="800000"/>
            <a:headEnd/>
            <a:tailEnd/>
          </a:ln>
        </p:spPr>
      </p:pic>
      <p:pic>
        <p:nvPicPr>
          <p:cNvPr id="48135" name="Picture 7"/>
          <p:cNvPicPr>
            <a:picLocks noChangeAspect="1" noChangeArrowheads="1"/>
          </p:cNvPicPr>
          <p:nvPr/>
        </p:nvPicPr>
        <p:blipFill>
          <a:blip r:embed="rId3">
            <a:lum bright="-18000" contrast="30000"/>
          </a:blip>
          <a:srcRect/>
          <a:stretch>
            <a:fillRect/>
          </a:stretch>
        </p:blipFill>
        <p:spPr bwMode="auto">
          <a:xfrm>
            <a:off x="1273175" y="4025900"/>
            <a:ext cx="7191375" cy="1720850"/>
          </a:xfrm>
          <a:prstGeom prst="rect">
            <a:avLst/>
          </a:prstGeom>
          <a:noFill/>
          <a:ln w="9525">
            <a:noFill/>
            <a:miter lim="800000"/>
            <a:headEnd/>
            <a:tailEnd/>
          </a:ln>
        </p:spPr>
      </p:pic>
      <p:sp>
        <p:nvSpPr>
          <p:cNvPr id="48136" name="Text Box 4"/>
          <p:cNvSpPr txBox="1">
            <a:spLocks noChangeArrowheads="1"/>
          </p:cNvSpPr>
          <p:nvPr/>
        </p:nvSpPr>
        <p:spPr bwMode="auto">
          <a:xfrm>
            <a:off x="1362075" y="5940425"/>
            <a:ext cx="6570663" cy="646113"/>
          </a:xfrm>
          <a:prstGeom prst="rect">
            <a:avLst/>
          </a:prstGeom>
          <a:noFill/>
          <a:ln w="9525">
            <a:noFill/>
            <a:miter lim="800000"/>
            <a:headEnd/>
            <a:tailEnd/>
          </a:ln>
        </p:spPr>
        <p:txBody>
          <a:bodyPr>
            <a:spAutoFit/>
          </a:bodyPr>
          <a:lstStyle/>
          <a:p>
            <a:pPr algn="ctr"/>
            <a:r>
              <a:rPr lang="en-US" altLang="zh-TW">
                <a:latin typeface="Times New Roman" pitchFamily="18" charset="0"/>
                <a:ea typeface="新細明體" pitchFamily="18" charset="-120"/>
                <a:cs typeface="Angsana New" pitchFamily="18" charset="-34"/>
              </a:rPr>
              <a:t>Figure 2.6 Demonstrating the nonassociativity of the NOR operator; (</a:t>
            </a:r>
            <a:r>
              <a:rPr lang="en-US" altLang="zh-TW" i="1">
                <a:latin typeface="Times New Roman" pitchFamily="18" charset="0"/>
                <a:ea typeface="新細明體" pitchFamily="18" charset="-120"/>
                <a:cs typeface="Angsana New" pitchFamily="18" charset="-34"/>
              </a:rPr>
              <a:t>x </a:t>
            </a:r>
            <a:r>
              <a:rPr lang="en-US" altLang="zh-TW">
                <a:latin typeface="Times New Roman" pitchFamily="18" charset="0"/>
                <a:ea typeface="新細明體" pitchFamily="18" charset="-120"/>
                <a:cs typeface="Angsana New" pitchFamily="18" charset="-34"/>
              </a:rPr>
              <a:t>↓ </a:t>
            </a:r>
            <a:r>
              <a:rPr lang="en-US" altLang="zh-TW" i="1">
                <a:latin typeface="Times New Roman" pitchFamily="18" charset="0"/>
                <a:ea typeface="新細明體" pitchFamily="18" charset="-120"/>
                <a:cs typeface="Angsana New" pitchFamily="18" charset="-34"/>
              </a:rPr>
              <a:t>y</a:t>
            </a:r>
            <a:r>
              <a:rPr lang="en-US" altLang="zh-TW">
                <a:latin typeface="Times New Roman" pitchFamily="18" charset="0"/>
                <a:ea typeface="新細明體" pitchFamily="18" charset="-120"/>
                <a:cs typeface="Angsana New" pitchFamily="18" charset="-34"/>
              </a:rPr>
              <a:t>) ↓ </a:t>
            </a:r>
            <a:r>
              <a:rPr lang="en-US" altLang="zh-TW" i="1">
                <a:latin typeface="Times New Roman" pitchFamily="18" charset="0"/>
                <a:ea typeface="新細明體" pitchFamily="18" charset="-120"/>
                <a:cs typeface="Angsana New" pitchFamily="18" charset="-34"/>
              </a:rPr>
              <a:t>z</a:t>
            </a:r>
            <a:r>
              <a:rPr lang="en-US" altLang="zh-TW">
                <a:latin typeface="Times New Roman" pitchFamily="18" charset="0"/>
                <a:ea typeface="新細明體" pitchFamily="18" charset="-120"/>
                <a:cs typeface="Angsana New" pitchFamily="18" charset="-34"/>
              </a:rPr>
              <a:t> ≠ </a:t>
            </a:r>
            <a:r>
              <a:rPr lang="en-US" altLang="zh-TW" i="1">
                <a:latin typeface="Times New Roman" pitchFamily="18" charset="0"/>
                <a:ea typeface="新細明體" pitchFamily="18" charset="-120"/>
                <a:cs typeface="Angsana New" pitchFamily="18" charset="-34"/>
              </a:rPr>
              <a:t>x</a:t>
            </a:r>
            <a:r>
              <a:rPr lang="en-US" altLang="zh-TW">
                <a:latin typeface="Times New Roman" pitchFamily="18" charset="0"/>
                <a:ea typeface="新細明體" pitchFamily="18" charset="-120"/>
                <a:cs typeface="Angsana New" pitchFamily="18" charset="-34"/>
              </a:rPr>
              <a:t> ↓(</a:t>
            </a:r>
            <a:r>
              <a:rPr lang="en-US" altLang="zh-TW" i="1">
                <a:latin typeface="Times New Roman" pitchFamily="18" charset="0"/>
                <a:ea typeface="新細明體" pitchFamily="18" charset="-120"/>
                <a:cs typeface="Angsana New" pitchFamily="18" charset="-34"/>
              </a:rPr>
              <a:t>y</a:t>
            </a:r>
            <a:r>
              <a:rPr lang="en-US" altLang="zh-TW">
                <a:latin typeface="Times New Roman" pitchFamily="18" charset="0"/>
                <a:ea typeface="新細明體" pitchFamily="18" charset="-120"/>
                <a:cs typeface="Angsana New" pitchFamily="18" charset="-34"/>
              </a:rPr>
              <a:t> ↓ </a:t>
            </a:r>
            <a:r>
              <a:rPr lang="en-US" altLang="zh-TW" i="1">
                <a:latin typeface="Times New Roman" pitchFamily="18" charset="0"/>
                <a:ea typeface="新細明體" pitchFamily="18" charset="-120"/>
                <a:cs typeface="Angsana New" pitchFamily="18" charset="-34"/>
              </a:rPr>
              <a:t>z</a:t>
            </a:r>
            <a:r>
              <a:rPr lang="en-US" altLang="zh-TW">
                <a:latin typeface="Times New Roman" pitchFamily="18" charset="0"/>
                <a:ea typeface="新細明體" pitchFamily="18" charset="-120"/>
                <a:cs typeface="Angsana New" pitchFamily="18" charset="-34"/>
              </a:rPr>
              <a:t>)</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1"/>
          <p:cNvSpPr>
            <a:spLocks noGrp="1"/>
          </p:cNvSpPr>
          <p:nvPr>
            <p:ph type="dt" sz="quarter" idx="10"/>
          </p:nvPr>
        </p:nvSpPr>
        <p:spPr>
          <a:noFill/>
        </p:spPr>
        <p:txBody>
          <a:bodyPr/>
          <a:lstStyle/>
          <a:p>
            <a:fld id="{D7ADC9B6-6F96-4696-8F89-858197472E1F}" type="datetime4">
              <a:rPr lang="en-US"/>
              <a:pPr/>
              <a:t>March 16, 2014</a:t>
            </a:fld>
            <a:endParaRPr lang="en-US"/>
          </a:p>
        </p:txBody>
      </p:sp>
      <p:sp>
        <p:nvSpPr>
          <p:cNvPr id="49155" name="Slide Number Placeholder 3"/>
          <p:cNvSpPr>
            <a:spLocks noGrp="1"/>
          </p:cNvSpPr>
          <p:nvPr>
            <p:ph type="sldNum" sz="quarter" idx="12"/>
          </p:nvPr>
        </p:nvSpPr>
        <p:spPr>
          <a:noFill/>
        </p:spPr>
        <p:txBody>
          <a:bodyPr/>
          <a:lstStyle/>
          <a:p>
            <a:fld id="{7D1A1D23-E92A-4B1F-A36F-557A01EA609F}" type="slidenum">
              <a:rPr lang="en-US"/>
              <a:pPr/>
              <a:t>46</a:t>
            </a:fld>
            <a:endParaRPr lang="en-US"/>
          </a:p>
        </p:txBody>
      </p:sp>
      <p:sp>
        <p:nvSpPr>
          <p:cNvPr id="49156" name="標題 1"/>
          <p:cNvSpPr>
            <a:spLocks noGrp="1"/>
          </p:cNvSpPr>
          <p:nvPr>
            <p:ph type="title" idx="4294967295"/>
          </p:nvPr>
        </p:nvSpPr>
        <p:spPr/>
        <p:txBody>
          <a:bodyPr lIns="0" tIns="0" rIns="0" bIns="0"/>
          <a:lstStyle/>
          <a:p>
            <a:pPr eaLnBrk="1" hangingPunct="1"/>
            <a:r>
              <a:rPr lang="en-US" altLang="zh-TW" smtClean="0">
                <a:ea typeface="新細明體" pitchFamily="18" charset="-120"/>
              </a:rPr>
              <a:t>Multiple Inputs</a:t>
            </a:r>
            <a:endParaRPr lang="zh-TW" altLang="en-US" smtClean="0">
              <a:ea typeface="新細明體" pitchFamily="18" charset="-120"/>
            </a:endParaRPr>
          </a:p>
        </p:txBody>
      </p:sp>
      <p:sp>
        <p:nvSpPr>
          <p:cNvPr id="49157" name="內容版面配置區 2"/>
          <p:cNvSpPr>
            <a:spLocks noGrp="1"/>
          </p:cNvSpPr>
          <p:nvPr>
            <p:ph idx="4294967295"/>
          </p:nvPr>
        </p:nvSpPr>
        <p:spPr/>
        <p:txBody>
          <a:bodyPr lIns="90488" tIns="44450" rIns="90488" bIns="44450"/>
          <a:lstStyle/>
          <a:p>
            <a:pPr lvl="1" eaLnBrk="1" hangingPunct="1"/>
            <a:r>
              <a:rPr lang="en-US" altLang="zh-TW" smtClean="0">
                <a:ea typeface="新細明體" pitchFamily="18" charset="-120"/>
              </a:rPr>
              <a:t>Multiple NOR = a complement of OR gate, Multiple NAND = a complement of AND.</a:t>
            </a:r>
          </a:p>
          <a:p>
            <a:pPr lvl="1" eaLnBrk="1" hangingPunct="1"/>
            <a:r>
              <a:rPr lang="en-US" altLang="zh-TW" smtClean="0">
                <a:ea typeface="新細明體" pitchFamily="18" charset="-120"/>
              </a:rPr>
              <a:t>The cascaded NAND operations = sum of products.</a:t>
            </a:r>
          </a:p>
          <a:p>
            <a:pPr lvl="1" eaLnBrk="1" hangingPunct="1"/>
            <a:r>
              <a:rPr lang="en-US" altLang="zh-TW" smtClean="0">
                <a:ea typeface="新細明體" pitchFamily="18" charset="-120"/>
              </a:rPr>
              <a:t>The cascaded NOR operations = product of sums.</a:t>
            </a:r>
          </a:p>
          <a:p>
            <a:pPr eaLnBrk="1" hangingPunct="1"/>
            <a:endParaRPr lang="zh-TW" altLang="en-US" smtClean="0">
              <a:ea typeface="新細明體" pitchFamily="18" charset="-120"/>
            </a:endParaRPr>
          </a:p>
        </p:txBody>
      </p:sp>
      <p:pic>
        <p:nvPicPr>
          <p:cNvPr id="49158" name="Picture 8"/>
          <p:cNvPicPr>
            <a:picLocks noChangeAspect="1" noChangeArrowheads="1"/>
          </p:cNvPicPr>
          <p:nvPr/>
        </p:nvPicPr>
        <p:blipFill>
          <a:blip r:embed="rId2">
            <a:lum bright="-12000" contrast="24000"/>
          </a:blip>
          <a:srcRect/>
          <a:stretch>
            <a:fillRect/>
          </a:stretch>
        </p:blipFill>
        <p:spPr bwMode="auto">
          <a:xfrm>
            <a:off x="995363" y="2965450"/>
            <a:ext cx="7078662" cy="1069975"/>
          </a:xfrm>
          <a:prstGeom prst="rect">
            <a:avLst/>
          </a:prstGeom>
          <a:noFill/>
          <a:ln w="9525">
            <a:noFill/>
            <a:miter lim="800000"/>
            <a:headEnd/>
            <a:tailEnd/>
          </a:ln>
        </p:spPr>
      </p:pic>
      <p:pic>
        <p:nvPicPr>
          <p:cNvPr id="49159" name="Picture 9"/>
          <p:cNvPicPr>
            <a:picLocks noChangeAspect="1" noChangeArrowheads="1"/>
          </p:cNvPicPr>
          <p:nvPr/>
        </p:nvPicPr>
        <p:blipFill>
          <a:blip r:embed="rId3">
            <a:lum bright="-12000" contrast="24000"/>
          </a:blip>
          <a:srcRect/>
          <a:stretch>
            <a:fillRect/>
          </a:stretch>
        </p:blipFill>
        <p:spPr bwMode="auto">
          <a:xfrm>
            <a:off x="920750" y="4156075"/>
            <a:ext cx="7334250" cy="1963738"/>
          </a:xfrm>
          <a:prstGeom prst="rect">
            <a:avLst/>
          </a:prstGeom>
          <a:noFill/>
          <a:ln w="9525">
            <a:noFill/>
            <a:miter lim="800000"/>
            <a:headEnd/>
            <a:tailEnd/>
          </a:ln>
        </p:spPr>
      </p:pic>
      <p:sp>
        <p:nvSpPr>
          <p:cNvPr id="49160" name="Text Box 4"/>
          <p:cNvSpPr txBox="1">
            <a:spLocks noChangeArrowheads="1"/>
          </p:cNvSpPr>
          <p:nvPr/>
        </p:nvSpPr>
        <p:spPr bwMode="auto">
          <a:xfrm>
            <a:off x="1646238" y="6211888"/>
            <a:ext cx="6096000" cy="368300"/>
          </a:xfrm>
          <a:prstGeom prst="rect">
            <a:avLst/>
          </a:prstGeom>
          <a:noFill/>
          <a:ln w="9525">
            <a:noFill/>
            <a:miter lim="800000"/>
            <a:headEnd/>
            <a:tailEnd/>
          </a:ln>
        </p:spPr>
        <p:txBody>
          <a:bodyPr>
            <a:spAutoFit/>
          </a:bodyPr>
          <a:lstStyle/>
          <a:p>
            <a:pPr algn="ctr"/>
            <a:r>
              <a:rPr lang="en-US" altLang="zh-TW">
                <a:latin typeface="Times New Roman" pitchFamily="18" charset="0"/>
                <a:ea typeface="新細明體" pitchFamily="18" charset="-120"/>
                <a:cs typeface="Angsana New" pitchFamily="18" charset="-34"/>
              </a:rPr>
              <a:t>Figure 2.7 Multiple-input and cascated NOR and NAND gates</a:t>
            </a: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1"/>
          <p:cNvSpPr>
            <a:spLocks noGrp="1"/>
          </p:cNvSpPr>
          <p:nvPr>
            <p:ph type="dt" sz="quarter" idx="10"/>
          </p:nvPr>
        </p:nvSpPr>
        <p:spPr>
          <a:noFill/>
        </p:spPr>
        <p:txBody>
          <a:bodyPr/>
          <a:lstStyle/>
          <a:p>
            <a:fld id="{8D250548-326D-4036-A617-E8AD54BA5535}" type="datetime4">
              <a:rPr lang="en-US"/>
              <a:pPr/>
              <a:t>March 16, 2014</a:t>
            </a:fld>
            <a:endParaRPr lang="en-US"/>
          </a:p>
        </p:txBody>
      </p:sp>
      <p:sp>
        <p:nvSpPr>
          <p:cNvPr id="50179" name="Slide Number Placeholder 3"/>
          <p:cNvSpPr>
            <a:spLocks noGrp="1"/>
          </p:cNvSpPr>
          <p:nvPr>
            <p:ph type="sldNum" sz="quarter" idx="12"/>
          </p:nvPr>
        </p:nvSpPr>
        <p:spPr>
          <a:noFill/>
        </p:spPr>
        <p:txBody>
          <a:bodyPr/>
          <a:lstStyle/>
          <a:p>
            <a:fld id="{4A3B3BCA-41B3-4463-A261-8D4C31CF4528}" type="slidenum">
              <a:rPr lang="en-US"/>
              <a:pPr/>
              <a:t>47</a:t>
            </a:fld>
            <a:endParaRPr lang="en-US"/>
          </a:p>
        </p:txBody>
      </p:sp>
      <p:sp>
        <p:nvSpPr>
          <p:cNvPr id="50180" name="標題 1"/>
          <p:cNvSpPr>
            <a:spLocks noGrp="1"/>
          </p:cNvSpPr>
          <p:nvPr>
            <p:ph type="title" idx="4294967295"/>
          </p:nvPr>
        </p:nvSpPr>
        <p:spPr/>
        <p:txBody>
          <a:bodyPr lIns="0" tIns="0" rIns="0" bIns="0"/>
          <a:lstStyle/>
          <a:p>
            <a:pPr eaLnBrk="1" hangingPunct="1"/>
            <a:r>
              <a:rPr lang="en-US" altLang="zh-TW" smtClean="0">
                <a:ea typeface="新細明體" pitchFamily="18" charset="-120"/>
              </a:rPr>
              <a:t>Multiple Inputs</a:t>
            </a:r>
            <a:endParaRPr lang="zh-TW" altLang="en-US" smtClean="0">
              <a:ea typeface="新細明體" pitchFamily="18" charset="-120"/>
            </a:endParaRPr>
          </a:p>
        </p:txBody>
      </p:sp>
      <p:sp>
        <p:nvSpPr>
          <p:cNvPr id="50181" name="內容版面配置區 2"/>
          <p:cNvSpPr>
            <a:spLocks noGrp="1"/>
          </p:cNvSpPr>
          <p:nvPr>
            <p:ph idx="4294967295"/>
          </p:nvPr>
        </p:nvSpPr>
        <p:spPr/>
        <p:txBody>
          <a:bodyPr lIns="90488" tIns="44450" rIns="90488" bIns="44450"/>
          <a:lstStyle/>
          <a:p>
            <a:pPr lvl="1" eaLnBrk="1" hangingPunct="1"/>
            <a:r>
              <a:rPr lang="en-US" altLang="zh-TW" smtClean="0">
                <a:ea typeface="新細明體" pitchFamily="18" charset="-120"/>
              </a:rPr>
              <a:t>The XOR and XNOR gates are commutative and associative.</a:t>
            </a:r>
          </a:p>
          <a:p>
            <a:pPr lvl="1" eaLnBrk="1" hangingPunct="1"/>
            <a:r>
              <a:rPr lang="en-US" altLang="zh-TW" smtClean="0">
                <a:ea typeface="新細明體" pitchFamily="18" charset="-120"/>
              </a:rPr>
              <a:t>Multiple-input XOR gates are uncommon?</a:t>
            </a:r>
          </a:p>
          <a:p>
            <a:pPr lvl="1" eaLnBrk="1" hangingPunct="1"/>
            <a:r>
              <a:rPr lang="en-US" altLang="zh-TW" smtClean="0">
                <a:ea typeface="新細明體" pitchFamily="18" charset="-120"/>
              </a:rPr>
              <a:t>XOR is an odd function: it is equal to 1 if the inputs variables have an odd number of 1's.</a:t>
            </a:r>
            <a:endParaRPr lang="zh-TW" altLang="en-US" smtClean="0">
              <a:ea typeface="新細明體" pitchFamily="18" charset="-120"/>
            </a:endParaRPr>
          </a:p>
          <a:p>
            <a:pPr eaLnBrk="1" hangingPunct="1"/>
            <a:endParaRPr lang="zh-TW" altLang="en-US" smtClean="0">
              <a:ea typeface="新細明體" pitchFamily="18" charset="-120"/>
            </a:endParaRPr>
          </a:p>
        </p:txBody>
      </p:sp>
      <p:pic>
        <p:nvPicPr>
          <p:cNvPr id="50182" name="Picture 6"/>
          <p:cNvPicPr>
            <a:picLocks noChangeAspect="1" noChangeArrowheads="1"/>
          </p:cNvPicPr>
          <p:nvPr/>
        </p:nvPicPr>
        <p:blipFill>
          <a:blip r:embed="rId2">
            <a:lum bright="-12000" contrast="24000"/>
          </a:blip>
          <a:srcRect/>
          <a:stretch>
            <a:fillRect/>
          </a:stretch>
        </p:blipFill>
        <p:spPr bwMode="auto">
          <a:xfrm>
            <a:off x="563563" y="2954338"/>
            <a:ext cx="7993062" cy="3194050"/>
          </a:xfrm>
          <a:prstGeom prst="rect">
            <a:avLst/>
          </a:prstGeom>
          <a:noFill/>
          <a:ln w="9525">
            <a:noFill/>
            <a:miter lim="800000"/>
            <a:headEnd/>
            <a:tailEnd/>
          </a:ln>
        </p:spPr>
      </p:pic>
      <p:sp>
        <p:nvSpPr>
          <p:cNvPr id="50183" name="Text Box 4"/>
          <p:cNvSpPr txBox="1">
            <a:spLocks noChangeArrowheads="1"/>
          </p:cNvSpPr>
          <p:nvPr/>
        </p:nvSpPr>
        <p:spPr bwMode="auto">
          <a:xfrm>
            <a:off x="2992438" y="6326188"/>
            <a:ext cx="3324225" cy="369887"/>
          </a:xfrm>
          <a:prstGeom prst="rect">
            <a:avLst/>
          </a:prstGeom>
          <a:noFill/>
          <a:ln w="9525">
            <a:noFill/>
            <a:miter lim="800000"/>
            <a:headEnd/>
            <a:tailEnd/>
          </a:ln>
        </p:spPr>
        <p:txBody>
          <a:bodyPr>
            <a:spAutoFit/>
          </a:bodyPr>
          <a:lstStyle/>
          <a:p>
            <a:pPr algn="ctr"/>
            <a:r>
              <a:rPr lang="en-US" altLang="zh-TW">
                <a:latin typeface="Times New Roman" pitchFamily="18" charset="0"/>
                <a:ea typeface="新細明體" pitchFamily="18" charset="-120"/>
                <a:cs typeface="Angsana New" pitchFamily="18" charset="-34"/>
              </a:rPr>
              <a:t>Figure 2.8 3-input XOR gate</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1"/>
          <p:cNvSpPr>
            <a:spLocks noGrp="1"/>
          </p:cNvSpPr>
          <p:nvPr>
            <p:ph type="dt" sz="quarter" idx="10"/>
          </p:nvPr>
        </p:nvSpPr>
        <p:spPr>
          <a:noFill/>
        </p:spPr>
        <p:txBody>
          <a:bodyPr/>
          <a:lstStyle/>
          <a:p>
            <a:fld id="{7A9EA25E-CB39-4751-ADE6-27F7F2351A72}" type="datetime4">
              <a:rPr lang="en-US"/>
              <a:pPr/>
              <a:t>March 16, 2014</a:t>
            </a:fld>
            <a:endParaRPr lang="en-US"/>
          </a:p>
        </p:txBody>
      </p:sp>
      <p:sp>
        <p:nvSpPr>
          <p:cNvPr id="51203" name="Slide Number Placeholder 3"/>
          <p:cNvSpPr>
            <a:spLocks noGrp="1"/>
          </p:cNvSpPr>
          <p:nvPr>
            <p:ph type="sldNum" sz="quarter" idx="12"/>
          </p:nvPr>
        </p:nvSpPr>
        <p:spPr>
          <a:noFill/>
        </p:spPr>
        <p:txBody>
          <a:bodyPr/>
          <a:lstStyle/>
          <a:p>
            <a:fld id="{E4572688-9758-4985-BB46-5F573C23EC9D}" type="slidenum">
              <a:rPr lang="en-US"/>
              <a:pPr/>
              <a:t>48</a:t>
            </a:fld>
            <a:endParaRPr lang="en-US"/>
          </a:p>
        </p:txBody>
      </p:sp>
      <p:sp>
        <p:nvSpPr>
          <p:cNvPr id="51204" name="標題 1"/>
          <p:cNvSpPr>
            <a:spLocks noGrp="1"/>
          </p:cNvSpPr>
          <p:nvPr>
            <p:ph type="title" idx="4294967295"/>
          </p:nvPr>
        </p:nvSpPr>
        <p:spPr/>
        <p:txBody>
          <a:bodyPr lIns="0" tIns="0" rIns="0" bIns="0"/>
          <a:lstStyle/>
          <a:p>
            <a:pPr eaLnBrk="1" hangingPunct="1"/>
            <a:r>
              <a:rPr lang="en-US" altLang="zh-TW" smtClean="0">
                <a:ea typeface="新細明體" pitchFamily="18" charset="-120"/>
              </a:rPr>
              <a:t>Positive and Negative Logic</a:t>
            </a:r>
            <a:endParaRPr lang="zh-TW" altLang="en-US" sz="2500" smtClean="0">
              <a:ea typeface="新細明體" pitchFamily="18" charset="-120"/>
            </a:endParaRPr>
          </a:p>
        </p:txBody>
      </p:sp>
      <p:sp>
        <p:nvSpPr>
          <p:cNvPr id="51205" name="內容版面配置區 2"/>
          <p:cNvSpPr>
            <a:spLocks noGrp="1"/>
          </p:cNvSpPr>
          <p:nvPr>
            <p:ph idx="4294967295"/>
          </p:nvPr>
        </p:nvSpPr>
        <p:spPr>
          <a:xfrm>
            <a:off x="685800" y="1066800"/>
            <a:ext cx="4718050" cy="5181600"/>
          </a:xfrm>
        </p:spPr>
        <p:txBody>
          <a:bodyPr lIns="90488" tIns="44450" rIns="90488" bIns="44450"/>
          <a:lstStyle/>
          <a:p>
            <a:pPr eaLnBrk="1" hangingPunct="1"/>
            <a:r>
              <a:rPr lang="en-US" altLang="zh-TW" smtClean="0">
                <a:ea typeface="新細明體" pitchFamily="18" charset="-120"/>
              </a:rPr>
              <a:t>Positive and Negative Logic</a:t>
            </a:r>
          </a:p>
          <a:p>
            <a:pPr lvl="1" eaLnBrk="1" hangingPunct="1"/>
            <a:r>
              <a:rPr lang="en-US" altLang="zh-TW" smtClean="0">
                <a:ea typeface="新細明體" pitchFamily="18" charset="-120"/>
              </a:rPr>
              <a:t>Two signal values &lt;=&gt; two logic values</a:t>
            </a:r>
          </a:p>
          <a:p>
            <a:pPr lvl="1" eaLnBrk="1" hangingPunct="1"/>
            <a:r>
              <a:rPr lang="en-US" altLang="zh-TW" smtClean="0">
                <a:ea typeface="新細明體" pitchFamily="18" charset="-120"/>
              </a:rPr>
              <a:t>Positive logic: H=1; L=0</a:t>
            </a:r>
          </a:p>
          <a:p>
            <a:pPr lvl="1" eaLnBrk="1" hangingPunct="1"/>
            <a:r>
              <a:rPr lang="en-US" altLang="zh-TW" smtClean="0">
                <a:ea typeface="新細明體" pitchFamily="18" charset="-120"/>
              </a:rPr>
              <a:t>Negative logic: H=0; L=1</a:t>
            </a:r>
          </a:p>
          <a:p>
            <a:pPr eaLnBrk="1" hangingPunct="1"/>
            <a:r>
              <a:rPr lang="en-US" altLang="zh-TW" smtClean="0">
                <a:ea typeface="新細明體" pitchFamily="18" charset="-120"/>
              </a:rPr>
              <a:t>Consider a TTL gate</a:t>
            </a:r>
          </a:p>
          <a:p>
            <a:pPr lvl="1" eaLnBrk="1" hangingPunct="1"/>
            <a:r>
              <a:rPr lang="en-US" altLang="zh-TW" smtClean="0">
                <a:ea typeface="新細明體" pitchFamily="18" charset="-120"/>
              </a:rPr>
              <a:t>A positive logic AND gate</a:t>
            </a:r>
          </a:p>
          <a:p>
            <a:pPr lvl="1" eaLnBrk="1" hangingPunct="1"/>
            <a:r>
              <a:rPr lang="en-US" altLang="zh-TW" smtClean="0">
                <a:ea typeface="新細明體" pitchFamily="18" charset="-120"/>
              </a:rPr>
              <a:t>A negative logic OR gate</a:t>
            </a:r>
          </a:p>
          <a:p>
            <a:pPr lvl="1" eaLnBrk="1" hangingPunct="1"/>
            <a:r>
              <a:rPr lang="en-US" altLang="zh-TW" smtClean="0">
                <a:ea typeface="新細明體" pitchFamily="18" charset="-120"/>
              </a:rPr>
              <a:t>The positive logic is used in this book </a:t>
            </a:r>
          </a:p>
          <a:p>
            <a:pPr eaLnBrk="1" hangingPunct="1"/>
            <a:endParaRPr lang="zh-TW" altLang="en-US" smtClean="0">
              <a:ea typeface="新細明體" pitchFamily="18" charset="-120"/>
            </a:endParaRPr>
          </a:p>
        </p:txBody>
      </p:sp>
      <p:pic>
        <p:nvPicPr>
          <p:cNvPr id="51206" name="Picture 4" descr="AACFLMW0"/>
          <p:cNvPicPr>
            <a:picLocks noChangeAspect="1" noChangeArrowheads="1"/>
          </p:cNvPicPr>
          <p:nvPr/>
        </p:nvPicPr>
        <p:blipFill>
          <a:blip r:embed="rId2">
            <a:lum bright="-8000" contrast="26000"/>
          </a:blip>
          <a:srcRect r="58424" b="18289"/>
          <a:stretch>
            <a:fillRect/>
          </a:stretch>
        </p:blipFill>
        <p:spPr bwMode="auto">
          <a:xfrm>
            <a:off x="5532438" y="1511300"/>
            <a:ext cx="3024187" cy="2305050"/>
          </a:xfrm>
          <a:prstGeom prst="rect">
            <a:avLst/>
          </a:prstGeom>
          <a:noFill/>
          <a:ln w="9525">
            <a:noFill/>
            <a:miter lim="800000"/>
            <a:headEnd/>
            <a:tailEnd/>
          </a:ln>
        </p:spPr>
      </p:pic>
      <p:pic>
        <p:nvPicPr>
          <p:cNvPr id="51207" name="Picture 5" descr="AACFLMW0"/>
          <p:cNvPicPr>
            <a:picLocks noChangeAspect="1" noChangeArrowheads="1"/>
          </p:cNvPicPr>
          <p:nvPr/>
        </p:nvPicPr>
        <p:blipFill>
          <a:blip r:embed="rId3">
            <a:lum bright="-8000" contrast="26000"/>
          </a:blip>
          <a:srcRect l="60381" b="19472"/>
          <a:stretch>
            <a:fillRect/>
          </a:stretch>
        </p:blipFill>
        <p:spPr bwMode="auto">
          <a:xfrm>
            <a:off x="5481638" y="3940175"/>
            <a:ext cx="2881312" cy="2271713"/>
          </a:xfrm>
          <a:prstGeom prst="rect">
            <a:avLst/>
          </a:prstGeom>
          <a:noFill/>
          <a:ln w="9525">
            <a:noFill/>
            <a:miter lim="800000"/>
            <a:headEnd/>
            <a:tailEnd/>
          </a:ln>
        </p:spPr>
      </p:pic>
      <p:sp>
        <p:nvSpPr>
          <p:cNvPr id="51208" name="Text Box 4"/>
          <p:cNvSpPr txBox="1">
            <a:spLocks noChangeArrowheads="1"/>
          </p:cNvSpPr>
          <p:nvPr/>
        </p:nvSpPr>
        <p:spPr bwMode="auto">
          <a:xfrm>
            <a:off x="4410075" y="6234113"/>
            <a:ext cx="4692650" cy="369887"/>
          </a:xfrm>
          <a:prstGeom prst="rect">
            <a:avLst/>
          </a:prstGeom>
          <a:noFill/>
          <a:ln w="9525">
            <a:noFill/>
            <a:miter lim="800000"/>
            <a:headEnd/>
            <a:tailEnd/>
          </a:ln>
        </p:spPr>
        <p:txBody>
          <a:bodyPr>
            <a:spAutoFit/>
          </a:bodyPr>
          <a:lstStyle/>
          <a:p>
            <a:pPr algn="ctr"/>
            <a:r>
              <a:rPr lang="en-US" altLang="zh-TW">
                <a:latin typeface="Times New Roman" pitchFamily="18" charset="0"/>
                <a:ea typeface="新細明體" pitchFamily="18" charset="-120"/>
                <a:cs typeface="Angsana New" pitchFamily="18" charset="-34"/>
              </a:rPr>
              <a:t>Figure 2.9 Signal assignment and logic polarity</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1"/>
          <p:cNvSpPr>
            <a:spLocks noGrp="1"/>
          </p:cNvSpPr>
          <p:nvPr>
            <p:ph type="dt" sz="quarter" idx="10"/>
          </p:nvPr>
        </p:nvSpPr>
        <p:spPr>
          <a:noFill/>
        </p:spPr>
        <p:txBody>
          <a:bodyPr/>
          <a:lstStyle/>
          <a:p>
            <a:fld id="{F3FFCFFE-6F84-4F80-B47C-6329381E8687}" type="datetime4">
              <a:rPr lang="en-US"/>
              <a:pPr/>
              <a:t>March 16, 2014</a:t>
            </a:fld>
            <a:endParaRPr lang="en-US"/>
          </a:p>
        </p:txBody>
      </p:sp>
      <p:sp>
        <p:nvSpPr>
          <p:cNvPr id="52227" name="Slide Number Placeholder 3"/>
          <p:cNvSpPr>
            <a:spLocks noGrp="1"/>
          </p:cNvSpPr>
          <p:nvPr>
            <p:ph type="sldNum" sz="quarter" idx="12"/>
          </p:nvPr>
        </p:nvSpPr>
        <p:spPr>
          <a:noFill/>
        </p:spPr>
        <p:txBody>
          <a:bodyPr/>
          <a:lstStyle/>
          <a:p>
            <a:fld id="{EC80FD68-18DA-486E-B73E-7299E4E809A7}" type="slidenum">
              <a:rPr lang="en-US"/>
              <a:pPr/>
              <a:t>49</a:t>
            </a:fld>
            <a:endParaRPr lang="en-US"/>
          </a:p>
        </p:txBody>
      </p:sp>
      <p:pic>
        <p:nvPicPr>
          <p:cNvPr id="52228" name="Picture 6"/>
          <p:cNvPicPr>
            <a:picLocks noChangeAspect="1" noChangeArrowheads="1"/>
          </p:cNvPicPr>
          <p:nvPr/>
        </p:nvPicPr>
        <p:blipFill>
          <a:blip r:embed="rId2">
            <a:lum bright="-12000" contrast="30000"/>
          </a:blip>
          <a:srcRect/>
          <a:stretch>
            <a:fillRect/>
          </a:stretch>
        </p:blipFill>
        <p:spPr bwMode="auto">
          <a:xfrm>
            <a:off x="1858963" y="1219200"/>
            <a:ext cx="1520825" cy="1644650"/>
          </a:xfrm>
          <a:prstGeom prst="rect">
            <a:avLst/>
          </a:prstGeom>
          <a:noFill/>
          <a:ln w="9525">
            <a:noFill/>
            <a:miter lim="800000"/>
            <a:headEnd/>
            <a:tailEnd/>
          </a:ln>
        </p:spPr>
      </p:pic>
      <p:pic>
        <p:nvPicPr>
          <p:cNvPr id="52229" name="Picture 7"/>
          <p:cNvPicPr>
            <a:picLocks noChangeAspect="1" noChangeArrowheads="1"/>
          </p:cNvPicPr>
          <p:nvPr/>
        </p:nvPicPr>
        <p:blipFill>
          <a:blip r:embed="rId3">
            <a:lum bright="-12000" contrast="30000"/>
          </a:blip>
          <a:srcRect/>
          <a:stretch>
            <a:fillRect/>
          </a:stretch>
        </p:blipFill>
        <p:spPr bwMode="auto">
          <a:xfrm>
            <a:off x="1836738" y="3048000"/>
            <a:ext cx="1516062" cy="1593850"/>
          </a:xfrm>
          <a:prstGeom prst="rect">
            <a:avLst/>
          </a:prstGeom>
          <a:noFill/>
          <a:ln w="9525">
            <a:noFill/>
            <a:miter lim="800000"/>
            <a:headEnd/>
            <a:tailEnd/>
          </a:ln>
        </p:spPr>
      </p:pic>
      <p:pic>
        <p:nvPicPr>
          <p:cNvPr id="52230" name="Picture 8"/>
          <p:cNvPicPr>
            <a:picLocks noChangeAspect="1" noChangeArrowheads="1"/>
          </p:cNvPicPr>
          <p:nvPr/>
        </p:nvPicPr>
        <p:blipFill>
          <a:blip r:embed="rId4">
            <a:lum bright="-12000" contrast="30000"/>
          </a:blip>
          <a:srcRect/>
          <a:stretch>
            <a:fillRect/>
          </a:stretch>
        </p:blipFill>
        <p:spPr bwMode="auto">
          <a:xfrm>
            <a:off x="1774825" y="4694238"/>
            <a:ext cx="1593850" cy="1711325"/>
          </a:xfrm>
          <a:prstGeom prst="rect">
            <a:avLst/>
          </a:prstGeom>
          <a:noFill/>
          <a:ln w="9525">
            <a:noFill/>
            <a:miter lim="800000"/>
            <a:headEnd/>
            <a:tailEnd/>
          </a:ln>
        </p:spPr>
      </p:pic>
      <p:pic>
        <p:nvPicPr>
          <p:cNvPr id="52231" name="Picture 9"/>
          <p:cNvPicPr>
            <a:picLocks noChangeAspect="1" noChangeArrowheads="1"/>
          </p:cNvPicPr>
          <p:nvPr/>
        </p:nvPicPr>
        <p:blipFill>
          <a:blip r:embed="rId5">
            <a:lum bright="-12000" contrast="30000"/>
          </a:blip>
          <a:srcRect/>
          <a:stretch>
            <a:fillRect/>
          </a:stretch>
        </p:blipFill>
        <p:spPr bwMode="auto">
          <a:xfrm>
            <a:off x="4181475" y="1227138"/>
            <a:ext cx="3211513" cy="1625600"/>
          </a:xfrm>
          <a:prstGeom prst="rect">
            <a:avLst/>
          </a:prstGeom>
          <a:noFill/>
          <a:ln w="9525">
            <a:noFill/>
            <a:miter lim="800000"/>
            <a:headEnd/>
            <a:tailEnd/>
          </a:ln>
        </p:spPr>
      </p:pic>
      <p:pic>
        <p:nvPicPr>
          <p:cNvPr id="52232" name="Picture 10"/>
          <p:cNvPicPr>
            <a:picLocks noChangeAspect="1" noChangeArrowheads="1"/>
          </p:cNvPicPr>
          <p:nvPr/>
        </p:nvPicPr>
        <p:blipFill>
          <a:blip r:embed="rId6">
            <a:lum bright="-12000" contrast="30000"/>
          </a:blip>
          <a:srcRect/>
          <a:stretch>
            <a:fillRect/>
          </a:stretch>
        </p:blipFill>
        <p:spPr bwMode="auto">
          <a:xfrm>
            <a:off x="4365625" y="3400425"/>
            <a:ext cx="2798763" cy="1003300"/>
          </a:xfrm>
          <a:prstGeom prst="rect">
            <a:avLst/>
          </a:prstGeom>
          <a:noFill/>
          <a:ln w="9525">
            <a:noFill/>
            <a:miter lim="800000"/>
            <a:headEnd/>
            <a:tailEnd/>
          </a:ln>
        </p:spPr>
      </p:pic>
      <p:pic>
        <p:nvPicPr>
          <p:cNvPr id="52233" name="Picture 11"/>
          <p:cNvPicPr>
            <a:picLocks noChangeAspect="1" noChangeArrowheads="1"/>
          </p:cNvPicPr>
          <p:nvPr/>
        </p:nvPicPr>
        <p:blipFill>
          <a:blip r:embed="rId7">
            <a:lum bright="-12000" contrast="30000"/>
          </a:blip>
          <a:srcRect/>
          <a:stretch>
            <a:fillRect/>
          </a:stretch>
        </p:blipFill>
        <p:spPr bwMode="auto">
          <a:xfrm>
            <a:off x="4327525" y="5053013"/>
            <a:ext cx="2730500" cy="1031875"/>
          </a:xfrm>
          <a:prstGeom prst="rect">
            <a:avLst/>
          </a:prstGeom>
          <a:noFill/>
          <a:ln w="9525">
            <a:noFill/>
            <a:miter lim="800000"/>
            <a:headEnd/>
            <a:tailEnd/>
          </a:ln>
        </p:spPr>
      </p:pic>
      <p:sp>
        <p:nvSpPr>
          <p:cNvPr id="52234" name="Text Box 4"/>
          <p:cNvSpPr txBox="1">
            <a:spLocks noChangeArrowheads="1"/>
          </p:cNvSpPr>
          <p:nvPr/>
        </p:nvSpPr>
        <p:spPr bwMode="auto">
          <a:xfrm>
            <a:off x="1838325" y="6435725"/>
            <a:ext cx="5670550" cy="368300"/>
          </a:xfrm>
          <a:prstGeom prst="rect">
            <a:avLst/>
          </a:prstGeom>
          <a:noFill/>
          <a:ln w="9525">
            <a:noFill/>
            <a:miter lim="800000"/>
            <a:headEnd/>
            <a:tailEnd/>
          </a:ln>
        </p:spPr>
        <p:txBody>
          <a:bodyPr>
            <a:spAutoFit/>
          </a:bodyPr>
          <a:lstStyle/>
          <a:p>
            <a:pPr algn="ctr"/>
            <a:r>
              <a:rPr lang="en-US" altLang="zh-TW">
                <a:latin typeface="Times New Roman" pitchFamily="18" charset="0"/>
                <a:ea typeface="新細明體" pitchFamily="18" charset="-120"/>
                <a:cs typeface="Angsana New" pitchFamily="18" charset="-34"/>
              </a:rPr>
              <a:t>Figure 2.10 Demonstration of positive and negative logic</a:t>
            </a:r>
          </a:p>
        </p:txBody>
      </p:sp>
      <p:sp>
        <p:nvSpPr>
          <p:cNvPr id="52235" name="標題 1"/>
          <p:cNvSpPr>
            <a:spLocks noGrp="1"/>
          </p:cNvSpPr>
          <p:nvPr>
            <p:ph type="title" idx="4294967295"/>
          </p:nvPr>
        </p:nvSpPr>
        <p:spPr/>
        <p:txBody>
          <a:bodyPr lIns="0" tIns="0" rIns="0" bIns="0"/>
          <a:lstStyle/>
          <a:p>
            <a:pPr eaLnBrk="1" hangingPunct="1"/>
            <a:r>
              <a:rPr lang="en-US" altLang="zh-TW" smtClean="0">
                <a:ea typeface="新細明體" pitchFamily="18" charset="-120"/>
              </a:rPr>
              <a:t>Positive and Negative Logic</a:t>
            </a:r>
            <a:endParaRPr lang="zh-TW" altLang="en-US" sz="2500" smtClean="0">
              <a:ea typeface="新細明體" pitchFamily="18" charset="-120"/>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8EB8AE4D-A131-47C3-9873-E2E452D3D0D4}" type="datetime4">
              <a:rPr lang="en-US"/>
              <a:pPr/>
              <a:t>March 16, 2014</a:t>
            </a:fld>
            <a:endParaRPr lang="en-US"/>
          </a:p>
        </p:txBody>
      </p:sp>
      <p:sp>
        <p:nvSpPr>
          <p:cNvPr id="7171" name="Slide Number Placeholder 5"/>
          <p:cNvSpPr>
            <a:spLocks noGrp="1"/>
          </p:cNvSpPr>
          <p:nvPr>
            <p:ph type="sldNum" sz="quarter" idx="12"/>
          </p:nvPr>
        </p:nvSpPr>
        <p:spPr>
          <a:noFill/>
        </p:spPr>
        <p:txBody>
          <a:bodyPr/>
          <a:lstStyle/>
          <a:p>
            <a:fld id="{B1A281AB-018E-48B2-B40E-A18C7F0BDC47}" type="slidenum">
              <a:rPr lang="en-US"/>
              <a:pPr/>
              <a:t>5</a:t>
            </a:fld>
            <a:endParaRPr lang="en-US"/>
          </a:p>
        </p:txBody>
      </p:sp>
      <p:sp>
        <p:nvSpPr>
          <p:cNvPr id="7172" name="Rectangle 2"/>
          <p:cNvSpPr>
            <a:spLocks noGrp="1" noChangeArrowheads="1"/>
          </p:cNvSpPr>
          <p:nvPr>
            <p:ph type="title"/>
          </p:nvPr>
        </p:nvSpPr>
        <p:spPr/>
        <p:txBody>
          <a:bodyPr/>
          <a:lstStyle/>
          <a:p>
            <a:pPr eaLnBrk="1" hangingPunct="1"/>
            <a:r>
              <a:rPr lang="tr-TR" sz="3800" smtClean="0"/>
              <a:t>BASIC DEFINITIONS</a:t>
            </a:r>
            <a:endParaRPr lang="en-US" sz="3800" smtClean="0"/>
          </a:p>
        </p:txBody>
      </p:sp>
      <p:sp>
        <p:nvSpPr>
          <p:cNvPr id="7173" name="Rectangle 3"/>
          <p:cNvSpPr>
            <a:spLocks noGrp="1" noChangeArrowheads="1"/>
          </p:cNvSpPr>
          <p:nvPr>
            <p:ph type="body" idx="1"/>
          </p:nvPr>
        </p:nvSpPr>
        <p:spPr/>
        <p:txBody>
          <a:bodyPr/>
          <a:lstStyle/>
          <a:p>
            <a:pPr marL="457200" indent="-457200" eaLnBrk="1" hangingPunct="1">
              <a:buClrTx/>
              <a:buSzPct val="100000"/>
              <a:buFont typeface="Book Antiqua" pitchFamily="18" charset="0"/>
              <a:buAutoNum type="arabicPeriod" startAt="4"/>
            </a:pPr>
            <a:r>
              <a:rPr lang="en-US" altLang="zh-TW" sz="2000" i="1" smtClean="0">
                <a:solidFill>
                  <a:srgbClr val="CC3300"/>
                </a:solidFill>
                <a:ea typeface="新細明體" pitchFamily="18" charset="-120"/>
              </a:rPr>
              <a:t>Identity element</a:t>
            </a:r>
            <a:r>
              <a:rPr lang="en-US" altLang="zh-TW" sz="2000" smtClean="0">
                <a:ea typeface="新細明體" pitchFamily="18" charset="-120"/>
              </a:rPr>
              <a:t>: a set S is said to have an identity element with respect to a binary operation * on S if there exists an element e</a:t>
            </a:r>
            <a:r>
              <a:rPr lang="en-US" altLang="zh-TW" sz="2000" smtClean="0">
                <a:latin typeface="Symbol" pitchFamily="18" charset="2"/>
                <a:ea typeface="新細明體" pitchFamily="18" charset="-120"/>
              </a:rPr>
              <a:t>Î</a:t>
            </a:r>
            <a:r>
              <a:rPr lang="en-US" altLang="zh-TW" sz="2000" i="1" smtClean="0">
                <a:ea typeface="新細明體" pitchFamily="18" charset="-120"/>
              </a:rPr>
              <a:t>S </a:t>
            </a:r>
            <a:r>
              <a:rPr lang="en-US" altLang="zh-TW" sz="2000" smtClean="0">
                <a:ea typeface="新細明體" pitchFamily="18" charset="-120"/>
              </a:rPr>
              <a:t>with the property that</a:t>
            </a:r>
          </a:p>
          <a:p>
            <a:pPr lvl="1" eaLnBrk="1" hangingPunct="1"/>
            <a:r>
              <a:rPr lang="en-US" altLang="zh-TW" sz="1800" i="1" smtClean="0">
                <a:ea typeface="新細明體" pitchFamily="18" charset="-120"/>
              </a:rPr>
              <a:t>e * x </a:t>
            </a:r>
            <a:r>
              <a:rPr lang="en-US" altLang="zh-TW" sz="1800" smtClean="0">
                <a:ea typeface="新細明體" pitchFamily="18" charset="-120"/>
              </a:rPr>
              <a:t>=</a:t>
            </a:r>
            <a:r>
              <a:rPr lang="en-US" altLang="zh-TW" sz="1800" i="1" smtClean="0">
                <a:ea typeface="新細明體" pitchFamily="18" charset="-120"/>
              </a:rPr>
              <a:t> x * e </a:t>
            </a:r>
            <a:r>
              <a:rPr lang="en-US" altLang="zh-TW" sz="1800" smtClean="0">
                <a:ea typeface="新細明體" pitchFamily="18" charset="-120"/>
              </a:rPr>
              <a:t>=</a:t>
            </a:r>
            <a:r>
              <a:rPr lang="en-US" altLang="zh-TW" sz="1800" i="1" smtClean="0">
                <a:ea typeface="新細明體" pitchFamily="18" charset="-120"/>
              </a:rPr>
              <a:t> x </a:t>
            </a:r>
            <a:r>
              <a:rPr lang="en-US" altLang="zh-TW" sz="1800" smtClean="0">
                <a:ea typeface="新細明體" pitchFamily="18" charset="-120"/>
              </a:rPr>
              <a:t>for every </a:t>
            </a:r>
            <a:r>
              <a:rPr lang="en-US" altLang="zh-TW" sz="1800" i="1" smtClean="0">
                <a:ea typeface="新細明體" pitchFamily="18" charset="-120"/>
              </a:rPr>
              <a:t>x</a:t>
            </a:r>
            <a:r>
              <a:rPr lang="en-US" altLang="zh-TW" sz="1800" smtClean="0">
                <a:latin typeface="Symbol" pitchFamily="18" charset="2"/>
                <a:ea typeface="新細明體" pitchFamily="18" charset="-120"/>
              </a:rPr>
              <a:t>Î</a:t>
            </a:r>
            <a:r>
              <a:rPr lang="en-US" altLang="zh-TW" sz="1800" i="1" smtClean="0">
                <a:ea typeface="新細明體" pitchFamily="18" charset="-120"/>
              </a:rPr>
              <a:t>S</a:t>
            </a:r>
          </a:p>
          <a:p>
            <a:pPr lvl="2" eaLnBrk="1" hangingPunct="1"/>
            <a:r>
              <a:rPr lang="en-US" altLang="zh-TW" sz="1600" i="1" smtClean="0">
                <a:ea typeface="新細明體" pitchFamily="18" charset="-120"/>
              </a:rPr>
              <a:t>0+x = x+0 =x </a:t>
            </a:r>
            <a:r>
              <a:rPr lang="en-US" altLang="zh-TW" sz="1600" smtClean="0">
                <a:ea typeface="新細明體" pitchFamily="18" charset="-120"/>
              </a:rPr>
              <a:t>for every </a:t>
            </a:r>
            <a:r>
              <a:rPr lang="en-US" altLang="zh-TW" sz="1600" i="1" smtClean="0">
                <a:ea typeface="新細明體" pitchFamily="18" charset="-120"/>
              </a:rPr>
              <a:t>x</a:t>
            </a:r>
            <a:r>
              <a:rPr lang="en-US" altLang="zh-TW" sz="1600" smtClean="0">
                <a:latin typeface="Symbol" pitchFamily="18" charset="2"/>
                <a:ea typeface="新細明體" pitchFamily="18" charset="-120"/>
              </a:rPr>
              <a:t>Î</a:t>
            </a:r>
            <a:r>
              <a:rPr lang="en-US" altLang="zh-TW" sz="1600" i="1" smtClean="0">
                <a:ea typeface="新細明體" pitchFamily="18" charset="-120"/>
              </a:rPr>
              <a:t>I . I </a:t>
            </a:r>
            <a:r>
              <a:rPr lang="en-US" altLang="zh-TW" sz="1600" smtClean="0">
                <a:ea typeface="新細明體" pitchFamily="18" charset="-120"/>
              </a:rPr>
              <a:t>= {…, -3, -2, -1, 0, 1, 2, 3, …}.</a:t>
            </a:r>
            <a:endParaRPr lang="en-US" altLang="zh-TW" sz="1600" i="1" smtClean="0">
              <a:ea typeface="新細明體" pitchFamily="18" charset="-120"/>
            </a:endParaRPr>
          </a:p>
          <a:p>
            <a:pPr lvl="2" eaLnBrk="1" hangingPunct="1"/>
            <a:r>
              <a:rPr lang="en-US" altLang="zh-TW" sz="1600" i="1" smtClean="0">
                <a:ea typeface="新細明體" pitchFamily="18" charset="-120"/>
              </a:rPr>
              <a:t>1*x = x*1 =x </a:t>
            </a:r>
            <a:r>
              <a:rPr lang="en-US" altLang="zh-TW" sz="1600" smtClean="0">
                <a:ea typeface="新細明體" pitchFamily="18" charset="-120"/>
              </a:rPr>
              <a:t>for every </a:t>
            </a:r>
            <a:r>
              <a:rPr lang="en-US" altLang="zh-TW" sz="1600" i="1" smtClean="0">
                <a:ea typeface="新細明體" pitchFamily="18" charset="-120"/>
              </a:rPr>
              <a:t>x</a:t>
            </a:r>
            <a:r>
              <a:rPr lang="en-US" altLang="zh-TW" sz="1600" smtClean="0">
                <a:latin typeface="Symbol" pitchFamily="18" charset="2"/>
                <a:ea typeface="新細明體" pitchFamily="18" charset="-120"/>
              </a:rPr>
              <a:t>Î</a:t>
            </a:r>
            <a:r>
              <a:rPr lang="en-US" altLang="zh-TW" sz="1600" i="1" smtClean="0">
                <a:ea typeface="新細明體" pitchFamily="18" charset="-120"/>
              </a:rPr>
              <a:t>I. I </a:t>
            </a:r>
            <a:r>
              <a:rPr lang="en-US" altLang="zh-TW" sz="1600" smtClean="0">
                <a:ea typeface="新細明體" pitchFamily="18" charset="-120"/>
              </a:rPr>
              <a:t>= {…, -3, -2, -1, 0, 1, 2, 3, …}.</a:t>
            </a:r>
          </a:p>
          <a:p>
            <a:pPr marL="457200" indent="-457200" eaLnBrk="1" hangingPunct="1">
              <a:buClrTx/>
              <a:buSzPct val="100000"/>
              <a:buFont typeface="Book Antiqua" pitchFamily="18" charset="0"/>
              <a:buAutoNum type="arabicPeriod" startAt="5"/>
            </a:pPr>
            <a:r>
              <a:rPr lang="en-US" altLang="zh-TW" sz="2000" i="1" smtClean="0">
                <a:solidFill>
                  <a:srgbClr val="CC3300"/>
                </a:solidFill>
                <a:ea typeface="新細明體" pitchFamily="18" charset="-120"/>
              </a:rPr>
              <a:t>Inverse</a:t>
            </a:r>
            <a:r>
              <a:rPr lang="en-US" altLang="zh-TW" sz="2000" smtClean="0">
                <a:ea typeface="新細明體" pitchFamily="18" charset="-120"/>
              </a:rPr>
              <a:t>: a set having the identity element e with respect to the binary operator to have an inverse whenever, for every </a:t>
            </a:r>
            <a:r>
              <a:rPr lang="en-US" altLang="zh-TW" sz="2000" i="1" smtClean="0">
                <a:ea typeface="新細明體" pitchFamily="18" charset="-120"/>
              </a:rPr>
              <a:t>x</a:t>
            </a:r>
            <a:r>
              <a:rPr lang="en-US" altLang="zh-TW" sz="2000" smtClean="0">
                <a:latin typeface="Symbol" pitchFamily="18" charset="2"/>
                <a:ea typeface="新細明體" pitchFamily="18" charset="-120"/>
              </a:rPr>
              <a:t>Î</a:t>
            </a:r>
            <a:r>
              <a:rPr lang="en-US" altLang="zh-TW" sz="2000" i="1" smtClean="0">
                <a:ea typeface="新細明體" pitchFamily="18" charset="-120"/>
              </a:rPr>
              <a:t>S</a:t>
            </a:r>
            <a:r>
              <a:rPr lang="en-US" altLang="zh-TW" sz="2000" smtClean="0">
                <a:ea typeface="新細明體" pitchFamily="18" charset="-120"/>
              </a:rPr>
              <a:t>, there exists an element</a:t>
            </a:r>
            <a:r>
              <a:rPr lang="en-US" altLang="zh-TW" sz="2000" i="1" smtClean="0">
                <a:ea typeface="新細明體" pitchFamily="18" charset="-120"/>
              </a:rPr>
              <a:t> y</a:t>
            </a:r>
            <a:r>
              <a:rPr lang="en-US" altLang="zh-TW" sz="2000" smtClean="0">
                <a:latin typeface="Symbol" pitchFamily="18" charset="2"/>
                <a:ea typeface="新細明體" pitchFamily="18" charset="-120"/>
              </a:rPr>
              <a:t>Î</a:t>
            </a:r>
            <a:r>
              <a:rPr lang="en-US" altLang="zh-TW" sz="2000" i="1" smtClean="0">
                <a:ea typeface="新細明體" pitchFamily="18" charset="-120"/>
              </a:rPr>
              <a:t>S </a:t>
            </a:r>
            <a:r>
              <a:rPr lang="en-US" altLang="zh-TW" sz="2000" smtClean="0">
                <a:ea typeface="新細明體" pitchFamily="18" charset="-120"/>
              </a:rPr>
              <a:t>such that</a:t>
            </a:r>
          </a:p>
          <a:p>
            <a:pPr lvl="1" eaLnBrk="1" hangingPunct="1"/>
            <a:r>
              <a:rPr lang="en-US" altLang="zh-TW" sz="1800" i="1" smtClean="0">
                <a:ea typeface="新細明體" pitchFamily="18" charset="-120"/>
              </a:rPr>
              <a:t>x * y = e</a:t>
            </a:r>
          </a:p>
          <a:p>
            <a:pPr lvl="2" eaLnBrk="1" hangingPunct="1"/>
            <a:r>
              <a:rPr lang="en-US" altLang="zh-TW" sz="1600" smtClean="0">
                <a:ea typeface="新細明體" pitchFamily="18" charset="-120"/>
              </a:rPr>
              <a:t>The operator + over </a:t>
            </a:r>
            <a:r>
              <a:rPr lang="en-US" altLang="zh-TW" sz="1600" i="1" smtClean="0">
                <a:ea typeface="新細明體" pitchFamily="18" charset="-120"/>
              </a:rPr>
              <a:t>I</a:t>
            </a:r>
            <a:r>
              <a:rPr lang="en-US" altLang="zh-TW" sz="1600" smtClean="0">
                <a:ea typeface="新細明體" pitchFamily="18" charset="-120"/>
              </a:rPr>
              <a:t>, with </a:t>
            </a:r>
            <a:r>
              <a:rPr lang="en-US" altLang="zh-TW" sz="1600" i="1" smtClean="0">
                <a:ea typeface="新細明體" pitchFamily="18" charset="-120"/>
              </a:rPr>
              <a:t>e </a:t>
            </a:r>
            <a:r>
              <a:rPr lang="en-US" altLang="zh-TW" sz="1600" smtClean="0">
                <a:ea typeface="新細明體" pitchFamily="18" charset="-120"/>
              </a:rPr>
              <a:t>= 0, the inverse of an element </a:t>
            </a:r>
            <a:r>
              <a:rPr lang="en-US" altLang="zh-TW" sz="1600" i="1" smtClean="0">
                <a:ea typeface="新細明體" pitchFamily="18" charset="-120"/>
              </a:rPr>
              <a:t>a</a:t>
            </a:r>
            <a:r>
              <a:rPr lang="en-US" altLang="zh-TW" sz="1600" smtClean="0">
                <a:ea typeface="新細明體" pitchFamily="18" charset="-120"/>
              </a:rPr>
              <a:t> is (-</a:t>
            </a:r>
            <a:r>
              <a:rPr lang="en-US" altLang="zh-TW" sz="1600" i="1" smtClean="0">
                <a:ea typeface="新細明體" pitchFamily="18" charset="-120"/>
              </a:rPr>
              <a:t>a</a:t>
            </a:r>
            <a:r>
              <a:rPr lang="en-US" altLang="zh-TW" sz="1600" smtClean="0">
                <a:ea typeface="新細明體" pitchFamily="18" charset="-120"/>
              </a:rPr>
              <a:t>), since </a:t>
            </a:r>
            <a:r>
              <a:rPr lang="en-US" altLang="zh-TW" sz="1600" i="1" smtClean="0">
                <a:ea typeface="新細明體" pitchFamily="18" charset="-120"/>
              </a:rPr>
              <a:t>a</a:t>
            </a:r>
            <a:r>
              <a:rPr lang="en-US" altLang="zh-TW" sz="1600" smtClean="0">
                <a:ea typeface="新細明體" pitchFamily="18" charset="-120"/>
              </a:rPr>
              <a:t>+(-</a:t>
            </a:r>
            <a:r>
              <a:rPr lang="en-US" altLang="zh-TW" sz="1600" i="1" smtClean="0">
                <a:ea typeface="新細明體" pitchFamily="18" charset="-120"/>
              </a:rPr>
              <a:t>a</a:t>
            </a:r>
            <a:r>
              <a:rPr lang="en-US" altLang="zh-TW" sz="1600" smtClean="0">
                <a:ea typeface="新細明體" pitchFamily="18" charset="-120"/>
              </a:rPr>
              <a:t>) = 0.</a:t>
            </a:r>
          </a:p>
          <a:p>
            <a:pPr marL="457200" indent="-457200" eaLnBrk="1" hangingPunct="1">
              <a:buClrTx/>
              <a:buSzPct val="100000"/>
              <a:buFont typeface="Book Antiqua" pitchFamily="18" charset="0"/>
              <a:buAutoNum type="arabicPeriod" startAt="6"/>
            </a:pPr>
            <a:r>
              <a:rPr lang="en-US" altLang="zh-TW" sz="2000" i="1" smtClean="0">
                <a:solidFill>
                  <a:srgbClr val="CC3300"/>
                </a:solidFill>
                <a:ea typeface="新細明體" pitchFamily="18" charset="-120"/>
              </a:rPr>
              <a:t>Distributive law</a:t>
            </a:r>
            <a:r>
              <a:rPr lang="en-US" altLang="zh-TW" sz="2000" smtClean="0">
                <a:ea typeface="新細明體" pitchFamily="18" charset="-120"/>
              </a:rPr>
              <a:t>: if * and</a:t>
            </a:r>
            <a:r>
              <a:rPr lang="tr-TR" altLang="zh-TW" sz="2000" smtClean="0"/>
              <a:t> </a:t>
            </a:r>
            <a:r>
              <a:rPr lang="zh-TW" altLang="en-US" sz="2000" smtClean="0">
                <a:ea typeface="新細明體" pitchFamily="18" charset="-120"/>
              </a:rPr>
              <a:t>．</a:t>
            </a:r>
            <a:r>
              <a:rPr lang="en-US" altLang="zh-TW" sz="2000" smtClean="0">
                <a:ea typeface="新細明體" pitchFamily="18" charset="-120"/>
              </a:rPr>
              <a:t>are two binary operators on a set S, * is said to be distributive over </a:t>
            </a:r>
            <a:r>
              <a:rPr lang="tr-TR" altLang="zh-TW" sz="2000" smtClean="0"/>
              <a:t>. </a:t>
            </a:r>
            <a:r>
              <a:rPr lang="en-US" altLang="zh-TW" sz="2000" smtClean="0">
                <a:ea typeface="新細明體" pitchFamily="18" charset="-120"/>
              </a:rPr>
              <a:t>whenever</a:t>
            </a:r>
          </a:p>
          <a:p>
            <a:pPr lvl="1" eaLnBrk="1" hangingPunct="1"/>
            <a:r>
              <a:rPr lang="en-US" altLang="zh-TW" sz="1800" i="1" smtClean="0">
                <a:ea typeface="新細明體" pitchFamily="18" charset="-120"/>
              </a:rPr>
              <a:t>x </a:t>
            </a:r>
            <a:r>
              <a:rPr lang="en-US" altLang="zh-TW" sz="1800" smtClean="0">
                <a:ea typeface="新細明體" pitchFamily="18" charset="-120"/>
              </a:rPr>
              <a:t>* (</a:t>
            </a:r>
            <a:r>
              <a:rPr lang="en-US" altLang="zh-TW" sz="1800" i="1" smtClean="0">
                <a:ea typeface="新細明體" pitchFamily="18" charset="-120"/>
              </a:rPr>
              <a:t>y</a:t>
            </a:r>
            <a:r>
              <a:rPr lang="zh-TW" altLang="en-US" sz="1800" smtClean="0">
                <a:ea typeface="新細明體" pitchFamily="18" charset="-120"/>
              </a:rPr>
              <a:t>．</a:t>
            </a:r>
            <a:r>
              <a:rPr lang="en-US" altLang="zh-TW" sz="1800" i="1" smtClean="0">
                <a:ea typeface="新細明體" pitchFamily="18" charset="-120"/>
              </a:rPr>
              <a:t>z</a:t>
            </a:r>
            <a:r>
              <a:rPr lang="en-US" altLang="zh-TW" sz="1800" smtClean="0">
                <a:ea typeface="新細明體" pitchFamily="18" charset="-120"/>
              </a:rPr>
              <a:t>)</a:t>
            </a:r>
            <a:r>
              <a:rPr lang="en-US" altLang="zh-TW" sz="1800" i="1" smtClean="0">
                <a:ea typeface="新細明體" pitchFamily="18" charset="-120"/>
              </a:rPr>
              <a:t> = </a:t>
            </a:r>
            <a:r>
              <a:rPr lang="en-US" altLang="zh-TW" sz="1800" smtClean="0">
                <a:ea typeface="新細明體" pitchFamily="18" charset="-120"/>
              </a:rPr>
              <a:t>(</a:t>
            </a:r>
            <a:r>
              <a:rPr lang="en-US" altLang="zh-TW" sz="1800" i="1" smtClean="0">
                <a:ea typeface="新細明體" pitchFamily="18" charset="-120"/>
              </a:rPr>
              <a:t>x </a:t>
            </a:r>
            <a:r>
              <a:rPr lang="en-US" altLang="zh-TW" sz="1800" smtClean="0">
                <a:ea typeface="新細明體" pitchFamily="18" charset="-120"/>
              </a:rPr>
              <a:t>* </a:t>
            </a:r>
            <a:r>
              <a:rPr lang="en-US" altLang="zh-TW" sz="1800" i="1" smtClean="0">
                <a:ea typeface="新細明體" pitchFamily="18" charset="-120"/>
              </a:rPr>
              <a:t>y</a:t>
            </a:r>
            <a:r>
              <a:rPr lang="en-US" altLang="zh-TW" sz="1800" smtClean="0">
                <a:ea typeface="新細明體" pitchFamily="18" charset="-120"/>
              </a:rPr>
              <a:t>)</a:t>
            </a:r>
            <a:r>
              <a:rPr lang="zh-TW" altLang="en-US" sz="1800" smtClean="0">
                <a:ea typeface="新細明體" pitchFamily="18" charset="-120"/>
              </a:rPr>
              <a:t>．</a:t>
            </a:r>
            <a:r>
              <a:rPr lang="en-US" altLang="zh-TW" sz="1800" smtClean="0">
                <a:ea typeface="新細明體" pitchFamily="18" charset="-120"/>
              </a:rPr>
              <a:t>(</a:t>
            </a:r>
            <a:r>
              <a:rPr lang="en-US" altLang="zh-TW" sz="1800" i="1" smtClean="0">
                <a:ea typeface="新細明體" pitchFamily="18" charset="-120"/>
              </a:rPr>
              <a:t>x </a:t>
            </a:r>
            <a:r>
              <a:rPr lang="en-US" altLang="zh-TW" sz="1800" smtClean="0">
                <a:ea typeface="新細明體" pitchFamily="18" charset="-120"/>
              </a:rPr>
              <a:t>* </a:t>
            </a:r>
            <a:r>
              <a:rPr lang="en-US" altLang="zh-TW" sz="1800" i="1" smtClean="0">
                <a:ea typeface="新細明體" pitchFamily="18" charset="-120"/>
              </a:rPr>
              <a:t>z</a:t>
            </a:r>
            <a:r>
              <a:rPr lang="en-US" altLang="zh-TW" sz="1800" smtClean="0">
                <a:ea typeface="新細明體" pitchFamily="18" charset="-120"/>
              </a:rPr>
              <a:t>)</a:t>
            </a:r>
            <a:endParaRPr lang="en-US" altLang="zh-TW" smtClean="0">
              <a:ea typeface="新細明體" pitchFamily="18" charset="-120"/>
            </a:endParaRPr>
          </a:p>
          <a:p>
            <a:pPr marL="457200" indent="-457200" eaLnBrk="1" hangingPunct="1"/>
            <a:endParaRPr lang="en-US" smtClean="0"/>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1"/>
          <p:cNvSpPr>
            <a:spLocks noGrp="1"/>
          </p:cNvSpPr>
          <p:nvPr>
            <p:ph type="dt" sz="quarter" idx="10"/>
          </p:nvPr>
        </p:nvSpPr>
        <p:spPr>
          <a:noFill/>
        </p:spPr>
        <p:txBody>
          <a:bodyPr/>
          <a:lstStyle/>
          <a:p>
            <a:fld id="{7E95AFA6-35ED-4DB9-AE10-C5344A7F4B76}" type="datetime4">
              <a:rPr lang="en-US"/>
              <a:pPr/>
              <a:t>March 16, 2014</a:t>
            </a:fld>
            <a:endParaRPr lang="en-US"/>
          </a:p>
        </p:txBody>
      </p:sp>
      <p:sp>
        <p:nvSpPr>
          <p:cNvPr id="53251" name="Slide Number Placeholder 3"/>
          <p:cNvSpPr>
            <a:spLocks noGrp="1"/>
          </p:cNvSpPr>
          <p:nvPr>
            <p:ph type="sldNum" sz="quarter" idx="12"/>
          </p:nvPr>
        </p:nvSpPr>
        <p:spPr>
          <a:noFill/>
        </p:spPr>
        <p:txBody>
          <a:bodyPr/>
          <a:lstStyle/>
          <a:p>
            <a:fld id="{EDA11F5F-CF4D-418F-962C-6D33288C63B5}" type="slidenum">
              <a:rPr lang="en-US"/>
              <a:pPr/>
              <a:t>50</a:t>
            </a:fld>
            <a:endParaRPr lang="en-US"/>
          </a:p>
        </p:txBody>
      </p:sp>
      <p:sp>
        <p:nvSpPr>
          <p:cNvPr id="53252" name="標題 1"/>
          <p:cNvSpPr>
            <a:spLocks noGrp="1"/>
          </p:cNvSpPr>
          <p:nvPr>
            <p:ph type="title" idx="4294967295"/>
          </p:nvPr>
        </p:nvSpPr>
        <p:spPr/>
        <p:txBody>
          <a:bodyPr lIns="0" tIns="0" rIns="0" bIns="0"/>
          <a:lstStyle/>
          <a:p>
            <a:pPr eaLnBrk="1" hangingPunct="1"/>
            <a:r>
              <a:rPr lang="en-US" altLang="zh-TW" smtClean="0">
                <a:ea typeface="新細明體" pitchFamily="18" charset="-120"/>
              </a:rPr>
              <a:t>2.9	Integrated Circuits</a:t>
            </a:r>
            <a:endParaRPr lang="zh-TW" altLang="en-US" sz="2500" smtClean="0">
              <a:ea typeface="新細明體" pitchFamily="18" charset="-120"/>
            </a:endParaRPr>
          </a:p>
        </p:txBody>
      </p:sp>
      <p:sp>
        <p:nvSpPr>
          <p:cNvPr id="53253" name="內容版面配置區 2"/>
          <p:cNvSpPr>
            <a:spLocks noGrp="1"/>
          </p:cNvSpPr>
          <p:nvPr>
            <p:ph idx="4294967295"/>
          </p:nvPr>
        </p:nvSpPr>
        <p:spPr/>
        <p:txBody>
          <a:bodyPr lIns="90488" tIns="44450" rIns="90488" bIns="44450"/>
          <a:lstStyle/>
          <a:p>
            <a:pPr eaLnBrk="1" hangingPunct="1">
              <a:lnSpc>
                <a:spcPct val="90000"/>
              </a:lnSpc>
              <a:buFont typeface="Wingdings" pitchFamily="2" charset="2"/>
              <a:buNone/>
            </a:pPr>
            <a:r>
              <a:rPr lang="en-US" altLang="zh-TW" smtClean="0">
                <a:solidFill>
                  <a:srgbClr val="FF33CC"/>
                </a:solidFill>
                <a:ea typeface="新細明體" pitchFamily="18" charset="-120"/>
              </a:rPr>
              <a:t>Level of Integration</a:t>
            </a:r>
          </a:p>
          <a:p>
            <a:pPr eaLnBrk="1" hangingPunct="1">
              <a:lnSpc>
                <a:spcPct val="90000"/>
              </a:lnSpc>
            </a:pPr>
            <a:r>
              <a:rPr lang="en-US" altLang="zh-TW" smtClean="0">
                <a:ea typeface="新細明體" pitchFamily="18" charset="-120"/>
              </a:rPr>
              <a:t>An IC (a chip)</a:t>
            </a:r>
          </a:p>
          <a:p>
            <a:pPr eaLnBrk="1" hangingPunct="1">
              <a:lnSpc>
                <a:spcPct val="90000"/>
              </a:lnSpc>
            </a:pPr>
            <a:r>
              <a:rPr lang="en-US" altLang="zh-TW" smtClean="0">
                <a:ea typeface="新細明體" pitchFamily="18" charset="-120"/>
              </a:rPr>
              <a:t>Examples:</a:t>
            </a:r>
          </a:p>
          <a:p>
            <a:pPr lvl="1" eaLnBrk="1" hangingPunct="1">
              <a:lnSpc>
                <a:spcPct val="90000"/>
              </a:lnSpc>
            </a:pPr>
            <a:r>
              <a:rPr lang="en-US" altLang="zh-TW" smtClean="0">
                <a:ea typeface="新細明體" pitchFamily="18" charset="-120"/>
              </a:rPr>
              <a:t>Small-scale Integration (SSI): &lt; 10 gates</a:t>
            </a:r>
          </a:p>
          <a:p>
            <a:pPr lvl="1" eaLnBrk="1" hangingPunct="1">
              <a:lnSpc>
                <a:spcPct val="90000"/>
              </a:lnSpc>
            </a:pPr>
            <a:r>
              <a:rPr lang="en-US" altLang="zh-TW" smtClean="0">
                <a:ea typeface="新細明體" pitchFamily="18" charset="-120"/>
              </a:rPr>
              <a:t>Medium-scale Integration (MSI): 10 ~ 100 gates</a:t>
            </a:r>
          </a:p>
          <a:p>
            <a:pPr lvl="1" eaLnBrk="1" hangingPunct="1">
              <a:lnSpc>
                <a:spcPct val="90000"/>
              </a:lnSpc>
            </a:pPr>
            <a:r>
              <a:rPr lang="en-US" altLang="zh-TW" smtClean="0">
                <a:ea typeface="新細明體" pitchFamily="18" charset="-120"/>
              </a:rPr>
              <a:t>Large-scale Integration (LSI): 100 ~ xk gates</a:t>
            </a:r>
          </a:p>
          <a:p>
            <a:pPr lvl="1" eaLnBrk="1" hangingPunct="1">
              <a:lnSpc>
                <a:spcPct val="90000"/>
              </a:lnSpc>
            </a:pPr>
            <a:r>
              <a:rPr lang="en-US" altLang="zh-TW" smtClean="0">
                <a:ea typeface="新細明體" pitchFamily="18" charset="-120"/>
              </a:rPr>
              <a:t>Very Large-scale Integration (VLSI): &gt; xk gates</a:t>
            </a:r>
          </a:p>
          <a:p>
            <a:pPr eaLnBrk="1" hangingPunct="1">
              <a:lnSpc>
                <a:spcPct val="90000"/>
              </a:lnSpc>
            </a:pPr>
            <a:r>
              <a:rPr lang="en-US" altLang="zh-TW" smtClean="0">
                <a:ea typeface="新細明體" pitchFamily="18" charset="-120"/>
              </a:rPr>
              <a:t>VLSI</a:t>
            </a:r>
          </a:p>
          <a:p>
            <a:pPr lvl="1" eaLnBrk="1" hangingPunct="1">
              <a:lnSpc>
                <a:spcPct val="90000"/>
              </a:lnSpc>
            </a:pPr>
            <a:r>
              <a:rPr lang="en-US" altLang="zh-TW" smtClean="0">
                <a:ea typeface="新細明體" pitchFamily="18" charset="-120"/>
              </a:rPr>
              <a:t>Small size (compact size)</a:t>
            </a:r>
          </a:p>
          <a:p>
            <a:pPr lvl="1" eaLnBrk="1" hangingPunct="1">
              <a:lnSpc>
                <a:spcPct val="90000"/>
              </a:lnSpc>
            </a:pPr>
            <a:r>
              <a:rPr lang="en-US" altLang="zh-TW" smtClean="0">
                <a:ea typeface="新細明體" pitchFamily="18" charset="-120"/>
              </a:rPr>
              <a:t>Low cost</a:t>
            </a:r>
          </a:p>
          <a:p>
            <a:pPr lvl="1" eaLnBrk="1" hangingPunct="1">
              <a:lnSpc>
                <a:spcPct val="90000"/>
              </a:lnSpc>
            </a:pPr>
            <a:r>
              <a:rPr lang="en-US" altLang="zh-TW" smtClean="0">
                <a:ea typeface="新細明體" pitchFamily="18" charset="-120"/>
              </a:rPr>
              <a:t>Low power consumption</a:t>
            </a:r>
          </a:p>
          <a:p>
            <a:pPr lvl="1" eaLnBrk="1" hangingPunct="1">
              <a:lnSpc>
                <a:spcPct val="90000"/>
              </a:lnSpc>
            </a:pPr>
            <a:r>
              <a:rPr lang="en-US" altLang="zh-TW" smtClean="0">
                <a:ea typeface="新細明體" pitchFamily="18" charset="-120"/>
              </a:rPr>
              <a:t>High reliability</a:t>
            </a:r>
          </a:p>
          <a:p>
            <a:pPr lvl="1" eaLnBrk="1" hangingPunct="1">
              <a:lnSpc>
                <a:spcPct val="90000"/>
              </a:lnSpc>
            </a:pPr>
            <a:r>
              <a:rPr lang="en-US" altLang="zh-TW" smtClean="0">
                <a:ea typeface="新細明體" pitchFamily="18" charset="-120"/>
              </a:rPr>
              <a:t>High speed</a:t>
            </a:r>
            <a:endParaRPr lang="zh-TW" altLang="en-US" smtClean="0">
              <a:ea typeface="新細明體" pitchFamily="18" charset="-120"/>
            </a:endParaRPr>
          </a:p>
          <a:p>
            <a:pPr eaLnBrk="1" hangingPunct="1"/>
            <a:endParaRPr lang="zh-TW" altLang="en-US" smtClean="0">
              <a:ea typeface="新細明體" pitchFamily="18" charset="-120"/>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1"/>
          <p:cNvSpPr>
            <a:spLocks noGrp="1"/>
          </p:cNvSpPr>
          <p:nvPr>
            <p:ph type="dt" sz="quarter" idx="10"/>
          </p:nvPr>
        </p:nvSpPr>
        <p:spPr>
          <a:noFill/>
        </p:spPr>
        <p:txBody>
          <a:bodyPr/>
          <a:lstStyle/>
          <a:p>
            <a:fld id="{330EF4A4-B2AF-41B8-98F8-32F9493AEEDE}" type="datetime4">
              <a:rPr lang="en-US"/>
              <a:pPr/>
              <a:t>March 16, 2014</a:t>
            </a:fld>
            <a:endParaRPr lang="en-US"/>
          </a:p>
        </p:txBody>
      </p:sp>
      <p:sp>
        <p:nvSpPr>
          <p:cNvPr id="54275" name="Slide Number Placeholder 3"/>
          <p:cNvSpPr>
            <a:spLocks noGrp="1"/>
          </p:cNvSpPr>
          <p:nvPr>
            <p:ph type="sldNum" sz="quarter" idx="12"/>
          </p:nvPr>
        </p:nvSpPr>
        <p:spPr>
          <a:noFill/>
        </p:spPr>
        <p:txBody>
          <a:bodyPr/>
          <a:lstStyle/>
          <a:p>
            <a:fld id="{6340F7D6-3C7F-42D0-B7DF-BA4D9820D3D2}" type="slidenum">
              <a:rPr lang="en-US"/>
              <a:pPr/>
              <a:t>51</a:t>
            </a:fld>
            <a:endParaRPr lang="en-US"/>
          </a:p>
        </p:txBody>
      </p:sp>
      <p:sp>
        <p:nvSpPr>
          <p:cNvPr id="54276" name="標題 1"/>
          <p:cNvSpPr>
            <a:spLocks noGrp="1"/>
          </p:cNvSpPr>
          <p:nvPr>
            <p:ph type="title" idx="4294967295"/>
          </p:nvPr>
        </p:nvSpPr>
        <p:spPr/>
        <p:txBody>
          <a:bodyPr lIns="0" tIns="0" rIns="0" bIns="0"/>
          <a:lstStyle/>
          <a:p>
            <a:pPr eaLnBrk="1" hangingPunct="1"/>
            <a:r>
              <a:rPr lang="en-US" altLang="zh-TW" smtClean="0">
                <a:ea typeface="新細明體" pitchFamily="18" charset="-120"/>
              </a:rPr>
              <a:t>Digital Logic Families</a:t>
            </a:r>
            <a:endParaRPr lang="zh-TW" altLang="en-US" sz="2500" smtClean="0">
              <a:ea typeface="新細明體" pitchFamily="18" charset="-120"/>
            </a:endParaRPr>
          </a:p>
        </p:txBody>
      </p:sp>
      <p:sp>
        <p:nvSpPr>
          <p:cNvPr id="54277"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Digital logic families: circuit technology</a:t>
            </a:r>
          </a:p>
          <a:p>
            <a:pPr lvl="1" eaLnBrk="1" hangingPunct="1"/>
            <a:r>
              <a:rPr lang="en-US" altLang="zh-TW" smtClean="0">
                <a:ea typeface="新細明體" pitchFamily="18" charset="-120"/>
              </a:rPr>
              <a:t>TTL: transistor-transistor logic (dying?)</a:t>
            </a:r>
          </a:p>
          <a:p>
            <a:pPr lvl="1" eaLnBrk="1" hangingPunct="1"/>
            <a:r>
              <a:rPr lang="en-US" altLang="zh-TW" smtClean="0">
                <a:ea typeface="新細明體" pitchFamily="18" charset="-120"/>
              </a:rPr>
              <a:t>ECL: emitter-coupled logic (high speed, high power consumption)</a:t>
            </a:r>
          </a:p>
          <a:p>
            <a:pPr lvl="1" eaLnBrk="1" hangingPunct="1"/>
            <a:r>
              <a:rPr lang="en-US" altLang="zh-TW" smtClean="0">
                <a:ea typeface="新細明體" pitchFamily="18" charset="-120"/>
              </a:rPr>
              <a:t>MOS: metal-oxide semiconductor (NMOS, high density)</a:t>
            </a:r>
          </a:p>
          <a:p>
            <a:pPr lvl="1" eaLnBrk="1" hangingPunct="1"/>
            <a:r>
              <a:rPr lang="en-US" altLang="zh-TW" smtClean="0">
                <a:ea typeface="新細明體" pitchFamily="18" charset="-120"/>
              </a:rPr>
              <a:t>CMOS: complementary MOS (low power)</a:t>
            </a:r>
          </a:p>
          <a:p>
            <a:pPr lvl="1" eaLnBrk="1" hangingPunct="1"/>
            <a:r>
              <a:rPr lang="en-US" altLang="zh-TW" smtClean="0">
                <a:ea typeface="新細明體" pitchFamily="18" charset="-120"/>
              </a:rPr>
              <a:t>BiCMOS: high speed, high density</a:t>
            </a:r>
          </a:p>
          <a:p>
            <a:pPr eaLnBrk="1" hangingPunct="1"/>
            <a:endParaRPr lang="zh-TW" altLang="en-US" smtClean="0">
              <a:ea typeface="新細明體" pitchFamily="18" charset="-120"/>
            </a:endParaRP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1"/>
          <p:cNvSpPr>
            <a:spLocks noGrp="1"/>
          </p:cNvSpPr>
          <p:nvPr>
            <p:ph type="dt" sz="quarter" idx="10"/>
          </p:nvPr>
        </p:nvSpPr>
        <p:spPr>
          <a:noFill/>
        </p:spPr>
        <p:txBody>
          <a:bodyPr/>
          <a:lstStyle/>
          <a:p>
            <a:fld id="{F1687D1F-AF56-4CAE-9FDE-0CCC355E6810}" type="datetime4">
              <a:rPr lang="en-US"/>
              <a:pPr/>
              <a:t>March 16, 2014</a:t>
            </a:fld>
            <a:endParaRPr lang="en-US"/>
          </a:p>
        </p:txBody>
      </p:sp>
      <p:sp>
        <p:nvSpPr>
          <p:cNvPr id="55299" name="Slide Number Placeholder 3"/>
          <p:cNvSpPr>
            <a:spLocks noGrp="1"/>
          </p:cNvSpPr>
          <p:nvPr>
            <p:ph type="sldNum" sz="quarter" idx="12"/>
          </p:nvPr>
        </p:nvSpPr>
        <p:spPr>
          <a:noFill/>
        </p:spPr>
        <p:txBody>
          <a:bodyPr/>
          <a:lstStyle/>
          <a:p>
            <a:fld id="{B12D2FF6-93B3-4A0F-8351-BBBAA6F1805C}" type="slidenum">
              <a:rPr lang="en-US"/>
              <a:pPr/>
              <a:t>52</a:t>
            </a:fld>
            <a:endParaRPr lang="en-US"/>
          </a:p>
        </p:txBody>
      </p:sp>
      <p:sp>
        <p:nvSpPr>
          <p:cNvPr id="55300" name="Rectangle 2"/>
          <p:cNvSpPr>
            <a:spLocks noGrp="1" noChangeArrowheads="1"/>
          </p:cNvSpPr>
          <p:nvPr>
            <p:ph type="title" idx="4294967295"/>
          </p:nvPr>
        </p:nvSpPr>
        <p:spPr/>
        <p:txBody>
          <a:bodyPr lIns="0" tIns="0" rIns="0" bIns="0"/>
          <a:lstStyle/>
          <a:p>
            <a:pPr eaLnBrk="1" hangingPunct="1"/>
            <a:r>
              <a:rPr lang="en-US" altLang="zh-TW" smtClean="0">
                <a:ea typeface="新細明體" pitchFamily="18" charset="-120"/>
              </a:rPr>
              <a:t>Digital Logic Families</a:t>
            </a:r>
            <a:endParaRPr lang="zh-TW" altLang="en-US" smtClean="0">
              <a:ea typeface="新細明體" pitchFamily="18" charset="-120"/>
            </a:endParaRPr>
          </a:p>
        </p:txBody>
      </p:sp>
      <p:sp>
        <p:nvSpPr>
          <p:cNvPr id="55301" name="Rectangle 3"/>
          <p:cNvSpPr>
            <a:spLocks noGrp="1" noChangeArrowheads="1"/>
          </p:cNvSpPr>
          <p:nvPr>
            <p:ph idx="4294967295"/>
          </p:nvPr>
        </p:nvSpPr>
        <p:spPr/>
        <p:txBody>
          <a:bodyPr lIns="90488" tIns="44450" rIns="90488" bIns="44450"/>
          <a:lstStyle/>
          <a:p>
            <a:pPr eaLnBrk="1" hangingPunct="1"/>
            <a:r>
              <a:rPr lang="en-US" altLang="zh-TW" smtClean="0">
                <a:ea typeface="新細明體" pitchFamily="18" charset="-120"/>
              </a:rPr>
              <a:t>The characteristics of digital logic families</a:t>
            </a:r>
          </a:p>
          <a:p>
            <a:pPr lvl="1" eaLnBrk="1" hangingPunct="1"/>
            <a:r>
              <a:rPr lang="en-US" altLang="zh-TW" smtClean="0">
                <a:ea typeface="新細明體" pitchFamily="18" charset="-120"/>
              </a:rPr>
              <a:t>Fan-out: the number of standard loads that the output of a typical gate can drive.</a:t>
            </a:r>
          </a:p>
          <a:p>
            <a:pPr lvl="1" eaLnBrk="1" hangingPunct="1"/>
            <a:r>
              <a:rPr lang="en-US" altLang="zh-TW" smtClean="0">
                <a:ea typeface="新細明體" pitchFamily="18" charset="-120"/>
              </a:rPr>
              <a:t>Power dissipation.</a:t>
            </a:r>
          </a:p>
          <a:p>
            <a:pPr lvl="1" eaLnBrk="1" hangingPunct="1"/>
            <a:r>
              <a:rPr lang="en-US" altLang="zh-TW" smtClean="0">
                <a:ea typeface="新細明體" pitchFamily="18" charset="-120"/>
              </a:rPr>
              <a:t>Propagation delay: the average transition delay time for the signal to propagate from input to output.</a:t>
            </a:r>
          </a:p>
          <a:p>
            <a:pPr lvl="1" eaLnBrk="1" hangingPunct="1"/>
            <a:r>
              <a:rPr lang="en-US" altLang="zh-TW" smtClean="0">
                <a:ea typeface="新細明體" pitchFamily="18" charset="-120"/>
              </a:rPr>
              <a:t>Noise margin: the minimum of external noise voltage that caused an undesirable change in the circuit output.</a:t>
            </a:r>
          </a:p>
          <a:p>
            <a:pPr eaLnBrk="1" hangingPunct="1"/>
            <a:endParaRPr lang="zh-TW" altLang="en-US" smtClean="0">
              <a:ea typeface="新細明體" pitchFamily="18" charset="-120"/>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1"/>
          <p:cNvSpPr>
            <a:spLocks noGrp="1"/>
          </p:cNvSpPr>
          <p:nvPr>
            <p:ph type="dt" sz="quarter" idx="10"/>
          </p:nvPr>
        </p:nvSpPr>
        <p:spPr>
          <a:noFill/>
        </p:spPr>
        <p:txBody>
          <a:bodyPr/>
          <a:lstStyle/>
          <a:p>
            <a:fld id="{FB57C45F-44E1-4865-8745-169E580D7866}" type="datetime4">
              <a:rPr lang="en-US"/>
              <a:pPr/>
              <a:t>March 16, 2014</a:t>
            </a:fld>
            <a:endParaRPr lang="en-US"/>
          </a:p>
        </p:txBody>
      </p:sp>
      <p:sp>
        <p:nvSpPr>
          <p:cNvPr id="56323" name="Slide Number Placeholder 3"/>
          <p:cNvSpPr>
            <a:spLocks noGrp="1"/>
          </p:cNvSpPr>
          <p:nvPr>
            <p:ph type="sldNum" sz="quarter" idx="12"/>
          </p:nvPr>
        </p:nvSpPr>
        <p:spPr>
          <a:noFill/>
        </p:spPr>
        <p:txBody>
          <a:bodyPr/>
          <a:lstStyle/>
          <a:p>
            <a:fld id="{151CC00E-1EEF-4F8C-9AAF-4CE0C7AB6A87}" type="slidenum">
              <a:rPr lang="en-US"/>
              <a:pPr/>
              <a:t>53</a:t>
            </a:fld>
            <a:endParaRPr lang="en-US"/>
          </a:p>
        </p:txBody>
      </p:sp>
      <p:sp>
        <p:nvSpPr>
          <p:cNvPr id="56324" name="標題 1"/>
          <p:cNvSpPr>
            <a:spLocks noGrp="1"/>
          </p:cNvSpPr>
          <p:nvPr>
            <p:ph type="title" idx="4294967295"/>
          </p:nvPr>
        </p:nvSpPr>
        <p:spPr/>
        <p:txBody>
          <a:bodyPr lIns="0" tIns="0" rIns="0" bIns="0"/>
          <a:lstStyle/>
          <a:p>
            <a:pPr eaLnBrk="1" hangingPunct="1"/>
            <a:r>
              <a:rPr lang="en-US" altLang="zh-TW" smtClean="0">
                <a:ea typeface="新細明體" pitchFamily="18" charset="-120"/>
              </a:rPr>
              <a:t>CAD</a:t>
            </a:r>
            <a:endParaRPr lang="zh-TW" altLang="en-US" sz="2500" smtClean="0">
              <a:ea typeface="新細明體" pitchFamily="18" charset="-120"/>
            </a:endParaRPr>
          </a:p>
        </p:txBody>
      </p:sp>
      <p:sp>
        <p:nvSpPr>
          <p:cNvPr id="56325" name="內容版面配置區 2"/>
          <p:cNvSpPr>
            <a:spLocks noGrp="1"/>
          </p:cNvSpPr>
          <p:nvPr>
            <p:ph idx="4294967295"/>
          </p:nvPr>
        </p:nvSpPr>
        <p:spPr/>
        <p:txBody>
          <a:bodyPr lIns="90488" tIns="44450" rIns="90488" bIns="44450"/>
          <a:lstStyle/>
          <a:p>
            <a:pPr eaLnBrk="1" hangingPunct="1"/>
            <a:r>
              <a:rPr lang="en-US" altLang="zh-TW" smtClean="0">
                <a:ea typeface="新細明體" pitchFamily="18" charset="-120"/>
              </a:rPr>
              <a:t>CAD – Computer-Aided Design</a:t>
            </a:r>
          </a:p>
          <a:p>
            <a:pPr lvl="1" eaLnBrk="1" hangingPunct="1"/>
            <a:r>
              <a:rPr lang="en-US" altLang="zh-TW" smtClean="0">
                <a:ea typeface="新細明體" pitchFamily="18" charset="-120"/>
              </a:rPr>
              <a:t>Millions of transistors</a:t>
            </a:r>
          </a:p>
          <a:p>
            <a:pPr lvl="1" eaLnBrk="1" hangingPunct="1"/>
            <a:r>
              <a:rPr lang="en-US" altLang="zh-TW" smtClean="0">
                <a:ea typeface="新細明體" pitchFamily="18" charset="-120"/>
              </a:rPr>
              <a:t>Computer-based representation and aid</a:t>
            </a:r>
          </a:p>
          <a:p>
            <a:pPr lvl="1" eaLnBrk="1" hangingPunct="1"/>
            <a:r>
              <a:rPr lang="en-US" altLang="zh-TW" smtClean="0">
                <a:ea typeface="新細明體" pitchFamily="18" charset="-120"/>
              </a:rPr>
              <a:t>Automatic the design process</a:t>
            </a:r>
          </a:p>
          <a:p>
            <a:pPr lvl="1" eaLnBrk="1" hangingPunct="1"/>
            <a:r>
              <a:rPr lang="en-US" altLang="zh-TW" smtClean="0">
                <a:ea typeface="新細明體" pitchFamily="18" charset="-120"/>
              </a:rPr>
              <a:t>Design entry</a:t>
            </a:r>
          </a:p>
          <a:p>
            <a:pPr lvl="2" eaLnBrk="1" hangingPunct="1"/>
            <a:r>
              <a:rPr lang="en-US" altLang="zh-TW" sz="1800" smtClean="0">
                <a:ea typeface="新細明體" pitchFamily="18" charset="-120"/>
              </a:rPr>
              <a:t>Schematic capture</a:t>
            </a:r>
          </a:p>
          <a:p>
            <a:pPr lvl="2" eaLnBrk="1" hangingPunct="1"/>
            <a:r>
              <a:rPr lang="en-US" altLang="zh-TW" sz="1800" smtClean="0">
                <a:ea typeface="新細明體" pitchFamily="18" charset="-120"/>
              </a:rPr>
              <a:t>HDL – Hardware Description Language</a:t>
            </a:r>
          </a:p>
          <a:p>
            <a:pPr lvl="3" eaLnBrk="1" hangingPunct="1"/>
            <a:r>
              <a:rPr lang="en-US" altLang="zh-TW" smtClean="0">
                <a:ea typeface="新細明體" pitchFamily="18" charset="-120"/>
              </a:rPr>
              <a:t>Verilog, VHDL</a:t>
            </a:r>
          </a:p>
          <a:p>
            <a:pPr lvl="1" eaLnBrk="1" hangingPunct="1"/>
            <a:r>
              <a:rPr lang="en-US" altLang="zh-TW" smtClean="0">
                <a:ea typeface="新細明體" pitchFamily="18" charset="-120"/>
              </a:rPr>
              <a:t>Simulation</a:t>
            </a:r>
          </a:p>
          <a:p>
            <a:pPr lvl="1" eaLnBrk="1" hangingPunct="1"/>
            <a:r>
              <a:rPr lang="en-US" altLang="zh-TW" smtClean="0">
                <a:ea typeface="新細明體" pitchFamily="18" charset="-120"/>
              </a:rPr>
              <a:t>Physical realization</a:t>
            </a:r>
          </a:p>
          <a:p>
            <a:pPr lvl="2" eaLnBrk="1" hangingPunct="1"/>
            <a:r>
              <a:rPr lang="en-US" altLang="zh-TW" sz="1800" smtClean="0">
                <a:ea typeface="新細明體" pitchFamily="18" charset="-120"/>
              </a:rPr>
              <a:t>ASIC, FPGA, PLD</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p>
            <a:fld id="{F7D80E01-C28F-493F-8FC8-B918510312EC}" type="datetime4">
              <a:rPr lang="en-US"/>
              <a:pPr/>
              <a:t>March 16, 2014</a:t>
            </a:fld>
            <a:endParaRPr lang="en-US"/>
          </a:p>
        </p:txBody>
      </p:sp>
      <p:sp>
        <p:nvSpPr>
          <p:cNvPr id="57347" name="Slide Number Placeholder 5"/>
          <p:cNvSpPr>
            <a:spLocks noGrp="1"/>
          </p:cNvSpPr>
          <p:nvPr>
            <p:ph type="sldNum" sz="quarter" idx="12"/>
          </p:nvPr>
        </p:nvSpPr>
        <p:spPr>
          <a:noFill/>
        </p:spPr>
        <p:txBody>
          <a:bodyPr/>
          <a:lstStyle/>
          <a:p>
            <a:fld id="{DE4FD8A6-51E6-4FAE-9A57-186D64EBB37C}" type="slidenum">
              <a:rPr lang="en-US"/>
              <a:pPr/>
              <a:t>54</a:t>
            </a:fld>
            <a:endParaRPr lang="en-US"/>
          </a:p>
        </p:txBody>
      </p:sp>
      <p:sp>
        <p:nvSpPr>
          <p:cNvPr id="57348" name="Rectangle 2"/>
          <p:cNvSpPr>
            <a:spLocks noGrp="1" noChangeArrowheads="1"/>
          </p:cNvSpPr>
          <p:nvPr>
            <p:ph type="title"/>
            <p:custDataLst>
              <p:tags r:id="rId1"/>
            </p:custDataLst>
          </p:nvPr>
        </p:nvSpPr>
        <p:spPr/>
        <p:txBody>
          <a:bodyPr/>
          <a:lstStyle/>
          <a:p>
            <a:pPr eaLnBrk="1" hangingPunct="1"/>
            <a:r>
              <a:rPr lang="en-US" sz="3800" smtClean="0"/>
              <a:t>Chip Design</a:t>
            </a:r>
          </a:p>
        </p:txBody>
      </p:sp>
      <p:sp>
        <p:nvSpPr>
          <p:cNvPr id="485379" name="Rectangle 3"/>
          <p:cNvSpPr>
            <a:spLocks noGrp="1" noChangeArrowheads="1"/>
          </p:cNvSpPr>
          <p:nvPr>
            <p:ph type="body" idx="1"/>
            <p:custDataLst>
              <p:tags r:id="rId2"/>
            </p:custDataLst>
          </p:nvPr>
        </p:nvSpPr>
        <p:spPr/>
        <p:txBody>
          <a:bodyPr/>
          <a:lstStyle/>
          <a:p>
            <a:pPr eaLnBrk="1" hangingPunct="1">
              <a:lnSpc>
                <a:spcPct val="90000"/>
              </a:lnSpc>
            </a:pPr>
            <a:r>
              <a:rPr lang="en-US" smtClean="0"/>
              <a:t>Why is it better to have more gates on a single chip?</a:t>
            </a:r>
          </a:p>
          <a:p>
            <a:pPr lvl="1" eaLnBrk="1" hangingPunct="1">
              <a:lnSpc>
                <a:spcPct val="90000"/>
              </a:lnSpc>
            </a:pPr>
            <a:r>
              <a:rPr lang="en-US" smtClean="0"/>
              <a:t>Easier to build systems</a:t>
            </a:r>
          </a:p>
          <a:p>
            <a:pPr lvl="1" eaLnBrk="1" hangingPunct="1">
              <a:lnSpc>
                <a:spcPct val="90000"/>
              </a:lnSpc>
            </a:pPr>
            <a:r>
              <a:rPr lang="en-US" smtClean="0"/>
              <a:t>Lower power consumption</a:t>
            </a:r>
          </a:p>
          <a:p>
            <a:pPr lvl="1" eaLnBrk="1" hangingPunct="1">
              <a:lnSpc>
                <a:spcPct val="90000"/>
              </a:lnSpc>
            </a:pPr>
            <a:r>
              <a:rPr lang="en-US" smtClean="0"/>
              <a:t>Higher clock frequencies</a:t>
            </a:r>
          </a:p>
          <a:p>
            <a:pPr eaLnBrk="1" hangingPunct="1">
              <a:lnSpc>
                <a:spcPct val="90000"/>
              </a:lnSpc>
            </a:pPr>
            <a:endParaRPr lang="en-US" smtClean="0"/>
          </a:p>
          <a:p>
            <a:pPr eaLnBrk="1" hangingPunct="1">
              <a:lnSpc>
                <a:spcPct val="90000"/>
              </a:lnSpc>
            </a:pPr>
            <a:r>
              <a:rPr lang="en-US" smtClean="0"/>
              <a:t>What are the drawbacks of large circuits?</a:t>
            </a:r>
          </a:p>
          <a:p>
            <a:pPr lvl="1" eaLnBrk="1" hangingPunct="1">
              <a:lnSpc>
                <a:spcPct val="90000"/>
              </a:lnSpc>
            </a:pPr>
            <a:r>
              <a:rPr lang="en-US" smtClean="0"/>
              <a:t>Complex to design</a:t>
            </a:r>
          </a:p>
          <a:p>
            <a:pPr lvl="1" eaLnBrk="1" hangingPunct="1">
              <a:lnSpc>
                <a:spcPct val="90000"/>
              </a:lnSpc>
            </a:pPr>
            <a:r>
              <a:rPr lang="en-US" smtClean="0"/>
              <a:t>Chips have design constraints</a:t>
            </a:r>
          </a:p>
          <a:p>
            <a:pPr lvl="1" eaLnBrk="1" hangingPunct="1">
              <a:lnSpc>
                <a:spcPct val="90000"/>
              </a:lnSpc>
            </a:pPr>
            <a:r>
              <a:rPr lang="en-US" smtClean="0"/>
              <a:t>Hard to test</a:t>
            </a:r>
          </a:p>
          <a:p>
            <a:pPr eaLnBrk="1" hangingPunct="1">
              <a:lnSpc>
                <a:spcPct val="90000"/>
              </a:lnSpc>
            </a:pPr>
            <a:endParaRPr lang="en-US" smtClean="0"/>
          </a:p>
          <a:p>
            <a:pPr eaLnBrk="1" hangingPunct="1">
              <a:lnSpc>
                <a:spcPct val="90000"/>
              </a:lnSpc>
            </a:pPr>
            <a:r>
              <a:rPr lang="en-US" smtClean="0"/>
              <a:t>Need tools to help develop integrated circuits</a:t>
            </a:r>
          </a:p>
          <a:p>
            <a:pPr lvl="1" eaLnBrk="1" hangingPunct="1">
              <a:lnSpc>
                <a:spcPct val="90000"/>
              </a:lnSpc>
            </a:pPr>
            <a:r>
              <a:rPr lang="en-US" smtClean="0"/>
              <a:t>Computer Aided Design (CAD) tools</a:t>
            </a:r>
          </a:p>
          <a:p>
            <a:pPr lvl="1" eaLnBrk="1" hangingPunct="1">
              <a:lnSpc>
                <a:spcPct val="90000"/>
              </a:lnSpc>
            </a:pPr>
            <a:r>
              <a:rPr lang="en-US" smtClean="0"/>
              <a:t>Automate tedious steps of design process</a:t>
            </a:r>
          </a:p>
          <a:p>
            <a:pPr lvl="1" eaLnBrk="1" hangingPunct="1">
              <a:lnSpc>
                <a:spcPct val="90000"/>
              </a:lnSpc>
            </a:pPr>
            <a:r>
              <a:rPr lang="en-US" smtClean="0"/>
              <a:t>Hardware description language (HDL) describe circuits</a:t>
            </a:r>
          </a:p>
          <a:p>
            <a:pPr lvl="1" eaLnBrk="1" hangingPunct="1">
              <a:lnSpc>
                <a:spcPct val="90000"/>
              </a:lnSpc>
            </a:pPr>
            <a:r>
              <a:rPr lang="en-US" smtClean="0"/>
              <a:t>VHDL (see the lab) is one such system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5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5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5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53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53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53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53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537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537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5379">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5379">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537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fld id="{96AEDAA4-A8EE-4AE1-A265-84113422ABE3}" type="datetime4">
              <a:rPr lang="en-US"/>
              <a:pPr/>
              <a:t>March 16, 2014</a:t>
            </a:fld>
            <a:endParaRPr lang="en-US"/>
          </a:p>
        </p:txBody>
      </p:sp>
      <p:sp>
        <p:nvSpPr>
          <p:cNvPr id="8195" name="Slide Number Placeholder 5"/>
          <p:cNvSpPr>
            <a:spLocks noGrp="1"/>
          </p:cNvSpPr>
          <p:nvPr>
            <p:ph type="sldNum" sz="quarter" idx="12"/>
          </p:nvPr>
        </p:nvSpPr>
        <p:spPr>
          <a:noFill/>
        </p:spPr>
        <p:txBody>
          <a:bodyPr/>
          <a:lstStyle/>
          <a:p>
            <a:fld id="{590CCB80-8E00-452D-99B2-10E43DCE5158}" type="slidenum">
              <a:rPr lang="en-US"/>
              <a:pPr/>
              <a:t>6</a:t>
            </a:fld>
            <a:endParaRPr lang="en-US"/>
          </a:p>
        </p:txBody>
      </p:sp>
      <p:sp>
        <p:nvSpPr>
          <p:cNvPr id="8196" name="Rectangle 2"/>
          <p:cNvSpPr>
            <a:spLocks noGrp="1" noChangeArrowheads="1"/>
          </p:cNvSpPr>
          <p:nvPr>
            <p:ph type="title"/>
          </p:nvPr>
        </p:nvSpPr>
        <p:spPr/>
        <p:txBody>
          <a:bodyPr/>
          <a:lstStyle/>
          <a:p>
            <a:pPr eaLnBrk="1" hangingPunct="1"/>
            <a:r>
              <a:rPr lang="en-US" sz="3800" smtClean="0"/>
              <a:t>George Boole</a:t>
            </a:r>
          </a:p>
        </p:txBody>
      </p:sp>
      <p:sp>
        <p:nvSpPr>
          <p:cNvPr id="8197" name="Rectangle 3"/>
          <p:cNvSpPr>
            <a:spLocks noGrp="1" noChangeArrowheads="1"/>
          </p:cNvSpPr>
          <p:nvPr>
            <p:ph type="body" idx="1"/>
          </p:nvPr>
        </p:nvSpPr>
        <p:spPr>
          <a:xfrm>
            <a:off x="685800" y="1066800"/>
            <a:ext cx="5573713" cy="5181600"/>
          </a:xfrm>
        </p:spPr>
        <p:txBody>
          <a:bodyPr/>
          <a:lstStyle/>
          <a:p>
            <a:pPr eaLnBrk="1" hangingPunct="1"/>
            <a:r>
              <a:rPr lang="en-US" smtClean="0">
                <a:solidFill>
                  <a:srgbClr val="0033CC"/>
                </a:solidFill>
              </a:rPr>
              <a:t>Father of Boolean algebra</a:t>
            </a:r>
          </a:p>
          <a:p>
            <a:pPr eaLnBrk="1" hangingPunct="1"/>
            <a:r>
              <a:rPr lang="en-US" sz="1600" smtClean="0"/>
              <a:t>He came up with a type of linguistic algebra, the three most basic operations of which were (and still are) AND, OR and NOT. It was these three functions that formed the basis of his premise, and were the only operations necessary to perform comparisons or basic mathematical functions. </a:t>
            </a:r>
          </a:p>
          <a:p>
            <a:pPr eaLnBrk="1" hangingPunct="1"/>
            <a:r>
              <a:rPr lang="en-US" sz="1600" smtClean="0"/>
              <a:t>Boole’s system (detailed in his 'An Investigation of the Laws of Thought, on Which Are Founded the Mathematical Theories of Logic and Probabilities', 1854) was based on a binary approach, processing only two objects - the yes-no, true-false, on-off, zero-one approach.</a:t>
            </a:r>
            <a:r>
              <a:rPr lang="en-US" smtClean="0"/>
              <a:t> </a:t>
            </a:r>
          </a:p>
          <a:p>
            <a:pPr eaLnBrk="1" hangingPunct="1"/>
            <a:r>
              <a:rPr lang="en-US" sz="1600" smtClean="0"/>
              <a:t>Surprisingly, given his standing in the academic community, Boole's idea was either criticized or completely ignored by the majority of his peers. </a:t>
            </a:r>
          </a:p>
          <a:p>
            <a:pPr eaLnBrk="1" hangingPunct="1"/>
            <a:r>
              <a:rPr lang="en-US" sz="1600" smtClean="0"/>
              <a:t>Eventually, one bright student, Claude Shannon (1916-2001),  picked up the idea and ran with it</a:t>
            </a:r>
          </a:p>
        </p:txBody>
      </p:sp>
      <p:sp>
        <p:nvSpPr>
          <p:cNvPr id="8198" name="Rectangle 4"/>
          <p:cNvSpPr>
            <a:spLocks noChangeArrowheads="1"/>
          </p:cNvSpPr>
          <p:nvPr/>
        </p:nvSpPr>
        <p:spPr bwMode="auto">
          <a:xfrm>
            <a:off x="6324600" y="4419600"/>
            <a:ext cx="2743200" cy="336550"/>
          </a:xfrm>
          <a:prstGeom prst="rect">
            <a:avLst/>
          </a:prstGeom>
          <a:noFill/>
          <a:ln w="12700" algn="ctr">
            <a:noFill/>
            <a:miter lim="800000"/>
            <a:headEnd/>
            <a:tailEnd/>
          </a:ln>
        </p:spPr>
        <p:txBody>
          <a:bodyPr anchor="ctr">
            <a:spAutoFit/>
          </a:bodyPr>
          <a:lstStyle/>
          <a:p>
            <a:r>
              <a:rPr lang="en-US" sz="1600">
                <a:solidFill>
                  <a:schemeClr val="tx2"/>
                </a:solidFill>
              </a:rPr>
              <a:t>George Boole (1815 - 1864)</a:t>
            </a:r>
            <a:endParaRPr lang="en-US" sz="1400">
              <a:latin typeface="Verdana" pitchFamily="34" charset="0"/>
            </a:endParaRPr>
          </a:p>
        </p:txBody>
      </p:sp>
      <p:pic>
        <p:nvPicPr>
          <p:cNvPr id="408581" name="Picture 5" descr="boole_sm"/>
          <p:cNvPicPr>
            <a:picLocks noChangeAspect="1" noChangeArrowheads="1"/>
          </p:cNvPicPr>
          <p:nvPr/>
        </p:nvPicPr>
        <p:blipFill>
          <a:blip r:embed="rId2"/>
          <a:srcRect/>
          <a:stretch>
            <a:fillRect/>
          </a:stretch>
        </p:blipFill>
        <p:spPr bwMode="auto">
          <a:xfrm>
            <a:off x="6400800" y="1447800"/>
            <a:ext cx="2389188" cy="2895600"/>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08581"/>
                                        </p:tgtEl>
                                        <p:attrNameLst>
                                          <p:attrName>style.visibility</p:attrName>
                                        </p:attrNameLst>
                                      </p:cBhvr>
                                      <p:to>
                                        <p:strVal val="visible"/>
                                      </p:to>
                                    </p:set>
                                    <p:anim to="" calcmode="lin" valueType="num">
                                      <p:cBhvr>
                                        <p:cTn id="7" dur="1" fill="hold"/>
                                        <p:tgtEl>
                                          <p:spTgt spid="40858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fld id="{89C5F6AA-CB32-43DA-94B1-2FB45DDF5F95}" type="datetime4">
              <a:rPr lang="en-US"/>
              <a:pPr/>
              <a:t>March 16, 2014</a:t>
            </a:fld>
            <a:endParaRPr lang="en-US"/>
          </a:p>
        </p:txBody>
      </p:sp>
      <p:sp>
        <p:nvSpPr>
          <p:cNvPr id="9219" name="Slide Number Placeholder 5"/>
          <p:cNvSpPr>
            <a:spLocks noGrp="1"/>
          </p:cNvSpPr>
          <p:nvPr>
            <p:ph type="sldNum" sz="quarter" idx="12"/>
          </p:nvPr>
        </p:nvSpPr>
        <p:spPr>
          <a:noFill/>
        </p:spPr>
        <p:txBody>
          <a:bodyPr/>
          <a:lstStyle/>
          <a:p>
            <a:fld id="{1283C70D-A54C-48F3-ACBE-8FC14AEFC43C}" type="slidenum">
              <a:rPr lang="en-US"/>
              <a:pPr/>
              <a:t>7</a:t>
            </a:fld>
            <a:endParaRPr lang="en-US"/>
          </a:p>
        </p:txBody>
      </p:sp>
      <p:sp>
        <p:nvSpPr>
          <p:cNvPr id="9220" name="Rectangle 2"/>
          <p:cNvSpPr>
            <a:spLocks noGrp="1" noChangeArrowheads="1"/>
          </p:cNvSpPr>
          <p:nvPr>
            <p:ph type="title"/>
            <p:custDataLst>
              <p:tags r:id="rId1"/>
            </p:custDataLst>
          </p:nvPr>
        </p:nvSpPr>
        <p:spPr/>
        <p:txBody>
          <a:bodyPr/>
          <a:lstStyle/>
          <a:p>
            <a:pPr eaLnBrk="1" hangingPunct="1"/>
            <a:r>
              <a:rPr lang="en-US" sz="3300" smtClean="0"/>
              <a:t>Axiom</a:t>
            </a:r>
            <a:r>
              <a:rPr lang="tr-TR" sz="3300" smtClean="0"/>
              <a:t>atic Definition</a:t>
            </a:r>
            <a:r>
              <a:rPr lang="en-US" sz="3300" smtClean="0"/>
              <a:t> of </a:t>
            </a:r>
            <a:r>
              <a:rPr lang="tr-TR" sz="3300" smtClean="0"/>
              <a:t>Boolean </a:t>
            </a:r>
            <a:r>
              <a:rPr lang="en-US" sz="3300" smtClean="0"/>
              <a:t>Algebra</a:t>
            </a:r>
          </a:p>
        </p:txBody>
      </p:sp>
      <p:sp>
        <p:nvSpPr>
          <p:cNvPr id="413699" name="Rectangle 3"/>
          <p:cNvSpPr>
            <a:spLocks noGrp="1" noChangeArrowheads="1"/>
          </p:cNvSpPr>
          <p:nvPr>
            <p:ph type="body" idx="1"/>
            <p:custDataLst>
              <p:tags r:id="rId2"/>
            </p:custDataLst>
          </p:nvPr>
        </p:nvSpPr>
        <p:spPr/>
        <p:txBody>
          <a:bodyPr/>
          <a:lstStyle/>
          <a:p>
            <a:pPr eaLnBrk="1" hangingPunct="1"/>
            <a:r>
              <a:rPr lang="en-US" smtClean="0"/>
              <a:t>We need to define algebra for binary values</a:t>
            </a:r>
          </a:p>
          <a:p>
            <a:pPr lvl="1" eaLnBrk="1" hangingPunct="1"/>
            <a:r>
              <a:rPr lang="en-US" smtClean="0"/>
              <a:t>Developed by George Boole in 1854</a:t>
            </a:r>
          </a:p>
          <a:p>
            <a:pPr eaLnBrk="1" hangingPunct="1"/>
            <a:r>
              <a:rPr lang="en-US" smtClean="0"/>
              <a:t>Huntington postulates for Boolean algebra (1904):</a:t>
            </a:r>
            <a:endParaRPr lang="tr-TR" smtClean="0"/>
          </a:p>
          <a:p>
            <a:pPr eaLnBrk="1" hangingPunct="1"/>
            <a:r>
              <a:rPr lang="en-US" altLang="zh-TW" sz="2000" i="1" smtClean="0">
                <a:ea typeface="新細明體" pitchFamily="18" charset="-120"/>
              </a:rPr>
              <a:t>B</a:t>
            </a:r>
            <a:r>
              <a:rPr lang="en-US" altLang="zh-TW" sz="2000" smtClean="0">
                <a:ea typeface="新細明體" pitchFamily="18" charset="-120"/>
              </a:rPr>
              <a:t> = {0, 1} and two binary operations, + and</a:t>
            </a:r>
            <a:r>
              <a:rPr lang="zh-TW" altLang="en-US" sz="2000" smtClean="0">
                <a:ea typeface="新細明體" pitchFamily="18" charset="-120"/>
              </a:rPr>
              <a:t>．</a:t>
            </a:r>
            <a:endParaRPr lang="en-US" altLang="zh-TW" sz="2000" smtClean="0">
              <a:ea typeface="新細明體" pitchFamily="18" charset="-120"/>
            </a:endParaRPr>
          </a:p>
          <a:p>
            <a:pPr lvl="1" eaLnBrk="1" hangingPunct="1"/>
            <a:r>
              <a:rPr lang="en-US" smtClean="0"/>
              <a:t>Closure with respect to operator + and operator ·</a:t>
            </a:r>
          </a:p>
          <a:p>
            <a:pPr lvl="1" eaLnBrk="1" hangingPunct="1"/>
            <a:r>
              <a:rPr lang="en-US" smtClean="0"/>
              <a:t>Identity element 0 for operator + and 1 for operator ·</a:t>
            </a:r>
          </a:p>
          <a:p>
            <a:pPr lvl="1" eaLnBrk="1" hangingPunct="1"/>
            <a:r>
              <a:rPr lang="en-US" smtClean="0"/>
              <a:t>Commutativity with respect to + and ·  </a:t>
            </a:r>
          </a:p>
          <a:p>
            <a:pPr lvl="2" eaLnBrk="1" hangingPunct="1">
              <a:buFont typeface="Wingdings" pitchFamily="2" charset="2"/>
              <a:buNone/>
            </a:pPr>
            <a:r>
              <a:rPr lang="en-US" sz="1800" i="1" smtClean="0"/>
              <a:t>		x+y = y+x,   x·y = y·x</a:t>
            </a:r>
          </a:p>
          <a:p>
            <a:pPr lvl="1" eaLnBrk="1" hangingPunct="1"/>
            <a:r>
              <a:rPr lang="en-US" smtClean="0"/>
              <a:t>Distributivity of · over +,  and + over ·</a:t>
            </a:r>
          </a:p>
          <a:p>
            <a:pPr lvl="1" eaLnBrk="1" hangingPunct="1">
              <a:buFont typeface="Wingdings" pitchFamily="2" charset="2"/>
              <a:buNone/>
            </a:pPr>
            <a:r>
              <a:rPr lang="en-US" smtClean="0"/>
              <a:t>		 </a:t>
            </a:r>
            <a:r>
              <a:rPr lang="en-US" sz="1800" i="1" smtClean="0"/>
              <a:t>x·(y+z) = (x·y)+(x·z)</a:t>
            </a:r>
            <a:r>
              <a:rPr lang="en-US" sz="1800" smtClean="0"/>
              <a:t>   and   </a:t>
            </a:r>
            <a:r>
              <a:rPr lang="en-US" sz="1800" i="1" smtClean="0"/>
              <a:t>x+(y·z) = (x+y)·(x+z)</a:t>
            </a:r>
          </a:p>
          <a:p>
            <a:pPr lvl="4" eaLnBrk="1" hangingPunct="1"/>
            <a:r>
              <a:rPr lang="en-US" smtClean="0"/>
              <a:t>Complement for every element </a:t>
            </a:r>
            <a:r>
              <a:rPr lang="en-US" i="1" smtClean="0"/>
              <a:t>x</a:t>
            </a:r>
            <a:r>
              <a:rPr lang="en-US" smtClean="0"/>
              <a:t> is </a:t>
            </a:r>
            <a:r>
              <a:rPr lang="en-US" i="1" smtClean="0"/>
              <a:t>x’</a:t>
            </a:r>
            <a:r>
              <a:rPr lang="en-US" smtClean="0"/>
              <a:t> with </a:t>
            </a:r>
            <a:r>
              <a:rPr lang="en-US" i="1" smtClean="0"/>
              <a:t>x+x’=1</a:t>
            </a:r>
            <a:r>
              <a:rPr lang="en-US" smtClean="0"/>
              <a:t>,  </a:t>
            </a:r>
            <a:r>
              <a:rPr lang="en-US" i="1" smtClean="0"/>
              <a:t>x·x’=0</a:t>
            </a:r>
          </a:p>
          <a:p>
            <a:pPr lvl="1" eaLnBrk="1" hangingPunct="1"/>
            <a:r>
              <a:rPr lang="en-US" smtClean="0"/>
              <a:t>There are at least two elements </a:t>
            </a:r>
            <a:r>
              <a:rPr lang="en-US" i="1" smtClean="0"/>
              <a:t>x,y</a:t>
            </a:r>
            <a:r>
              <a:rPr lang="en-US" i="1" smtClean="0">
                <a:sym typeface="Symbol" pitchFamily="18" charset="2"/>
              </a:rPr>
              <a:t>B</a:t>
            </a:r>
            <a:r>
              <a:rPr lang="en-US" smtClean="0">
                <a:sym typeface="Symbol" pitchFamily="18" charset="2"/>
              </a:rPr>
              <a:t> such that  </a:t>
            </a:r>
            <a:r>
              <a:rPr lang="en-US" i="1" smtClean="0">
                <a:sym typeface="Symbol" pitchFamily="18" charset="2"/>
              </a:rPr>
              <a:t>xy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3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fld id="{57B749F9-114E-4F49-B84C-1556BC7FDB92}" type="datetime4">
              <a:rPr lang="en-US"/>
              <a:pPr/>
              <a:t>March 16, 2014</a:t>
            </a:fld>
            <a:endParaRPr lang="en-US"/>
          </a:p>
        </p:txBody>
      </p:sp>
      <p:sp>
        <p:nvSpPr>
          <p:cNvPr id="10243" name="Slide Number Placeholder 5"/>
          <p:cNvSpPr>
            <a:spLocks noGrp="1"/>
          </p:cNvSpPr>
          <p:nvPr>
            <p:ph type="sldNum" sz="quarter" idx="12"/>
          </p:nvPr>
        </p:nvSpPr>
        <p:spPr>
          <a:noFill/>
        </p:spPr>
        <p:txBody>
          <a:bodyPr/>
          <a:lstStyle/>
          <a:p>
            <a:fld id="{0141EDF3-235A-427D-A86E-4F0C2AF07653}" type="slidenum">
              <a:rPr lang="en-US"/>
              <a:pPr/>
              <a:t>8</a:t>
            </a:fld>
            <a:endParaRPr lang="en-US"/>
          </a:p>
        </p:txBody>
      </p:sp>
      <p:sp>
        <p:nvSpPr>
          <p:cNvPr id="10244" name="Rectangle 2"/>
          <p:cNvSpPr>
            <a:spLocks noGrp="1" noChangeArrowheads="1"/>
          </p:cNvSpPr>
          <p:nvPr>
            <p:ph type="title"/>
          </p:nvPr>
        </p:nvSpPr>
        <p:spPr/>
        <p:txBody>
          <a:bodyPr/>
          <a:lstStyle/>
          <a:p>
            <a:pPr eaLnBrk="1" hangingPunct="1"/>
            <a:r>
              <a:rPr lang="en-US" smtClean="0"/>
              <a:t>Boolean Algebra</a:t>
            </a:r>
          </a:p>
        </p:txBody>
      </p:sp>
      <p:sp>
        <p:nvSpPr>
          <p:cNvPr id="10245" name="Rectangle 3"/>
          <p:cNvSpPr>
            <a:spLocks noGrp="1" noChangeArrowheads="1"/>
          </p:cNvSpPr>
          <p:nvPr>
            <p:ph type="body" idx="1"/>
          </p:nvPr>
        </p:nvSpPr>
        <p:spPr/>
        <p:txBody>
          <a:bodyPr/>
          <a:lstStyle/>
          <a:p>
            <a:pPr eaLnBrk="1" hangingPunct="1"/>
            <a:r>
              <a:rPr lang="en-US" smtClean="0"/>
              <a:t>Terminology:</a:t>
            </a:r>
          </a:p>
          <a:p>
            <a:pPr lvl="1" eaLnBrk="1" hangingPunct="1"/>
            <a:r>
              <a:rPr lang="en-US" i="1" smtClean="0">
                <a:solidFill>
                  <a:srgbClr val="A85400"/>
                </a:solidFill>
              </a:rPr>
              <a:t>Literal:</a:t>
            </a:r>
            <a:r>
              <a:rPr lang="en-US" smtClean="0"/>
              <a:t> A variable or its complement</a:t>
            </a:r>
          </a:p>
          <a:p>
            <a:pPr lvl="1" eaLnBrk="1" hangingPunct="1"/>
            <a:r>
              <a:rPr lang="en-US" i="1" smtClean="0">
                <a:solidFill>
                  <a:srgbClr val="A85400"/>
                </a:solidFill>
              </a:rPr>
              <a:t>Product term:</a:t>
            </a:r>
            <a:r>
              <a:rPr lang="en-US" smtClean="0"/>
              <a:t> literals connected by </a:t>
            </a:r>
            <a:r>
              <a:rPr lang="en-US" smtClean="0">
                <a:latin typeface="Comic Sans MS" pitchFamily="66" charset="0"/>
                <a:cs typeface="Times New Roman" pitchFamily="18" charset="0"/>
              </a:rPr>
              <a:t>•</a:t>
            </a:r>
            <a:endParaRPr lang="en-US" smtClean="0">
              <a:cs typeface="Times New Roman" pitchFamily="18" charset="0"/>
            </a:endParaRPr>
          </a:p>
          <a:p>
            <a:pPr lvl="1" eaLnBrk="1" hangingPunct="1"/>
            <a:r>
              <a:rPr lang="en-US" i="1" smtClean="0">
                <a:solidFill>
                  <a:srgbClr val="A85400"/>
                </a:solidFill>
                <a:cs typeface="Times New Roman" pitchFamily="18" charset="0"/>
              </a:rPr>
              <a:t>Sum term:</a:t>
            </a:r>
            <a:r>
              <a:rPr lang="en-US" smtClean="0">
                <a:cs typeface="Times New Roman" pitchFamily="18" charset="0"/>
              </a:rPr>
              <a:t> literals connected by +</a:t>
            </a:r>
            <a:endParaRPr lang="en-US" i="1" smtClean="0">
              <a:cs typeface="Times New Roman" pitchFamily="18" charset="0"/>
            </a:endParaRPr>
          </a:p>
          <a:p>
            <a:pPr eaLnBrk="1" hangingPunct="1"/>
            <a:endParaRPr lang="en-US" smtClean="0"/>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p:cNvSpPr>
            <a:spLocks noGrp="1"/>
          </p:cNvSpPr>
          <p:nvPr>
            <p:ph type="dt" sz="quarter" idx="10"/>
          </p:nvPr>
        </p:nvSpPr>
        <p:spPr>
          <a:noFill/>
        </p:spPr>
        <p:txBody>
          <a:bodyPr/>
          <a:lstStyle/>
          <a:p>
            <a:fld id="{1D0461A1-3E47-4499-BE83-B015876F9CDF}" type="datetime4">
              <a:rPr lang="en-US"/>
              <a:pPr/>
              <a:t>March 16, 2014</a:t>
            </a:fld>
            <a:endParaRPr lang="en-US"/>
          </a:p>
        </p:txBody>
      </p:sp>
      <p:sp>
        <p:nvSpPr>
          <p:cNvPr id="11267" name="Slide Number Placeholder 3"/>
          <p:cNvSpPr>
            <a:spLocks noGrp="1"/>
          </p:cNvSpPr>
          <p:nvPr>
            <p:ph type="sldNum" sz="quarter" idx="12"/>
          </p:nvPr>
        </p:nvSpPr>
        <p:spPr>
          <a:noFill/>
        </p:spPr>
        <p:txBody>
          <a:bodyPr/>
          <a:lstStyle/>
          <a:p>
            <a:fld id="{405BEFA2-31AF-4219-874D-93464F605E69}" type="slidenum">
              <a:rPr lang="en-US"/>
              <a:pPr/>
              <a:t>9</a:t>
            </a:fld>
            <a:endParaRPr lang="en-US"/>
          </a:p>
        </p:txBody>
      </p:sp>
      <p:sp>
        <p:nvSpPr>
          <p:cNvPr id="11268" name="標題 1"/>
          <p:cNvSpPr>
            <a:spLocks noGrp="1"/>
          </p:cNvSpPr>
          <p:nvPr>
            <p:ph type="title" idx="4294967295"/>
          </p:nvPr>
        </p:nvSpPr>
        <p:spPr/>
        <p:txBody>
          <a:bodyPr lIns="0" tIns="0" rIns="0" bIns="0"/>
          <a:lstStyle/>
          <a:p>
            <a:pPr eaLnBrk="1" hangingPunct="1"/>
            <a:r>
              <a:rPr lang="en-US" altLang="zh-TW" sz="3800" smtClean="0">
                <a:ea typeface="新細明體" pitchFamily="18" charset="-120"/>
              </a:rPr>
              <a:t>Postulates of Two-Valued Boolean Algebra</a:t>
            </a:r>
            <a:endParaRPr lang="zh-TW" altLang="en-US" sz="2500" smtClean="0">
              <a:ea typeface="新細明體" pitchFamily="18" charset="-120"/>
            </a:endParaRPr>
          </a:p>
        </p:txBody>
      </p:sp>
      <p:sp>
        <p:nvSpPr>
          <p:cNvPr id="11269" name="內容版面配置區 2"/>
          <p:cNvSpPr>
            <a:spLocks noGrp="1"/>
          </p:cNvSpPr>
          <p:nvPr>
            <p:ph idx="4294967295"/>
          </p:nvPr>
        </p:nvSpPr>
        <p:spPr>
          <a:xfrm>
            <a:off x="573088" y="1066800"/>
            <a:ext cx="8570912" cy="5202238"/>
          </a:xfrm>
        </p:spPr>
        <p:txBody>
          <a:bodyPr lIns="90488" tIns="44450" rIns="90488" bIns="44450"/>
          <a:lstStyle/>
          <a:p>
            <a:pPr eaLnBrk="1" hangingPunct="1">
              <a:lnSpc>
                <a:spcPct val="90000"/>
              </a:lnSpc>
            </a:pPr>
            <a:r>
              <a:rPr lang="en-US" altLang="zh-TW" i="1" smtClean="0">
                <a:ea typeface="新細明體" pitchFamily="18" charset="-120"/>
              </a:rPr>
              <a:t>B</a:t>
            </a:r>
            <a:r>
              <a:rPr lang="en-US" altLang="zh-TW" smtClean="0">
                <a:ea typeface="新細明體" pitchFamily="18" charset="-120"/>
              </a:rPr>
              <a:t> = {0, 1} and two binary operations, + and</a:t>
            </a:r>
            <a:r>
              <a:rPr lang="zh-TW" altLang="en-US" smtClean="0">
                <a:ea typeface="新細明體" pitchFamily="18" charset="-120"/>
              </a:rPr>
              <a:t>．</a:t>
            </a:r>
            <a:endParaRPr lang="en-US" altLang="zh-TW" smtClean="0">
              <a:ea typeface="新細明體" pitchFamily="18" charset="-120"/>
            </a:endParaRPr>
          </a:p>
          <a:p>
            <a:pPr eaLnBrk="1" hangingPunct="1">
              <a:lnSpc>
                <a:spcPct val="90000"/>
              </a:lnSpc>
            </a:pPr>
            <a:r>
              <a:rPr lang="en-US" altLang="zh-TW" smtClean="0">
                <a:ea typeface="新細明體" pitchFamily="18" charset="-120"/>
              </a:rPr>
              <a:t>The rules of operations: AND</a:t>
            </a:r>
            <a:r>
              <a:rPr lang="zh-TW" altLang="en-US" smtClean="0">
                <a:ea typeface="新細明體" pitchFamily="18" charset="-120"/>
              </a:rPr>
              <a:t>、</a:t>
            </a:r>
            <a:r>
              <a:rPr lang="en-US" altLang="zh-TW" smtClean="0">
                <a:ea typeface="新細明體" pitchFamily="18" charset="-120"/>
              </a:rPr>
              <a:t>OR and NOT.</a:t>
            </a:r>
          </a:p>
          <a:p>
            <a:pPr eaLnBrk="1" hangingPunct="1">
              <a:lnSpc>
                <a:spcPct val="90000"/>
              </a:lnSpc>
            </a:pPr>
            <a:endParaRPr lang="zh-TW" altLang="en-US" smtClean="0">
              <a:ea typeface="新細明體" pitchFamily="18" charset="-120"/>
            </a:endParaRPr>
          </a:p>
          <a:p>
            <a:pPr eaLnBrk="1" hangingPunct="1">
              <a:lnSpc>
                <a:spcPct val="90000"/>
              </a:lnSpc>
            </a:pPr>
            <a:endParaRPr lang="en-US" altLang="zh-TW" smtClean="0">
              <a:ea typeface="新細明體" pitchFamily="18" charset="-120"/>
            </a:endParaRPr>
          </a:p>
          <a:p>
            <a:pPr eaLnBrk="1" hangingPunct="1">
              <a:lnSpc>
                <a:spcPct val="90000"/>
              </a:lnSpc>
            </a:pPr>
            <a:endParaRPr lang="en-US" altLang="zh-TW" smtClean="0">
              <a:ea typeface="新細明體" pitchFamily="18" charset="-120"/>
            </a:endParaRPr>
          </a:p>
          <a:p>
            <a:pPr eaLnBrk="1" hangingPunct="1">
              <a:lnSpc>
                <a:spcPct val="90000"/>
              </a:lnSpc>
            </a:pPr>
            <a:endParaRPr lang="en-US" altLang="zh-TW" smtClean="0">
              <a:ea typeface="新細明體" pitchFamily="18" charset="-120"/>
            </a:endParaRPr>
          </a:p>
          <a:p>
            <a:pPr eaLnBrk="1" hangingPunct="1">
              <a:lnSpc>
                <a:spcPct val="90000"/>
              </a:lnSpc>
            </a:pPr>
            <a:endParaRPr lang="en-US" altLang="zh-TW" smtClean="0">
              <a:ea typeface="新細明體" pitchFamily="18" charset="-120"/>
            </a:endParaRPr>
          </a:p>
          <a:p>
            <a:pPr eaLnBrk="1" hangingPunct="1">
              <a:lnSpc>
                <a:spcPct val="90000"/>
              </a:lnSpc>
            </a:pPr>
            <a:endParaRPr lang="en-US" altLang="zh-TW" smtClean="0">
              <a:ea typeface="新細明體" pitchFamily="18" charset="-120"/>
            </a:endParaRPr>
          </a:p>
          <a:p>
            <a:pPr eaLnBrk="1" hangingPunct="1">
              <a:lnSpc>
                <a:spcPct val="90000"/>
              </a:lnSpc>
            </a:pPr>
            <a:endParaRPr lang="en-US" altLang="zh-TW" sz="1200" smtClean="0">
              <a:ea typeface="新細明體" pitchFamily="18" charset="-120"/>
            </a:endParaRPr>
          </a:p>
          <a:p>
            <a:pPr eaLnBrk="1" hangingPunct="1">
              <a:lnSpc>
                <a:spcPct val="90000"/>
              </a:lnSpc>
              <a:buClrTx/>
              <a:buSzPct val="100000"/>
              <a:buFont typeface="Book Antiqua" pitchFamily="18" charset="0"/>
              <a:buAutoNum type="arabicPeriod"/>
            </a:pPr>
            <a:r>
              <a:rPr lang="en-US" altLang="zh-TW" smtClean="0">
                <a:ea typeface="新細明體" pitchFamily="18" charset="-120"/>
              </a:rPr>
              <a:t>Closure (+ and‧)</a:t>
            </a:r>
          </a:p>
          <a:p>
            <a:pPr eaLnBrk="1" hangingPunct="1">
              <a:lnSpc>
                <a:spcPct val="90000"/>
              </a:lnSpc>
              <a:buClrTx/>
              <a:buSzPct val="100000"/>
              <a:buFont typeface="Book Antiqua" pitchFamily="18" charset="0"/>
              <a:buAutoNum type="arabicPeriod"/>
            </a:pPr>
            <a:r>
              <a:rPr lang="en-US" altLang="zh-TW" smtClean="0">
                <a:ea typeface="新細明體" pitchFamily="18" charset="-120"/>
              </a:rPr>
              <a:t>The identity elements</a:t>
            </a:r>
          </a:p>
          <a:p>
            <a:pPr lvl="1" eaLnBrk="1" hangingPunct="1">
              <a:lnSpc>
                <a:spcPct val="90000"/>
              </a:lnSpc>
              <a:buClrTx/>
              <a:buSzPct val="100000"/>
              <a:buFont typeface="Arial" charset="0"/>
              <a:buNone/>
            </a:pPr>
            <a:r>
              <a:rPr lang="en-US" altLang="zh-TW" smtClean="0">
                <a:ea typeface="新細明體" pitchFamily="18" charset="-120"/>
              </a:rPr>
              <a:t>(1) +: 0</a:t>
            </a:r>
          </a:p>
          <a:p>
            <a:pPr lvl="1" eaLnBrk="1" hangingPunct="1">
              <a:lnSpc>
                <a:spcPct val="90000"/>
              </a:lnSpc>
              <a:buClrTx/>
              <a:buSzPct val="100000"/>
              <a:buFont typeface="Arial" charset="0"/>
              <a:buNone/>
            </a:pPr>
            <a:r>
              <a:rPr lang="en-US" altLang="zh-TW" smtClean="0">
                <a:ea typeface="新細明體" pitchFamily="18" charset="-120"/>
              </a:rPr>
              <a:t>(2)</a:t>
            </a:r>
            <a:r>
              <a:rPr lang="zh-TW" altLang="en-US" smtClean="0">
                <a:ea typeface="新細明體" pitchFamily="18" charset="-120"/>
              </a:rPr>
              <a:t>．: 1</a:t>
            </a:r>
          </a:p>
        </p:txBody>
      </p:sp>
      <p:graphicFrame>
        <p:nvGraphicFramePr>
          <p:cNvPr id="540759" name="Group 87"/>
          <p:cNvGraphicFramePr>
            <a:graphicFrameLocks noGrp="1"/>
          </p:cNvGraphicFramePr>
          <p:nvPr/>
        </p:nvGraphicFramePr>
        <p:xfrm>
          <a:off x="1087438" y="2657475"/>
          <a:ext cx="2428875" cy="1857375"/>
        </p:xfrm>
        <a:graphic>
          <a:graphicData uri="http://schemas.openxmlformats.org/drawingml/2006/table">
            <a:tbl>
              <a:tblPr/>
              <a:tblGrid>
                <a:gridCol w="809625"/>
                <a:gridCol w="809625"/>
                <a:gridCol w="8096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smtClean="0">
                          <a:ln>
                            <a:noFill/>
                          </a:ln>
                          <a:solidFill>
                            <a:schemeClr val="tx1"/>
                          </a:solidFill>
                          <a:effectLst/>
                          <a:latin typeface="Arial" charset="0"/>
                          <a:ea typeface="新細明體" pitchFamily="18" charset="-120"/>
                          <a:cs typeface="Arial" charset="0"/>
                        </a:rPr>
                        <a:t>x</a:t>
                      </a:r>
                      <a:endParaRPr kumimoji="0" lang="zh-TW" altLang="en-US" sz="1800" b="0" i="1" u="none" strike="noStrike" cap="none" normalizeH="0" baseline="0" smtClean="0">
                        <a:ln>
                          <a:noFill/>
                        </a:ln>
                        <a:solidFill>
                          <a:schemeClr val="tx1"/>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smtClean="0">
                          <a:ln>
                            <a:noFill/>
                          </a:ln>
                          <a:solidFill>
                            <a:schemeClr val="tx1"/>
                          </a:solidFill>
                          <a:effectLst/>
                          <a:latin typeface="Arial" charset="0"/>
                          <a:ea typeface="新細明體" pitchFamily="18" charset="-120"/>
                          <a:cs typeface="Arial" charset="0"/>
                        </a:rPr>
                        <a:t>y</a:t>
                      </a:r>
                      <a:endParaRPr kumimoji="0" lang="zh-TW" altLang="en-US" sz="1800" b="0" i="1" u="none" strike="noStrike" cap="none" normalizeH="0" baseline="0" smtClean="0">
                        <a:ln>
                          <a:noFill/>
                        </a:ln>
                        <a:solidFill>
                          <a:schemeClr val="tx1"/>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smtClean="0">
                          <a:ln>
                            <a:noFill/>
                          </a:ln>
                          <a:solidFill>
                            <a:schemeClr val="tx1"/>
                          </a:solidFill>
                          <a:effectLst/>
                          <a:latin typeface="Arial" charset="0"/>
                          <a:ea typeface="新細明體" pitchFamily="18" charset="-120"/>
                          <a:cs typeface="Arial" charset="0"/>
                        </a:rPr>
                        <a:t>x</a:t>
                      </a:r>
                      <a:r>
                        <a:rPr kumimoji="0" lang="zh-TW" altLang="en-US" sz="1800" b="0" i="1" u="none" strike="noStrike" cap="none" normalizeH="0" baseline="0" smtClean="0">
                          <a:ln>
                            <a:noFill/>
                          </a:ln>
                          <a:solidFill>
                            <a:schemeClr val="tx1"/>
                          </a:solidFill>
                          <a:effectLst/>
                          <a:latin typeface="Arial" charset="0"/>
                          <a:ea typeface="新細明體" pitchFamily="18" charset="-120"/>
                          <a:cs typeface="Arial" charset="0"/>
                        </a:rPr>
                        <a:t>．</a:t>
                      </a:r>
                      <a:r>
                        <a:rPr kumimoji="0" lang="en-US" altLang="zh-TW" sz="1800" b="0" i="1" u="none" strike="noStrike" cap="none" normalizeH="0" baseline="0" smtClean="0">
                          <a:ln>
                            <a:noFill/>
                          </a:ln>
                          <a:solidFill>
                            <a:schemeClr val="tx1"/>
                          </a:solidFill>
                          <a:effectLst/>
                          <a:latin typeface="Arial" charset="0"/>
                          <a:ea typeface="新細明體" pitchFamily="18" charset="-120"/>
                          <a:cs typeface="Arial" charset="0"/>
                        </a:rPr>
                        <a:t>y</a:t>
                      </a:r>
                      <a:endParaRPr kumimoji="0" lang="zh-TW" altLang="en-US" sz="1800" b="0" i="1" u="none" strike="noStrike" cap="none" normalizeH="0" baseline="0" smtClean="0">
                        <a:ln>
                          <a:noFill/>
                        </a:ln>
                        <a:solidFill>
                          <a:schemeClr val="tx1"/>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540758" name="Group 86"/>
          <p:cNvGraphicFramePr>
            <a:graphicFrameLocks noGrp="1"/>
          </p:cNvGraphicFramePr>
          <p:nvPr/>
        </p:nvGraphicFramePr>
        <p:xfrm>
          <a:off x="3800475" y="2651125"/>
          <a:ext cx="2428875" cy="1851660"/>
        </p:xfrm>
        <a:graphic>
          <a:graphicData uri="http://schemas.openxmlformats.org/drawingml/2006/table">
            <a:tbl>
              <a:tblPr/>
              <a:tblGrid>
                <a:gridCol w="809625"/>
                <a:gridCol w="809625"/>
                <a:gridCol w="809625"/>
              </a:tblGrid>
              <a:tr h="355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smtClean="0">
                          <a:ln>
                            <a:noFill/>
                          </a:ln>
                          <a:solidFill>
                            <a:schemeClr val="tx1"/>
                          </a:solidFill>
                          <a:effectLst/>
                          <a:latin typeface="Arial" charset="0"/>
                          <a:ea typeface="新細明體" pitchFamily="18" charset="-120"/>
                          <a:cs typeface="Arial" charset="0"/>
                        </a:rPr>
                        <a:t>x</a:t>
                      </a:r>
                      <a:endParaRPr kumimoji="0" lang="zh-TW" altLang="en-US" sz="1800" b="0" i="1" u="none" strike="noStrike" cap="none" normalizeH="0" baseline="0" smtClean="0">
                        <a:ln>
                          <a:noFill/>
                        </a:ln>
                        <a:solidFill>
                          <a:schemeClr val="tx1"/>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smtClean="0">
                          <a:ln>
                            <a:noFill/>
                          </a:ln>
                          <a:solidFill>
                            <a:schemeClr val="tx1"/>
                          </a:solidFill>
                          <a:effectLst/>
                          <a:latin typeface="Arial" charset="0"/>
                          <a:ea typeface="新細明體" pitchFamily="18" charset="-120"/>
                          <a:cs typeface="Arial" charset="0"/>
                        </a:rPr>
                        <a:t>y</a:t>
                      </a:r>
                      <a:endParaRPr kumimoji="0" lang="zh-TW" altLang="en-US" sz="1800" b="0" i="1" u="none" strike="noStrike" cap="none" normalizeH="0" baseline="0" smtClean="0">
                        <a:ln>
                          <a:noFill/>
                        </a:ln>
                        <a:solidFill>
                          <a:schemeClr val="tx1"/>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smtClean="0">
                          <a:ln>
                            <a:noFill/>
                          </a:ln>
                          <a:solidFill>
                            <a:schemeClr val="tx1"/>
                          </a:solidFill>
                          <a:effectLst/>
                          <a:latin typeface="Arial" charset="0"/>
                          <a:ea typeface="新細明體" pitchFamily="18" charset="-120"/>
                          <a:cs typeface="Arial" charset="0"/>
                        </a:rPr>
                        <a:t>x+y</a:t>
                      </a:r>
                      <a:endParaRPr kumimoji="0" lang="zh-TW" altLang="en-US" sz="1800" b="0" i="1" u="none" strike="noStrike" cap="none" normalizeH="0" baseline="0" smtClean="0">
                        <a:ln>
                          <a:noFill/>
                        </a:ln>
                        <a:solidFill>
                          <a:schemeClr val="tx1"/>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a:noFill/>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540757" name="Group 85"/>
          <p:cNvGraphicFramePr>
            <a:graphicFrameLocks noGrp="1"/>
          </p:cNvGraphicFramePr>
          <p:nvPr/>
        </p:nvGraphicFramePr>
        <p:xfrm>
          <a:off x="6492875" y="2647950"/>
          <a:ext cx="1619250" cy="1114425"/>
        </p:xfrm>
        <a:graphic>
          <a:graphicData uri="http://schemas.openxmlformats.org/drawingml/2006/table">
            <a:tbl>
              <a:tblPr/>
              <a:tblGrid>
                <a:gridCol w="809625"/>
                <a:gridCol w="8096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smtClean="0">
                          <a:ln>
                            <a:noFill/>
                          </a:ln>
                          <a:solidFill>
                            <a:schemeClr val="tx1"/>
                          </a:solidFill>
                          <a:effectLst/>
                          <a:latin typeface="Arial" charset="0"/>
                          <a:ea typeface="新細明體" pitchFamily="18" charset="-120"/>
                          <a:cs typeface="Arial" charset="0"/>
                        </a:rPr>
                        <a:t>x</a:t>
                      </a:r>
                      <a:endParaRPr kumimoji="0" lang="zh-TW" altLang="en-US" sz="1800" b="0" i="1" u="none" strike="noStrike" cap="none" normalizeH="0" baseline="0" smtClean="0">
                        <a:ln>
                          <a:noFill/>
                        </a:ln>
                        <a:solidFill>
                          <a:schemeClr val="tx1"/>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smtClean="0">
                          <a:ln>
                            <a:noFill/>
                          </a:ln>
                          <a:solidFill>
                            <a:schemeClr val="tx1"/>
                          </a:solidFill>
                          <a:effectLst/>
                          <a:latin typeface="Arial" charset="0"/>
                          <a:ea typeface="新細明體" pitchFamily="18" charset="-120"/>
                          <a:cs typeface="Arial" charset="0"/>
                        </a:rPr>
                        <a:t>x</a:t>
                      </a:r>
                      <a:r>
                        <a:rPr kumimoji="0" lang="en-US" altLang="zh-TW" sz="1800" b="1" i="1" u="none" strike="noStrike" cap="none" normalizeH="0" baseline="0" smtClean="0">
                          <a:ln>
                            <a:noFill/>
                          </a:ln>
                          <a:solidFill>
                            <a:schemeClr val="tx1"/>
                          </a:solidFill>
                          <a:effectLst/>
                          <a:latin typeface="Book Antiqua" pitchFamily="18" charset="0"/>
                          <a:ea typeface="新細明體" pitchFamily="18" charset="-120"/>
                          <a:cs typeface="Arial" charset="0"/>
                        </a:rPr>
                        <a:t>'</a:t>
                      </a:r>
                      <a:endParaRPr kumimoji="0" lang="zh-TW" altLang="en-US" sz="1800" b="0" i="1" u="none" strike="noStrike" cap="none" normalizeH="0" baseline="0" smtClean="0">
                        <a:ln>
                          <a:noFill/>
                        </a:ln>
                        <a:solidFill>
                          <a:schemeClr val="tx1"/>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1</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Arial" charset="0"/>
                          <a:ea typeface="新細明體" pitchFamily="18" charset="-120"/>
                          <a:cs typeface="Arial" charset="0"/>
                        </a:rPr>
                        <a:t>0</a:t>
                      </a:r>
                      <a:endParaRPr kumimoji="0" lang="zh-TW" altLang="en-US" sz="1800" b="0" i="0" u="none" strike="noStrike" cap="none" normalizeH="0" baseline="0" smtClean="0">
                        <a:ln>
                          <a:noFill/>
                        </a:ln>
                        <a:solidFill>
                          <a:srgbClr val="000000"/>
                        </a:solidFill>
                        <a:effectLst/>
                        <a:latin typeface="Arial" charset="0"/>
                        <a:ea typeface="新細明體" pitchFamily="18" charset="-120"/>
                        <a:cs typeface="Arial"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11318" name="直線接點 9"/>
          <p:cNvCxnSpPr>
            <a:cxnSpLocks noChangeShapeType="1"/>
          </p:cNvCxnSpPr>
          <p:nvPr/>
        </p:nvCxnSpPr>
        <p:spPr bwMode="auto">
          <a:xfrm rot="5400000">
            <a:off x="1769269" y="3577432"/>
            <a:ext cx="1849437" cy="0"/>
          </a:xfrm>
          <a:prstGeom prst="line">
            <a:avLst/>
          </a:prstGeom>
          <a:noFill/>
          <a:ln w="25400" algn="ctr">
            <a:solidFill>
              <a:schemeClr val="tx1"/>
            </a:solidFill>
            <a:round/>
            <a:headEnd type="none" w="sm" len="sm"/>
            <a:tailEnd type="none" w="sm" len="sm"/>
          </a:ln>
        </p:spPr>
      </p:cxnSp>
      <p:cxnSp>
        <p:nvCxnSpPr>
          <p:cNvPr id="11319" name="直線接點 10"/>
          <p:cNvCxnSpPr>
            <a:cxnSpLocks noChangeShapeType="1"/>
          </p:cNvCxnSpPr>
          <p:nvPr/>
        </p:nvCxnSpPr>
        <p:spPr bwMode="auto">
          <a:xfrm rot="5400000">
            <a:off x="4482306" y="3577432"/>
            <a:ext cx="1849437" cy="0"/>
          </a:xfrm>
          <a:prstGeom prst="line">
            <a:avLst/>
          </a:prstGeom>
          <a:noFill/>
          <a:ln w="25400" algn="ctr">
            <a:solidFill>
              <a:schemeClr val="tx1"/>
            </a:solidFill>
            <a:round/>
            <a:headEnd type="none" w="sm" len="sm"/>
            <a:tailEnd type="none" w="sm" len="sm"/>
          </a:ln>
        </p:spPr>
      </p:cxnSp>
      <p:cxnSp>
        <p:nvCxnSpPr>
          <p:cNvPr id="11320" name="直線接點 11"/>
          <p:cNvCxnSpPr>
            <a:cxnSpLocks noChangeShapeType="1"/>
          </p:cNvCxnSpPr>
          <p:nvPr/>
        </p:nvCxnSpPr>
        <p:spPr bwMode="auto">
          <a:xfrm rot="5400000">
            <a:off x="6738143" y="3231357"/>
            <a:ext cx="1116013" cy="0"/>
          </a:xfrm>
          <a:prstGeom prst="line">
            <a:avLst/>
          </a:prstGeom>
          <a:noFill/>
          <a:ln w="25400" algn="ctr">
            <a:solidFill>
              <a:schemeClr val="tx1"/>
            </a:solidFill>
            <a:round/>
            <a:headEnd type="none" w="sm" len="sm"/>
            <a:tailEnd type="none" w="sm" len="sm"/>
          </a:ln>
        </p:spPr>
      </p:cxnSp>
      <p:sp>
        <p:nvSpPr>
          <p:cNvPr id="11321" name="文字方塊 12"/>
          <p:cNvSpPr txBox="1">
            <a:spLocks noChangeArrowheads="1"/>
          </p:cNvSpPr>
          <p:nvPr/>
        </p:nvSpPr>
        <p:spPr bwMode="auto">
          <a:xfrm>
            <a:off x="1930400" y="2244725"/>
            <a:ext cx="742950" cy="400050"/>
          </a:xfrm>
          <a:prstGeom prst="rect">
            <a:avLst/>
          </a:prstGeom>
          <a:noFill/>
          <a:ln w="9525">
            <a:noFill/>
            <a:miter lim="800000"/>
            <a:headEnd/>
            <a:tailEnd/>
          </a:ln>
        </p:spPr>
        <p:txBody>
          <a:bodyPr wrap="none">
            <a:spAutoFit/>
          </a:bodyPr>
          <a:lstStyle/>
          <a:p>
            <a:r>
              <a:rPr lang="en-US" altLang="zh-TW" sz="2000" b="1">
                <a:latin typeface="Times New Roman" pitchFamily="18" charset="0"/>
                <a:ea typeface="新細明體" pitchFamily="18" charset="-120"/>
                <a:cs typeface="Angsana New" pitchFamily="18" charset="-34"/>
              </a:rPr>
              <a:t>AND</a:t>
            </a:r>
            <a:endParaRPr lang="zh-TW" altLang="en-US" sz="2000" b="1">
              <a:latin typeface="Times New Roman" pitchFamily="18" charset="0"/>
              <a:ea typeface="新細明體" pitchFamily="18" charset="-120"/>
              <a:cs typeface="Angsana New" pitchFamily="18" charset="-34"/>
            </a:endParaRPr>
          </a:p>
        </p:txBody>
      </p:sp>
      <p:sp>
        <p:nvSpPr>
          <p:cNvPr id="11322" name="文字方塊 13"/>
          <p:cNvSpPr txBox="1">
            <a:spLocks noChangeArrowheads="1"/>
          </p:cNvSpPr>
          <p:nvPr/>
        </p:nvSpPr>
        <p:spPr bwMode="auto">
          <a:xfrm>
            <a:off x="4745038" y="2244725"/>
            <a:ext cx="568325" cy="400050"/>
          </a:xfrm>
          <a:prstGeom prst="rect">
            <a:avLst/>
          </a:prstGeom>
          <a:noFill/>
          <a:ln w="9525">
            <a:noFill/>
            <a:miter lim="800000"/>
            <a:headEnd/>
            <a:tailEnd/>
          </a:ln>
        </p:spPr>
        <p:txBody>
          <a:bodyPr wrap="none">
            <a:spAutoFit/>
          </a:bodyPr>
          <a:lstStyle/>
          <a:p>
            <a:r>
              <a:rPr lang="en-US" altLang="zh-TW" sz="2000" b="1">
                <a:latin typeface="Times New Roman" pitchFamily="18" charset="0"/>
                <a:ea typeface="新細明體" pitchFamily="18" charset="-120"/>
                <a:cs typeface="Angsana New" pitchFamily="18" charset="-34"/>
              </a:rPr>
              <a:t>OR</a:t>
            </a:r>
            <a:endParaRPr lang="zh-TW" altLang="en-US" sz="2000" b="1">
              <a:latin typeface="Times New Roman" pitchFamily="18" charset="0"/>
              <a:ea typeface="新細明體" pitchFamily="18" charset="-120"/>
              <a:cs typeface="Angsana New" pitchFamily="18" charset="-34"/>
            </a:endParaRPr>
          </a:p>
        </p:txBody>
      </p:sp>
      <p:sp>
        <p:nvSpPr>
          <p:cNvPr id="11323" name="文字方塊 14"/>
          <p:cNvSpPr txBox="1">
            <a:spLocks noChangeArrowheads="1"/>
          </p:cNvSpPr>
          <p:nvPr/>
        </p:nvSpPr>
        <p:spPr bwMode="auto">
          <a:xfrm>
            <a:off x="6950075" y="2244725"/>
            <a:ext cx="741363" cy="400050"/>
          </a:xfrm>
          <a:prstGeom prst="rect">
            <a:avLst/>
          </a:prstGeom>
          <a:noFill/>
          <a:ln w="9525">
            <a:noFill/>
            <a:miter lim="800000"/>
            <a:headEnd/>
            <a:tailEnd/>
          </a:ln>
        </p:spPr>
        <p:txBody>
          <a:bodyPr wrap="none">
            <a:spAutoFit/>
          </a:bodyPr>
          <a:lstStyle/>
          <a:p>
            <a:r>
              <a:rPr lang="en-US" altLang="zh-TW" sz="2000" b="1">
                <a:latin typeface="Times New Roman" pitchFamily="18" charset="0"/>
                <a:ea typeface="新細明體" pitchFamily="18" charset="-120"/>
                <a:cs typeface="Angsana New" pitchFamily="18" charset="-34"/>
              </a:rPr>
              <a:t>NOT</a:t>
            </a:r>
            <a:endParaRPr lang="zh-TW" altLang="en-US" sz="2000" b="1">
              <a:latin typeface="Times New Roman" pitchFamily="18" charset="0"/>
              <a:ea typeface="新細明體" pitchFamily="18" charset="-120"/>
              <a:cs typeface="Angsana New" pitchFamily="18" charset="-34"/>
            </a:endParaRPr>
          </a:p>
        </p:txBody>
      </p:sp>
    </p:spTree>
  </p:cSld>
  <p:clrMapOvr>
    <a:masterClrMapping/>
  </p:clrMapOvr>
  <p:transition>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2988</TotalTime>
  <Words>3580</Words>
  <Application>Microsoft PowerPoint</Application>
  <PresentationFormat>On-screen Show (4:3)</PresentationFormat>
  <Paragraphs>841</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Layers</vt:lpstr>
      <vt:lpstr>Digital Logic Design I  Boolean Algebra and Logic Gate</vt:lpstr>
      <vt:lpstr>Algebras</vt:lpstr>
      <vt:lpstr>BASIC DEFINITIONS</vt:lpstr>
      <vt:lpstr>BASIC DEFINITIONS</vt:lpstr>
      <vt:lpstr>BASIC DEFINITIONS</vt:lpstr>
      <vt:lpstr>George Boole</vt:lpstr>
      <vt:lpstr>Axiomatic Definition of Boolean Algebra</vt:lpstr>
      <vt:lpstr>Boolean Algebra</vt:lpstr>
      <vt:lpstr>Postulates of Two-Valued Boolean Algebra</vt:lpstr>
      <vt:lpstr>Postulates of Two-Valued Boolean Algebra</vt:lpstr>
      <vt:lpstr>Postulates of Two-Valued Boolean Algebra</vt:lpstr>
      <vt:lpstr>Duality ازدواجية</vt:lpstr>
      <vt:lpstr>Basic Theorems</vt:lpstr>
      <vt:lpstr>Boolean Theorems</vt:lpstr>
      <vt:lpstr>Proof of x+x=x</vt:lpstr>
      <vt:lpstr>Proof of x·x=x</vt:lpstr>
      <vt:lpstr>Proof of x+1=1</vt:lpstr>
      <vt:lpstr> Absorption Property (Covering)</vt:lpstr>
      <vt:lpstr> DeMorgan’s Theorem</vt:lpstr>
      <vt:lpstr> Consensus اجماع Theorem</vt:lpstr>
      <vt:lpstr>Operator Precedence</vt:lpstr>
      <vt:lpstr> Boolean Functions</vt:lpstr>
      <vt:lpstr>Boolean Functions</vt:lpstr>
      <vt:lpstr>Boolean Functions</vt:lpstr>
      <vt:lpstr>Algebraic Manipulation</vt:lpstr>
      <vt:lpstr>Complement of a Function</vt:lpstr>
      <vt:lpstr>Examples</vt:lpstr>
      <vt:lpstr>2.6 Canonical and Standard Forms </vt:lpstr>
      <vt:lpstr>Minterms and Maxterms</vt:lpstr>
      <vt:lpstr>Minterms and Maxterms</vt:lpstr>
      <vt:lpstr>Minterms and Maxterms</vt:lpstr>
      <vt:lpstr>Sum of Minterms</vt:lpstr>
      <vt:lpstr>Product of Maxterms</vt:lpstr>
      <vt:lpstr>Conversion between Canonical Forms</vt:lpstr>
      <vt:lpstr>Slide 35</vt:lpstr>
      <vt:lpstr>Standard Forms</vt:lpstr>
      <vt:lpstr>Implementation</vt:lpstr>
      <vt:lpstr>2.7 Other Logic Operations (</vt:lpstr>
      <vt:lpstr>Boolean Expressions</vt:lpstr>
      <vt:lpstr>2.8 Digital Logic Gates</vt:lpstr>
      <vt:lpstr>Standard Gates</vt:lpstr>
      <vt:lpstr>Summary of Logic Gates</vt:lpstr>
      <vt:lpstr>Slide 43</vt:lpstr>
      <vt:lpstr>Multiple Inputs</vt:lpstr>
      <vt:lpstr>Multiple Inputs</vt:lpstr>
      <vt:lpstr>Multiple Inputs</vt:lpstr>
      <vt:lpstr>Multiple Inputs</vt:lpstr>
      <vt:lpstr>Positive and Negative Logic</vt:lpstr>
      <vt:lpstr>Positive and Negative Logic</vt:lpstr>
      <vt:lpstr>2.9 Integrated Circuits</vt:lpstr>
      <vt:lpstr>Digital Logic Families</vt:lpstr>
      <vt:lpstr>Digital Logic Families</vt:lpstr>
      <vt:lpstr>CAD</vt:lpstr>
      <vt:lpstr>Chip Design</vt:lpstr>
    </vt:vector>
  </TitlesOfParts>
  <Company>Kasetsart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Pradondet Nilagupta</dc:creator>
  <cp:lastModifiedBy>USER</cp:lastModifiedBy>
  <cp:revision>95</cp:revision>
  <cp:lastPrinted>1601-01-01T00:00:00Z</cp:lastPrinted>
  <dcterms:created xsi:type="dcterms:W3CDTF">2007-10-31T16:45:31Z</dcterms:created>
  <dcterms:modified xsi:type="dcterms:W3CDTF">2014-03-17T09:03:29Z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TC102037551033</vt:lpwstr>
  </property>
</Properties>
</file>