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DB941BB6-F0CC-498B-961A-66C7F91BB20C}" type="datetimeFigureOut">
              <a:rPr lang="fr-FR" smtClean="0"/>
              <a:t>05/04/2021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FBCC1F-D735-4630-AD55-93B29F81C56E}"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61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B941BB6-F0CC-498B-961A-66C7F91BB20C}" type="datetimeFigureOut">
              <a:rPr lang="fr-FR" smtClean="0"/>
              <a:t>05/04/2021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FBCC1F-D735-4630-AD55-93B29F81C56E}" type="slidenum">
              <a:rPr lang="fr-FR" smtClean="0"/>
              <a:t>‹N°›</a:t>
            </a:fld>
            <a:endParaRPr lang="fr-FR"/>
          </a:p>
        </p:txBody>
      </p:sp>
    </p:spTree>
    <p:extLst>
      <p:ext uri="{BB962C8B-B14F-4D97-AF65-F5344CB8AC3E}">
        <p14:creationId xmlns:p14="http://schemas.microsoft.com/office/powerpoint/2010/main" val="417257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B941BB6-F0CC-498B-961A-66C7F91BB20C}" type="datetimeFigureOut">
              <a:rPr lang="fr-FR" smtClean="0"/>
              <a:t>05/04/2021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FBCC1F-D735-4630-AD55-93B29F81C56E}" type="slidenum">
              <a:rPr lang="fr-FR" smtClean="0"/>
              <a:t>‹N°›</a:t>
            </a:fld>
            <a:endParaRPr lang="fr-FR"/>
          </a:p>
        </p:txBody>
      </p:sp>
    </p:spTree>
    <p:extLst>
      <p:ext uri="{BB962C8B-B14F-4D97-AF65-F5344CB8AC3E}">
        <p14:creationId xmlns:p14="http://schemas.microsoft.com/office/powerpoint/2010/main" val="3483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B941BB6-F0CC-498B-961A-66C7F91BB20C}" type="datetimeFigureOut">
              <a:rPr lang="fr-FR" smtClean="0"/>
              <a:t>05/04/2021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FBCC1F-D735-4630-AD55-93B29F81C56E}" type="slidenum">
              <a:rPr lang="fr-FR" smtClean="0"/>
              <a:t>‹N°›</a:t>
            </a:fld>
            <a:endParaRPr lang="fr-FR"/>
          </a:p>
        </p:txBody>
      </p:sp>
    </p:spTree>
    <p:extLst>
      <p:ext uri="{BB962C8B-B14F-4D97-AF65-F5344CB8AC3E}">
        <p14:creationId xmlns:p14="http://schemas.microsoft.com/office/powerpoint/2010/main" val="83354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B941BB6-F0CC-498B-961A-66C7F91BB20C}" type="datetimeFigureOut">
              <a:rPr lang="fr-FR" smtClean="0"/>
              <a:t>05/04/2021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FBCC1F-D735-4630-AD55-93B29F81C56E}"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59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B941BB6-F0CC-498B-961A-66C7F91BB20C}" type="datetimeFigureOut">
              <a:rPr lang="fr-FR" smtClean="0"/>
              <a:t>05/04/2021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6FBCC1F-D735-4630-AD55-93B29F81C56E}" type="slidenum">
              <a:rPr lang="fr-FR" smtClean="0"/>
              <a:t>‹N°›</a:t>
            </a:fld>
            <a:endParaRPr lang="fr-FR"/>
          </a:p>
        </p:txBody>
      </p:sp>
    </p:spTree>
    <p:extLst>
      <p:ext uri="{BB962C8B-B14F-4D97-AF65-F5344CB8AC3E}">
        <p14:creationId xmlns:p14="http://schemas.microsoft.com/office/powerpoint/2010/main" val="43604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B941BB6-F0CC-498B-961A-66C7F91BB20C}" type="datetimeFigureOut">
              <a:rPr lang="fr-FR" smtClean="0"/>
              <a:t>05/04/2021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6FBCC1F-D735-4630-AD55-93B29F81C56E}" type="slidenum">
              <a:rPr lang="fr-FR" smtClean="0"/>
              <a:t>‹N°›</a:t>
            </a:fld>
            <a:endParaRPr lang="fr-FR"/>
          </a:p>
        </p:txBody>
      </p:sp>
    </p:spTree>
    <p:extLst>
      <p:ext uri="{BB962C8B-B14F-4D97-AF65-F5344CB8AC3E}">
        <p14:creationId xmlns:p14="http://schemas.microsoft.com/office/powerpoint/2010/main" val="152653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B941BB6-F0CC-498B-961A-66C7F91BB20C}" type="datetimeFigureOut">
              <a:rPr lang="fr-FR" smtClean="0"/>
              <a:t>05/04/2021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6FBCC1F-D735-4630-AD55-93B29F81C56E}" type="slidenum">
              <a:rPr lang="fr-FR" smtClean="0"/>
              <a:t>‹N°›</a:t>
            </a:fld>
            <a:endParaRPr lang="fr-FR"/>
          </a:p>
        </p:txBody>
      </p:sp>
    </p:spTree>
    <p:extLst>
      <p:ext uri="{BB962C8B-B14F-4D97-AF65-F5344CB8AC3E}">
        <p14:creationId xmlns:p14="http://schemas.microsoft.com/office/powerpoint/2010/main" val="361220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941BB6-F0CC-498B-961A-66C7F91BB20C}" type="datetimeFigureOut">
              <a:rPr lang="fr-FR" smtClean="0"/>
              <a:t>05/04/2021</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56FBCC1F-D735-4630-AD55-93B29F81C56E}" type="slidenum">
              <a:rPr lang="fr-FR" smtClean="0"/>
              <a:t>‹N°›</a:t>
            </a:fld>
            <a:endParaRPr lang="fr-FR"/>
          </a:p>
        </p:txBody>
      </p:sp>
    </p:spTree>
    <p:extLst>
      <p:ext uri="{BB962C8B-B14F-4D97-AF65-F5344CB8AC3E}">
        <p14:creationId xmlns:p14="http://schemas.microsoft.com/office/powerpoint/2010/main" val="1905690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941BB6-F0CC-498B-961A-66C7F91BB20C}" type="datetimeFigureOut">
              <a:rPr lang="fr-FR" smtClean="0"/>
              <a:t>05/04/2021</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FBCC1F-D735-4630-AD55-93B29F81C56E}" type="slidenum">
              <a:rPr lang="fr-FR" smtClean="0"/>
              <a:t>‹N°›</a:t>
            </a:fld>
            <a:endParaRPr lang="fr-FR"/>
          </a:p>
        </p:txBody>
      </p:sp>
    </p:spTree>
    <p:extLst>
      <p:ext uri="{BB962C8B-B14F-4D97-AF65-F5344CB8AC3E}">
        <p14:creationId xmlns:p14="http://schemas.microsoft.com/office/powerpoint/2010/main" val="265815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B941BB6-F0CC-498B-961A-66C7F91BB20C}" type="datetimeFigureOut">
              <a:rPr lang="fr-FR" smtClean="0"/>
              <a:t>05/04/2021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6FBCC1F-D735-4630-AD55-93B29F81C56E}" type="slidenum">
              <a:rPr lang="fr-FR" smtClean="0"/>
              <a:t>‹N°›</a:t>
            </a:fld>
            <a:endParaRPr lang="fr-FR"/>
          </a:p>
        </p:txBody>
      </p:sp>
    </p:spTree>
    <p:extLst>
      <p:ext uri="{BB962C8B-B14F-4D97-AF65-F5344CB8AC3E}">
        <p14:creationId xmlns:p14="http://schemas.microsoft.com/office/powerpoint/2010/main" val="196710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941BB6-F0CC-498B-961A-66C7F91BB20C}" type="datetimeFigureOut">
              <a:rPr lang="fr-FR" smtClean="0"/>
              <a:t>05/04/2021</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FBCC1F-D735-4630-AD55-93B29F81C56E}"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914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Introduction aux Base De </a:t>
            </a:r>
            <a:r>
              <a:rPr lang="fr-FR" dirty="0" err="1" smtClean="0"/>
              <a:t>Donée</a:t>
            </a:r>
            <a:endParaRPr lang="fr-FR" dirty="0"/>
          </a:p>
        </p:txBody>
      </p:sp>
      <p:sp>
        <p:nvSpPr>
          <p:cNvPr id="3" name="Sous-titre 2"/>
          <p:cNvSpPr>
            <a:spLocks noGrp="1"/>
          </p:cNvSpPr>
          <p:nvPr>
            <p:ph type="subTitle" idx="1"/>
          </p:nvPr>
        </p:nvSpPr>
        <p:spPr/>
        <p:txBody>
          <a:bodyPr/>
          <a:lstStyle/>
          <a:p>
            <a:r>
              <a:rPr lang="fr-FR" dirty="0" smtClean="0"/>
              <a:t>Réaliser par: Mahdi Dimassi</a:t>
            </a:r>
          </a:p>
          <a:p>
            <a:endParaRPr lang="fr-FR" dirty="0"/>
          </a:p>
        </p:txBody>
      </p:sp>
    </p:spTree>
    <p:extLst>
      <p:ext uri="{BB962C8B-B14F-4D97-AF65-F5344CB8AC3E}">
        <p14:creationId xmlns:p14="http://schemas.microsoft.com/office/powerpoint/2010/main" val="1616188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000" b="1" dirty="0" smtClean="0"/>
              <a:t>Plan</a:t>
            </a:r>
            <a:endParaRPr lang="fr-FR" sz="5000" b="1" dirty="0"/>
          </a:p>
        </p:txBody>
      </p:sp>
      <p:sp>
        <p:nvSpPr>
          <p:cNvPr id="3" name="Espace réservé du contenu 2"/>
          <p:cNvSpPr>
            <a:spLocks noGrp="1"/>
          </p:cNvSpPr>
          <p:nvPr>
            <p:ph idx="1"/>
          </p:nvPr>
        </p:nvSpPr>
        <p:spPr/>
        <p:txBody>
          <a:bodyPr/>
          <a:lstStyle/>
          <a:p>
            <a:r>
              <a:rPr lang="fr-FR" dirty="0" err="1" smtClean="0"/>
              <a:t>Definition</a:t>
            </a:r>
            <a:r>
              <a:rPr lang="fr-FR" dirty="0" smtClean="0"/>
              <a:t> de SGBDR (</a:t>
            </a:r>
            <a:r>
              <a:rPr lang="fr-FR" dirty="0" err="1" smtClean="0"/>
              <a:t>Mysql</a:t>
            </a:r>
            <a:r>
              <a:rPr lang="fr-FR" dirty="0" smtClean="0"/>
              <a:t>, </a:t>
            </a:r>
            <a:r>
              <a:rPr lang="fr-FR" dirty="0"/>
              <a:t>PostgreSQL </a:t>
            </a:r>
            <a:r>
              <a:rPr lang="fr-FR" dirty="0" smtClean="0"/>
              <a:t>,SQL SERVER)</a:t>
            </a:r>
          </a:p>
          <a:p>
            <a:r>
              <a:rPr lang="fr-FR" dirty="0" smtClean="0"/>
              <a:t>Comparaison entre les SGBDR</a:t>
            </a:r>
            <a:endParaRPr lang="fr-FR" dirty="0"/>
          </a:p>
        </p:txBody>
      </p:sp>
    </p:spTree>
    <p:extLst>
      <p:ext uri="{BB962C8B-B14F-4D97-AF65-F5344CB8AC3E}">
        <p14:creationId xmlns:p14="http://schemas.microsoft.com/office/powerpoint/2010/main" val="230518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smtClean="0"/>
              <a:t>Définition </a:t>
            </a:r>
            <a:r>
              <a:rPr lang="fr-FR" b="1" dirty="0"/>
              <a:t>de SGBDR </a:t>
            </a:r>
            <a:r>
              <a:rPr lang="fr-FR" b="1" dirty="0" smtClean="0"/>
              <a:t>(MySQL, </a:t>
            </a:r>
            <a:r>
              <a:rPr lang="fr-FR" b="1" dirty="0"/>
              <a:t>PostgreSQL ,SQL SERVER</a:t>
            </a:r>
            <a:r>
              <a:rPr lang="fr-FR" b="1" dirty="0" smtClean="0"/>
              <a:t>)</a:t>
            </a:r>
            <a:endParaRPr lang="fr-FR" b="1" dirty="0"/>
          </a:p>
        </p:txBody>
      </p:sp>
      <p:sp>
        <p:nvSpPr>
          <p:cNvPr id="3" name="Espace réservé du contenu 2"/>
          <p:cNvSpPr>
            <a:spLocks noGrp="1"/>
          </p:cNvSpPr>
          <p:nvPr>
            <p:ph idx="1"/>
          </p:nvPr>
        </p:nvSpPr>
        <p:spPr/>
        <p:txBody>
          <a:bodyPr>
            <a:normAutofit/>
          </a:bodyPr>
          <a:lstStyle/>
          <a:p>
            <a:r>
              <a:rPr lang="fr-FR" sz="2200" dirty="0"/>
              <a:t>Un </a:t>
            </a:r>
            <a:r>
              <a:rPr lang="fr-FR" sz="2200" b="1" dirty="0"/>
              <a:t>Système de Gestion de Base de Données</a:t>
            </a:r>
            <a:r>
              <a:rPr lang="fr-FR" sz="2200" dirty="0"/>
              <a:t> (SGBD) est un logiciel qui permet de stocker des informations dans une base de données. Un tel système permet de lire, écrire, modifier, trier, transformer ou même imprimer les données qui sont contenus dans la base de données</a:t>
            </a:r>
            <a:r>
              <a:rPr lang="fr-FR" sz="2200" dirty="0" smtClean="0"/>
              <a:t>.</a:t>
            </a:r>
          </a:p>
          <a:p>
            <a:endParaRPr lang="fr-FR" sz="2200" dirty="0"/>
          </a:p>
          <a:p>
            <a:endParaRPr lang="fr-FR" sz="2200" dirty="0" smtClean="0"/>
          </a:p>
          <a:p>
            <a:endParaRPr lang="fr-FR" sz="2200" dirty="0"/>
          </a:p>
          <a:p>
            <a:endParaRPr lang="fr-FR" sz="2200" dirty="0" smtClean="0"/>
          </a:p>
          <a:p>
            <a:r>
              <a:rPr lang="fr-FR" sz="2200" dirty="0"/>
              <a:t>Parmi les logiciels les plus connus il est possible de citer : MySQL, PostgreSQL, </a:t>
            </a:r>
            <a:r>
              <a:rPr lang="fr-FR" sz="2200" dirty="0" err="1"/>
              <a:t>SQLite</a:t>
            </a:r>
            <a:r>
              <a:rPr lang="fr-FR" sz="2200" dirty="0"/>
              <a:t>, Oracle </a:t>
            </a:r>
            <a:r>
              <a:rPr lang="fr-FR" sz="2200" dirty="0" err="1"/>
              <a:t>Database</a:t>
            </a:r>
            <a:r>
              <a:rPr lang="fr-FR" sz="2200" dirty="0"/>
              <a:t>, Microsoft SQL Server, </a:t>
            </a:r>
            <a:r>
              <a:rPr lang="fr-FR" sz="2200" dirty="0" err="1"/>
              <a:t>Firebird</a:t>
            </a:r>
            <a:r>
              <a:rPr lang="fr-FR" sz="2200" dirty="0"/>
              <a:t> ou Ingres.</a:t>
            </a:r>
            <a:endParaRPr lang="fr-FR" sz="2200" dirty="0"/>
          </a:p>
        </p:txBody>
      </p:sp>
    </p:spTree>
    <p:extLst>
      <p:ext uri="{BB962C8B-B14F-4D97-AF65-F5344CB8AC3E}">
        <p14:creationId xmlns:p14="http://schemas.microsoft.com/office/powerpoint/2010/main" val="75263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Définition de SGBDR (MySQL, PostgreSQL ,SQL SERVER)</a:t>
            </a:r>
            <a:endParaRPr lang="fr-FR" dirty="0"/>
          </a:p>
        </p:txBody>
      </p:sp>
      <p:sp>
        <p:nvSpPr>
          <p:cNvPr id="3" name="Espace réservé du contenu 2"/>
          <p:cNvSpPr>
            <a:spLocks noGrp="1"/>
          </p:cNvSpPr>
          <p:nvPr>
            <p:ph idx="1"/>
          </p:nvPr>
        </p:nvSpPr>
        <p:spPr/>
        <p:txBody>
          <a:bodyPr>
            <a:normAutofit/>
          </a:bodyPr>
          <a:lstStyle/>
          <a:p>
            <a:r>
              <a:rPr lang="fr-FR" sz="2200" dirty="0"/>
              <a:t>Une </a:t>
            </a:r>
            <a:r>
              <a:rPr lang="fr-FR" sz="2200" b="1" dirty="0"/>
              <a:t>base de données relationnelle</a:t>
            </a:r>
            <a:r>
              <a:rPr lang="fr-FR" sz="2200" dirty="0"/>
              <a:t> est un ensemble de tables (ensembles de données avec des lignes et des colonnes) qui contiennent des informations relatives à d'autres tables de la base de données</a:t>
            </a:r>
            <a:r>
              <a:rPr lang="fr-FR" sz="2200" dirty="0" smtClean="0"/>
              <a:t>.</a:t>
            </a:r>
          </a:p>
          <a:p>
            <a:endParaRPr lang="fr-FR" sz="2200" dirty="0" smtClean="0"/>
          </a:p>
          <a:p>
            <a:r>
              <a:rPr lang="fr-FR" sz="2200" dirty="0"/>
              <a:t>Si vous avez commencé à chercher des moyens d'apprendre SQL, vous avez peut-être remarqué les nombreux dialectes de SQL disponibles pour apprendre avec des distinctions claires (et moins claires) entre les différents dialectes. Alors par où commencez-vous? Quelle version de SQL vous est la plus utile si vous ne l'avez pas encore utilisée? </a:t>
            </a:r>
            <a:r>
              <a:rPr lang="fr-FR" sz="2200" dirty="0"/>
              <a:t>N</a:t>
            </a:r>
            <a:r>
              <a:rPr lang="fr-FR" sz="2200" dirty="0" smtClean="0"/>
              <a:t>ous </a:t>
            </a:r>
            <a:r>
              <a:rPr lang="fr-FR" sz="2200" dirty="0"/>
              <a:t>nous concentrerons sur </a:t>
            </a:r>
            <a:r>
              <a:rPr lang="fr-FR" sz="2200" dirty="0" smtClean="0"/>
              <a:t>trois </a:t>
            </a:r>
            <a:r>
              <a:rPr lang="fr-FR" sz="2200" dirty="0"/>
              <a:t>des systèmes de gestion de base de données les plus populaires - PostgreSQL, </a:t>
            </a:r>
            <a:r>
              <a:rPr lang="fr-FR" sz="2200" dirty="0" smtClean="0"/>
              <a:t>MySQL et </a:t>
            </a:r>
            <a:r>
              <a:rPr lang="fr-FR" sz="2200" dirty="0"/>
              <a:t>SQL Server - et leurs versions de la syntaxe SQL.</a:t>
            </a:r>
            <a:endParaRPr lang="fr-FR" sz="2200" dirty="0"/>
          </a:p>
        </p:txBody>
      </p:sp>
    </p:spTree>
    <p:extLst>
      <p:ext uri="{BB962C8B-B14F-4D97-AF65-F5344CB8AC3E}">
        <p14:creationId xmlns:p14="http://schemas.microsoft.com/office/powerpoint/2010/main" val="200095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Quelle est la différence?</a:t>
            </a:r>
            <a:br>
              <a:rPr lang="fr-FR" b="1" dirty="0"/>
            </a:br>
            <a:endParaRPr lang="fr-FR" dirty="0"/>
          </a:p>
        </p:txBody>
      </p:sp>
      <p:sp>
        <p:nvSpPr>
          <p:cNvPr id="3" name="Espace réservé du contenu 2"/>
          <p:cNvSpPr>
            <a:spLocks noGrp="1"/>
          </p:cNvSpPr>
          <p:nvPr>
            <p:ph idx="1"/>
          </p:nvPr>
        </p:nvSpPr>
        <p:spPr/>
        <p:txBody>
          <a:bodyPr/>
          <a:lstStyle/>
          <a:p>
            <a:pPr algn="ctr"/>
            <a:endParaRPr lang="fr-FR" sz="2200" dirty="0" smtClean="0"/>
          </a:p>
          <a:p>
            <a:pPr marL="0" indent="0" algn="ctr">
              <a:buNone/>
            </a:pPr>
            <a:endParaRPr lang="fr-FR" sz="2200" dirty="0" smtClean="0"/>
          </a:p>
          <a:p>
            <a:pPr marL="0" indent="0" algn="ctr">
              <a:buNone/>
            </a:pPr>
            <a:endParaRPr lang="fr-FR" sz="2200" dirty="0" smtClean="0"/>
          </a:p>
          <a:p>
            <a:pPr marL="0" indent="0" algn="ctr">
              <a:buNone/>
            </a:pPr>
            <a:r>
              <a:rPr lang="fr-FR" sz="2200" dirty="0" smtClean="0"/>
              <a:t>PostgreSQL</a:t>
            </a:r>
            <a:r>
              <a:rPr lang="fr-FR" sz="2200" dirty="0"/>
              <a:t>, MySQL et </a:t>
            </a:r>
            <a:r>
              <a:rPr lang="fr-FR" sz="2200" dirty="0" err="1" smtClean="0"/>
              <a:t>SQLite</a:t>
            </a:r>
            <a:r>
              <a:rPr lang="fr-FR" sz="2200" dirty="0" smtClean="0"/>
              <a:t> </a:t>
            </a:r>
            <a:r>
              <a:rPr lang="fr-FR" sz="2200" dirty="0"/>
              <a:t>utilisent une syntaxe très similaire, avec quelques différences notables mises en évidence ci-dessous. Microsoft SQL Server a le plus grand contraste dans la syntaxe SQL, ainsi qu'une grande variété de fonctions non disponibles sur d'autres plates-formes. Le tableau ci-dessous met en évidence quelques exemples de différences fondamentales entre les plates-formes SQL</a:t>
            </a:r>
            <a:r>
              <a:rPr lang="fr-FR" sz="2200" dirty="0" smtClean="0"/>
              <a:t>.</a:t>
            </a:r>
            <a:endParaRPr lang="fr-FR" sz="2200" dirty="0"/>
          </a:p>
          <a:p>
            <a:endParaRPr lang="fr-FR" dirty="0" smtClean="0"/>
          </a:p>
          <a:p>
            <a:endParaRPr lang="fr-FR" dirty="0"/>
          </a:p>
          <a:p>
            <a:endParaRPr lang="fr-FR" dirty="0"/>
          </a:p>
        </p:txBody>
      </p:sp>
    </p:spTree>
    <p:extLst>
      <p:ext uri="{BB962C8B-B14F-4D97-AF65-F5344CB8AC3E}">
        <p14:creationId xmlns:p14="http://schemas.microsoft.com/office/powerpoint/2010/main" val="419991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678426612"/>
              </p:ext>
            </p:extLst>
          </p:nvPr>
        </p:nvGraphicFramePr>
        <p:xfrm>
          <a:off x="91439" y="0"/>
          <a:ext cx="11926390" cy="6273994"/>
        </p:xfrm>
        <a:graphic>
          <a:graphicData uri="http://schemas.openxmlformats.org/drawingml/2006/table">
            <a:tbl>
              <a:tblPr firstRow="1" bandRow="1">
                <a:tableStyleId>{5C22544A-7EE6-4342-B048-85BDC9FD1C3A}</a:tableStyleId>
              </a:tblPr>
              <a:tblGrid>
                <a:gridCol w="2385278">
                  <a:extLst>
                    <a:ext uri="{9D8B030D-6E8A-4147-A177-3AD203B41FA5}">
                      <a16:colId xmlns:a16="http://schemas.microsoft.com/office/drawing/2014/main" val="3125071560"/>
                    </a:ext>
                  </a:extLst>
                </a:gridCol>
                <a:gridCol w="2385278">
                  <a:extLst>
                    <a:ext uri="{9D8B030D-6E8A-4147-A177-3AD203B41FA5}">
                      <a16:colId xmlns:a16="http://schemas.microsoft.com/office/drawing/2014/main" val="3782376542"/>
                    </a:ext>
                  </a:extLst>
                </a:gridCol>
                <a:gridCol w="2385278">
                  <a:extLst>
                    <a:ext uri="{9D8B030D-6E8A-4147-A177-3AD203B41FA5}">
                      <a16:colId xmlns:a16="http://schemas.microsoft.com/office/drawing/2014/main" val="1680034654"/>
                    </a:ext>
                  </a:extLst>
                </a:gridCol>
                <a:gridCol w="2385278">
                  <a:extLst>
                    <a:ext uri="{9D8B030D-6E8A-4147-A177-3AD203B41FA5}">
                      <a16:colId xmlns:a16="http://schemas.microsoft.com/office/drawing/2014/main" val="920683173"/>
                    </a:ext>
                  </a:extLst>
                </a:gridCol>
                <a:gridCol w="2385278">
                  <a:extLst>
                    <a:ext uri="{9D8B030D-6E8A-4147-A177-3AD203B41FA5}">
                      <a16:colId xmlns:a16="http://schemas.microsoft.com/office/drawing/2014/main" val="1571222712"/>
                    </a:ext>
                  </a:extLst>
                </a:gridCol>
              </a:tblGrid>
              <a:tr h="514071">
                <a:tc>
                  <a:txBody>
                    <a:bodyPr/>
                    <a:lstStyle/>
                    <a:p>
                      <a:pPr fontAlgn="ctr"/>
                      <a:r>
                        <a:rPr lang="fr-FR" dirty="0">
                          <a:effectLst/>
                          <a:latin typeface="Lato"/>
                        </a:rPr>
                        <a:t/>
                      </a:r>
                      <a:br>
                        <a:rPr lang="fr-FR" dirty="0">
                          <a:effectLst/>
                          <a:latin typeface="Lato"/>
                        </a:rPr>
                      </a:br>
                      <a:endParaRPr lang="fr-FR" dirty="0">
                        <a:effectLst/>
                        <a:latin typeface="Lato"/>
                      </a:endParaRPr>
                    </a:p>
                  </a:txBody>
                  <a:tcPr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fr-FR" dirty="0" smtClean="0">
                          <a:effectLst/>
                          <a:latin typeface="Lato"/>
                        </a:rPr>
                        <a:t>serveur SQL</a:t>
                      </a:r>
                    </a:p>
                  </a:txBody>
                  <a:tcPr anchor="ctr"/>
                </a:tc>
                <a:tc>
                  <a:txBody>
                    <a:bodyPr/>
                    <a:lstStyle/>
                    <a:p>
                      <a:pPr fontAlgn="ctr"/>
                      <a:r>
                        <a:rPr lang="fr-FR" dirty="0" smtClean="0">
                          <a:effectLst/>
                          <a:latin typeface="Lato"/>
                        </a:rPr>
                        <a:t>MySQL</a:t>
                      </a:r>
                      <a:endParaRPr lang="fr-FR" dirty="0">
                        <a:effectLst/>
                        <a:latin typeface="Lato"/>
                      </a:endParaRPr>
                    </a:p>
                  </a:txBody>
                  <a:tcPr anchor="ctr"/>
                </a:tc>
                <a:tc>
                  <a:txBody>
                    <a:bodyPr/>
                    <a:lstStyle/>
                    <a:p>
                      <a:pPr fontAlgn="ctr"/>
                      <a:r>
                        <a:rPr lang="fr-FR" dirty="0" smtClean="0">
                          <a:effectLst/>
                          <a:latin typeface="Lato"/>
                        </a:rPr>
                        <a:t>PostgreSQL</a:t>
                      </a:r>
                      <a:endParaRPr lang="fr-FR" dirty="0">
                        <a:effectLst/>
                        <a:latin typeface="Lato"/>
                      </a:endParaRPr>
                    </a:p>
                  </a:txBody>
                  <a:tcPr anchor="ctr"/>
                </a:tc>
                <a:tc>
                  <a:txBody>
                    <a:bodyPr/>
                    <a:lstStyle/>
                    <a:p>
                      <a:r>
                        <a:rPr lang="fr-FR" dirty="0" err="1" smtClean="0">
                          <a:effectLst/>
                          <a:latin typeface="Lato"/>
                        </a:rPr>
                        <a:t>SQLite</a:t>
                      </a:r>
                      <a:endParaRPr lang="fr-FR" dirty="0"/>
                    </a:p>
                  </a:txBody>
                  <a:tcPr/>
                </a:tc>
                <a:extLst>
                  <a:ext uri="{0D108BD9-81ED-4DB2-BD59-A6C34878D82A}">
                    <a16:rowId xmlns:a16="http://schemas.microsoft.com/office/drawing/2014/main" val="3926681151"/>
                  </a:ext>
                </a:extLst>
              </a:tr>
              <a:tr h="514071">
                <a:tc>
                  <a:txBody>
                    <a:bodyPr/>
                    <a:lstStyle/>
                    <a:p>
                      <a:pPr fontAlgn="ctr"/>
                      <a:r>
                        <a:rPr lang="fr-FR">
                          <a:effectLst/>
                        </a:rPr>
                        <a:t>CHOISIR ...</a:t>
                      </a:r>
                    </a:p>
                  </a:txBody>
                  <a:tcPr anchor="ctr"/>
                </a:tc>
                <a:tc>
                  <a:txBody>
                    <a:bodyPr/>
                    <a:lstStyle/>
                    <a:p>
                      <a:pPr fontAlgn="ctr"/>
                      <a:r>
                        <a:rPr lang="fr-FR">
                          <a:effectLst/>
                        </a:rPr>
                        <a:t>Sélectionnez [col1], [col2]</a:t>
                      </a:r>
                    </a:p>
                  </a:txBody>
                  <a:tcPr anchor="ctr"/>
                </a:tc>
                <a:tc>
                  <a:txBody>
                    <a:bodyPr/>
                    <a:lstStyle/>
                    <a:p>
                      <a:pPr fontAlgn="ctr"/>
                      <a:r>
                        <a:rPr lang="fr-FR">
                          <a:effectLst/>
                        </a:rPr>
                        <a:t>SELECT col1, col2</a:t>
                      </a:r>
                    </a:p>
                  </a:txBody>
                  <a:tcPr anchor="ctr"/>
                </a:tc>
                <a:tc>
                  <a:txBody>
                    <a:bodyPr/>
                    <a:lstStyle/>
                    <a:p>
                      <a:pPr fontAlgn="ctr"/>
                      <a:r>
                        <a:rPr lang="fr-FR">
                          <a:effectLst/>
                        </a:rPr>
                        <a:t>SELECT col1, col2</a:t>
                      </a:r>
                    </a:p>
                  </a:txBody>
                  <a:tcPr anchor="ctr"/>
                </a:tc>
                <a:tc>
                  <a:txBody>
                    <a:bodyPr/>
                    <a:lstStyle/>
                    <a:p>
                      <a:pPr fontAlgn="ctr"/>
                      <a:r>
                        <a:rPr lang="fr-FR" dirty="0">
                          <a:effectLst/>
                        </a:rPr>
                        <a:t>SELECT col1, col2</a:t>
                      </a:r>
                    </a:p>
                  </a:txBody>
                  <a:tcPr anchor="ctr"/>
                </a:tc>
                <a:extLst>
                  <a:ext uri="{0D108BD9-81ED-4DB2-BD59-A6C34878D82A}">
                    <a16:rowId xmlns:a16="http://schemas.microsoft.com/office/drawing/2014/main" val="304541089"/>
                  </a:ext>
                </a:extLst>
              </a:tr>
              <a:tr h="1395336">
                <a:tc>
                  <a:txBody>
                    <a:bodyPr/>
                    <a:lstStyle/>
                    <a:p>
                      <a:pPr fontAlgn="ctr"/>
                      <a:r>
                        <a:rPr lang="fr-FR">
                          <a:effectLst/>
                        </a:rPr>
                        <a:t>Les données des tableaux sont sensibles à la casse?</a:t>
                      </a:r>
                    </a:p>
                  </a:txBody>
                  <a:tcPr anchor="ctr"/>
                </a:tc>
                <a:tc>
                  <a:txBody>
                    <a:bodyPr/>
                    <a:lstStyle/>
                    <a:p>
                      <a:pPr fontAlgn="ctr"/>
                      <a:r>
                        <a:rPr lang="fr-FR">
                          <a:effectLst/>
                        </a:rPr>
                        <a:t>Oui WHERE name = 'John' Ou WHERE name = 'john' ne sont pas les mêmes</a:t>
                      </a:r>
                    </a:p>
                  </a:txBody>
                  <a:tcPr anchor="ctr"/>
                </a:tc>
                <a:tc>
                  <a:txBody>
                    <a:bodyPr/>
                    <a:lstStyle/>
                    <a:p>
                      <a:pPr fontAlgn="ctr"/>
                      <a:r>
                        <a:rPr lang="fr-FR">
                          <a:effectLst/>
                        </a:rPr>
                        <a:t>Pas de WHERE name = 'John' Ou WHERE name = 'john' sont les mêmes</a:t>
                      </a:r>
                    </a:p>
                  </a:txBody>
                  <a:tcPr anchor="ctr"/>
                </a:tc>
                <a:tc>
                  <a:txBody>
                    <a:bodyPr/>
                    <a:lstStyle/>
                    <a:p>
                      <a:pPr fontAlgn="ctr"/>
                      <a:r>
                        <a:rPr lang="fr-FR">
                          <a:effectLst/>
                        </a:rPr>
                        <a:t>Oui WHERE name = 'John' Ou WHERE name = 'john' ne sont pas les mêmes</a:t>
                      </a:r>
                    </a:p>
                  </a:txBody>
                  <a:tcPr anchor="ctr"/>
                </a:tc>
                <a:tc>
                  <a:txBody>
                    <a:bodyPr/>
                    <a:lstStyle/>
                    <a:p>
                      <a:pPr fontAlgn="ctr"/>
                      <a:r>
                        <a:rPr lang="fr-FR">
                          <a:effectLst/>
                        </a:rPr>
                        <a:t>Oui WHERE name = 'John' Ou WHERE name = 'john' ne sont pas les mêmes</a:t>
                      </a:r>
                    </a:p>
                  </a:txBody>
                  <a:tcPr anchor="ctr"/>
                </a:tc>
                <a:extLst>
                  <a:ext uri="{0D108BD9-81ED-4DB2-BD59-A6C34878D82A}">
                    <a16:rowId xmlns:a16="http://schemas.microsoft.com/office/drawing/2014/main" val="1199834244"/>
                  </a:ext>
                </a:extLst>
              </a:tr>
              <a:tr h="734387">
                <a:tc>
                  <a:txBody>
                    <a:bodyPr/>
                    <a:lstStyle/>
                    <a:p>
                      <a:pPr fontAlgn="ctr"/>
                      <a:r>
                        <a:rPr lang="fr-FR">
                          <a:effectLst/>
                        </a:rPr>
                        <a:t>Utiliser des guillemets</a:t>
                      </a:r>
                    </a:p>
                  </a:txBody>
                  <a:tcPr anchor="ctr"/>
                </a:tc>
                <a:tc>
                  <a:txBody>
                    <a:bodyPr/>
                    <a:lstStyle/>
                    <a:p>
                      <a:pPr fontAlgn="ctr"/>
                      <a:r>
                        <a:rPr lang="fr-FR">
                          <a:effectLst/>
                        </a:rPr>
                        <a:t>name = 'John' uniquement</a:t>
                      </a:r>
                    </a:p>
                  </a:txBody>
                  <a:tcPr anchor="ctr"/>
                </a:tc>
                <a:tc>
                  <a:txBody>
                    <a:bodyPr/>
                    <a:lstStyle/>
                    <a:p>
                      <a:pPr fontAlgn="ctr"/>
                      <a:r>
                        <a:rPr lang="en-US">
                          <a:effectLst/>
                        </a:rPr>
                        <a:t>name = 'John' ou name = "John"</a:t>
                      </a:r>
                    </a:p>
                  </a:txBody>
                  <a:tcPr anchor="ctr"/>
                </a:tc>
                <a:tc>
                  <a:txBody>
                    <a:bodyPr/>
                    <a:lstStyle/>
                    <a:p>
                      <a:pPr fontAlgn="ctr"/>
                      <a:r>
                        <a:rPr lang="fr-FR">
                          <a:effectLst/>
                        </a:rPr>
                        <a:t>name = 'John' uniquement</a:t>
                      </a:r>
                    </a:p>
                  </a:txBody>
                  <a:tcPr anchor="ctr"/>
                </a:tc>
                <a:tc>
                  <a:txBody>
                    <a:bodyPr/>
                    <a:lstStyle/>
                    <a:p>
                      <a:pPr fontAlgn="ctr"/>
                      <a:r>
                        <a:rPr lang="en-US">
                          <a:effectLst/>
                        </a:rPr>
                        <a:t>name = 'John' ou name = "John"</a:t>
                      </a:r>
                    </a:p>
                  </a:txBody>
                  <a:tcPr anchor="ctr"/>
                </a:tc>
                <a:extLst>
                  <a:ext uri="{0D108BD9-81ED-4DB2-BD59-A6C34878D82A}">
                    <a16:rowId xmlns:a16="http://schemas.microsoft.com/office/drawing/2014/main" val="3934246221"/>
                  </a:ext>
                </a:extLst>
              </a:tr>
              <a:tr h="734387">
                <a:tc>
                  <a:txBody>
                    <a:bodyPr/>
                    <a:lstStyle/>
                    <a:p>
                      <a:pPr fontAlgn="ctr"/>
                      <a:r>
                        <a:rPr lang="fr-FR">
                          <a:effectLst/>
                        </a:rPr>
                        <a:t>Alias ​​pour les colonnes et les tables</a:t>
                      </a:r>
                    </a:p>
                  </a:txBody>
                  <a:tcPr anchor="ctr"/>
                </a:tc>
                <a:tc>
                  <a:txBody>
                    <a:bodyPr/>
                    <a:lstStyle/>
                    <a:p>
                      <a:pPr fontAlgn="ctr"/>
                      <a:r>
                        <a:rPr lang="fr-FR">
                          <a:effectLst/>
                        </a:rPr>
                        <a:t>SELECT AVG (col1) = avg1</a:t>
                      </a:r>
                    </a:p>
                  </a:txBody>
                  <a:tcPr anchor="ctr"/>
                </a:tc>
                <a:tc>
                  <a:txBody>
                    <a:bodyPr/>
                    <a:lstStyle/>
                    <a:p>
                      <a:pPr fontAlgn="ctr"/>
                      <a:r>
                        <a:rPr lang="en-US">
                          <a:effectLst/>
                        </a:rPr>
                        <a:t>SELECT AVG (col1) AS avg1</a:t>
                      </a:r>
                    </a:p>
                  </a:txBody>
                  <a:tcPr anchor="ctr"/>
                </a:tc>
                <a:tc>
                  <a:txBody>
                    <a:bodyPr/>
                    <a:lstStyle/>
                    <a:p>
                      <a:pPr fontAlgn="ctr"/>
                      <a:r>
                        <a:rPr lang="en-US">
                          <a:effectLst/>
                        </a:rPr>
                        <a:t>SELECT AVG (col1) AS avg1</a:t>
                      </a:r>
                    </a:p>
                  </a:txBody>
                  <a:tcPr anchor="ctr"/>
                </a:tc>
                <a:tc>
                  <a:txBody>
                    <a:bodyPr/>
                    <a:lstStyle/>
                    <a:p>
                      <a:pPr fontAlgn="ctr"/>
                      <a:r>
                        <a:rPr lang="en-US">
                          <a:effectLst/>
                        </a:rPr>
                        <a:t>SELECT AVG (col1) AS avg1</a:t>
                      </a:r>
                    </a:p>
                  </a:txBody>
                  <a:tcPr anchor="ctr"/>
                </a:tc>
                <a:extLst>
                  <a:ext uri="{0D108BD9-81ED-4DB2-BD59-A6C34878D82A}">
                    <a16:rowId xmlns:a16="http://schemas.microsoft.com/office/drawing/2014/main" val="1617759940"/>
                  </a:ext>
                </a:extLst>
              </a:tr>
              <a:tr h="954704">
                <a:tc>
                  <a:txBody>
                    <a:bodyPr/>
                    <a:lstStyle/>
                    <a:p>
                      <a:pPr fontAlgn="ctr"/>
                      <a:r>
                        <a:rPr lang="fr-FR">
                          <a:effectLst/>
                        </a:rPr>
                        <a:t>Travailler avec des dates</a:t>
                      </a:r>
                    </a:p>
                  </a:txBody>
                  <a:tcPr anchor="ctr"/>
                </a:tc>
                <a:tc>
                  <a:txBody>
                    <a:bodyPr/>
                    <a:lstStyle/>
                    <a:p>
                      <a:pPr fontAlgn="ctr"/>
                      <a:r>
                        <a:rPr lang="fr-FR">
                          <a:effectLst/>
                        </a:rPr>
                        <a:t>GETDATE () DATEPART ()</a:t>
                      </a:r>
                    </a:p>
                  </a:txBody>
                  <a:tcPr anchor="ctr"/>
                </a:tc>
                <a:tc>
                  <a:txBody>
                    <a:bodyPr/>
                    <a:lstStyle/>
                    <a:p>
                      <a:pPr fontAlgn="ctr"/>
                      <a:r>
                        <a:rPr lang="fr-FR">
                          <a:effectLst/>
                        </a:rPr>
                        <a:t>CURDATE () CURTIME () EXTRAIT ()</a:t>
                      </a:r>
                    </a:p>
                  </a:txBody>
                  <a:tcPr anchor="ctr"/>
                </a:tc>
                <a:tc>
                  <a:txBody>
                    <a:bodyPr/>
                    <a:lstStyle/>
                    <a:p>
                      <a:pPr fontAlgn="ctr"/>
                      <a:r>
                        <a:rPr lang="fr-FR">
                          <a:effectLst/>
                        </a:rPr>
                        <a:t>CURRENT_DATE () CURRENT_TIME () EXTRACT ()</a:t>
                      </a:r>
                    </a:p>
                  </a:txBody>
                  <a:tcPr anchor="ctr"/>
                </a:tc>
                <a:tc>
                  <a:txBody>
                    <a:bodyPr/>
                    <a:lstStyle/>
                    <a:p>
                      <a:pPr fontAlgn="ctr"/>
                      <a:r>
                        <a:rPr lang="fr-FR">
                          <a:effectLst/>
                        </a:rPr>
                        <a:t>DATE ('maintenant') strftime ()</a:t>
                      </a:r>
                    </a:p>
                  </a:txBody>
                  <a:tcPr anchor="ctr"/>
                </a:tc>
                <a:extLst>
                  <a:ext uri="{0D108BD9-81ED-4DB2-BD59-A6C34878D82A}">
                    <a16:rowId xmlns:a16="http://schemas.microsoft.com/office/drawing/2014/main" val="1319748313"/>
                  </a:ext>
                </a:extLst>
              </a:tr>
              <a:tr h="1175020">
                <a:tc>
                  <a:txBody>
                    <a:bodyPr/>
                    <a:lstStyle/>
                    <a:p>
                      <a:pPr fontAlgn="ctr"/>
                      <a:r>
                        <a:rPr lang="fr-FR">
                          <a:effectLst/>
                        </a:rPr>
                        <a:t>Fonctions de la fenêtre, c'est-à-dire OVER (), PARTITION BY ()</a:t>
                      </a:r>
                    </a:p>
                  </a:txBody>
                  <a:tcPr anchor="ctr"/>
                </a:tc>
                <a:tc>
                  <a:txBody>
                    <a:bodyPr/>
                    <a:lstStyle/>
                    <a:p>
                      <a:pPr fontAlgn="ctr"/>
                      <a:r>
                        <a:rPr lang="fr-FR">
                          <a:effectLst/>
                        </a:rPr>
                        <a:t>Oui</a:t>
                      </a:r>
                    </a:p>
                  </a:txBody>
                  <a:tcPr anchor="ctr"/>
                </a:tc>
                <a:tc>
                  <a:txBody>
                    <a:bodyPr/>
                    <a:lstStyle/>
                    <a:p>
                      <a:pPr fontAlgn="ctr"/>
                      <a:r>
                        <a:rPr lang="fr-FR">
                          <a:effectLst/>
                        </a:rPr>
                        <a:t>Oui</a:t>
                      </a:r>
                    </a:p>
                  </a:txBody>
                  <a:tcPr anchor="ctr"/>
                </a:tc>
                <a:tc>
                  <a:txBody>
                    <a:bodyPr/>
                    <a:lstStyle/>
                    <a:p>
                      <a:pPr fontAlgn="ctr"/>
                      <a:r>
                        <a:rPr lang="fr-FR">
                          <a:effectLst/>
                        </a:rPr>
                        <a:t>Oui</a:t>
                      </a:r>
                    </a:p>
                  </a:txBody>
                  <a:tcPr anchor="ctr"/>
                </a:tc>
                <a:tc>
                  <a:txBody>
                    <a:bodyPr/>
                    <a:lstStyle/>
                    <a:p>
                      <a:pPr fontAlgn="ctr"/>
                      <a:r>
                        <a:rPr lang="fr-FR" dirty="0">
                          <a:effectLst/>
                        </a:rPr>
                        <a:t>Non (besoin d'utiliser des sous-requêtes à la place)</a:t>
                      </a:r>
                    </a:p>
                  </a:txBody>
                  <a:tcPr anchor="ctr"/>
                </a:tc>
                <a:extLst>
                  <a:ext uri="{0D108BD9-81ED-4DB2-BD59-A6C34878D82A}">
                    <a16:rowId xmlns:a16="http://schemas.microsoft.com/office/drawing/2014/main" val="896143496"/>
                  </a:ext>
                </a:extLst>
              </a:tr>
            </a:tbl>
          </a:graphicData>
        </a:graphic>
      </p:graphicFrame>
    </p:spTree>
    <p:extLst>
      <p:ext uri="{BB962C8B-B14F-4D97-AF65-F5344CB8AC3E}">
        <p14:creationId xmlns:p14="http://schemas.microsoft.com/office/powerpoint/2010/main" val="997949887"/>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TotalTime>
  <Words>281</Words>
  <Application>Microsoft Office PowerPoint</Application>
  <PresentationFormat>Grand écran</PresentationFormat>
  <Paragraphs>57</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Lato</vt:lpstr>
      <vt:lpstr>Rétrospective</vt:lpstr>
      <vt:lpstr>Introduction aux Base De Donée</vt:lpstr>
      <vt:lpstr>Plan</vt:lpstr>
      <vt:lpstr>Définition de SGBDR (MySQL, PostgreSQL ,SQL SERVER)</vt:lpstr>
      <vt:lpstr>Définition de SGBDR (MySQL, PostgreSQL ,SQL SERVER)</vt:lpstr>
      <vt:lpstr>Quelle est la différence?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aux Base De Donée</dc:title>
  <dc:creator>mahdi dimassi</dc:creator>
  <cp:lastModifiedBy>mahdi dimassi</cp:lastModifiedBy>
  <cp:revision>4</cp:revision>
  <dcterms:created xsi:type="dcterms:W3CDTF">2021-04-05T13:40:06Z</dcterms:created>
  <dcterms:modified xsi:type="dcterms:W3CDTF">2021-04-05T13:59:31Z</dcterms:modified>
</cp:coreProperties>
</file>