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7" r:id="rId3"/>
    <p:sldId id="260" r:id="rId4"/>
    <p:sldId id="261" r:id="rId5"/>
    <p:sldId id="262" r:id="rId6"/>
    <p:sldId id="263" r:id="rId7"/>
    <p:sldId id="264" r:id="rId8"/>
    <p:sldId id="265" r:id="rId9"/>
    <p:sldId id="267" r:id="rId10"/>
    <p:sldId id="269" r:id="rId11"/>
    <p:sldId id="270" r:id="rId12"/>
    <p:sldId id="266" r:id="rId13"/>
  </p:sldIdLst>
  <p:sldSz cx="12192000" cy="6858000"/>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si" initials="m" lastIdx="1" clrIdx="0">
    <p:extLst>
      <p:ext uri="{19B8F6BF-5375-455C-9EA6-DF929625EA0E}">
        <p15:presenceInfo xmlns:p15="http://schemas.microsoft.com/office/powerpoint/2012/main" userId="m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55B6C9"/>
    <a:srgbClr val="60BACC"/>
    <a:srgbClr val="5AB7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2" d="100"/>
          <a:sy n="82" d="100"/>
        </p:scale>
        <p:origin x="691" y="-14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938D956-C679-4477-8752-2B6216046704}" type="datetimeFigureOut">
              <a:rPr lang="en-US" smtClean="0"/>
              <a:t>2/19/2019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7944C3E-6883-452E-BD49-2EC2D6B3F953}" type="slidenum">
              <a:rPr lang="en-US" smtClean="0"/>
              <a:t>‹#›</a:t>
            </a:fld>
            <a:endParaRPr lang="en-US"/>
          </a:p>
        </p:txBody>
      </p:sp>
    </p:spTree>
    <p:extLst>
      <p:ext uri="{BB962C8B-B14F-4D97-AF65-F5344CB8AC3E}">
        <p14:creationId xmlns:p14="http://schemas.microsoft.com/office/powerpoint/2010/main" val="820896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8D956-C679-4477-8752-2B6216046704}"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44C3E-6883-452E-BD49-2EC2D6B3F953}" type="slidenum">
              <a:rPr lang="en-US" smtClean="0"/>
              <a:t>‹#›</a:t>
            </a:fld>
            <a:endParaRPr lang="en-US"/>
          </a:p>
        </p:txBody>
      </p:sp>
    </p:spTree>
    <p:extLst>
      <p:ext uri="{BB962C8B-B14F-4D97-AF65-F5344CB8AC3E}">
        <p14:creationId xmlns:p14="http://schemas.microsoft.com/office/powerpoint/2010/main" val="1366056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8D956-C679-4477-8752-2B6216046704}"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44C3E-6883-452E-BD49-2EC2D6B3F953}" type="slidenum">
              <a:rPr lang="en-US" smtClean="0"/>
              <a:t>‹#›</a:t>
            </a:fld>
            <a:endParaRPr lang="en-US"/>
          </a:p>
        </p:txBody>
      </p:sp>
    </p:spTree>
    <p:extLst>
      <p:ext uri="{BB962C8B-B14F-4D97-AF65-F5344CB8AC3E}">
        <p14:creationId xmlns:p14="http://schemas.microsoft.com/office/powerpoint/2010/main" val="3162347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8D956-C679-4477-8752-2B6216046704}"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44C3E-6883-452E-BD49-2EC2D6B3F953}" type="slidenum">
              <a:rPr lang="en-US" smtClean="0"/>
              <a:t>‹#›</a:t>
            </a:fld>
            <a:endParaRPr lang="en-US"/>
          </a:p>
        </p:txBody>
      </p:sp>
    </p:spTree>
    <p:extLst>
      <p:ext uri="{BB962C8B-B14F-4D97-AF65-F5344CB8AC3E}">
        <p14:creationId xmlns:p14="http://schemas.microsoft.com/office/powerpoint/2010/main" val="417247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38D956-C679-4477-8752-2B6216046704}"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44C3E-6883-452E-BD49-2EC2D6B3F953}" type="slidenum">
              <a:rPr lang="en-US" smtClean="0"/>
              <a:t>‹#›</a:t>
            </a:fld>
            <a:endParaRPr lang="en-US"/>
          </a:p>
        </p:txBody>
      </p:sp>
    </p:spTree>
    <p:extLst>
      <p:ext uri="{BB962C8B-B14F-4D97-AF65-F5344CB8AC3E}">
        <p14:creationId xmlns:p14="http://schemas.microsoft.com/office/powerpoint/2010/main" val="292189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38D956-C679-4477-8752-2B6216046704}"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44C3E-6883-452E-BD49-2EC2D6B3F953}" type="slidenum">
              <a:rPr lang="en-US" smtClean="0"/>
              <a:t>‹#›</a:t>
            </a:fld>
            <a:endParaRPr lang="en-US"/>
          </a:p>
        </p:txBody>
      </p:sp>
    </p:spTree>
    <p:extLst>
      <p:ext uri="{BB962C8B-B14F-4D97-AF65-F5344CB8AC3E}">
        <p14:creationId xmlns:p14="http://schemas.microsoft.com/office/powerpoint/2010/main" val="390767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38D956-C679-4477-8752-2B6216046704}" type="datetimeFigureOut">
              <a:rPr lang="en-US" smtClean="0"/>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944C3E-6883-452E-BD49-2EC2D6B3F953}" type="slidenum">
              <a:rPr lang="en-US" smtClean="0"/>
              <a:t>‹#›</a:t>
            </a:fld>
            <a:endParaRPr lang="en-US"/>
          </a:p>
        </p:txBody>
      </p:sp>
    </p:spTree>
    <p:extLst>
      <p:ext uri="{BB962C8B-B14F-4D97-AF65-F5344CB8AC3E}">
        <p14:creationId xmlns:p14="http://schemas.microsoft.com/office/powerpoint/2010/main" val="27703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38D956-C679-4477-8752-2B6216046704}" type="datetimeFigureOut">
              <a:rPr lang="en-US" smtClean="0"/>
              <a:t>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944C3E-6883-452E-BD49-2EC2D6B3F953}" type="slidenum">
              <a:rPr lang="en-US" smtClean="0"/>
              <a:t>‹#›</a:t>
            </a:fld>
            <a:endParaRPr lang="en-US"/>
          </a:p>
        </p:txBody>
      </p:sp>
    </p:spTree>
    <p:extLst>
      <p:ext uri="{BB962C8B-B14F-4D97-AF65-F5344CB8AC3E}">
        <p14:creationId xmlns:p14="http://schemas.microsoft.com/office/powerpoint/2010/main" val="197409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8D956-C679-4477-8752-2B6216046704}" type="datetimeFigureOut">
              <a:rPr lang="en-US" smtClean="0"/>
              <a:t>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944C3E-6883-452E-BD49-2EC2D6B3F953}" type="slidenum">
              <a:rPr lang="en-US" smtClean="0"/>
              <a:t>‹#›</a:t>
            </a:fld>
            <a:endParaRPr lang="en-US"/>
          </a:p>
        </p:txBody>
      </p:sp>
    </p:spTree>
    <p:extLst>
      <p:ext uri="{BB962C8B-B14F-4D97-AF65-F5344CB8AC3E}">
        <p14:creationId xmlns:p14="http://schemas.microsoft.com/office/powerpoint/2010/main" val="63134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A938D956-C679-4477-8752-2B6216046704}"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7944C3E-6883-452E-BD49-2EC2D6B3F953}" type="slidenum">
              <a:rPr lang="en-US" smtClean="0"/>
              <a:t>‹#›</a:t>
            </a:fld>
            <a:endParaRPr lang="en-US"/>
          </a:p>
        </p:txBody>
      </p:sp>
    </p:spTree>
    <p:extLst>
      <p:ext uri="{BB962C8B-B14F-4D97-AF65-F5344CB8AC3E}">
        <p14:creationId xmlns:p14="http://schemas.microsoft.com/office/powerpoint/2010/main" val="4134472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938D956-C679-4477-8752-2B6216046704}" type="datetimeFigureOut">
              <a:rPr lang="en-US" smtClean="0"/>
              <a:t>2/19/2019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7944C3E-6883-452E-BD49-2EC2D6B3F953}" type="slidenum">
              <a:rPr lang="en-US" smtClean="0"/>
              <a:t>‹#›</a:t>
            </a:fld>
            <a:endParaRPr lang="en-US"/>
          </a:p>
        </p:txBody>
      </p:sp>
    </p:spTree>
    <p:extLst>
      <p:ext uri="{BB962C8B-B14F-4D97-AF65-F5344CB8AC3E}">
        <p14:creationId xmlns:p14="http://schemas.microsoft.com/office/powerpoint/2010/main" val="212597157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938D956-C679-4477-8752-2B6216046704}" type="datetimeFigureOut">
              <a:rPr lang="en-US" smtClean="0"/>
              <a:t>2/19/2019</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7944C3E-6883-452E-BD49-2EC2D6B3F953}" type="slidenum">
              <a:rPr lang="en-US" smtClean="0"/>
              <a:t>‹#›</a:t>
            </a:fld>
            <a:endParaRPr lang="en-US"/>
          </a:p>
        </p:txBody>
      </p:sp>
    </p:spTree>
    <p:extLst>
      <p:ext uri="{BB962C8B-B14F-4D97-AF65-F5344CB8AC3E}">
        <p14:creationId xmlns:p14="http://schemas.microsoft.com/office/powerpoint/2010/main" val="2275402785"/>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1"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r" defTabSz="914400" rtl="1"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r" defTabSz="914400" rtl="1"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r" defTabSz="914400" rtl="1"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r" defTabSz="914400" rtl="1"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r" defTabSz="914400" rtl="1"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r" defTabSz="914400" rtl="1"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r" defTabSz="914400" rtl="1"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r" defTabSz="914400" rtl="1"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r" defTabSz="914400" rtl="1"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22"/>
          <p:cNvSpPr>
            <a:spLocks noGrp="1" noChangeArrowheads="1"/>
          </p:cNvSpPr>
          <p:nvPr>
            <p:ph type="ctrTitle"/>
          </p:nvPr>
        </p:nvSpPr>
        <p:spPr>
          <a:xfrm>
            <a:off x="1373664" y="2406787"/>
            <a:ext cx="5472112" cy="1651518"/>
          </a:xfrm>
        </p:spPr>
        <p:txBody>
          <a:bodyPr>
            <a:noAutofit/>
          </a:bodyPr>
          <a:lstStyle/>
          <a:p>
            <a:r>
              <a:rPr lang="fa-IR" sz="5400" dirty="0">
                <a:cs typeface="B Titr" panose="00000700000000000000" pitchFamily="2" charset="-78"/>
              </a:rPr>
              <a:t>پیتزا پایلی</a:t>
            </a:r>
            <a:br>
              <a:rPr lang="fa-IR" sz="4400" dirty="0">
                <a:cs typeface="B Titr" panose="00000700000000000000" pitchFamily="2" charset="-78"/>
              </a:rPr>
            </a:br>
            <a:endParaRPr lang="es-UY" sz="4400" dirty="0"/>
          </a:p>
        </p:txBody>
      </p:sp>
      <p:sp>
        <p:nvSpPr>
          <p:cNvPr id="3" name="TextBox 2">
            <a:extLst>
              <a:ext uri="{FF2B5EF4-FFF2-40B4-BE49-F238E27FC236}">
                <a16:creationId xmlns:a16="http://schemas.microsoft.com/office/drawing/2014/main" id="{C574FE06-F8C9-4152-950E-5BFAEA4E0271}"/>
              </a:ext>
            </a:extLst>
          </p:cNvPr>
          <p:cNvSpPr txBox="1"/>
          <p:nvPr/>
        </p:nvSpPr>
        <p:spPr>
          <a:xfrm>
            <a:off x="2458720" y="3596640"/>
            <a:ext cx="3302000" cy="461665"/>
          </a:xfrm>
          <a:prstGeom prst="rect">
            <a:avLst/>
          </a:prstGeom>
          <a:noFill/>
        </p:spPr>
        <p:txBody>
          <a:bodyPr wrap="square" rtlCol="1">
            <a:spAutoFit/>
          </a:bodyPr>
          <a:lstStyle/>
          <a:p>
            <a:pPr algn="ctr"/>
            <a:r>
              <a:rPr lang="fa-IR" sz="2400" dirty="0">
                <a:cs typeface="B Titr" panose="00000700000000000000" pitchFamily="2" charset="-78"/>
              </a:rPr>
              <a:t>تهیه کننده : مهدی کریمی</a:t>
            </a:r>
            <a:endParaRPr lang="fa-IR" sz="2400" dirty="0"/>
          </a:p>
        </p:txBody>
      </p:sp>
      <p:pic>
        <p:nvPicPr>
          <p:cNvPr id="4" name="Picture 3">
            <a:extLst>
              <a:ext uri="{FF2B5EF4-FFF2-40B4-BE49-F238E27FC236}">
                <a16:creationId xmlns:a16="http://schemas.microsoft.com/office/drawing/2014/main" id="{C29D49C2-C08D-46E0-B0F0-E57461D4055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50" b="100000" l="10000" r="90000"/>
                    </a14:imgEffect>
                  </a14:imgLayer>
                </a14:imgProps>
              </a:ext>
              <a:ext uri="{28A0092B-C50C-407E-A947-70E740481C1C}">
                <a14:useLocalDpi xmlns:a14="http://schemas.microsoft.com/office/drawing/2010/main" val="0"/>
              </a:ext>
            </a:extLst>
          </a:blip>
          <a:stretch>
            <a:fillRect/>
          </a:stretch>
        </p:blipFill>
        <p:spPr>
          <a:xfrm>
            <a:off x="7204392" y="1876445"/>
            <a:ext cx="4566920" cy="4566920"/>
          </a:xfrm>
          <a:prstGeom prst="rect">
            <a:avLst/>
          </a:prstGeom>
        </p:spPr>
      </p:pic>
    </p:spTree>
    <p:extLst>
      <p:ext uri="{BB962C8B-B14F-4D97-AF65-F5344CB8AC3E}">
        <p14:creationId xmlns:p14="http://schemas.microsoft.com/office/powerpoint/2010/main" val="803797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rgbClr val="60BACC"/>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9A3C6-4089-48FD-9C79-D2FA9AE133A3}"/>
              </a:ext>
            </a:extLst>
          </p:cNvPr>
          <p:cNvSpPr txBox="1"/>
          <p:nvPr/>
        </p:nvSpPr>
        <p:spPr>
          <a:xfrm>
            <a:off x="236172" y="192800"/>
            <a:ext cx="12191999" cy="6555641"/>
          </a:xfrm>
          <a:prstGeom prst="rect">
            <a:avLst/>
          </a:prstGeom>
          <a:noFill/>
        </p:spPr>
        <p:txBody>
          <a:bodyPr wrap="square" rtlCol="1">
            <a:spAutoFit/>
          </a:bodyPr>
          <a:lstStyle/>
          <a:p>
            <a:r>
              <a:rPr lang="en-US" sz="2800" dirty="0">
                <a:solidFill>
                  <a:srgbClr val="FFC000"/>
                </a:solidFill>
                <a:latin typeface="Arial" panose="020B0604020202020204" pitchFamily="34" charset="0"/>
                <a:cs typeface="Arial" panose="020B0604020202020204" pitchFamily="34" charset="0"/>
              </a:rPr>
              <a:t>for</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i</a:t>
            </a:r>
            <a:r>
              <a:rPr lang="en-US" sz="2800" dirty="0">
                <a:latin typeface="Arial" panose="020B0604020202020204" pitchFamily="34" charset="0"/>
                <a:cs typeface="Arial" panose="020B0604020202020204" pitchFamily="34" charset="0"/>
              </a:rPr>
              <a:t> in orders:</a:t>
            </a:r>
          </a:p>
          <a:p>
            <a:r>
              <a:rPr lang="en-US" sz="2800" dirty="0">
                <a:latin typeface="Arial" panose="020B0604020202020204" pitchFamily="34" charset="0"/>
                <a:cs typeface="Arial" panose="020B0604020202020204" pitchFamily="34" charset="0"/>
              </a:rPr>
              <a:t>    c=</a:t>
            </a:r>
            <a:r>
              <a:rPr lang="en-US" sz="2800" dirty="0" err="1">
                <a:latin typeface="Arial" panose="020B0604020202020204" pitchFamily="34" charset="0"/>
                <a:cs typeface="Arial" panose="020B0604020202020204" pitchFamily="34" charset="0"/>
              </a:rPr>
              <a:t>math.sqrt</a:t>
            </a:r>
            <a:r>
              <a:rPr lang="en-US" sz="2800" dirty="0">
                <a:latin typeface="Arial" panose="020B0604020202020204" pitchFamily="34" charset="0"/>
                <a:cs typeface="Arial" panose="020B0604020202020204" pitchFamily="34" charset="0"/>
              </a:rPr>
              <a:t>(</a:t>
            </a:r>
            <a:r>
              <a:rPr lang="en-US" sz="2800" dirty="0" err="1">
                <a:latin typeface="Arial" panose="020B0604020202020204" pitchFamily="34" charset="0"/>
                <a:cs typeface="Arial" panose="020B0604020202020204" pitchFamily="34" charset="0"/>
              </a:rPr>
              <a:t>i</a:t>
            </a:r>
            <a:r>
              <a:rPr lang="en-US" sz="2800" dirty="0">
                <a:latin typeface="Arial" panose="020B0604020202020204" pitchFamily="34" charset="0"/>
                <a:cs typeface="Arial" panose="020B0604020202020204" pitchFamily="34" charset="0"/>
              </a:rPr>
              <a:t>[</a:t>
            </a:r>
            <a:r>
              <a:rPr lang="en-US" sz="2800" dirty="0">
                <a:solidFill>
                  <a:srgbClr val="00B050"/>
                </a:solidFill>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]**2+i[</a:t>
            </a:r>
            <a:r>
              <a:rPr lang="en-US" sz="2800" dirty="0">
                <a:solidFill>
                  <a:srgbClr val="00B050"/>
                </a:solidFill>
                <a:latin typeface="Arial" panose="020B0604020202020204" pitchFamily="34" charset="0"/>
                <a:cs typeface="Arial" panose="020B0604020202020204" pitchFamily="34" charset="0"/>
              </a:rPr>
              <a:t>'y'</a:t>
            </a:r>
            <a:r>
              <a:rPr lang="en-US" sz="2800" dirty="0">
                <a:latin typeface="Arial" panose="020B0604020202020204" pitchFamily="34" charset="0"/>
                <a:cs typeface="Arial" panose="020B0604020202020204" pitchFamily="34" charset="0"/>
              </a:rPr>
              <a:t>]**2)</a:t>
            </a:r>
          </a:p>
          <a:p>
            <a:r>
              <a:rPr lang="en-US" sz="2800" dirty="0">
                <a:latin typeface="Arial" panose="020B0604020202020204" pitchFamily="34" charset="0"/>
                <a:cs typeface="Arial" panose="020B0604020202020204" pitchFamily="34" charset="0"/>
              </a:rPr>
              <a:t>    distance=</a:t>
            </a:r>
            <a:r>
              <a:rPr lang="en-US" sz="2800" dirty="0" err="1">
                <a:latin typeface="Arial" panose="020B0604020202020204" pitchFamily="34" charset="0"/>
                <a:cs typeface="Arial" panose="020B0604020202020204" pitchFamily="34" charset="0"/>
              </a:rPr>
              <a:t>c+c</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time=distance/speed</a:t>
            </a:r>
          </a:p>
          <a:p>
            <a:r>
              <a:rPr lang="en-US" sz="2800" dirty="0">
                <a:latin typeface="Arial" panose="020B0604020202020204" pitchFamily="34" charset="0"/>
                <a:cs typeface="Arial" panose="020B0604020202020204" pitchFamily="34" charset="0"/>
              </a:rPr>
              <a:t>    cost=distance*</a:t>
            </a:r>
            <a:r>
              <a:rPr lang="en-US" sz="2800" dirty="0" err="1">
                <a:latin typeface="Arial" panose="020B0604020202020204" pitchFamily="34" charset="0"/>
                <a:cs typeface="Arial" panose="020B0604020202020204" pitchFamily="34" charset="0"/>
              </a:rPr>
              <a:t>cost_meter</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profit=</a:t>
            </a:r>
            <a:r>
              <a:rPr lang="en-US" sz="2800" dirty="0" err="1">
                <a:latin typeface="Arial" panose="020B0604020202020204" pitchFamily="34" charset="0"/>
                <a:cs typeface="Arial" panose="020B0604020202020204" pitchFamily="34" charset="0"/>
              </a:rPr>
              <a:t>i</a:t>
            </a:r>
            <a:r>
              <a:rPr lang="en-US" sz="2800" dirty="0">
                <a:latin typeface="Arial" panose="020B0604020202020204" pitchFamily="34" charset="0"/>
                <a:cs typeface="Arial" panose="020B0604020202020204" pitchFamily="34" charset="0"/>
              </a:rPr>
              <a:t>[</a:t>
            </a:r>
            <a:r>
              <a:rPr lang="en-US" sz="2800" dirty="0">
                <a:solidFill>
                  <a:srgbClr val="00B050"/>
                </a:solidFill>
                <a:latin typeface="Arial" panose="020B0604020202020204" pitchFamily="34" charset="0"/>
                <a:cs typeface="Arial" panose="020B0604020202020204" pitchFamily="34" charset="0"/>
              </a:rPr>
              <a:t>'profit'</a:t>
            </a:r>
            <a:r>
              <a:rPr lang="en-US" sz="2800" dirty="0">
                <a:latin typeface="Arial" panose="020B0604020202020204" pitchFamily="34" charset="0"/>
                <a:cs typeface="Arial" panose="020B0604020202020204" pitchFamily="34" charset="0"/>
              </a:rPr>
              <a:t>]-cost</a:t>
            </a:r>
          </a:p>
          <a:p>
            <a:r>
              <a:rPr lang="en-US" sz="2800" dirty="0">
                <a:latin typeface="Arial" panose="020B0604020202020204" pitchFamily="34" charset="0"/>
                <a:cs typeface="Arial" panose="020B0604020202020204" pitchFamily="34" charset="0"/>
              </a:rPr>
              <a:t>    orders1.append({</a:t>
            </a:r>
            <a:r>
              <a:rPr lang="en-US" sz="2800" dirty="0">
                <a:solidFill>
                  <a:srgbClr val="00B050"/>
                </a:solidFill>
                <a:latin typeface="Arial" panose="020B0604020202020204" pitchFamily="34" charset="0"/>
                <a:cs typeface="Arial" panose="020B0604020202020204" pitchFamily="34" charset="0"/>
              </a:rPr>
              <a:t>'id'</a:t>
            </a:r>
            <a:r>
              <a:rPr lang="en-US" sz="2800" dirty="0">
                <a:latin typeface="Arial" panose="020B0604020202020204" pitchFamily="34" charset="0"/>
                <a:cs typeface="Arial" panose="020B0604020202020204" pitchFamily="34" charset="0"/>
              </a:rPr>
              <a:t>:</a:t>
            </a:r>
            <a:r>
              <a:rPr lang="en-US" sz="2800" dirty="0" err="1">
                <a:latin typeface="Arial" panose="020B0604020202020204" pitchFamily="34" charset="0"/>
                <a:cs typeface="Arial" panose="020B0604020202020204" pitchFamily="34" charset="0"/>
              </a:rPr>
              <a:t>i</a:t>
            </a:r>
            <a:r>
              <a:rPr lang="en-US" sz="2800" dirty="0">
                <a:latin typeface="Arial" panose="020B0604020202020204" pitchFamily="34" charset="0"/>
                <a:cs typeface="Arial" panose="020B0604020202020204" pitchFamily="34" charset="0"/>
              </a:rPr>
              <a:t>[</a:t>
            </a:r>
            <a:r>
              <a:rPr lang="en-US" sz="2800" dirty="0">
                <a:solidFill>
                  <a:srgbClr val="00B050"/>
                </a:solidFill>
                <a:latin typeface="Arial" panose="020B0604020202020204" pitchFamily="34" charset="0"/>
                <a:cs typeface="Arial" panose="020B0604020202020204" pitchFamily="34" charset="0"/>
              </a:rPr>
              <a:t>'id'</a:t>
            </a:r>
            <a:r>
              <a:rPr lang="en-US" sz="2800" dirty="0">
                <a:latin typeface="Arial" panose="020B0604020202020204" pitchFamily="34" charset="0"/>
                <a:cs typeface="Arial" panose="020B0604020202020204" pitchFamily="34" charset="0"/>
              </a:rPr>
              <a:t>],</a:t>
            </a:r>
            <a:r>
              <a:rPr lang="en-US" sz="2800" dirty="0">
                <a:solidFill>
                  <a:srgbClr val="00B050"/>
                </a:solidFill>
                <a:latin typeface="Arial" panose="020B0604020202020204" pitchFamily="34" charset="0"/>
                <a:cs typeface="Arial" panose="020B0604020202020204" pitchFamily="34" charset="0"/>
              </a:rPr>
              <a:t>'</a:t>
            </a:r>
            <a:r>
              <a:rPr lang="en-US" sz="2800" dirty="0" err="1">
                <a:solidFill>
                  <a:srgbClr val="00B050"/>
                </a:solidFill>
                <a:latin typeface="Arial" panose="020B0604020202020204" pitchFamily="34" charset="0"/>
                <a:cs typeface="Arial" panose="020B0604020202020204" pitchFamily="34" charset="0"/>
              </a:rPr>
              <a:t>profit'</a:t>
            </a:r>
            <a:r>
              <a:rPr lang="en-US" sz="2800" dirty="0" err="1">
                <a:latin typeface="Arial" panose="020B0604020202020204" pitchFamily="34" charset="0"/>
                <a:cs typeface="Arial" panose="020B0604020202020204" pitchFamily="34" charset="0"/>
              </a:rPr>
              <a:t>:profit,</a:t>
            </a:r>
            <a:r>
              <a:rPr lang="en-US" sz="2800" dirty="0" err="1">
                <a:solidFill>
                  <a:srgbClr val="00B050"/>
                </a:solidFill>
                <a:latin typeface="Arial" panose="020B0604020202020204" pitchFamily="34" charset="0"/>
                <a:cs typeface="Arial" panose="020B0604020202020204" pitchFamily="34" charset="0"/>
              </a:rPr>
              <a:t>'time'</a:t>
            </a:r>
            <a:r>
              <a:rPr lang="en-US" sz="2800" dirty="0" err="1">
                <a:latin typeface="Arial" panose="020B0604020202020204" pitchFamily="34" charset="0"/>
                <a:cs typeface="Arial" panose="020B0604020202020204" pitchFamily="34" charset="0"/>
              </a:rPr>
              <a:t>:time,</a:t>
            </a:r>
            <a:r>
              <a:rPr lang="en-US" sz="2800" dirty="0" err="1">
                <a:solidFill>
                  <a:srgbClr val="00B050"/>
                </a:solidFill>
                <a:latin typeface="Arial" panose="020B0604020202020204" pitchFamily="34" charset="0"/>
                <a:cs typeface="Arial" panose="020B0604020202020204" pitchFamily="34" charset="0"/>
              </a:rPr>
              <a:t>'p</a:t>
            </a:r>
            <a:r>
              <a:rPr lang="en-US" sz="2800" dirty="0">
                <a:solidFill>
                  <a:srgbClr val="00B050"/>
                </a:solidFill>
                <a:latin typeface="Arial" panose="020B0604020202020204" pitchFamily="34" charset="0"/>
                <a:cs typeface="Arial" panose="020B0604020202020204" pitchFamily="34" charset="0"/>
              </a:rPr>
              <a:t>/</a:t>
            </a:r>
            <a:r>
              <a:rPr lang="en-US" sz="2800" dirty="0" err="1">
                <a:solidFill>
                  <a:srgbClr val="00B050"/>
                </a:solidFill>
                <a:latin typeface="Arial" panose="020B0604020202020204" pitchFamily="34" charset="0"/>
                <a:cs typeface="Arial" panose="020B0604020202020204" pitchFamily="34" charset="0"/>
              </a:rPr>
              <a:t>t'</a:t>
            </a:r>
            <a:r>
              <a:rPr lang="en-US" sz="2800" dirty="0" err="1">
                <a:latin typeface="Arial" panose="020B0604020202020204" pitchFamily="34" charset="0"/>
                <a:cs typeface="Arial" panose="020B0604020202020204" pitchFamily="34" charset="0"/>
              </a:rPr>
              <a:t>:profit</a:t>
            </a:r>
            <a:r>
              <a:rPr lang="en-US" sz="2800" dirty="0">
                <a:latin typeface="Arial" panose="020B0604020202020204" pitchFamily="34" charset="0"/>
                <a:cs typeface="Arial" panose="020B0604020202020204" pitchFamily="34" charset="0"/>
              </a:rPr>
              <a:t>/time})</a:t>
            </a:r>
          </a:p>
          <a:p>
            <a:r>
              <a:rPr lang="en-US" sz="2800" dirty="0">
                <a:latin typeface="Arial" panose="020B0604020202020204" pitchFamily="34" charset="0"/>
                <a:cs typeface="Arial" panose="020B0604020202020204" pitchFamily="34" charset="0"/>
              </a:rPr>
              <a:t>orders1=</a:t>
            </a:r>
            <a:r>
              <a:rPr lang="en-US" sz="2800" dirty="0">
                <a:solidFill>
                  <a:srgbClr val="7030A0"/>
                </a:solidFill>
                <a:latin typeface="Arial" panose="020B0604020202020204" pitchFamily="34" charset="0"/>
                <a:cs typeface="Arial" panose="020B0604020202020204" pitchFamily="34" charset="0"/>
              </a:rPr>
              <a:t>sorted</a:t>
            </a:r>
            <a:r>
              <a:rPr lang="en-US" sz="2800" dirty="0">
                <a:latin typeface="Arial" panose="020B0604020202020204" pitchFamily="34" charset="0"/>
                <a:cs typeface="Arial" panose="020B0604020202020204" pitchFamily="34" charset="0"/>
              </a:rPr>
              <a:t>(orders1,key=</a:t>
            </a:r>
            <a:r>
              <a:rPr lang="en-US" sz="2800" dirty="0">
                <a:solidFill>
                  <a:srgbClr val="7030A0"/>
                </a:solidFill>
                <a:latin typeface="Arial" panose="020B0604020202020204" pitchFamily="34" charset="0"/>
                <a:cs typeface="Arial" panose="020B0604020202020204" pitchFamily="34" charset="0"/>
              </a:rPr>
              <a:t>lambda</a:t>
            </a:r>
            <a:r>
              <a:rPr lang="en-US" sz="2800" dirty="0">
                <a:latin typeface="Arial" panose="020B0604020202020204" pitchFamily="34" charset="0"/>
                <a:cs typeface="Arial" panose="020B0604020202020204" pitchFamily="34" charset="0"/>
              </a:rPr>
              <a:t> k: k[</a:t>
            </a:r>
            <a:r>
              <a:rPr lang="en-US" sz="2800" dirty="0">
                <a:solidFill>
                  <a:srgbClr val="00B050"/>
                </a:solidFill>
                <a:latin typeface="Arial" panose="020B0604020202020204" pitchFamily="34" charset="0"/>
                <a:cs typeface="Arial" panose="020B0604020202020204" pitchFamily="34" charset="0"/>
              </a:rPr>
              <a:t>'p/t'</a:t>
            </a:r>
            <a:r>
              <a:rPr lang="en-US" sz="2800" dirty="0">
                <a:latin typeface="Arial" panose="020B0604020202020204" pitchFamily="34" charset="0"/>
                <a:cs typeface="Arial" panose="020B0604020202020204" pitchFamily="34" charset="0"/>
              </a:rPr>
              <a:t>],reverse=</a:t>
            </a:r>
            <a:r>
              <a:rPr lang="en-US" sz="2800" dirty="0">
                <a:solidFill>
                  <a:srgbClr val="7030A0"/>
                </a:solidFill>
                <a:latin typeface="Arial" panose="020B0604020202020204" pitchFamily="34" charset="0"/>
                <a:cs typeface="Arial" panose="020B0604020202020204" pitchFamily="34" charset="0"/>
              </a:rPr>
              <a:t>True</a:t>
            </a:r>
            <a:r>
              <a:rPr lang="en-US" sz="2800" dirty="0">
                <a:latin typeface="Arial" panose="020B0604020202020204" pitchFamily="34" charset="0"/>
                <a:cs typeface="Arial" panose="020B0604020202020204" pitchFamily="34" charset="0"/>
              </a:rPr>
              <a:t>)</a:t>
            </a:r>
          </a:p>
          <a:p>
            <a:r>
              <a:rPr lang="en-US" sz="2800" dirty="0">
                <a:latin typeface="Arial" panose="020B0604020202020204" pitchFamily="34" charset="0"/>
                <a:cs typeface="Arial" panose="020B0604020202020204" pitchFamily="34" charset="0"/>
              </a:rPr>
              <a:t>timer=0</a:t>
            </a:r>
          </a:p>
          <a:p>
            <a:r>
              <a:rPr lang="en-US" sz="2800" dirty="0">
                <a:latin typeface="Arial" panose="020B0604020202020204" pitchFamily="34" charset="0"/>
                <a:cs typeface="Arial" panose="020B0604020202020204" pitchFamily="34" charset="0"/>
              </a:rPr>
              <a:t>timer1=0</a:t>
            </a:r>
          </a:p>
          <a:p>
            <a:r>
              <a:rPr lang="en-US" sz="2800" dirty="0" err="1">
                <a:latin typeface="Arial" panose="020B0604020202020204" pitchFamily="34" charset="0"/>
                <a:cs typeface="Arial" panose="020B0604020202020204" pitchFamily="34" charset="0"/>
              </a:rPr>
              <a:t>tutal_profit</a:t>
            </a:r>
            <a:r>
              <a:rPr lang="en-US" sz="2800" dirty="0">
                <a:latin typeface="Arial" panose="020B0604020202020204" pitchFamily="34" charset="0"/>
                <a:cs typeface="Arial" panose="020B0604020202020204" pitchFamily="34" charset="0"/>
              </a:rPr>
              <a:t>=0</a:t>
            </a:r>
          </a:p>
          <a:p>
            <a:r>
              <a:rPr lang="en-US" sz="2800" dirty="0">
                <a:latin typeface="Arial" panose="020B0604020202020204" pitchFamily="34" charset="0"/>
                <a:cs typeface="Arial" panose="020B0604020202020204" pitchFamily="34" charset="0"/>
              </a:rPr>
              <a:t>member=[]</a:t>
            </a:r>
          </a:p>
          <a:p>
            <a:r>
              <a:rPr lang="en-US" sz="2800" dirty="0">
                <a:latin typeface="Arial" panose="020B0604020202020204" pitchFamily="34" charset="0"/>
                <a:cs typeface="Arial" panose="020B0604020202020204" pitchFamily="34" charset="0"/>
              </a:rPr>
              <a:t>t1=0</a:t>
            </a:r>
          </a:p>
          <a:p>
            <a:r>
              <a:rPr lang="en-US" sz="2800" dirty="0" err="1">
                <a:latin typeface="Arial" panose="020B0604020202020204" pitchFamily="34" charset="0"/>
                <a:cs typeface="Arial" panose="020B0604020202020204" pitchFamily="34" charset="0"/>
              </a:rPr>
              <a:t>final_list</a:t>
            </a:r>
            <a:r>
              <a:rPr lang="en-US" sz="2800" dirty="0">
                <a:latin typeface="Arial" panose="020B0604020202020204" pitchFamily="34" charset="0"/>
                <a:cs typeface="Arial" panose="020B0604020202020204" pitchFamily="34" charset="0"/>
              </a:rPr>
              <a:t>=[]</a:t>
            </a: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41140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rgbClr val="60BACC"/>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9A3C6-4089-48FD-9C79-D2FA9AE133A3}"/>
              </a:ext>
            </a:extLst>
          </p:cNvPr>
          <p:cNvSpPr txBox="1"/>
          <p:nvPr/>
        </p:nvSpPr>
        <p:spPr>
          <a:xfrm>
            <a:off x="68221" y="0"/>
            <a:ext cx="12191999" cy="7201972"/>
          </a:xfrm>
          <a:prstGeom prst="rect">
            <a:avLst/>
          </a:prstGeom>
          <a:noFill/>
        </p:spPr>
        <p:txBody>
          <a:bodyPr wrap="square" rtlCol="1">
            <a:spAutoFit/>
          </a:bodyPr>
          <a:lstStyle/>
          <a:p>
            <a:r>
              <a:rPr lang="en-US" sz="2200" dirty="0">
                <a:solidFill>
                  <a:srgbClr val="FFC000"/>
                </a:solidFill>
                <a:latin typeface="Arial" panose="020B0604020202020204" pitchFamily="34" charset="0"/>
                <a:cs typeface="Arial" panose="020B0604020202020204" pitchFamily="34" charset="0"/>
              </a:rPr>
              <a:t>for</a:t>
            </a:r>
            <a:r>
              <a:rPr lang="en-US" sz="2200" dirty="0">
                <a:latin typeface="Arial" panose="020B0604020202020204" pitchFamily="34" charset="0"/>
                <a:cs typeface="Arial" panose="020B0604020202020204" pitchFamily="34" charset="0"/>
              </a:rPr>
              <a:t> j in </a:t>
            </a:r>
            <a:r>
              <a:rPr lang="en-US" sz="2200" dirty="0">
                <a:solidFill>
                  <a:srgbClr val="7030A0"/>
                </a:solidFill>
                <a:latin typeface="Arial" panose="020B0604020202020204" pitchFamily="34" charset="0"/>
                <a:cs typeface="Arial" panose="020B0604020202020204" pitchFamily="34" charset="0"/>
              </a:rPr>
              <a:t>range</a:t>
            </a:r>
            <a:r>
              <a:rPr lang="en-US" sz="2200" dirty="0">
                <a:latin typeface="Arial" panose="020B0604020202020204" pitchFamily="34" charset="0"/>
                <a:cs typeface="Arial" panose="020B0604020202020204" pitchFamily="34" charset="0"/>
              </a:rPr>
              <a:t>(-1,</a:t>
            </a:r>
            <a:r>
              <a:rPr lang="en-US" sz="2200" dirty="0">
                <a:solidFill>
                  <a:srgbClr val="7030A0"/>
                </a:solidFill>
                <a:latin typeface="Arial" panose="020B0604020202020204" pitchFamily="34" charset="0"/>
                <a:cs typeface="Arial" panose="020B0604020202020204" pitchFamily="34" charset="0"/>
              </a:rPr>
              <a:t>len</a:t>
            </a:r>
            <a:r>
              <a:rPr lang="en-US" sz="2200" dirty="0">
                <a:latin typeface="Arial" panose="020B0604020202020204" pitchFamily="34" charset="0"/>
                <a:cs typeface="Arial" panose="020B0604020202020204" pitchFamily="34" charset="0"/>
              </a:rPr>
              <a:t>(orders1)):</a:t>
            </a:r>
          </a:p>
          <a:p>
            <a:r>
              <a:rPr lang="en-US" sz="2200" dirty="0">
                <a:latin typeface="Arial" panose="020B0604020202020204" pitchFamily="34" charset="0"/>
                <a:cs typeface="Arial" panose="020B0604020202020204" pitchFamily="34" charset="0"/>
              </a:rPr>
              <a:t>    </a:t>
            </a:r>
            <a:r>
              <a:rPr lang="en-US" sz="2200" dirty="0">
                <a:solidFill>
                  <a:srgbClr val="FFC000"/>
                </a:solidFill>
                <a:latin typeface="Arial" panose="020B0604020202020204" pitchFamily="34" charset="0"/>
                <a:cs typeface="Arial" panose="020B0604020202020204" pitchFamily="34" charset="0"/>
              </a:rPr>
              <a:t>for</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 in </a:t>
            </a:r>
            <a:r>
              <a:rPr lang="en-US" sz="2200" dirty="0">
                <a:solidFill>
                  <a:srgbClr val="7030A0"/>
                </a:solidFill>
                <a:latin typeface="Arial" panose="020B0604020202020204" pitchFamily="34" charset="0"/>
                <a:cs typeface="Arial" panose="020B0604020202020204" pitchFamily="34" charset="0"/>
              </a:rPr>
              <a:t>range</a:t>
            </a:r>
            <a:r>
              <a:rPr lang="en-US" sz="2200" dirty="0">
                <a:latin typeface="Arial" panose="020B0604020202020204" pitchFamily="34" charset="0"/>
                <a:cs typeface="Arial" panose="020B0604020202020204" pitchFamily="34" charset="0"/>
              </a:rPr>
              <a:t>(</a:t>
            </a:r>
            <a:r>
              <a:rPr lang="en-US" sz="2200" dirty="0" err="1">
                <a:solidFill>
                  <a:srgbClr val="7030A0"/>
                </a:solidFill>
                <a:latin typeface="Arial" panose="020B0604020202020204" pitchFamily="34" charset="0"/>
                <a:cs typeface="Arial" panose="020B0604020202020204" pitchFamily="34" charset="0"/>
              </a:rPr>
              <a:t>len</a:t>
            </a:r>
            <a:r>
              <a:rPr lang="en-US" sz="2200" dirty="0">
                <a:latin typeface="Arial" panose="020B0604020202020204" pitchFamily="34" charset="0"/>
                <a:cs typeface="Arial" panose="020B0604020202020204" pitchFamily="34" charset="0"/>
              </a:rPr>
              <a:t>(orders1)):</a:t>
            </a:r>
          </a:p>
          <a:p>
            <a:r>
              <a:rPr lang="en-US" sz="2200" dirty="0">
                <a:latin typeface="Arial" panose="020B0604020202020204" pitchFamily="34" charset="0"/>
                <a:cs typeface="Arial" panose="020B0604020202020204" pitchFamily="34" charset="0"/>
              </a:rPr>
              <a:t>        </a:t>
            </a:r>
            <a:r>
              <a:rPr lang="en-US" sz="2200" dirty="0">
                <a:solidFill>
                  <a:srgbClr val="FFC000"/>
                </a:solidFill>
                <a:latin typeface="Arial" panose="020B0604020202020204" pitchFamily="34" charset="0"/>
                <a:cs typeface="Arial" panose="020B0604020202020204" pitchFamily="34" charset="0"/>
              </a:rPr>
              <a:t>if</a:t>
            </a:r>
            <a:r>
              <a:rPr lang="en-US" sz="2200" dirty="0">
                <a:latin typeface="Arial" panose="020B0604020202020204" pitchFamily="34" charset="0"/>
                <a:cs typeface="Arial" panose="020B0604020202020204" pitchFamily="34" charset="0"/>
              </a:rPr>
              <a:t> </a:t>
            </a:r>
            <a:r>
              <a:rPr lang="en-US" sz="2200" dirty="0">
                <a:solidFill>
                  <a:srgbClr val="FFC000"/>
                </a:solidFill>
                <a:latin typeface="Arial" panose="020B0604020202020204" pitchFamily="34" charset="0"/>
                <a:cs typeface="Arial" panose="020B0604020202020204" pitchFamily="34" charset="0"/>
              </a:rPr>
              <a:t>not</a:t>
            </a:r>
            <a:r>
              <a:rPr lang="en-US" sz="2200" dirty="0">
                <a:latin typeface="Arial" panose="020B0604020202020204" pitchFamily="34" charset="0"/>
                <a:cs typeface="Arial" panose="020B0604020202020204" pitchFamily="34" charset="0"/>
              </a:rPr>
              <a:t>(j==</a:t>
            </a: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            </a:t>
            </a:r>
            <a:r>
              <a:rPr lang="en-US" sz="2200" dirty="0">
                <a:solidFill>
                  <a:srgbClr val="FFC000"/>
                </a:solidFill>
                <a:latin typeface="Arial" panose="020B0604020202020204" pitchFamily="34" charset="0"/>
                <a:cs typeface="Arial" panose="020B0604020202020204" pitchFamily="34" charset="0"/>
              </a:rPr>
              <a:t>if</a:t>
            </a:r>
            <a:r>
              <a:rPr lang="en-US" sz="2200" dirty="0">
                <a:latin typeface="Arial" panose="020B0604020202020204" pitchFamily="34" charset="0"/>
                <a:cs typeface="Arial" panose="020B0604020202020204" pitchFamily="34" charset="0"/>
              </a:rPr>
              <a:t> </a:t>
            </a:r>
            <a:r>
              <a:rPr lang="en-US" sz="2200" dirty="0">
                <a:solidFill>
                  <a:srgbClr val="FFC000"/>
                </a:solidFill>
                <a:latin typeface="Arial" panose="020B0604020202020204" pitchFamily="34" charset="0"/>
                <a:cs typeface="Arial" panose="020B0604020202020204" pitchFamily="34" charset="0"/>
              </a:rPr>
              <a:t>not</a:t>
            </a:r>
            <a:r>
              <a:rPr lang="en-US" sz="2200" dirty="0">
                <a:latin typeface="Arial" panose="020B0604020202020204" pitchFamily="34" charset="0"/>
                <a:cs typeface="Arial" panose="020B0604020202020204" pitchFamily="34" charset="0"/>
              </a:rPr>
              <a:t>(orders1[</a:t>
            </a: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a:t>
            </a:r>
            <a:r>
              <a:rPr lang="en-US" sz="2200" dirty="0">
                <a:solidFill>
                  <a:srgbClr val="00B050"/>
                </a:solidFill>
                <a:latin typeface="Arial" panose="020B0604020202020204" pitchFamily="34" charset="0"/>
                <a:cs typeface="Arial" panose="020B0604020202020204" pitchFamily="34" charset="0"/>
              </a:rPr>
              <a:t>'profit'</a:t>
            </a:r>
            <a:r>
              <a:rPr lang="en-US" sz="2200" dirty="0">
                <a:latin typeface="Arial" panose="020B0604020202020204" pitchFamily="34" charset="0"/>
                <a:cs typeface="Arial" panose="020B0604020202020204" pitchFamily="34" charset="0"/>
              </a:rPr>
              <a:t>]&lt;=0):</a:t>
            </a:r>
          </a:p>
          <a:p>
            <a:r>
              <a:rPr lang="en-US" sz="2200" dirty="0">
                <a:latin typeface="Arial" panose="020B0604020202020204" pitchFamily="34" charset="0"/>
                <a:cs typeface="Arial" panose="020B0604020202020204" pitchFamily="34" charset="0"/>
              </a:rPr>
              <a:t>                </a:t>
            </a:r>
            <a:r>
              <a:rPr lang="en-US" sz="2200" dirty="0">
                <a:solidFill>
                  <a:srgbClr val="FFC000"/>
                </a:solidFill>
                <a:latin typeface="Arial" panose="020B0604020202020204" pitchFamily="34" charset="0"/>
                <a:cs typeface="Arial" panose="020B0604020202020204" pitchFamily="34" charset="0"/>
              </a:rPr>
              <a:t>if</a:t>
            </a:r>
            <a:r>
              <a:rPr lang="en-US" sz="2200" dirty="0">
                <a:latin typeface="Arial" panose="020B0604020202020204" pitchFamily="34" charset="0"/>
                <a:cs typeface="Arial" panose="020B0604020202020204" pitchFamily="34" charset="0"/>
              </a:rPr>
              <a:t> (timer&lt;=</a:t>
            </a:r>
            <a:r>
              <a:rPr lang="en-US" sz="2200" dirty="0" err="1">
                <a:latin typeface="Arial" panose="020B0604020202020204" pitchFamily="34" charset="0"/>
                <a:cs typeface="Arial" panose="020B0604020202020204" pitchFamily="34" charset="0"/>
              </a:rPr>
              <a:t>max_total_time</a:t>
            </a:r>
            <a:r>
              <a:rPr lang="en-US" sz="2200" dirty="0">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                    timer+=orders1[</a:t>
            </a: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]['time']</a:t>
            </a:r>
          </a:p>
          <a:p>
            <a:r>
              <a:rPr lang="en-US" sz="2200" dirty="0">
                <a:latin typeface="Arial" panose="020B0604020202020204" pitchFamily="34" charset="0"/>
                <a:cs typeface="Arial" panose="020B0604020202020204" pitchFamily="34" charset="0"/>
              </a:rPr>
              <a:t>                    </a:t>
            </a:r>
            <a:r>
              <a:rPr lang="en-US" sz="2200" dirty="0">
                <a:solidFill>
                  <a:srgbClr val="FFC000"/>
                </a:solidFill>
                <a:latin typeface="Arial" panose="020B0604020202020204" pitchFamily="34" charset="0"/>
                <a:cs typeface="Arial" panose="020B0604020202020204" pitchFamily="34" charset="0"/>
              </a:rPr>
              <a:t>if</a:t>
            </a:r>
            <a:r>
              <a:rPr lang="en-US" sz="2200" dirty="0">
                <a:latin typeface="Arial" panose="020B0604020202020204" pitchFamily="34" charset="0"/>
                <a:cs typeface="Arial" panose="020B0604020202020204" pitchFamily="34" charset="0"/>
              </a:rPr>
              <a:t> </a:t>
            </a:r>
            <a:r>
              <a:rPr lang="en-US" sz="2200" dirty="0">
                <a:solidFill>
                  <a:srgbClr val="FFC000"/>
                </a:solidFill>
                <a:latin typeface="Arial" panose="020B0604020202020204" pitchFamily="34" charset="0"/>
                <a:cs typeface="Arial" panose="020B0604020202020204" pitchFamily="34" charset="0"/>
              </a:rPr>
              <a:t>not</a:t>
            </a:r>
            <a:r>
              <a:rPr lang="en-US" sz="2200" dirty="0">
                <a:latin typeface="Arial" panose="020B0604020202020204" pitchFamily="34" charset="0"/>
                <a:cs typeface="Arial" panose="020B0604020202020204" pitchFamily="34" charset="0"/>
              </a:rPr>
              <a:t>(timer&gt;</a:t>
            </a:r>
            <a:r>
              <a:rPr lang="en-US" sz="2200" dirty="0" err="1">
                <a:latin typeface="Arial" panose="020B0604020202020204" pitchFamily="34" charset="0"/>
                <a:cs typeface="Arial" panose="020B0604020202020204" pitchFamily="34" charset="0"/>
              </a:rPr>
              <a:t>max_total_time</a:t>
            </a:r>
            <a:r>
              <a:rPr lang="en-US" sz="2200" dirty="0">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                        timer1+=orders1[</a:t>
            </a: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]['time']</a:t>
            </a:r>
          </a:p>
          <a:p>
            <a:r>
              <a:rPr lang="en-US" sz="2200" dirty="0">
                <a:latin typeface="Arial" panose="020B0604020202020204" pitchFamily="34" charset="0"/>
                <a:cs typeface="Arial" panose="020B0604020202020204" pitchFamily="34" charset="0"/>
              </a:rPr>
              <a:t>                        t1=timer1</a:t>
            </a:r>
          </a:p>
          <a:p>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tutal_profit</a:t>
            </a:r>
            <a:r>
              <a:rPr lang="en-US" sz="2200" dirty="0">
                <a:latin typeface="Arial" panose="020B0604020202020204" pitchFamily="34" charset="0"/>
                <a:cs typeface="Arial" panose="020B0604020202020204" pitchFamily="34" charset="0"/>
              </a:rPr>
              <a:t>+=orders1[</a:t>
            </a: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a:t>
            </a:r>
            <a:r>
              <a:rPr lang="en-US" sz="2200" dirty="0">
                <a:solidFill>
                  <a:srgbClr val="00B050"/>
                </a:solidFill>
                <a:latin typeface="Arial" panose="020B0604020202020204" pitchFamily="34" charset="0"/>
                <a:cs typeface="Arial" panose="020B0604020202020204" pitchFamily="34" charset="0"/>
              </a:rPr>
              <a:t>'profit'</a:t>
            </a:r>
            <a:r>
              <a:rPr lang="en-US" sz="2200" dirty="0">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member.append</a:t>
            </a:r>
            <a:r>
              <a:rPr lang="en-US" sz="2200" dirty="0">
                <a:latin typeface="Arial" panose="020B0604020202020204" pitchFamily="34" charset="0"/>
                <a:cs typeface="Arial" panose="020B0604020202020204" pitchFamily="34" charset="0"/>
              </a:rPr>
              <a:t>(orders1[</a:t>
            </a: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a:t>
            </a:r>
            <a:r>
              <a:rPr lang="en-US" sz="2200" dirty="0">
                <a:solidFill>
                  <a:srgbClr val="00B050"/>
                </a:solidFill>
                <a:latin typeface="Arial" panose="020B0604020202020204" pitchFamily="34" charset="0"/>
                <a:cs typeface="Arial" panose="020B0604020202020204" pitchFamily="34" charset="0"/>
              </a:rPr>
              <a:t>'id'</a:t>
            </a:r>
            <a:r>
              <a:rPr lang="en-US" sz="2200" dirty="0">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                    </a:t>
            </a:r>
            <a:r>
              <a:rPr lang="en-US" sz="2200" dirty="0">
                <a:solidFill>
                  <a:srgbClr val="FFC000"/>
                </a:solidFill>
                <a:latin typeface="Arial" panose="020B0604020202020204" pitchFamily="34" charset="0"/>
                <a:cs typeface="Arial" panose="020B0604020202020204" pitchFamily="34" charset="0"/>
              </a:rPr>
              <a:t>else</a:t>
            </a:r>
            <a:r>
              <a:rPr lang="en-US" sz="2200" dirty="0">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                        timer-=orders1[</a:t>
            </a: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a:t>
            </a:r>
            <a:r>
              <a:rPr lang="en-US" sz="2200" dirty="0">
                <a:solidFill>
                  <a:srgbClr val="00B050"/>
                </a:solidFill>
                <a:latin typeface="Arial" panose="020B0604020202020204" pitchFamily="34" charset="0"/>
                <a:cs typeface="Arial" panose="020B0604020202020204" pitchFamily="34" charset="0"/>
              </a:rPr>
              <a:t>'time'</a:t>
            </a:r>
            <a:r>
              <a:rPr lang="en-US" sz="2200" dirty="0">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final_list.append</a:t>
            </a:r>
            <a:r>
              <a:rPr lang="en-US" sz="2200" dirty="0">
                <a:latin typeface="Arial" panose="020B0604020202020204" pitchFamily="34" charset="0"/>
                <a:cs typeface="Arial" panose="020B0604020202020204" pitchFamily="34" charset="0"/>
              </a:rPr>
              <a:t>({</a:t>
            </a:r>
            <a:r>
              <a:rPr lang="en-US" sz="2200" dirty="0">
                <a:solidFill>
                  <a:srgbClr val="00B050"/>
                </a:solidFill>
                <a:latin typeface="Arial" panose="020B0604020202020204" pitchFamily="34" charset="0"/>
                <a:cs typeface="Arial" panose="020B0604020202020204" pitchFamily="34" charset="0"/>
              </a:rPr>
              <a:t>'</a:t>
            </a:r>
            <a:r>
              <a:rPr lang="en-US" sz="2200" dirty="0" err="1">
                <a:solidFill>
                  <a:srgbClr val="00B050"/>
                </a:solidFill>
                <a:latin typeface="Arial" panose="020B0604020202020204" pitchFamily="34" charset="0"/>
                <a:cs typeface="Arial" panose="020B0604020202020204" pitchFamily="34" charset="0"/>
              </a:rPr>
              <a:t>time'</a:t>
            </a:r>
            <a:r>
              <a:rPr lang="en-US" sz="2200" dirty="0" err="1">
                <a:latin typeface="Arial" panose="020B0604020202020204" pitchFamily="34" charset="0"/>
                <a:cs typeface="Arial" panose="020B0604020202020204" pitchFamily="34" charset="0"/>
              </a:rPr>
              <a:t>:round</a:t>
            </a:r>
            <a:r>
              <a:rPr lang="en-US" sz="2200" dirty="0">
                <a:latin typeface="Arial" panose="020B0604020202020204" pitchFamily="34" charset="0"/>
                <a:cs typeface="Arial" panose="020B0604020202020204" pitchFamily="34" charset="0"/>
              </a:rPr>
              <a:t>(timer1,2),</a:t>
            </a:r>
            <a:r>
              <a:rPr lang="en-US" sz="2200" dirty="0">
                <a:solidFill>
                  <a:srgbClr val="00B050"/>
                </a:solidFill>
                <a:latin typeface="Arial" panose="020B0604020202020204" pitchFamily="34" charset="0"/>
                <a:cs typeface="Arial" panose="020B0604020202020204" pitchFamily="34" charset="0"/>
              </a:rPr>
              <a:t>"</a:t>
            </a:r>
            <a:r>
              <a:rPr lang="en-US" sz="2200" dirty="0" err="1">
                <a:solidFill>
                  <a:srgbClr val="00B050"/>
                </a:solidFill>
                <a:latin typeface="Arial" panose="020B0604020202020204" pitchFamily="34" charset="0"/>
                <a:cs typeface="Arial" panose="020B0604020202020204" pitchFamily="34" charset="0"/>
              </a:rPr>
              <a:t>tutalprofit</a:t>
            </a:r>
            <a:r>
              <a:rPr lang="en-US" sz="2200" dirty="0">
                <a:solidFill>
                  <a:srgbClr val="00B050"/>
                </a:solidFill>
                <a:latin typeface="Arial" panose="020B0604020202020204" pitchFamily="34" charset="0"/>
                <a:cs typeface="Arial" panose="020B0604020202020204" pitchFamily="34" charset="0"/>
              </a:rPr>
              <a:t>"</a:t>
            </a:r>
            <a:r>
              <a:rPr lang="en-US" sz="2200" dirty="0">
                <a:latin typeface="Arial" panose="020B0604020202020204" pitchFamily="34" charset="0"/>
                <a:cs typeface="Arial" panose="020B0604020202020204" pitchFamily="34" charset="0"/>
              </a:rPr>
              <a:t>:round(tutal_profit,2),</a:t>
            </a:r>
            <a:r>
              <a:rPr lang="en-US" sz="2200" dirty="0">
                <a:solidFill>
                  <a:srgbClr val="00B050"/>
                </a:solidFill>
                <a:latin typeface="Arial" panose="020B0604020202020204" pitchFamily="34" charset="0"/>
                <a:cs typeface="Arial" panose="020B0604020202020204" pitchFamily="34" charset="0"/>
              </a:rPr>
              <a:t>"</a:t>
            </a:r>
            <a:r>
              <a:rPr lang="en-US" sz="2200" dirty="0" err="1">
                <a:solidFill>
                  <a:srgbClr val="00B050"/>
                </a:solidFill>
                <a:latin typeface="Arial" panose="020B0604020202020204" pitchFamily="34" charset="0"/>
                <a:cs typeface="Arial" panose="020B0604020202020204" pitchFamily="34" charset="0"/>
              </a:rPr>
              <a:t>member"</a:t>
            </a:r>
            <a:r>
              <a:rPr lang="en-US" sz="2200" dirty="0" err="1">
                <a:latin typeface="Arial" panose="020B0604020202020204" pitchFamily="34" charset="0"/>
                <a:cs typeface="Arial" panose="020B0604020202020204" pitchFamily="34" charset="0"/>
              </a:rPr>
              <a:t>:member</a:t>
            </a:r>
            <a:r>
              <a:rPr lang="en-US" sz="2200" dirty="0">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    timer1=0</a:t>
            </a:r>
          </a:p>
          <a:p>
            <a:r>
              <a:rPr lang="en-US" sz="2200" dirty="0">
                <a:latin typeface="Arial" panose="020B0604020202020204" pitchFamily="34" charset="0"/>
                <a:cs typeface="Arial" panose="020B0604020202020204" pitchFamily="34" charset="0"/>
              </a:rPr>
              <a:t>    timer=0</a:t>
            </a:r>
          </a:p>
          <a:p>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tutal_profit</a:t>
            </a:r>
            <a:r>
              <a:rPr lang="en-US" sz="2200" dirty="0">
                <a:latin typeface="Arial" panose="020B0604020202020204" pitchFamily="34" charset="0"/>
                <a:cs typeface="Arial" panose="020B0604020202020204" pitchFamily="34" charset="0"/>
              </a:rPr>
              <a:t>=0</a:t>
            </a:r>
          </a:p>
          <a:p>
            <a:r>
              <a:rPr lang="en-US" sz="2200" dirty="0">
                <a:latin typeface="Arial" panose="020B0604020202020204" pitchFamily="34" charset="0"/>
                <a:cs typeface="Arial" panose="020B0604020202020204" pitchFamily="34" charset="0"/>
              </a:rPr>
              <a:t>    member=[] </a:t>
            </a:r>
          </a:p>
          <a:p>
            <a:r>
              <a:rPr lang="en-US" sz="2200" dirty="0" err="1">
                <a:latin typeface="Arial" panose="020B0604020202020204" pitchFamily="34" charset="0"/>
                <a:cs typeface="Arial" panose="020B0604020202020204" pitchFamily="34" charset="0"/>
              </a:rPr>
              <a:t>final_list</a:t>
            </a:r>
            <a:r>
              <a:rPr lang="en-US" sz="2200" dirty="0">
                <a:latin typeface="Arial" panose="020B0604020202020204" pitchFamily="34" charset="0"/>
                <a:cs typeface="Arial" panose="020B0604020202020204" pitchFamily="34" charset="0"/>
              </a:rPr>
              <a:t>=</a:t>
            </a:r>
            <a:r>
              <a:rPr lang="en-US" sz="2200" dirty="0">
                <a:solidFill>
                  <a:srgbClr val="7030A0"/>
                </a:solidFill>
                <a:latin typeface="Arial" panose="020B0604020202020204" pitchFamily="34" charset="0"/>
                <a:cs typeface="Arial" panose="020B0604020202020204" pitchFamily="34" charset="0"/>
              </a:rPr>
              <a:t>sorted</a:t>
            </a:r>
            <a:r>
              <a:rPr lang="en-US" sz="2200" dirty="0">
                <a:latin typeface="Arial" panose="020B0604020202020204" pitchFamily="34" charset="0"/>
                <a:cs typeface="Arial" panose="020B0604020202020204" pitchFamily="34" charset="0"/>
              </a:rPr>
              <a:t>(final_list,key=lambda k: k[</a:t>
            </a:r>
            <a:r>
              <a:rPr lang="en-US" sz="2200" dirty="0">
                <a:solidFill>
                  <a:srgbClr val="00B050"/>
                </a:solidFill>
                <a:latin typeface="Arial" panose="020B0604020202020204" pitchFamily="34" charset="0"/>
                <a:cs typeface="Arial" panose="020B0604020202020204" pitchFamily="34" charset="0"/>
              </a:rPr>
              <a:t>'tutal</a:t>
            </a:r>
            <a:r>
              <a:rPr lang="en-US" sz="2200" dirty="0">
                <a:latin typeface="Arial" panose="020B0604020202020204" pitchFamily="34" charset="0"/>
                <a:cs typeface="Arial" panose="020B0604020202020204" pitchFamily="34" charset="0"/>
              </a:rPr>
              <a:t> </a:t>
            </a:r>
            <a:r>
              <a:rPr lang="en-US" sz="2200" dirty="0">
                <a:solidFill>
                  <a:srgbClr val="00B050"/>
                </a:solidFill>
                <a:latin typeface="Arial" panose="020B0604020202020204" pitchFamily="34" charset="0"/>
                <a:cs typeface="Arial" panose="020B0604020202020204" pitchFamily="34" charset="0"/>
              </a:rPr>
              <a:t>profit'</a:t>
            </a:r>
            <a:r>
              <a:rPr lang="en-US" sz="2200" dirty="0">
                <a:latin typeface="Arial" panose="020B0604020202020204" pitchFamily="34" charset="0"/>
                <a:cs typeface="Arial" panose="020B0604020202020204" pitchFamily="34" charset="0"/>
              </a:rPr>
              <a:t>],reverse=</a:t>
            </a:r>
            <a:r>
              <a:rPr lang="en-US" sz="2200" dirty="0">
                <a:solidFill>
                  <a:srgbClr val="7030A0"/>
                </a:solidFill>
                <a:latin typeface="Arial" panose="020B0604020202020204" pitchFamily="34" charset="0"/>
                <a:cs typeface="Arial" panose="020B0604020202020204" pitchFamily="34" charset="0"/>
              </a:rPr>
              <a:t>True</a:t>
            </a:r>
            <a:r>
              <a:rPr lang="en-US" sz="2200" dirty="0">
                <a:latin typeface="Arial" panose="020B0604020202020204" pitchFamily="34" charset="0"/>
                <a:cs typeface="Arial" panose="020B0604020202020204" pitchFamily="34" charset="0"/>
              </a:rPr>
              <a:t>)</a:t>
            </a:r>
          </a:p>
          <a:p>
            <a:r>
              <a:rPr lang="en-US" sz="2200" dirty="0">
                <a:solidFill>
                  <a:srgbClr val="7030A0"/>
                </a:solidFill>
                <a:latin typeface="Arial" panose="020B0604020202020204" pitchFamily="34" charset="0"/>
                <a:cs typeface="Arial" panose="020B0604020202020204" pitchFamily="34" charset="0"/>
              </a:rPr>
              <a:t>print</a:t>
            </a:r>
            <a:r>
              <a:rPr lang="en-US" sz="2200" dirty="0">
                <a:latin typeface="Arial" panose="020B0604020202020204" pitchFamily="34" charset="0"/>
                <a:cs typeface="Arial" panose="020B0604020202020204" pitchFamily="34" charset="0"/>
              </a:rPr>
              <a:t>(</a:t>
            </a:r>
            <a:r>
              <a:rPr lang="en-US" sz="2200" dirty="0">
                <a:solidFill>
                  <a:srgbClr val="00B050"/>
                </a:solidFill>
                <a:latin typeface="Arial" panose="020B0604020202020204" pitchFamily="34" charset="0"/>
                <a:cs typeface="Arial" panose="020B0604020202020204" pitchFamily="34" charset="0"/>
              </a:rPr>
              <a:t>"#"</a:t>
            </a:r>
            <a:r>
              <a:rPr lang="en-US" sz="2200" dirty="0">
                <a:latin typeface="Arial" panose="020B0604020202020204" pitchFamily="34" charset="0"/>
                <a:cs typeface="Arial" panose="020B0604020202020204" pitchFamily="34" charset="0"/>
              </a:rPr>
              <a:t>,</a:t>
            </a:r>
            <a:r>
              <a:rPr lang="en-US" sz="2200" dirty="0" err="1">
                <a:latin typeface="Arial" panose="020B0604020202020204" pitchFamily="34" charset="0"/>
                <a:cs typeface="Arial" panose="020B0604020202020204" pitchFamily="34" charset="0"/>
              </a:rPr>
              <a:t>case,final_list</a:t>
            </a:r>
            <a:r>
              <a:rPr lang="en-US" sz="2200" dirty="0">
                <a:latin typeface="Arial" panose="020B0604020202020204" pitchFamily="34" charset="0"/>
                <a:cs typeface="Arial" panose="020B0604020202020204" pitchFamily="34" charset="0"/>
              </a:rPr>
              <a:t>[0][</a:t>
            </a:r>
            <a:r>
              <a:rPr lang="en-US" sz="2200" dirty="0">
                <a:solidFill>
                  <a:srgbClr val="00B050"/>
                </a:solidFill>
                <a:latin typeface="Arial" panose="020B0604020202020204" pitchFamily="34" charset="0"/>
                <a:cs typeface="Arial" panose="020B0604020202020204" pitchFamily="34" charset="0"/>
              </a:rPr>
              <a:t>'time'</a:t>
            </a:r>
            <a:r>
              <a:rPr lang="en-US" sz="2200" dirty="0">
                <a:latin typeface="Arial" panose="020B0604020202020204" pitchFamily="34" charset="0"/>
                <a:cs typeface="Arial" panose="020B0604020202020204" pitchFamily="34" charset="0"/>
              </a:rPr>
              <a:t>],</a:t>
            </a:r>
            <a:r>
              <a:rPr lang="en-US" sz="2200" dirty="0" err="1">
                <a:latin typeface="Arial" panose="020B0604020202020204" pitchFamily="34" charset="0"/>
                <a:cs typeface="Arial" panose="020B0604020202020204" pitchFamily="34" charset="0"/>
              </a:rPr>
              <a:t>final_list</a:t>
            </a:r>
            <a:r>
              <a:rPr lang="en-US" sz="2200" dirty="0">
                <a:latin typeface="Arial" panose="020B0604020202020204" pitchFamily="34" charset="0"/>
                <a:cs typeface="Arial" panose="020B0604020202020204" pitchFamily="34" charset="0"/>
              </a:rPr>
              <a:t>[0][</a:t>
            </a:r>
            <a:r>
              <a:rPr lang="en-US" sz="2200" dirty="0">
                <a:solidFill>
                  <a:srgbClr val="00B050"/>
                </a:solidFill>
                <a:latin typeface="Arial" panose="020B0604020202020204" pitchFamily="34" charset="0"/>
                <a:cs typeface="Arial" panose="020B0604020202020204" pitchFamily="34" charset="0"/>
              </a:rPr>
              <a:t>'tutal</a:t>
            </a:r>
            <a:r>
              <a:rPr lang="en-US" sz="2200" dirty="0">
                <a:latin typeface="Arial" panose="020B0604020202020204" pitchFamily="34" charset="0"/>
                <a:cs typeface="Arial" panose="020B0604020202020204" pitchFamily="34" charset="0"/>
              </a:rPr>
              <a:t> </a:t>
            </a:r>
            <a:r>
              <a:rPr lang="en-US" sz="2200" dirty="0">
                <a:solidFill>
                  <a:srgbClr val="00B050"/>
                </a:solidFill>
                <a:latin typeface="Arial" panose="020B0604020202020204" pitchFamily="34" charset="0"/>
                <a:cs typeface="Arial" panose="020B0604020202020204" pitchFamily="34" charset="0"/>
              </a:rPr>
              <a:t>profit'</a:t>
            </a:r>
            <a:r>
              <a:rPr lang="en-US" sz="2200" dirty="0">
                <a:latin typeface="Arial" panose="020B0604020202020204" pitchFamily="34" charset="0"/>
                <a:cs typeface="Arial" panose="020B0604020202020204" pitchFamily="34" charset="0"/>
              </a:rPr>
              <a:t>],</a:t>
            </a:r>
            <a:r>
              <a:rPr lang="en-US" sz="2200" dirty="0" err="1">
                <a:latin typeface="Arial" panose="020B0604020202020204" pitchFamily="34" charset="0"/>
                <a:cs typeface="Arial" panose="020B0604020202020204" pitchFamily="34" charset="0"/>
              </a:rPr>
              <a:t>final_list</a:t>
            </a:r>
            <a:r>
              <a:rPr lang="en-US" sz="2200" dirty="0">
                <a:latin typeface="Arial" panose="020B0604020202020204" pitchFamily="34" charset="0"/>
                <a:cs typeface="Arial" panose="020B0604020202020204" pitchFamily="34" charset="0"/>
              </a:rPr>
              <a:t>[0][</a:t>
            </a:r>
            <a:r>
              <a:rPr lang="en-US" sz="2200" dirty="0">
                <a:solidFill>
                  <a:srgbClr val="00B050"/>
                </a:solidFill>
                <a:latin typeface="Arial" panose="020B0604020202020204" pitchFamily="34" charset="0"/>
                <a:cs typeface="Arial" panose="020B0604020202020204" pitchFamily="34" charset="0"/>
              </a:rPr>
              <a:t>'member'</a:t>
            </a:r>
            <a:r>
              <a:rPr lang="en-US" sz="2200" dirty="0">
                <a:latin typeface="Arial" panose="020B0604020202020204" pitchFamily="34" charset="0"/>
                <a:cs typeface="Arial" panose="020B0604020202020204" pitchFamily="34" charset="0"/>
              </a:rPr>
              <a:t>])</a:t>
            </a:r>
          </a:p>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26391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rgbClr val="60BACC"/>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617171" y="2766218"/>
            <a:ext cx="10515600" cy="1325563"/>
          </a:xfrm>
        </p:spPr>
        <p:txBody>
          <a:bodyPr>
            <a:normAutofit/>
          </a:bodyPr>
          <a:lstStyle/>
          <a:p>
            <a:pPr algn="ctr"/>
            <a:r>
              <a:rPr lang="fa-IR" dirty="0">
                <a:solidFill>
                  <a:schemeClr val="bg1"/>
                </a:solidFill>
                <a:cs typeface="B Titr" panose="00000700000000000000" pitchFamily="2" charset="-78"/>
              </a:rPr>
              <a:t>پایان</a:t>
            </a:r>
            <a:endParaRPr lang="en-US" dirty="0">
              <a:solidFill>
                <a:schemeClr val="bg1"/>
              </a:solidFill>
              <a:cs typeface="B Titr" panose="00000700000000000000" pitchFamily="2" charset="-78"/>
            </a:endParaRPr>
          </a:p>
        </p:txBody>
      </p:sp>
    </p:spTree>
    <p:extLst>
      <p:ext uri="{BB962C8B-B14F-4D97-AF65-F5344CB8AC3E}">
        <p14:creationId xmlns:p14="http://schemas.microsoft.com/office/powerpoint/2010/main" val="373054230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rgbClr val="5AB7CA"/>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915751" y="282548"/>
            <a:ext cx="10515600" cy="1325563"/>
          </a:xfrm>
        </p:spPr>
        <p:txBody>
          <a:bodyPr/>
          <a:lstStyle/>
          <a:p>
            <a:pPr algn="ctr" rtl="1"/>
            <a:r>
              <a:rPr lang="fa-IR" dirty="0">
                <a:solidFill>
                  <a:schemeClr val="bg1"/>
                </a:solidFill>
                <a:cs typeface="B Titr" panose="00000700000000000000" pitchFamily="2" charset="-78"/>
              </a:rPr>
              <a:t>توضیح</a:t>
            </a:r>
            <a:endParaRPr lang="en-US" dirty="0">
              <a:solidFill>
                <a:schemeClr val="bg1"/>
              </a:solidFill>
              <a:cs typeface="B Titr" panose="00000700000000000000" pitchFamily="2" charset="-78"/>
            </a:endParaRPr>
          </a:p>
        </p:txBody>
      </p:sp>
      <p:sp>
        <p:nvSpPr>
          <p:cNvPr id="2" name="TextBox 1">
            <a:extLst>
              <a:ext uri="{FF2B5EF4-FFF2-40B4-BE49-F238E27FC236}">
                <a16:creationId xmlns:a16="http://schemas.microsoft.com/office/drawing/2014/main" id="{38393CC4-BA1D-41B4-8E69-85DE86B54EDE}"/>
              </a:ext>
            </a:extLst>
          </p:cNvPr>
          <p:cNvSpPr txBox="1"/>
          <p:nvPr/>
        </p:nvSpPr>
        <p:spPr>
          <a:xfrm>
            <a:off x="1311991" y="1384375"/>
            <a:ext cx="9723120" cy="1569660"/>
          </a:xfrm>
          <a:prstGeom prst="rect">
            <a:avLst/>
          </a:prstGeom>
          <a:noFill/>
        </p:spPr>
        <p:txBody>
          <a:bodyPr wrap="square" rtlCol="1">
            <a:spAutoFit/>
          </a:bodyPr>
          <a:lstStyle/>
          <a:p>
            <a:pPr algn="ctr" rtl="1"/>
            <a:r>
              <a:rPr lang="fa-IR" sz="3200" dirty="0">
                <a:cs typeface="B Nazanin" panose="00000400000000000000" pitchFamily="2" charset="-78"/>
              </a:rPr>
              <a:t>پیتزا رباتیک یک شرکت نوپای پیتزا هست که در آن پیتزاها توسط ربات تحویل داده میشه و این مشتری‌ها هستند که قیمت را انتخاب می‌کنند.</a:t>
            </a:r>
          </a:p>
          <a:p>
            <a:pPr algn="r" rtl="1"/>
            <a:endParaRPr lang="fa-IR" sz="3200" dirty="0"/>
          </a:p>
        </p:txBody>
      </p:sp>
      <p:pic>
        <p:nvPicPr>
          <p:cNvPr id="8" name="Picture 7">
            <a:extLst>
              <a:ext uri="{FF2B5EF4-FFF2-40B4-BE49-F238E27FC236}">
                <a16:creationId xmlns:a16="http://schemas.microsoft.com/office/drawing/2014/main" id="{C61F5B7C-CD6A-43F5-851E-3FE5F0465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124" y="2485418"/>
            <a:ext cx="6391072" cy="4793304"/>
          </a:xfrm>
          <a:prstGeom prst="rect">
            <a:avLst/>
          </a:prstGeom>
        </p:spPr>
      </p:pic>
    </p:spTree>
    <p:extLst>
      <p:ext uri="{BB962C8B-B14F-4D97-AF65-F5344CB8AC3E}">
        <p14:creationId xmlns:p14="http://schemas.microsoft.com/office/powerpoint/2010/main" val="1708446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rgbClr val="5AB7CA"/>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11D687-2605-47EA-95A5-E9E66794DBA5}"/>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67809" y="4002833"/>
            <a:ext cx="4769301" cy="2747381"/>
          </a:xfrm>
          <a:prstGeom prst="rect">
            <a:avLst/>
          </a:prstGeom>
          <a:ln>
            <a:solidFill>
              <a:srgbClr val="55B6C9"/>
            </a:solidFill>
          </a:ln>
        </p:spPr>
      </p:pic>
      <p:sp>
        <p:nvSpPr>
          <p:cNvPr id="3" name="Title 1"/>
          <p:cNvSpPr>
            <a:spLocks noGrp="1"/>
          </p:cNvSpPr>
          <p:nvPr>
            <p:ph type="title"/>
          </p:nvPr>
        </p:nvSpPr>
        <p:spPr>
          <a:xfrm>
            <a:off x="915751" y="282548"/>
            <a:ext cx="10515600" cy="1325563"/>
          </a:xfrm>
        </p:spPr>
        <p:txBody>
          <a:bodyPr>
            <a:normAutofit/>
          </a:bodyPr>
          <a:lstStyle/>
          <a:p>
            <a:pPr algn="ctr"/>
            <a:r>
              <a:rPr lang="fa-IR" b="1" dirty="0">
                <a:solidFill>
                  <a:schemeClr val="bg1"/>
                </a:solidFill>
                <a:cs typeface="B Titr" panose="00000700000000000000" pitchFamily="2" charset="-78"/>
              </a:rPr>
              <a:t>شیوه کار</a:t>
            </a:r>
            <a:endParaRPr lang="en-US" dirty="0">
              <a:solidFill>
                <a:schemeClr val="bg1"/>
              </a:solidFill>
            </a:endParaRPr>
          </a:p>
        </p:txBody>
      </p:sp>
      <p:sp>
        <p:nvSpPr>
          <p:cNvPr id="2" name="TextBox 1">
            <a:extLst>
              <a:ext uri="{FF2B5EF4-FFF2-40B4-BE49-F238E27FC236}">
                <a16:creationId xmlns:a16="http://schemas.microsoft.com/office/drawing/2014/main" id="{38393CC4-BA1D-41B4-8E69-85DE86B54EDE}"/>
              </a:ext>
            </a:extLst>
          </p:cNvPr>
          <p:cNvSpPr txBox="1"/>
          <p:nvPr/>
        </p:nvSpPr>
        <p:spPr>
          <a:xfrm>
            <a:off x="1311991" y="1413558"/>
            <a:ext cx="9723120" cy="2677656"/>
          </a:xfrm>
          <a:prstGeom prst="rect">
            <a:avLst/>
          </a:prstGeom>
          <a:noFill/>
        </p:spPr>
        <p:txBody>
          <a:bodyPr wrap="square" rtlCol="1">
            <a:spAutoFit/>
          </a:bodyPr>
          <a:lstStyle/>
          <a:p>
            <a:pPr algn="ctr" rtl="1"/>
            <a:r>
              <a:rPr lang="fa-IR" sz="2800" dirty="0">
                <a:cs typeface="B Nazanin" panose="00000400000000000000" pitchFamily="2" charset="-78"/>
              </a:rPr>
              <a:t>هر مشتری پیتزای دلخواهش را به هر قیمتی که می‌خواهد سفارش می‌دهد. پیتزا رباتیک میتونه هر کدام را که خواست قبول یا رد کنه. اما آنهایی که پذیرفت را باید تا یک مدت زمان مشخص تحویل دهد.</a:t>
            </a:r>
          </a:p>
          <a:p>
            <a:pPr algn="ctr" rtl="1"/>
            <a:r>
              <a:rPr lang="fa-IR" sz="2800" dirty="0">
                <a:cs typeface="B Nazanin" panose="00000400000000000000" pitchFamily="2" charset="-78"/>
              </a:rPr>
              <a:t>پیتزا رباتیک اگر هیچ سفارشی را قبول نکنه، هیچ سودی نمی‌کنه. از طرف دیگر، اگر همه سفارش‌ها را قبول کنه به احتمال زیاد ضرر کلانی می‌کنه.</a:t>
            </a:r>
          </a:p>
          <a:p>
            <a:pPr algn="ctr" rtl="1"/>
            <a:r>
              <a:rPr lang="fa-IR" sz="2800" dirty="0">
                <a:cs typeface="B Nazanin" panose="00000400000000000000" pitchFamily="2" charset="-78"/>
              </a:rPr>
              <a:t>روبات فقط میتونه یه پیتزا ببره.</a:t>
            </a:r>
          </a:p>
        </p:txBody>
      </p:sp>
    </p:spTree>
    <p:extLst>
      <p:ext uri="{BB962C8B-B14F-4D97-AF65-F5344CB8AC3E}">
        <p14:creationId xmlns:p14="http://schemas.microsoft.com/office/powerpoint/2010/main" val="421037511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rgbClr val="60BACC"/>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BF32CF90-DA20-4B3C-9453-7C61F3801643}"/>
              </a:ext>
            </a:extLst>
          </p:cNvPr>
          <p:cNvCxnSpPr/>
          <p:nvPr/>
        </p:nvCxnSpPr>
        <p:spPr>
          <a:xfrm flipH="1">
            <a:off x="9036996" y="3779191"/>
            <a:ext cx="1478604" cy="0"/>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
        <p:nvSpPr>
          <p:cNvPr id="3" name="Title 1"/>
          <p:cNvSpPr>
            <a:spLocks noGrp="1"/>
          </p:cNvSpPr>
          <p:nvPr>
            <p:ph type="title"/>
          </p:nvPr>
        </p:nvSpPr>
        <p:spPr>
          <a:xfrm>
            <a:off x="915751" y="282548"/>
            <a:ext cx="10515600" cy="1325563"/>
          </a:xfrm>
        </p:spPr>
        <p:txBody>
          <a:bodyPr>
            <a:normAutofit/>
          </a:bodyPr>
          <a:lstStyle/>
          <a:p>
            <a:pPr algn="ctr"/>
            <a:r>
              <a:rPr lang="fa-IR" dirty="0">
                <a:solidFill>
                  <a:schemeClr val="bg1"/>
                </a:solidFill>
                <a:cs typeface="B Titr" panose="00000700000000000000" pitchFamily="2" charset="-78"/>
              </a:rPr>
              <a:t>ورودی ها</a:t>
            </a:r>
            <a:endParaRPr lang="en-US" dirty="0">
              <a:solidFill>
                <a:schemeClr val="bg1"/>
              </a:solidFill>
              <a:cs typeface="B Titr" panose="00000700000000000000" pitchFamily="2" charset="-78"/>
            </a:endParaRPr>
          </a:p>
        </p:txBody>
      </p:sp>
      <p:sp>
        <p:nvSpPr>
          <p:cNvPr id="4" name="Oval 3">
            <a:extLst>
              <a:ext uri="{FF2B5EF4-FFF2-40B4-BE49-F238E27FC236}">
                <a16:creationId xmlns:a16="http://schemas.microsoft.com/office/drawing/2014/main" id="{5D118BB0-9D95-4DC7-8D45-B6D4862CA03C}"/>
              </a:ext>
            </a:extLst>
          </p:cNvPr>
          <p:cNvSpPr/>
          <p:nvPr/>
        </p:nvSpPr>
        <p:spPr>
          <a:xfrm>
            <a:off x="10280936" y="2797169"/>
            <a:ext cx="1508349" cy="1964045"/>
          </a:xfrm>
          <a:custGeom>
            <a:avLst/>
            <a:gdLst>
              <a:gd name="connsiteX0" fmla="*/ 0 w 2587557"/>
              <a:gd name="connsiteY0" fmla="*/ 705256 h 1410511"/>
              <a:gd name="connsiteX1" fmla="*/ 1293779 w 2587557"/>
              <a:gd name="connsiteY1" fmla="*/ 0 h 1410511"/>
              <a:gd name="connsiteX2" fmla="*/ 2587558 w 2587557"/>
              <a:gd name="connsiteY2" fmla="*/ 705256 h 1410511"/>
              <a:gd name="connsiteX3" fmla="*/ 1293779 w 2587557"/>
              <a:gd name="connsiteY3" fmla="*/ 1410512 h 1410511"/>
              <a:gd name="connsiteX4" fmla="*/ 0 w 2587557"/>
              <a:gd name="connsiteY4" fmla="*/ 705256 h 1410511"/>
              <a:gd name="connsiteX0" fmla="*/ 0 w 1896894"/>
              <a:gd name="connsiteY0" fmla="*/ 676132 h 1410625"/>
              <a:gd name="connsiteX1" fmla="*/ 603115 w 1896894"/>
              <a:gd name="connsiteY1" fmla="*/ 59 h 1410625"/>
              <a:gd name="connsiteX2" fmla="*/ 1896894 w 1896894"/>
              <a:gd name="connsiteY2" fmla="*/ 705315 h 1410625"/>
              <a:gd name="connsiteX3" fmla="*/ 603115 w 1896894"/>
              <a:gd name="connsiteY3" fmla="*/ 1410571 h 1410625"/>
              <a:gd name="connsiteX4" fmla="*/ 0 w 1896894"/>
              <a:gd name="connsiteY4" fmla="*/ 676132 h 1410625"/>
              <a:gd name="connsiteX0" fmla="*/ 0 w 1303507"/>
              <a:gd name="connsiteY0" fmla="*/ 676132 h 1410625"/>
              <a:gd name="connsiteX1" fmla="*/ 603115 w 1303507"/>
              <a:gd name="connsiteY1" fmla="*/ 59 h 1410625"/>
              <a:gd name="connsiteX2" fmla="*/ 1303507 w 1303507"/>
              <a:gd name="connsiteY2" fmla="*/ 705315 h 1410625"/>
              <a:gd name="connsiteX3" fmla="*/ 603115 w 1303507"/>
              <a:gd name="connsiteY3" fmla="*/ 1410571 h 1410625"/>
              <a:gd name="connsiteX4" fmla="*/ 0 w 1303507"/>
              <a:gd name="connsiteY4" fmla="*/ 676132 h 1410625"/>
              <a:gd name="connsiteX0" fmla="*/ 0 w 1206230"/>
              <a:gd name="connsiteY0" fmla="*/ 676132 h 1410625"/>
              <a:gd name="connsiteX1" fmla="*/ 603115 w 1206230"/>
              <a:gd name="connsiteY1" fmla="*/ 59 h 1410625"/>
              <a:gd name="connsiteX2" fmla="*/ 1206230 w 1206230"/>
              <a:gd name="connsiteY2" fmla="*/ 705315 h 1410625"/>
              <a:gd name="connsiteX3" fmla="*/ 603115 w 1206230"/>
              <a:gd name="connsiteY3" fmla="*/ 1410571 h 1410625"/>
              <a:gd name="connsiteX4" fmla="*/ 0 w 1206230"/>
              <a:gd name="connsiteY4" fmla="*/ 676132 h 1410625"/>
              <a:gd name="connsiteX0" fmla="*/ 0 w 1070043"/>
              <a:gd name="connsiteY0" fmla="*/ 676132 h 1410625"/>
              <a:gd name="connsiteX1" fmla="*/ 603115 w 1070043"/>
              <a:gd name="connsiteY1" fmla="*/ 59 h 1410625"/>
              <a:gd name="connsiteX2" fmla="*/ 1070043 w 1070043"/>
              <a:gd name="connsiteY2" fmla="*/ 705315 h 1410625"/>
              <a:gd name="connsiteX3" fmla="*/ 603115 w 1070043"/>
              <a:gd name="connsiteY3" fmla="*/ 1410571 h 1410625"/>
              <a:gd name="connsiteX4" fmla="*/ 0 w 1070043"/>
              <a:gd name="connsiteY4" fmla="*/ 676132 h 1410625"/>
              <a:gd name="connsiteX0" fmla="*/ 0 w 1303507"/>
              <a:gd name="connsiteY0" fmla="*/ 873568 h 1625173"/>
              <a:gd name="connsiteX1" fmla="*/ 603115 w 1303507"/>
              <a:gd name="connsiteY1" fmla="*/ 197495 h 1625173"/>
              <a:gd name="connsiteX2" fmla="*/ 1303507 w 1303507"/>
              <a:gd name="connsiteY2" fmla="*/ 202360 h 1625173"/>
              <a:gd name="connsiteX3" fmla="*/ 603115 w 1303507"/>
              <a:gd name="connsiteY3" fmla="*/ 1608007 h 1625173"/>
              <a:gd name="connsiteX4" fmla="*/ 0 w 1303507"/>
              <a:gd name="connsiteY4" fmla="*/ 873568 h 1625173"/>
              <a:gd name="connsiteX0" fmla="*/ 787 w 1304294"/>
              <a:gd name="connsiteY0" fmla="*/ 873568 h 1977391"/>
              <a:gd name="connsiteX1" fmla="*/ 603902 w 1304294"/>
              <a:gd name="connsiteY1" fmla="*/ 197495 h 1977391"/>
              <a:gd name="connsiteX2" fmla="*/ 1304294 w 1304294"/>
              <a:gd name="connsiteY2" fmla="*/ 202360 h 1977391"/>
              <a:gd name="connsiteX3" fmla="*/ 730362 w 1304294"/>
              <a:gd name="connsiteY3" fmla="*/ 1967930 h 1977391"/>
              <a:gd name="connsiteX4" fmla="*/ 787 w 1304294"/>
              <a:gd name="connsiteY4" fmla="*/ 873568 h 1977391"/>
              <a:gd name="connsiteX0" fmla="*/ 562 w 1508349"/>
              <a:gd name="connsiteY0" fmla="*/ 680469 h 1964045"/>
              <a:gd name="connsiteX1" fmla="*/ 807957 w 1508349"/>
              <a:gd name="connsiteY1" fmla="*/ 189222 h 1964045"/>
              <a:gd name="connsiteX2" fmla="*/ 1508349 w 1508349"/>
              <a:gd name="connsiteY2" fmla="*/ 194087 h 1964045"/>
              <a:gd name="connsiteX3" fmla="*/ 934417 w 1508349"/>
              <a:gd name="connsiteY3" fmla="*/ 1959657 h 1964045"/>
              <a:gd name="connsiteX4" fmla="*/ 562 w 1508349"/>
              <a:gd name="connsiteY4" fmla="*/ 680469 h 1964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49" h="1964045">
                <a:moveTo>
                  <a:pt x="562" y="680469"/>
                </a:moveTo>
                <a:cubicBezTo>
                  <a:pt x="-20515" y="385397"/>
                  <a:pt x="556659" y="270286"/>
                  <a:pt x="807957" y="189222"/>
                </a:cubicBezTo>
                <a:cubicBezTo>
                  <a:pt x="1059255" y="108158"/>
                  <a:pt x="1508349" y="-195415"/>
                  <a:pt x="1508349" y="194087"/>
                </a:cubicBezTo>
                <a:cubicBezTo>
                  <a:pt x="1508349" y="583589"/>
                  <a:pt x="1185715" y="1878593"/>
                  <a:pt x="934417" y="1959657"/>
                </a:cubicBezTo>
                <a:cubicBezTo>
                  <a:pt x="683119" y="2040721"/>
                  <a:pt x="21639" y="975541"/>
                  <a:pt x="562" y="68046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a-IR" dirty="0">
                <a:solidFill>
                  <a:schemeClr val="bg1"/>
                </a:solidFill>
                <a:cs typeface="B Nazanin" panose="00000400000000000000" pitchFamily="2" charset="-78"/>
              </a:rPr>
              <a:t>ورودی</a:t>
            </a:r>
            <a:endParaRPr lang="fa-IR" dirty="0">
              <a:cs typeface="B Nazanin" panose="00000400000000000000" pitchFamily="2" charset="-78"/>
            </a:endParaRPr>
          </a:p>
        </p:txBody>
      </p:sp>
      <p:cxnSp>
        <p:nvCxnSpPr>
          <p:cNvPr id="17" name="Straight Connector 16">
            <a:extLst>
              <a:ext uri="{FF2B5EF4-FFF2-40B4-BE49-F238E27FC236}">
                <a16:creationId xmlns:a16="http://schemas.microsoft.com/office/drawing/2014/main" id="{44F57448-6087-4BA3-B035-2410CB7D581F}"/>
              </a:ext>
            </a:extLst>
          </p:cNvPr>
          <p:cNvCxnSpPr/>
          <p:nvPr/>
        </p:nvCxnSpPr>
        <p:spPr>
          <a:xfrm flipV="1">
            <a:off x="9036996" y="2485884"/>
            <a:ext cx="0" cy="982022"/>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252500B0-310E-4F30-9580-0151B302A22F}"/>
              </a:ext>
            </a:extLst>
          </p:cNvPr>
          <p:cNvCxnSpPr>
            <a:cxnSpLocks/>
          </p:cNvCxnSpPr>
          <p:nvPr/>
        </p:nvCxnSpPr>
        <p:spPr>
          <a:xfrm>
            <a:off x="9036996" y="3467906"/>
            <a:ext cx="0" cy="1648843"/>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E28874E8-E4C8-43AB-9101-F624632F211E}"/>
              </a:ext>
            </a:extLst>
          </p:cNvPr>
          <p:cNvCxnSpPr/>
          <p:nvPr/>
        </p:nvCxnSpPr>
        <p:spPr>
          <a:xfrm flipH="1">
            <a:off x="7915073" y="2485884"/>
            <a:ext cx="1121923"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002EB583-162E-4A10-8244-DB9721CBDD8B}"/>
              </a:ext>
            </a:extLst>
          </p:cNvPr>
          <p:cNvCxnSpPr/>
          <p:nvPr/>
        </p:nvCxnSpPr>
        <p:spPr>
          <a:xfrm flipH="1">
            <a:off x="7915073" y="5116749"/>
            <a:ext cx="1121923"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EFA32B41-B6A8-481B-9F45-CDA97E8381A7}"/>
              </a:ext>
            </a:extLst>
          </p:cNvPr>
          <p:cNvSpPr txBox="1"/>
          <p:nvPr/>
        </p:nvSpPr>
        <p:spPr>
          <a:xfrm>
            <a:off x="349123" y="2282694"/>
            <a:ext cx="7522084" cy="1569660"/>
          </a:xfrm>
          <a:prstGeom prst="rect">
            <a:avLst/>
          </a:prstGeom>
          <a:noFill/>
        </p:spPr>
        <p:txBody>
          <a:bodyPr wrap="square" rtlCol="1">
            <a:spAutoFit/>
          </a:bodyPr>
          <a:lstStyle/>
          <a:p>
            <a:pPr algn="r" rtl="1"/>
            <a:r>
              <a:rPr lang="fa-IR" sz="2400" dirty="0">
                <a:cs typeface="B Nazanin" panose="00000400000000000000" pitchFamily="2" charset="-78"/>
              </a:rPr>
              <a:t>مختصاتی که میخواهد پیتزا ببرد بر حسب(</a:t>
            </a:r>
            <a:r>
              <a:rPr lang="en-US" sz="2400" dirty="0" err="1">
                <a:cs typeface="B Nazanin" panose="00000400000000000000" pitchFamily="2" charset="-78"/>
              </a:rPr>
              <a:t>x,y</a:t>
            </a:r>
            <a:r>
              <a:rPr lang="fa-IR" sz="2400" dirty="0">
                <a:cs typeface="B Nazanin" panose="00000400000000000000" pitchFamily="2" charset="-78"/>
              </a:rPr>
              <a:t>)</a:t>
            </a:r>
          </a:p>
          <a:p>
            <a:pPr algn="ctr" rtl="1"/>
            <a:r>
              <a:rPr lang="fa-IR" sz="2400" dirty="0">
                <a:cs typeface="B Nazanin" panose="00000400000000000000" pitchFamily="2" charset="-78"/>
              </a:rPr>
              <a:t>     نکته: برای بدست آوردن فاصله ی مبدأ مختصات تا مقصد باید از قانون                                                           فیثاغورث استفاده کرد.</a:t>
            </a:r>
          </a:p>
          <a:p>
            <a:pPr algn="r" rtl="1"/>
            <a:endParaRPr lang="fa-IR" sz="2400" dirty="0">
              <a:cs typeface="B Nazanin" panose="00000400000000000000" pitchFamily="2" charset="-78"/>
            </a:endParaRPr>
          </a:p>
        </p:txBody>
      </p:sp>
      <p:sp>
        <p:nvSpPr>
          <p:cNvPr id="6" name="TextBox 5">
            <a:extLst>
              <a:ext uri="{FF2B5EF4-FFF2-40B4-BE49-F238E27FC236}">
                <a16:creationId xmlns:a16="http://schemas.microsoft.com/office/drawing/2014/main" id="{DD410065-EF83-4479-8DBC-2BA2124D20B2}"/>
              </a:ext>
            </a:extLst>
          </p:cNvPr>
          <p:cNvSpPr txBox="1"/>
          <p:nvPr/>
        </p:nvSpPr>
        <p:spPr>
          <a:xfrm>
            <a:off x="4080257" y="3530529"/>
            <a:ext cx="3715897" cy="461665"/>
          </a:xfrm>
          <a:prstGeom prst="rect">
            <a:avLst/>
          </a:prstGeom>
          <a:noFill/>
        </p:spPr>
        <p:txBody>
          <a:bodyPr wrap="square" rtlCol="1">
            <a:spAutoFit/>
          </a:bodyPr>
          <a:lstStyle/>
          <a:p>
            <a:pPr algn="r" rtl="1"/>
            <a:r>
              <a:rPr lang="fa-IR" sz="2400" dirty="0">
                <a:cs typeface="B Nazanin" panose="00000400000000000000" pitchFamily="2" charset="-78"/>
              </a:rPr>
              <a:t>پولی که کاربر به او میدهد.(</a:t>
            </a:r>
            <a:r>
              <a:rPr lang="en-US" sz="2400" dirty="0">
                <a:latin typeface="Arial Narrow" panose="020B0606020202030204" pitchFamily="34" charset="0"/>
                <a:cs typeface="B Nazanin" panose="00000400000000000000" pitchFamily="2" charset="-78"/>
              </a:rPr>
              <a:t>profit</a:t>
            </a:r>
            <a:r>
              <a:rPr lang="fa-IR" sz="2400" dirty="0">
                <a:cs typeface="B Nazanin" panose="00000400000000000000" pitchFamily="2" charset="-78"/>
              </a:rPr>
              <a:t>)</a:t>
            </a:r>
          </a:p>
        </p:txBody>
      </p:sp>
      <p:cxnSp>
        <p:nvCxnSpPr>
          <p:cNvPr id="12" name="Straight Arrow Connector 11">
            <a:extLst>
              <a:ext uri="{FF2B5EF4-FFF2-40B4-BE49-F238E27FC236}">
                <a16:creationId xmlns:a16="http://schemas.microsoft.com/office/drawing/2014/main" id="{26D40C9E-8195-4C8D-9036-0A5A0B0F49D7}"/>
              </a:ext>
            </a:extLst>
          </p:cNvPr>
          <p:cNvCxnSpPr/>
          <p:nvPr/>
        </p:nvCxnSpPr>
        <p:spPr>
          <a:xfrm flipH="1">
            <a:off x="7915073" y="3779191"/>
            <a:ext cx="1121923"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ABDFD416-6A91-4020-9C1C-895B69CEB549}"/>
              </a:ext>
            </a:extLst>
          </p:cNvPr>
          <p:cNvSpPr txBox="1"/>
          <p:nvPr/>
        </p:nvSpPr>
        <p:spPr>
          <a:xfrm>
            <a:off x="1186777" y="4885916"/>
            <a:ext cx="6728296" cy="461665"/>
          </a:xfrm>
          <a:prstGeom prst="rect">
            <a:avLst/>
          </a:prstGeom>
          <a:noFill/>
        </p:spPr>
        <p:txBody>
          <a:bodyPr wrap="square" rtlCol="1">
            <a:spAutoFit/>
          </a:bodyPr>
          <a:lstStyle/>
          <a:p>
            <a:pPr algn="r" rtl="1"/>
            <a:r>
              <a:rPr lang="fa-IR" sz="2400" dirty="0">
                <a:cs typeface="B Nazanin" panose="00000400000000000000" pitchFamily="2" charset="-78"/>
              </a:rPr>
              <a:t>مقدار زمانی که روبات قادر به بردن پیتزا است.(</a:t>
            </a:r>
            <a:r>
              <a:rPr lang="en-US" sz="2400" dirty="0" err="1">
                <a:latin typeface="Arial Narrow" panose="020B0606020202030204" pitchFamily="34" charset="0"/>
                <a:cs typeface="B Nazanin" panose="00000400000000000000" pitchFamily="2" charset="-78"/>
              </a:rPr>
              <a:t>max_total_time</a:t>
            </a:r>
            <a:r>
              <a:rPr lang="en-US" sz="2400" dirty="0">
                <a:latin typeface="Arial Narrow" panose="020B0606020202030204" pitchFamily="34" charset="0"/>
                <a:cs typeface="B Nazanin" panose="00000400000000000000" pitchFamily="2" charset="-78"/>
              </a:rPr>
              <a:t> </a:t>
            </a:r>
            <a:r>
              <a:rPr lang="fa-IR" sz="2400" dirty="0">
                <a:cs typeface="B Nazanin" panose="00000400000000000000" pitchFamily="2" charset="-78"/>
              </a:rPr>
              <a:t>)</a:t>
            </a:r>
          </a:p>
        </p:txBody>
      </p:sp>
    </p:spTree>
    <p:extLst>
      <p:ext uri="{BB962C8B-B14F-4D97-AF65-F5344CB8AC3E}">
        <p14:creationId xmlns:p14="http://schemas.microsoft.com/office/powerpoint/2010/main" val="3291273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par>
                                <p:cTn id="18" presetID="16" presetClass="entr" presetSubtype="21"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arn(inVertical)">
                                      <p:cBhvr>
                                        <p:cTn id="20" dur="500"/>
                                        <p:tgtEl>
                                          <p:spTgt spid="17"/>
                                        </p:tgtEl>
                                      </p:cBhvr>
                                    </p:animEffect>
                                  </p:childTnLst>
                                </p:cTn>
                              </p:par>
                              <p:par>
                                <p:cTn id="21" presetID="16" presetClass="entr" presetSubtype="21"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par>
                                <p:cTn id="24" presetID="16" presetClass="entr" presetSubtype="21"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arn(inVertical)">
                                      <p:cBhvr>
                                        <p:cTn id="26" dur="500"/>
                                        <p:tgtEl>
                                          <p:spTgt spid="26"/>
                                        </p:tgtEl>
                                      </p:cBhvr>
                                    </p:animEffect>
                                  </p:childTnLst>
                                </p:cTn>
                              </p:par>
                              <p:par>
                                <p:cTn id="27" presetID="16" presetClass="entr" presetSubtype="21"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arn(inVertical)">
                                      <p:cBhvr>
                                        <p:cTn id="29" dur="500"/>
                                        <p:tgtEl>
                                          <p:spTgt spid="19"/>
                                        </p:tgtEl>
                                      </p:cBhvr>
                                    </p:animEffect>
                                  </p:childTnLst>
                                </p:cTn>
                              </p:par>
                              <p:par>
                                <p:cTn id="30" presetID="16" presetClass="entr" presetSubtype="21"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barn(inVertical)">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heel(1)">
                                      <p:cBhvr>
                                        <p:cTn id="37" dur="2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heel(1)">
                                      <p:cBhvr>
                                        <p:cTn id="42" dur="2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rgbClr val="60BACC"/>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BF32CF90-DA20-4B3C-9453-7C61F3801643}"/>
              </a:ext>
            </a:extLst>
          </p:cNvPr>
          <p:cNvCxnSpPr/>
          <p:nvPr/>
        </p:nvCxnSpPr>
        <p:spPr>
          <a:xfrm flipH="1">
            <a:off x="9036996" y="3779191"/>
            <a:ext cx="1478604" cy="0"/>
          </a:xfrm>
          <a:prstGeom prst="line">
            <a:avLst/>
          </a:prstGeom>
          <a:ln w="28575">
            <a:solidFill>
              <a:schemeClr val="tx1"/>
            </a:solidFill>
          </a:ln>
        </p:spPr>
        <p:style>
          <a:lnRef idx="1">
            <a:schemeClr val="accent5"/>
          </a:lnRef>
          <a:fillRef idx="0">
            <a:schemeClr val="accent5"/>
          </a:fillRef>
          <a:effectRef idx="0">
            <a:schemeClr val="accent5"/>
          </a:effectRef>
          <a:fontRef idx="minor">
            <a:schemeClr val="tx1"/>
          </a:fontRef>
        </p:style>
      </p:cxnSp>
      <p:sp>
        <p:nvSpPr>
          <p:cNvPr id="3" name="Title 1"/>
          <p:cNvSpPr>
            <a:spLocks noGrp="1"/>
          </p:cNvSpPr>
          <p:nvPr>
            <p:ph type="title"/>
          </p:nvPr>
        </p:nvSpPr>
        <p:spPr>
          <a:xfrm>
            <a:off x="915751" y="282548"/>
            <a:ext cx="10515600" cy="1325563"/>
          </a:xfrm>
        </p:spPr>
        <p:txBody>
          <a:bodyPr>
            <a:normAutofit/>
          </a:bodyPr>
          <a:lstStyle/>
          <a:p>
            <a:pPr algn="ctr"/>
            <a:r>
              <a:rPr lang="fa-IR" dirty="0">
                <a:solidFill>
                  <a:schemeClr val="bg1"/>
                </a:solidFill>
                <a:cs typeface="B Titr" panose="00000700000000000000" pitchFamily="2" charset="-78"/>
              </a:rPr>
              <a:t>داده های موجود</a:t>
            </a:r>
            <a:endParaRPr lang="en-US" dirty="0">
              <a:solidFill>
                <a:schemeClr val="bg1"/>
              </a:solidFill>
              <a:cs typeface="B Titr" panose="00000700000000000000" pitchFamily="2" charset="-78"/>
            </a:endParaRPr>
          </a:p>
        </p:txBody>
      </p:sp>
      <p:sp>
        <p:nvSpPr>
          <p:cNvPr id="4" name="Oval 3">
            <a:extLst>
              <a:ext uri="{FF2B5EF4-FFF2-40B4-BE49-F238E27FC236}">
                <a16:creationId xmlns:a16="http://schemas.microsoft.com/office/drawing/2014/main" id="{5D118BB0-9D95-4DC7-8D45-B6D4862CA03C}"/>
              </a:ext>
            </a:extLst>
          </p:cNvPr>
          <p:cNvSpPr/>
          <p:nvPr/>
        </p:nvSpPr>
        <p:spPr>
          <a:xfrm>
            <a:off x="10280936" y="2797169"/>
            <a:ext cx="1508349" cy="1964045"/>
          </a:xfrm>
          <a:custGeom>
            <a:avLst/>
            <a:gdLst>
              <a:gd name="connsiteX0" fmla="*/ 0 w 2587557"/>
              <a:gd name="connsiteY0" fmla="*/ 705256 h 1410511"/>
              <a:gd name="connsiteX1" fmla="*/ 1293779 w 2587557"/>
              <a:gd name="connsiteY1" fmla="*/ 0 h 1410511"/>
              <a:gd name="connsiteX2" fmla="*/ 2587558 w 2587557"/>
              <a:gd name="connsiteY2" fmla="*/ 705256 h 1410511"/>
              <a:gd name="connsiteX3" fmla="*/ 1293779 w 2587557"/>
              <a:gd name="connsiteY3" fmla="*/ 1410512 h 1410511"/>
              <a:gd name="connsiteX4" fmla="*/ 0 w 2587557"/>
              <a:gd name="connsiteY4" fmla="*/ 705256 h 1410511"/>
              <a:gd name="connsiteX0" fmla="*/ 0 w 1896894"/>
              <a:gd name="connsiteY0" fmla="*/ 676132 h 1410625"/>
              <a:gd name="connsiteX1" fmla="*/ 603115 w 1896894"/>
              <a:gd name="connsiteY1" fmla="*/ 59 h 1410625"/>
              <a:gd name="connsiteX2" fmla="*/ 1896894 w 1896894"/>
              <a:gd name="connsiteY2" fmla="*/ 705315 h 1410625"/>
              <a:gd name="connsiteX3" fmla="*/ 603115 w 1896894"/>
              <a:gd name="connsiteY3" fmla="*/ 1410571 h 1410625"/>
              <a:gd name="connsiteX4" fmla="*/ 0 w 1896894"/>
              <a:gd name="connsiteY4" fmla="*/ 676132 h 1410625"/>
              <a:gd name="connsiteX0" fmla="*/ 0 w 1303507"/>
              <a:gd name="connsiteY0" fmla="*/ 676132 h 1410625"/>
              <a:gd name="connsiteX1" fmla="*/ 603115 w 1303507"/>
              <a:gd name="connsiteY1" fmla="*/ 59 h 1410625"/>
              <a:gd name="connsiteX2" fmla="*/ 1303507 w 1303507"/>
              <a:gd name="connsiteY2" fmla="*/ 705315 h 1410625"/>
              <a:gd name="connsiteX3" fmla="*/ 603115 w 1303507"/>
              <a:gd name="connsiteY3" fmla="*/ 1410571 h 1410625"/>
              <a:gd name="connsiteX4" fmla="*/ 0 w 1303507"/>
              <a:gd name="connsiteY4" fmla="*/ 676132 h 1410625"/>
              <a:gd name="connsiteX0" fmla="*/ 0 w 1206230"/>
              <a:gd name="connsiteY0" fmla="*/ 676132 h 1410625"/>
              <a:gd name="connsiteX1" fmla="*/ 603115 w 1206230"/>
              <a:gd name="connsiteY1" fmla="*/ 59 h 1410625"/>
              <a:gd name="connsiteX2" fmla="*/ 1206230 w 1206230"/>
              <a:gd name="connsiteY2" fmla="*/ 705315 h 1410625"/>
              <a:gd name="connsiteX3" fmla="*/ 603115 w 1206230"/>
              <a:gd name="connsiteY3" fmla="*/ 1410571 h 1410625"/>
              <a:gd name="connsiteX4" fmla="*/ 0 w 1206230"/>
              <a:gd name="connsiteY4" fmla="*/ 676132 h 1410625"/>
              <a:gd name="connsiteX0" fmla="*/ 0 w 1070043"/>
              <a:gd name="connsiteY0" fmla="*/ 676132 h 1410625"/>
              <a:gd name="connsiteX1" fmla="*/ 603115 w 1070043"/>
              <a:gd name="connsiteY1" fmla="*/ 59 h 1410625"/>
              <a:gd name="connsiteX2" fmla="*/ 1070043 w 1070043"/>
              <a:gd name="connsiteY2" fmla="*/ 705315 h 1410625"/>
              <a:gd name="connsiteX3" fmla="*/ 603115 w 1070043"/>
              <a:gd name="connsiteY3" fmla="*/ 1410571 h 1410625"/>
              <a:gd name="connsiteX4" fmla="*/ 0 w 1070043"/>
              <a:gd name="connsiteY4" fmla="*/ 676132 h 1410625"/>
              <a:gd name="connsiteX0" fmla="*/ 0 w 1303507"/>
              <a:gd name="connsiteY0" fmla="*/ 873568 h 1625173"/>
              <a:gd name="connsiteX1" fmla="*/ 603115 w 1303507"/>
              <a:gd name="connsiteY1" fmla="*/ 197495 h 1625173"/>
              <a:gd name="connsiteX2" fmla="*/ 1303507 w 1303507"/>
              <a:gd name="connsiteY2" fmla="*/ 202360 h 1625173"/>
              <a:gd name="connsiteX3" fmla="*/ 603115 w 1303507"/>
              <a:gd name="connsiteY3" fmla="*/ 1608007 h 1625173"/>
              <a:gd name="connsiteX4" fmla="*/ 0 w 1303507"/>
              <a:gd name="connsiteY4" fmla="*/ 873568 h 1625173"/>
              <a:gd name="connsiteX0" fmla="*/ 787 w 1304294"/>
              <a:gd name="connsiteY0" fmla="*/ 873568 h 1977391"/>
              <a:gd name="connsiteX1" fmla="*/ 603902 w 1304294"/>
              <a:gd name="connsiteY1" fmla="*/ 197495 h 1977391"/>
              <a:gd name="connsiteX2" fmla="*/ 1304294 w 1304294"/>
              <a:gd name="connsiteY2" fmla="*/ 202360 h 1977391"/>
              <a:gd name="connsiteX3" fmla="*/ 730362 w 1304294"/>
              <a:gd name="connsiteY3" fmla="*/ 1967930 h 1977391"/>
              <a:gd name="connsiteX4" fmla="*/ 787 w 1304294"/>
              <a:gd name="connsiteY4" fmla="*/ 873568 h 1977391"/>
              <a:gd name="connsiteX0" fmla="*/ 562 w 1508349"/>
              <a:gd name="connsiteY0" fmla="*/ 680469 h 1964045"/>
              <a:gd name="connsiteX1" fmla="*/ 807957 w 1508349"/>
              <a:gd name="connsiteY1" fmla="*/ 189222 h 1964045"/>
              <a:gd name="connsiteX2" fmla="*/ 1508349 w 1508349"/>
              <a:gd name="connsiteY2" fmla="*/ 194087 h 1964045"/>
              <a:gd name="connsiteX3" fmla="*/ 934417 w 1508349"/>
              <a:gd name="connsiteY3" fmla="*/ 1959657 h 1964045"/>
              <a:gd name="connsiteX4" fmla="*/ 562 w 1508349"/>
              <a:gd name="connsiteY4" fmla="*/ 680469 h 1964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49" h="1964045">
                <a:moveTo>
                  <a:pt x="562" y="680469"/>
                </a:moveTo>
                <a:cubicBezTo>
                  <a:pt x="-20515" y="385397"/>
                  <a:pt x="556659" y="270286"/>
                  <a:pt x="807957" y="189222"/>
                </a:cubicBezTo>
                <a:cubicBezTo>
                  <a:pt x="1059255" y="108158"/>
                  <a:pt x="1508349" y="-195415"/>
                  <a:pt x="1508349" y="194087"/>
                </a:cubicBezTo>
                <a:cubicBezTo>
                  <a:pt x="1508349" y="583589"/>
                  <a:pt x="1185715" y="1878593"/>
                  <a:pt x="934417" y="1959657"/>
                </a:cubicBezTo>
                <a:cubicBezTo>
                  <a:pt x="683119" y="2040721"/>
                  <a:pt x="21639" y="975541"/>
                  <a:pt x="562" y="68046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a-IR" dirty="0">
                <a:solidFill>
                  <a:schemeClr val="bg1"/>
                </a:solidFill>
                <a:cs typeface="B Nazanin" panose="00000400000000000000" pitchFamily="2" charset="-78"/>
              </a:rPr>
              <a:t>داده</a:t>
            </a:r>
            <a:endParaRPr lang="fa-IR" dirty="0">
              <a:cs typeface="B Nazanin" panose="00000400000000000000" pitchFamily="2" charset="-78"/>
            </a:endParaRPr>
          </a:p>
        </p:txBody>
      </p:sp>
      <p:cxnSp>
        <p:nvCxnSpPr>
          <p:cNvPr id="17" name="Straight Connector 16">
            <a:extLst>
              <a:ext uri="{FF2B5EF4-FFF2-40B4-BE49-F238E27FC236}">
                <a16:creationId xmlns:a16="http://schemas.microsoft.com/office/drawing/2014/main" id="{44F57448-6087-4BA3-B035-2410CB7D581F}"/>
              </a:ext>
            </a:extLst>
          </p:cNvPr>
          <p:cNvCxnSpPr/>
          <p:nvPr/>
        </p:nvCxnSpPr>
        <p:spPr>
          <a:xfrm flipV="1">
            <a:off x="9046723" y="2797169"/>
            <a:ext cx="0" cy="982022"/>
          </a:xfrm>
          <a:prstGeom prst="line">
            <a:avLst/>
          </a:prstGeom>
          <a:ln w="28575">
            <a:solidFill>
              <a:schemeClr val="tx1"/>
            </a:solidFill>
          </a:ln>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252500B0-310E-4F30-9580-0151B302A22F}"/>
              </a:ext>
            </a:extLst>
          </p:cNvPr>
          <p:cNvCxnSpPr/>
          <p:nvPr/>
        </p:nvCxnSpPr>
        <p:spPr>
          <a:xfrm>
            <a:off x="9046723" y="3779191"/>
            <a:ext cx="0" cy="1113822"/>
          </a:xfrm>
          <a:prstGeom prst="line">
            <a:avLst/>
          </a:prstGeom>
          <a:ln w="28575">
            <a:solidFill>
              <a:schemeClr val="tx1"/>
            </a:solidFill>
          </a:ln>
        </p:spPr>
        <p:style>
          <a:lnRef idx="1">
            <a:schemeClr val="accent5"/>
          </a:lnRef>
          <a:fillRef idx="0">
            <a:schemeClr val="accent5"/>
          </a:fillRef>
          <a:effectRef idx="0">
            <a:schemeClr val="accent5"/>
          </a:effectRef>
          <a:fontRef idx="minor">
            <a:schemeClr val="tx1"/>
          </a:fontRef>
        </p:style>
      </p:cxnSp>
      <p:cxnSp>
        <p:nvCxnSpPr>
          <p:cNvPr id="26" name="Straight Arrow Connector 25">
            <a:extLst>
              <a:ext uri="{FF2B5EF4-FFF2-40B4-BE49-F238E27FC236}">
                <a16:creationId xmlns:a16="http://schemas.microsoft.com/office/drawing/2014/main" id="{E28874E8-E4C8-43AB-9101-F624632F211E}"/>
              </a:ext>
            </a:extLst>
          </p:cNvPr>
          <p:cNvCxnSpPr/>
          <p:nvPr/>
        </p:nvCxnSpPr>
        <p:spPr>
          <a:xfrm flipH="1">
            <a:off x="7924800" y="2797169"/>
            <a:ext cx="1121923" cy="0"/>
          </a:xfrm>
          <a:prstGeom prst="straightConnector1">
            <a:avLst/>
          </a:prstGeom>
          <a:ln w="28575">
            <a:solidFill>
              <a:schemeClr val="tx1"/>
            </a:solidFill>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a:extLst>
              <a:ext uri="{FF2B5EF4-FFF2-40B4-BE49-F238E27FC236}">
                <a16:creationId xmlns:a16="http://schemas.microsoft.com/office/drawing/2014/main" id="{002EB583-162E-4A10-8244-DB9721CBDD8B}"/>
              </a:ext>
            </a:extLst>
          </p:cNvPr>
          <p:cNvCxnSpPr/>
          <p:nvPr/>
        </p:nvCxnSpPr>
        <p:spPr>
          <a:xfrm flipH="1">
            <a:off x="7915073" y="4893013"/>
            <a:ext cx="1121923" cy="0"/>
          </a:xfrm>
          <a:prstGeom prst="straightConnector1">
            <a:avLst/>
          </a:prstGeom>
          <a:ln w="28575">
            <a:solidFill>
              <a:schemeClr val="tx1"/>
            </a:solidFill>
            <a:tailEnd type="triangle"/>
          </a:ln>
        </p:spPr>
        <p:style>
          <a:lnRef idx="1">
            <a:schemeClr val="accent5"/>
          </a:lnRef>
          <a:fillRef idx="0">
            <a:schemeClr val="accent5"/>
          </a:fillRef>
          <a:effectRef idx="0">
            <a:schemeClr val="accent5"/>
          </a:effectRef>
          <a:fontRef idx="minor">
            <a:schemeClr val="tx1"/>
          </a:fontRef>
        </p:style>
      </p:cxnSp>
      <p:sp>
        <p:nvSpPr>
          <p:cNvPr id="5" name="TextBox 4">
            <a:extLst>
              <a:ext uri="{FF2B5EF4-FFF2-40B4-BE49-F238E27FC236}">
                <a16:creationId xmlns:a16="http://schemas.microsoft.com/office/drawing/2014/main" id="{EFA32B41-B6A8-481B-9F45-CDA97E8381A7}"/>
              </a:ext>
            </a:extLst>
          </p:cNvPr>
          <p:cNvSpPr txBox="1"/>
          <p:nvPr/>
        </p:nvSpPr>
        <p:spPr>
          <a:xfrm>
            <a:off x="358850" y="2593979"/>
            <a:ext cx="7522084" cy="830997"/>
          </a:xfrm>
          <a:prstGeom prst="rect">
            <a:avLst/>
          </a:prstGeom>
          <a:noFill/>
        </p:spPr>
        <p:txBody>
          <a:bodyPr wrap="square" rtlCol="1">
            <a:spAutoFit/>
          </a:bodyPr>
          <a:lstStyle/>
          <a:p>
            <a:pPr algn="r" rtl="1"/>
            <a:r>
              <a:rPr lang="fa-IR" sz="2400" dirty="0">
                <a:cs typeface="B Nazanin" panose="00000400000000000000" pitchFamily="2" charset="-78"/>
              </a:rPr>
              <a:t>هزینه ای که برای رفتن هر متر نیاز دارد. </a:t>
            </a:r>
          </a:p>
          <a:p>
            <a:pPr algn="r" rtl="1"/>
            <a:r>
              <a:rPr lang="fa-IR" sz="2400" dirty="0">
                <a:cs typeface="B Nazanin" panose="00000400000000000000" pitchFamily="2" charset="-78"/>
              </a:rPr>
              <a:t>    هر متر ۰.۰0۱ (</a:t>
            </a:r>
            <a:r>
              <a:rPr lang="en-US" sz="2400" dirty="0" err="1">
                <a:latin typeface="Arial Narrow" panose="020B0606020202030204" pitchFamily="34" charset="0"/>
                <a:cs typeface="B Nazanin" panose="00000400000000000000" pitchFamily="2" charset="-78"/>
              </a:rPr>
              <a:t>cost_meter</a:t>
            </a:r>
            <a:r>
              <a:rPr lang="en-US" sz="2400" dirty="0">
                <a:latin typeface="Arial Narrow" panose="020B0606020202030204" pitchFamily="34" charset="0"/>
                <a:cs typeface="B Nazanin" panose="00000400000000000000" pitchFamily="2" charset="-78"/>
              </a:rPr>
              <a:t> </a:t>
            </a:r>
            <a:r>
              <a:rPr lang="fa-IR" sz="2400" dirty="0">
                <a:cs typeface="B Nazanin" panose="00000400000000000000" pitchFamily="2" charset="-78"/>
              </a:rPr>
              <a:t>)</a:t>
            </a:r>
          </a:p>
        </p:txBody>
      </p:sp>
      <p:sp>
        <p:nvSpPr>
          <p:cNvPr id="6" name="TextBox 5">
            <a:extLst>
              <a:ext uri="{FF2B5EF4-FFF2-40B4-BE49-F238E27FC236}">
                <a16:creationId xmlns:a16="http://schemas.microsoft.com/office/drawing/2014/main" id="{DD410065-EF83-4479-8DBC-2BA2124D20B2}"/>
              </a:ext>
            </a:extLst>
          </p:cNvPr>
          <p:cNvSpPr txBox="1"/>
          <p:nvPr/>
        </p:nvSpPr>
        <p:spPr>
          <a:xfrm>
            <a:off x="3284378" y="4662180"/>
            <a:ext cx="4551412" cy="1200329"/>
          </a:xfrm>
          <a:prstGeom prst="rect">
            <a:avLst/>
          </a:prstGeom>
          <a:noFill/>
        </p:spPr>
        <p:txBody>
          <a:bodyPr wrap="square" rtlCol="1">
            <a:spAutoFit/>
          </a:bodyPr>
          <a:lstStyle/>
          <a:p>
            <a:pPr algn="r" rtl="1"/>
            <a:r>
              <a:rPr lang="fa-IR" sz="2400" dirty="0">
                <a:cs typeface="B Nazanin" panose="00000400000000000000" pitchFamily="2" charset="-78"/>
              </a:rPr>
              <a:t>سرعت ربات برای طی کردن مسافت. </a:t>
            </a:r>
          </a:p>
          <a:p>
            <a:pPr algn="r" rtl="1"/>
            <a:r>
              <a:rPr lang="fa-IR" sz="2400" dirty="0">
                <a:cs typeface="B Nazanin" panose="00000400000000000000" pitchFamily="2" charset="-78"/>
              </a:rPr>
              <a:t>     هر 500 متر را در یک ثانیه میرود.(</a:t>
            </a:r>
            <a:r>
              <a:rPr lang="en-US" sz="2400" dirty="0">
                <a:latin typeface="Arial Narrow" panose="020B0606020202030204" pitchFamily="34" charset="0"/>
                <a:cs typeface="B Nazanin" panose="00000400000000000000" pitchFamily="2" charset="-78"/>
              </a:rPr>
              <a:t>speed</a:t>
            </a:r>
            <a:r>
              <a:rPr lang="fa-IR" sz="2400" dirty="0">
                <a:cs typeface="B Nazanin" panose="00000400000000000000" pitchFamily="2" charset="-78"/>
              </a:rPr>
              <a:t>)</a:t>
            </a:r>
          </a:p>
        </p:txBody>
      </p:sp>
    </p:spTree>
    <p:extLst>
      <p:ext uri="{BB962C8B-B14F-4D97-AF65-F5344CB8AC3E}">
        <p14:creationId xmlns:p14="http://schemas.microsoft.com/office/powerpoint/2010/main" val="20740541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arn(inVertical)">
                                      <p:cBhvr>
                                        <p:cTn id="17" dur="500"/>
                                        <p:tgtEl>
                                          <p:spTgt spid="26"/>
                                        </p:tgtEl>
                                      </p:cBhvr>
                                    </p:animEffect>
                                  </p:childTnLst>
                                </p:cTn>
                              </p:par>
                              <p:par>
                                <p:cTn id="18" presetID="16" presetClass="entr" presetSubtype="21"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arn(inVertical)">
                                      <p:cBhvr>
                                        <p:cTn id="20" dur="500"/>
                                        <p:tgtEl>
                                          <p:spTgt spid="17"/>
                                        </p:tgtEl>
                                      </p:cBhvr>
                                    </p:animEffect>
                                  </p:childTnLst>
                                </p:cTn>
                              </p:par>
                              <p:par>
                                <p:cTn id="21" presetID="16" presetClass="entr" presetSubtype="21"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par>
                                <p:cTn id="24" presetID="16" presetClass="entr" presetSubtype="21"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arn(inVertical)">
                                      <p:cBhvr>
                                        <p:cTn id="26" dur="500"/>
                                        <p:tgtEl>
                                          <p:spTgt spid="19"/>
                                        </p:tgtEl>
                                      </p:cBhvr>
                                    </p:animEffect>
                                  </p:childTnLst>
                                </p:cTn>
                              </p:par>
                              <p:par>
                                <p:cTn id="27" presetID="16" presetClass="entr" presetSubtype="21"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arn(inVertical)">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arn(inVertical)">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arn(inVertical)">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rgbClr val="60BACC"/>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BF32CF90-DA20-4B3C-9453-7C61F3801643}"/>
              </a:ext>
            </a:extLst>
          </p:cNvPr>
          <p:cNvCxnSpPr/>
          <p:nvPr/>
        </p:nvCxnSpPr>
        <p:spPr>
          <a:xfrm flipH="1">
            <a:off x="9036996" y="3779191"/>
            <a:ext cx="1478604" cy="0"/>
          </a:xfrm>
          <a:prstGeom prst="line">
            <a:avLst/>
          </a:prstGeom>
          <a:ln w="28575">
            <a:solidFill>
              <a:schemeClr val="tx1"/>
            </a:solidFill>
          </a:ln>
        </p:spPr>
        <p:style>
          <a:lnRef idx="1">
            <a:schemeClr val="accent5"/>
          </a:lnRef>
          <a:fillRef idx="0">
            <a:schemeClr val="accent5"/>
          </a:fillRef>
          <a:effectRef idx="0">
            <a:schemeClr val="accent5"/>
          </a:effectRef>
          <a:fontRef idx="minor">
            <a:schemeClr val="tx1"/>
          </a:fontRef>
        </p:style>
      </p:cxnSp>
      <p:sp>
        <p:nvSpPr>
          <p:cNvPr id="3" name="Title 1"/>
          <p:cNvSpPr>
            <a:spLocks noGrp="1"/>
          </p:cNvSpPr>
          <p:nvPr>
            <p:ph type="title"/>
          </p:nvPr>
        </p:nvSpPr>
        <p:spPr>
          <a:xfrm>
            <a:off x="915751" y="282548"/>
            <a:ext cx="10515600" cy="1325563"/>
          </a:xfrm>
        </p:spPr>
        <p:txBody>
          <a:bodyPr>
            <a:normAutofit/>
          </a:bodyPr>
          <a:lstStyle/>
          <a:p>
            <a:pPr algn="ctr"/>
            <a:r>
              <a:rPr lang="fa-IR" dirty="0">
                <a:solidFill>
                  <a:schemeClr val="bg1"/>
                </a:solidFill>
                <a:cs typeface="B Titr" panose="00000700000000000000" pitchFamily="2" charset="-78"/>
              </a:rPr>
              <a:t>خروجی های مورد نیاز</a:t>
            </a:r>
            <a:endParaRPr lang="en-US" dirty="0">
              <a:solidFill>
                <a:schemeClr val="bg1"/>
              </a:solidFill>
              <a:cs typeface="B Titr" panose="00000700000000000000" pitchFamily="2" charset="-78"/>
            </a:endParaRPr>
          </a:p>
        </p:txBody>
      </p:sp>
      <p:sp>
        <p:nvSpPr>
          <p:cNvPr id="4" name="Oval 3">
            <a:extLst>
              <a:ext uri="{FF2B5EF4-FFF2-40B4-BE49-F238E27FC236}">
                <a16:creationId xmlns:a16="http://schemas.microsoft.com/office/drawing/2014/main" id="{5D118BB0-9D95-4DC7-8D45-B6D4862CA03C}"/>
              </a:ext>
            </a:extLst>
          </p:cNvPr>
          <p:cNvSpPr/>
          <p:nvPr/>
        </p:nvSpPr>
        <p:spPr>
          <a:xfrm>
            <a:off x="10280936" y="2797169"/>
            <a:ext cx="1508349" cy="1964045"/>
          </a:xfrm>
          <a:custGeom>
            <a:avLst/>
            <a:gdLst>
              <a:gd name="connsiteX0" fmla="*/ 0 w 2587557"/>
              <a:gd name="connsiteY0" fmla="*/ 705256 h 1410511"/>
              <a:gd name="connsiteX1" fmla="*/ 1293779 w 2587557"/>
              <a:gd name="connsiteY1" fmla="*/ 0 h 1410511"/>
              <a:gd name="connsiteX2" fmla="*/ 2587558 w 2587557"/>
              <a:gd name="connsiteY2" fmla="*/ 705256 h 1410511"/>
              <a:gd name="connsiteX3" fmla="*/ 1293779 w 2587557"/>
              <a:gd name="connsiteY3" fmla="*/ 1410512 h 1410511"/>
              <a:gd name="connsiteX4" fmla="*/ 0 w 2587557"/>
              <a:gd name="connsiteY4" fmla="*/ 705256 h 1410511"/>
              <a:gd name="connsiteX0" fmla="*/ 0 w 1896894"/>
              <a:gd name="connsiteY0" fmla="*/ 676132 h 1410625"/>
              <a:gd name="connsiteX1" fmla="*/ 603115 w 1896894"/>
              <a:gd name="connsiteY1" fmla="*/ 59 h 1410625"/>
              <a:gd name="connsiteX2" fmla="*/ 1896894 w 1896894"/>
              <a:gd name="connsiteY2" fmla="*/ 705315 h 1410625"/>
              <a:gd name="connsiteX3" fmla="*/ 603115 w 1896894"/>
              <a:gd name="connsiteY3" fmla="*/ 1410571 h 1410625"/>
              <a:gd name="connsiteX4" fmla="*/ 0 w 1896894"/>
              <a:gd name="connsiteY4" fmla="*/ 676132 h 1410625"/>
              <a:gd name="connsiteX0" fmla="*/ 0 w 1303507"/>
              <a:gd name="connsiteY0" fmla="*/ 676132 h 1410625"/>
              <a:gd name="connsiteX1" fmla="*/ 603115 w 1303507"/>
              <a:gd name="connsiteY1" fmla="*/ 59 h 1410625"/>
              <a:gd name="connsiteX2" fmla="*/ 1303507 w 1303507"/>
              <a:gd name="connsiteY2" fmla="*/ 705315 h 1410625"/>
              <a:gd name="connsiteX3" fmla="*/ 603115 w 1303507"/>
              <a:gd name="connsiteY3" fmla="*/ 1410571 h 1410625"/>
              <a:gd name="connsiteX4" fmla="*/ 0 w 1303507"/>
              <a:gd name="connsiteY4" fmla="*/ 676132 h 1410625"/>
              <a:gd name="connsiteX0" fmla="*/ 0 w 1206230"/>
              <a:gd name="connsiteY0" fmla="*/ 676132 h 1410625"/>
              <a:gd name="connsiteX1" fmla="*/ 603115 w 1206230"/>
              <a:gd name="connsiteY1" fmla="*/ 59 h 1410625"/>
              <a:gd name="connsiteX2" fmla="*/ 1206230 w 1206230"/>
              <a:gd name="connsiteY2" fmla="*/ 705315 h 1410625"/>
              <a:gd name="connsiteX3" fmla="*/ 603115 w 1206230"/>
              <a:gd name="connsiteY3" fmla="*/ 1410571 h 1410625"/>
              <a:gd name="connsiteX4" fmla="*/ 0 w 1206230"/>
              <a:gd name="connsiteY4" fmla="*/ 676132 h 1410625"/>
              <a:gd name="connsiteX0" fmla="*/ 0 w 1070043"/>
              <a:gd name="connsiteY0" fmla="*/ 676132 h 1410625"/>
              <a:gd name="connsiteX1" fmla="*/ 603115 w 1070043"/>
              <a:gd name="connsiteY1" fmla="*/ 59 h 1410625"/>
              <a:gd name="connsiteX2" fmla="*/ 1070043 w 1070043"/>
              <a:gd name="connsiteY2" fmla="*/ 705315 h 1410625"/>
              <a:gd name="connsiteX3" fmla="*/ 603115 w 1070043"/>
              <a:gd name="connsiteY3" fmla="*/ 1410571 h 1410625"/>
              <a:gd name="connsiteX4" fmla="*/ 0 w 1070043"/>
              <a:gd name="connsiteY4" fmla="*/ 676132 h 1410625"/>
              <a:gd name="connsiteX0" fmla="*/ 0 w 1303507"/>
              <a:gd name="connsiteY0" fmla="*/ 873568 h 1625173"/>
              <a:gd name="connsiteX1" fmla="*/ 603115 w 1303507"/>
              <a:gd name="connsiteY1" fmla="*/ 197495 h 1625173"/>
              <a:gd name="connsiteX2" fmla="*/ 1303507 w 1303507"/>
              <a:gd name="connsiteY2" fmla="*/ 202360 h 1625173"/>
              <a:gd name="connsiteX3" fmla="*/ 603115 w 1303507"/>
              <a:gd name="connsiteY3" fmla="*/ 1608007 h 1625173"/>
              <a:gd name="connsiteX4" fmla="*/ 0 w 1303507"/>
              <a:gd name="connsiteY4" fmla="*/ 873568 h 1625173"/>
              <a:gd name="connsiteX0" fmla="*/ 787 w 1304294"/>
              <a:gd name="connsiteY0" fmla="*/ 873568 h 1977391"/>
              <a:gd name="connsiteX1" fmla="*/ 603902 w 1304294"/>
              <a:gd name="connsiteY1" fmla="*/ 197495 h 1977391"/>
              <a:gd name="connsiteX2" fmla="*/ 1304294 w 1304294"/>
              <a:gd name="connsiteY2" fmla="*/ 202360 h 1977391"/>
              <a:gd name="connsiteX3" fmla="*/ 730362 w 1304294"/>
              <a:gd name="connsiteY3" fmla="*/ 1967930 h 1977391"/>
              <a:gd name="connsiteX4" fmla="*/ 787 w 1304294"/>
              <a:gd name="connsiteY4" fmla="*/ 873568 h 1977391"/>
              <a:gd name="connsiteX0" fmla="*/ 562 w 1508349"/>
              <a:gd name="connsiteY0" fmla="*/ 680469 h 1964045"/>
              <a:gd name="connsiteX1" fmla="*/ 807957 w 1508349"/>
              <a:gd name="connsiteY1" fmla="*/ 189222 h 1964045"/>
              <a:gd name="connsiteX2" fmla="*/ 1508349 w 1508349"/>
              <a:gd name="connsiteY2" fmla="*/ 194087 h 1964045"/>
              <a:gd name="connsiteX3" fmla="*/ 934417 w 1508349"/>
              <a:gd name="connsiteY3" fmla="*/ 1959657 h 1964045"/>
              <a:gd name="connsiteX4" fmla="*/ 562 w 1508349"/>
              <a:gd name="connsiteY4" fmla="*/ 680469 h 1964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49" h="1964045">
                <a:moveTo>
                  <a:pt x="562" y="680469"/>
                </a:moveTo>
                <a:cubicBezTo>
                  <a:pt x="-20515" y="385397"/>
                  <a:pt x="556659" y="270286"/>
                  <a:pt x="807957" y="189222"/>
                </a:cubicBezTo>
                <a:cubicBezTo>
                  <a:pt x="1059255" y="108158"/>
                  <a:pt x="1508349" y="-195415"/>
                  <a:pt x="1508349" y="194087"/>
                </a:cubicBezTo>
                <a:cubicBezTo>
                  <a:pt x="1508349" y="583589"/>
                  <a:pt x="1185715" y="1878593"/>
                  <a:pt x="934417" y="1959657"/>
                </a:cubicBezTo>
                <a:cubicBezTo>
                  <a:pt x="683119" y="2040721"/>
                  <a:pt x="21639" y="975541"/>
                  <a:pt x="562" y="68046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a-IR" dirty="0">
                <a:solidFill>
                  <a:schemeClr val="bg1"/>
                </a:solidFill>
                <a:cs typeface="B Nazanin" panose="00000400000000000000" pitchFamily="2" charset="-78"/>
              </a:rPr>
              <a:t>خروجی</a:t>
            </a:r>
            <a:endParaRPr lang="fa-IR" dirty="0">
              <a:cs typeface="B Nazanin" panose="00000400000000000000" pitchFamily="2" charset="-78"/>
            </a:endParaRPr>
          </a:p>
        </p:txBody>
      </p:sp>
      <p:cxnSp>
        <p:nvCxnSpPr>
          <p:cNvPr id="17" name="Straight Connector 16">
            <a:extLst>
              <a:ext uri="{FF2B5EF4-FFF2-40B4-BE49-F238E27FC236}">
                <a16:creationId xmlns:a16="http://schemas.microsoft.com/office/drawing/2014/main" id="{44F57448-6087-4BA3-B035-2410CB7D581F}"/>
              </a:ext>
            </a:extLst>
          </p:cNvPr>
          <p:cNvCxnSpPr/>
          <p:nvPr/>
        </p:nvCxnSpPr>
        <p:spPr>
          <a:xfrm flipV="1">
            <a:off x="9046723" y="2797169"/>
            <a:ext cx="0" cy="982022"/>
          </a:xfrm>
          <a:prstGeom prst="line">
            <a:avLst/>
          </a:prstGeom>
          <a:ln w="28575">
            <a:solidFill>
              <a:schemeClr val="tx1"/>
            </a:solidFill>
          </a:ln>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252500B0-310E-4F30-9580-0151B302A22F}"/>
              </a:ext>
            </a:extLst>
          </p:cNvPr>
          <p:cNvCxnSpPr/>
          <p:nvPr/>
        </p:nvCxnSpPr>
        <p:spPr>
          <a:xfrm>
            <a:off x="9046723" y="3779191"/>
            <a:ext cx="0" cy="1113822"/>
          </a:xfrm>
          <a:prstGeom prst="line">
            <a:avLst/>
          </a:prstGeom>
          <a:ln w="28575">
            <a:solidFill>
              <a:schemeClr val="tx1"/>
            </a:solidFill>
          </a:ln>
        </p:spPr>
        <p:style>
          <a:lnRef idx="1">
            <a:schemeClr val="accent5"/>
          </a:lnRef>
          <a:fillRef idx="0">
            <a:schemeClr val="accent5"/>
          </a:fillRef>
          <a:effectRef idx="0">
            <a:schemeClr val="accent5"/>
          </a:effectRef>
          <a:fontRef idx="minor">
            <a:schemeClr val="tx1"/>
          </a:fontRef>
        </p:style>
      </p:cxnSp>
      <p:cxnSp>
        <p:nvCxnSpPr>
          <p:cNvPr id="26" name="Straight Arrow Connector 25">
            <a:extLst>
              <a:ext uri="{FF2B5EF4-FFF2-40B4-BE49-F238E27FC236}">
                <a16:creationId xmlns:a16="http://schemas.microsoft.com/office/drawing/2014/main" id="{E28874E8-E4C8-43AB-9101-F624632F211E}"/>
              </a:ext>
            </a:extLst>
          </p:cNvPr>
          <p:cNvCxnSpPr/>
          <p:nvPr/>
        </p:nvCxnSpPr>
        <p:spPr>
          <a:xfrm flipH="1">
            <a:off x="7924800" y="2797169"/>
            <a:ext cx="1121923" cy="0"/>
          </a:xfrm>
          <a:prstGeom prst="straightConnector1">
            <a:avLst/>
          </a:prstGeom>
          <a:ln w="28575">
            <a:solidFill>
              <a:schemeClr val="tx1"/>
            </a:solidFill>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a:extLst>
              <a:ext uri="{FF2B5EF4-FFF2-40B4-BE49-F238E27FC236}">
                <a16:creationId xmlns:a16="http://schemas.microsoft.com/office/drawing/2014/main" id="{002EB583-162E-4A10-8244-DB9721CBDD8B}"/>
              </a:ext>
            </a:extLst>
          </p:cNvPr>
          <p:cNvCxnSpPr>
            <a:cxnSpLocks/>
          </p:cNvCxnSpPr>
          <p:nvPr/>
        </p:nvCxnSpPr>
        <p:spPr>
          <a:xfrm flipH="1">
            <a:off x="8070980" y="4893013"/>
            <a:ext cx="966017" cy="0"/>
          </a:xfrm>
          <a:prstGeom prst="straightConnector1">
            <a:avLst/>
          </a:prstGeom>
          <a:ln w="28575">
            <a:solidFill>
              <a:schemeClr val="tx1"/>
            </a:solidFill>
            <a:tailEnd type="triangle"/>
          </a:ln>
        </p:spPr>
        <p:style>
          <a:lnRef idx="1">
            <a:schemeClr val="accent5"/>
          </a:lnRef>
          <a:fillRef idx="0">
            <a:schemeClr val="accent5"/>
          </a:fillRef>
          <a:effectRef idx="0">
            <a:schemeClr val="accent5"/>
          </a:effectRef>
          <a:fontRef idx="minor">
            <a:schemeClr val="tx1"/>
          </a:fontRef>
        </p:style>
      </p:cxnSp>
      <p:sp>
        <p:nvSpPr>
          <p:cNvPr id="5" name="TextBox 4">
            <a:extLst>
              <a:ext uri="{FF2B5EF4-FFF2-40B4-BE49-F238E27FC236}">
                <a16:creationId xmlns:a16="http://schemas.microsoft.com/office/drawing/2014/main" id="{EFA32B41-B6A8-481B-9F45-CDA97E8381A7}"/>
              </a:ext>
            </a:extLst>
          </p:cNvPr>
          <p:cNvSpPr txBox="1"/>
          <p:nvPr/>
        </p:nvSpPr>
        <p:spPr>
          <a:xfrm>
            <a:off x="358850" y="2593979"/>
            <a:ext cx="7522084" cy="461665"/>
          </a:xfrm>
          <a:prstGeom prst="rect">
            <a:avLst/>
          </a:prstGeom>
          <a:noFill/>
        </p:spPr>
        <p:txBody>
          <a:bodyPr wrap="square" rtlCol="1">
            <a:spAutoFit/>
          </a:bodyPr>
          <a:lstStyle/>
          <a:p>
            <a:pPr algn="r" rtl="1"/>
            <a:r>
              <a:rPr lang="fa-IR" sz="2400" dirty="0">
                <a:cs typeface="B Nazanin" panose="00000400000000000000" pitchFamily="2" charset="-78"/>
              </a:rPr>
              <a:t>زمان مصرف شده.(</a:t>
            </a:r>
            <a:r>
              <a:rPr lang="en-US" sz="2400" dirty="0" err="1">
                <a:latin typeface="Arial Narrow" panose="020B0606020202030204" pitchFamily="34" charset="0"/>
                <a:cs typeface="B Nazanin" panose="00000400000000000000" pitchFamily="2" charset="-78"/>
              </a:rPr>
              <a:t>actual_total_time</a:t>
            </a:r>
            <a:r>
              <a:rPr lang="en-US" sz="2400" dirty="0">
                <a:latin typeface="Arial Narrow" panose="020B0606020202030204" pitchFamily="34" charset="0"/>
                <a:cs typeface="B Nazanin" panose="00000400000000000000" pitchFamily="2" charset="-78"/>
              </a:rPr>
              <a:t> </a:t>
            </a:r>
            <a:r>
              <a:rPr lang="fa-IR" sz="2400" dirty="0">
                <a:cs typeface="B Nazanin" panose="00000400000000000000" pitchFamily="2" charset="-78"/>
              </a:rPr>
              <a:t>)</a:t>
            </a:r>
          </a:p>
        </p:txBody>
      </p:sp>
      <p:sp>
        <p:nvSpPr>
          <p:cNvPr id="6" name="TextBox 5">
            <a:extLst>
              <a:ext uri="{FF2B5EF4-FFF2-40B4-BE49-F238E27FC236}">
                <a16:creationId xmlns:a16="http://schemas.microsoft.com/office/drawing/2014/main" id="{DD410065-EF83-4479-8DBC-2BA2124D20B2}"/>
              </a:ext>
            </a:extLst>
          </p:cNvPr>
          <p:cNvSpPr txBox="1"/>
          <p:nvPr/>
        </p:nvSpPr>
        <p:spPr>
          <a:xfrm>
            <a:off x="-74644" y="4686158"/>
            <a:ext cx="8145624" cy="461665"/>
          </a:xfrm>
          <a:prstGeom prst="rect">
            <a:avLst/>
          </a:prstGeom>
          <a:noFill/>
        </p:spPr>
        <p:txBody>
          <a:bodyPr wrap="square" rtlCol="1">
            <a:spAutoFit/>
          </a:bodyPr>
          <a:lstStyle/>
          <a:p>
            <a:pPr algn="r" rtl="1"/>
            <a:r>
              <a:rPr lang="fa-IR" sz="2400" dirty="0">
                <a:cs typeface="B Nazanin" panose="00000400000000000000" pitchFamily="2" charset="-78"/>
              </a:rPr>
              <a:t>فهرست کسانی که باید برای آن ها پییتزا برد با مکان آن ها(</a:t>
            </a:r>
            <a:r>
              <a:rPr lang="en-US" sz="2400" dirty="0" err="1">
                <a:latin typeface="Arial Narrow" panose="020B0606020202030204" pitchFamily="34" charset="0"/>
                <a:cs typeface="B Nazanin" panose="00000400000000000000" pitchFamily="2" charset="-78"/>
              </a:rPr>
              <a:t>accepted_orders_id</a:t>
            </a:r>
            <a:r>
              <a:rPr lang="en-US" sz="2400" dirty="0">
                <a:latin typeface="Arial Narrow" panose="020B0606020202030204" pitchFamily="34" charset="0"/>
                <a:cs typeface="B Nazanin" panose="00000400000000000000" pitchFamily="2" charset="-78"/>
              </a:rPr>
              <a:t> </a:t>
            </a:r>
            <a:r>
              <a:rPr lang="fa-IR" sz="2400" dirty="0">
                <a:cs typeface="B Nazanin" panose="00000400000000000000" pitchFamily="2" charset="-78"/>
              </a:rPr>
              <a:t>)</a:t>
            </a:r>
          </a:p>
        </p:txBody>
      </p:sp>
      <p:cxnSp>
        <p:nvCxnSpPr>
          <p:cNvPr id="12" name="Straight Arrow Connector 11">
            <a:extLst>
              <a:ext uri="{FF2B5EF4-FFF2-40B4-BE49-F238E27FC236}">
                <a16:creationId xmlns:a16="http://schemas.microsoft.com/office/drawing/2014/main" id="{F5A89DD2-D2EC-46FE-B625-D241A7F4C50C}"/>
              </a:ext>
            </a:extLst>
          </p:cNvPr>
          <p:cNvCxnSpPr/>
          <p:nvPr/>
        </p:nvCxnSpPr>
        <p:spPr>
          <a:xfrm flipH="1">
            <a:off x="8002159" y="3779191"/>
            <a:ext cx="1121923" cy="0"/>
          </a:xfrm>
          <a:prstGeom prst="straightConnector1">
            <a:avLst/>
          </a:prstGeom>
          <a:ln w="28575">
            <a:solidFill>
              <a:schemeClr val="tx1"/>
            </a:solidFill>
            <a:tailEnd type="triangle"/>
          </a:ln>
        </p:spPr>
        <p:style>
          <a:lnRef idx="1">
            <a:schemeClr val="accent5"/>
          </a:lnRef>
          <a:fillRef idx="0">
            <a:schemeClr val="accent5"/>
          </a:fillRef>
          <a:effectRef idx="0">
            <a:schemeClr val="accent5"/>
          </a:effectRef>
          <a:fontRef idx="minor">
            <a:schemeClr val="tx1"/>
          </a:fontRef>
        </p:style>
      </p:cxnSp>
      <p:sp>
        <p:nvSpPr>
          <p:cNvPr id="7" name="TextBox 6">
            <a:extLst>
              <a:ext uri="{FF2B5EF4-FFF2-40B4-BE49-F238E27FC236}">
                <a16:creationId xmlns:a16="http://schemas.microsoft.com/office/drawing/2014/main" id="{2474A738-4839-49F6-BE78-9BDCAFF42383}"/>
              </a:ext>
            </a:extLst>
          </p:cNvPr>
          <p:cNvSpPr txBox="1"/>
          <p:nvPr/>
        </p:nvSpPr>
        <p:spPr>
          <a:xfrm>
            <a:off x="3676261" y="3526971"/>
            <a:ext cx="4248533" cy="461665"/>
          </a:xfrm>
          <a:prstGeom prst="rect">
            <a:avLst/>
          </a:prstGeom>
          <a:noFill/>
        </p:spPr>
        <p:txBody>
          <a:bodyPr wrap="square" rtlCol="1">
            <a:spAutoFit/>
          </a:bodyPr>
          <a:lstStyle/>
          <a:p>
            <a:pPr algn="r" rtl="1"/>
            <a:r>
              <a:rPr lang="fa-IR" sz="2400" dirty="0">
                <a:cs typeface="B Nazanin" panose="00000400000000000000" pitchFamily="2" charset="-78"/>
              </a:rPr>
              <a:t>سود بدست آمده(</a:t>
            </a:r>
            <a:r>
              <a:rPr lang="en-US" sz="2400" dirty="0" err="1">
                <a:latin typeface="Arial Narrow" panose="020B0606020202030204" pitchFamily="34" charset="0"/>
                <a:cs typeface="B Nazanin" panose="00000400000000000000" pitchFamily="2" charset="-78"/>
              </a:rPr>
              <a:t>total_net_profit</a:t>
            </a:r>
            <a:r>
              <a:rPr lang="en-US" sz="2400" dirty="0">
                <a:latin typeface="Arial Narrow" panose="020B0606020202030204" pitchFamily="34" charset="0"/>
                <a:cs typeface="B Nazanin" panose="00000400000000000000" pitchFamily="2" charset="-78"/>
              </a:rPr>
              <a:t> </a:t>
            </a:r>
            <a:r>
              <a:rPr lang="fa-IR" sz="2400" dirty="0">
                <a:cs typeface="B Nazanin" panose="00000400000000000000" pitchFamily="2" charset="-78"/>
              </a:rPr>
              <a:t>)</a:t>
            </a:r>
          </a:p>
        </p:txBody>
      </p:sp>
    </p:spTree>
    <p:extLst>
      <p:ext uri="{BB962C8B-B14F-4D97-AF65-F5344CB8AC3E}">
        <p14:creationId xmlns:p14="http://schemas.microsoft.com/office/powerpoint/2010/main" val="9995987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2000"/>
                                        <p:tgtEl>
                                          <p:spTgt spid="15"/>
                                        </p:tgtEl>
                                      </p:cBhvr>
                                    </p:animEffect>
                                  </p:childTnLst>
                                </p:cTn>
                              </p:par>
                              <p:par>
                                <p:cTn id="18" presetID="21" presetClass="entr" presetSubtype="1"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heel(1)">
                                      <p:cBhvr>
                                        <p:cTn id="20" dur="2000"/>
                                        <p:tgtEl>
                                          <p:spTgt spid="17"/>
                                        </p:tgtEl>
                                      </p:cBhvr>
                                    </p:animEffect>
                                  </p:childTnLst>
                                </p:cTn>
                              </p:par>
                              <p:par>
                                <p:cTn id="21" presetID="21" presetClass="entr" presetSubtype="1"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heel(1)">
                                      <p:cBhvr>
                                        <p:cTn id="23" dur="2000"/>
                                        <p:tgtEl>
                                          <p:spTgt spid="26"/>
                                        </p:tgtEl>
                                      </p:cBhvr>
                                    </p:animEffect>
                                  </p:childTnLst>
                                </p:cTn>
                              </p:par>
                              <p:par>
                                <p:cTn id="24" presetID="21" presetClass="entr" presetSubtype="1"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heel(1)">
                                      <p:cBhvr>
                                        <p:cTn id="26" dur="2000"/>
                                        <p:tgtEl>
                                          <p:spTgt spid="12"/>
                                        </p:tgtEl>
                                      </p:cBhvr>
                                    </p:animEffect>
                                  </p:childTnLst>
                                </p:cTn>
                              </p:par>
                              <p:par>
                                <p:cTn id="27" presetID="21" presetClass="entr" presetSubtype="1"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heel(1)">
                                      <p:cBhvr>
                                        <p:cTn id="29" dur="2000"/>
                                        <p:tgtEl>
                                          <p:spTgt spid="19"/>
                                        </p:tgtEl>
                                      </p:cBhvr>
                                    </p:animEffect>
                                  </p:childTnLst>
                                </p:cTn>
                              </p:par>
                              <p:par>
                                <p:cTn id="30" presetID="21" presetClass="entr" presetSubtype="1"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heel(1)">
                                      <p:cBhvr>
                                        <p:cTn id="32" dur="20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circle(in)">
                                      <p:cBhvr>
                                        <p:cTn id="37" dur="2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heel(1)">
                                      <p:cBhvr>
                                        <p:cTn id="42" dur="20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circle(in)">
                                      <p:cBhvr>
                                        <p:cTn id="4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rgbClr val="60BACC"/>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915751" y="282548"/>
            <a:ext cx="10515600" cy="1325563"/>
          </a:xfrm>
        </p:spPr>
        <p:txBody>
          <a:bodyPr>
            <a:normAutofit/>
          </a:bodyPr>
          <a:lstStyle/>
          <a:p>
            <a:pPr algn="ctr"/>
            <a:r>
              <a:rPr lang="fa-IR" dirty="0">
                <a:solidFill>
                  <a:schemeClr val="bg1"/>
                </a:solidFill>
                <a:cs typeface="B Titr" panose="00000700000000000000" pitchFamily="2" charset="-78"/>
              </a:rPr>
              <a:t>پردازش ها</a:t>
            </a:r>
            <a:endParaRPr lang="en-US" dirty="0">
              <a:solidFill>
                <a:schemeClr val="bg1"/>
              </a:solidFill>
              <a:cs typeface="B Titr" panose="00000700000000000000" pitchFamily="2" charset="-78"/>
            </a:endParaRPr>
          </a:p>
        </p:txBody>
      </p:sp>
      <p:sp>
        <p:nvSpPr>
          <p:cNvPr id="2" name="TextBox 1">
            <a:extLst>
              <a:ext uri="{FF2B5EF4-FFF2-40B4-BE49-F238E27FC236}">
                <a16:creationId xmlns:a16="http://schemas.microsoft.com/office/drawing/2014/main" id="{60E9A3C6-4089-48FD-9C79-D2FA9AE133A3}"/>
              </a:ext>
            </a:extLst>
          </p:cNvPr>
          <p:cNvSpPr txBox="1"/>
          <p:nvPr/>
        </p:nvSpPr>
        <p:spPr>
          <a:xfrm>
            <a:off x="578498" y="1509714"/>
            <a:ext cx="11280710" cy="1569660"/>
          </a:xfrm>
          <a:prstGeom prst="rect">
            <a:avLst/>
          </a:prstGeom>
          <a:noFill/>
        </p:spPr>
        <p:txBody>
          <a:bodyPr wrap="square" rtlCol="1">
            <a:spAutoFit/>
          </a:bodyPr>
          <a:lstStyle/>
          <a:p>
            <a:pPr marL="342900" indent="-342900" algn="r" rtl="1">
              <a:buAutoNum type="arabicPeriod"/>
            </a:pPr>
            <a:r>
              <a:rPr lang="fa-IR" sz="2400" dirty="0">
                <a:cs typeface="B Nazanin" panose="00000400000000000000" pitchFamily="2" charset="-78"/>
              </a:rPr>
              <a:t>با قانون فیثاغورث فاصله مبدأ تا مقصد را بدست آورده و آن را در دو ضرب میکنیم زیرا روبات باید هم فاصله را برود وهم باز گردد.</a:t>
            </a:r>
          </a:p>
          <a:p>
            <a:pPr marL="342900" indent="-342900" algn="r" rtl="1">
              <a:buAutoNum type="arabicPeriod"/>
            </a:pPr>
            <a:endParaRPr lang="fa-IR" sz="2400" dirty="0">
              <a:cs typeface="B Nazanin" panose="00000400000000000000" pitchFamily="2" charset="-78"/>
            </a:endParaRPr>
          </a:p>
          <a:p>
            <a:pPr marL="342900" indent="-342900" algn="r" rtl="1">
              <a:buAutoNum type="arabicPeriod"/>
            </a:pPr>
            <a:endParaRPr lang="fa-IR" sz="2400" dirty="0">
              <a:cs typeface="B Nazanin" panose="00000400000000000000" pitchFamily="2" charset="-78"/>
            </a:endParaRPr>
          </a:p>
        </p:txBody>
      </p:sp>
      <p:sp>
        <p:nvSpPr>
          <p:cNvPr id="8" name="TextBox 7">
            <a:extLst>
              <a:ext uri="{FF2B5EF4-FFF2-40B4-BE49-F238E27FC236}">
                <a16:creationId xmlns:a16="http://schemas.microsoft.com/office/drawing/2014/main" id="{1953B9F4-4BEA-4352-85F7-92C24181F793}"/>
              </a:ext>
            </a:extLst>
          </p:cNvPr>
          <p:cNvSpPr txBox="1"/>
          <p:nvPr/>
        </p:nvSpPr>
        <p:spPr>
          <a:xfrm>
            <a:off x="690465" y="2324249"/>
            <a:ext cx="11168743" cy="830997"/>
          </a:xfrm>
          <a:prstGeom prst="rect">
            <a:avLst/>
          </a:prstGeom>
          <a:noFill/>
        </p:spPr>
        <p:txBody>
          <a:bodyPr wrap="square" rtlCol="1">
            <a:spAutoFit/>
          </a:bodyPr>
          <a:lstStyle/>
          <a:p>
            <a:pPr algn="r" rtl="1"/>
            <a:r>
              <a:rPr lang="fa-IR" sz="2400" dirty="0">
                <a:cs typeface="B Nazanin" panose="00000400000000000000" pitchFamily="2" charset="-78"/>
              </a:rPr>
              <a:t>2. فاصله ی بدست آمده را در 0.001 ضرب میکنیم زیرا هر 1 متر که روبات میرود 0.001 هزینه دارد.</a:t>
            </a:r>
          </a:p>
          <a:p>
            <a:pPr algn="r" rtl="1"/>
            <a:endParaRPr lang="fa-IR" sz="2400" dirty="0">
              <a:cs typeface="B Nazanin" panose="00000400000000000000" pitchFamily="2" charset="-78"/>
            </a:endParaRPr>
          </a:p>
        </p:txBody>
      </p:sp>
      <p:sp>
        <p:nvSpPr>
          <p:cNvPr id="11" name="TextBox 10">
            <a:extLst>
              <a:ext uri="{FF2B5EF4-FFF2-40B4-BE49-F238E27FC236}">
                <a16:creationId xmlns:a16="http://schemas.microsoft.com/office/drawing/2014/main" id="{730B6EC2-158D-4B85-8707-3C84A1211724}"/>
              </a:ext>
            </a:extLst>
          </p:cNvPr>
          <p:cNvSpPr txBox="1"/>
          <p:nvPr/>
        </p:nvSpPr>
        <p:spPr>
          <a:xfrm>
            <a:off x="589179" y="3034341"/>
            <a:ext cx="11168743" cy="830997"/>
          </a:xfrm>
          <a:prstGeom prst="rect">
            <a:avLst/>
          </a:prstGeom>
          <a:noFill/>
        </p:spPr>
        <p:txBody>
          <a:bodyPr wrap="square" rtlCol="1">
            <a:spAutoFit/>
          </a:bodyPr>
          <a:lstStyle/>
          <a:p>
            <a:pPr algn="r" rtl="1"/>
            <a:r>
              <a:rPr lang="fa-IR" sz="2400" dirty="0">
                <a:cs typeface="B Nazanin" panose="00000400000000000000" pitchFamily="2" charset="-78"/>
              </a:rPr>
              <a:t>3. فاصله را بر 500 تقسیم می کنیم تا زمان رفتن ربات بر ثانیه بدست آید.</a:t>
            </a:r>
          </a:p>
          <a:p>
            <a:pPr algn="r" rtl="1"/>
            <a:endParaRPr lang="fa-IR" sz="2400" dirty="0">
              <a:cs typeface="B Nazanin" panose="00000400000000000000" pitchFamily="2" charset="-78"/>
            </a:endParaRPr>
          </a:p>
        </p:txBody>
      </p:sp>
      <p:sp>
        <p:nvSpPr>
          <p:cNvPr id="12" name="TextBox 11">
            <a:extLst>
              <a:ext uri="{FF2B5EF4-FFF2-40B4-BE49-F238E27FC236}">
                <a16:creationId xmlns:a16="http://schemas.microsoft.com/office/drawing/2014/main" id="{D102EB67-2592-48FD-AB59-3C7552C3D842}"/>
              </a:ext>
            </a:extLst>
          </p:cNvPr>
          <p:cNvSpPr txBox="1"/>
          <p:nvPr/>
        </p:nvSpPr>
        <p:spPr>
          <a:xfrm>
            <a:off x="611830" y="3659679"/>
            <a:ext cx="11168743" cy="830997"/>
          </a:xfrm>
          <a:prstGeom prst="rect">
            <a:avLst/>
          </a:prstGeom>
          <a:noFill/>
        </p:spPr>
        <p:txBody>
          <a:bodyPr wrap="square" rtlCol="1">
            <a:spAutoFit/>
          </a:bodyPr>
          <a:lstStyle/>
          <a:p>
            <a:pPr algn="r" rtl="1"/>
            <a:r>
              <a:rPr lang="fa-IR" sz="2400" dirty="0">
                <a:cs typeface="B Nazanin" panose="00000400000000000000" pitchFamily="2" charset="-78"/>
              </a:rPr>
              <a:t>4.هزینه – پولی که کاربر میدهد = سود</a:t>
            </a:r>
          </a:p>
          <a:p>
            <a:pPr algn="r" rtl="1"/>
            <a:endParaRPr lang="fa-IR" sz="2400" dirty="0">
              <a:cs typeface="B Nazanin" panose="00000400000000000000" pitchFamily="2" charset="-78"/>
            </a:endParaRPr>
          </a:p>
        </p:txBody>
      </p:sp>
      <p:sp>
        <p:nvSpPr>
          <p:cNvPr id="13" name="TextBox 12">
            <a:extLst>
              <a:ext uri="{FF2B5EF4-FFF2-40B4-BE49-F238E27FC236}">
                <a16:creationId xmlns:a16="http://schemas.microsoft.com/office/drawing/2014/main" id="{4B241B40-2B34-4440-9F59-3704259F5DD5}"/>
              </a:ext>
            </a:extLst>
          </p:cNvPr>
          <p:cNvSpPr txBox="1"/>
          <p:nvPr/>
        </p:nvSpPr>
        <p:spPr>
          <a:xfrm>
            <a:off x="634482" y="4293434"/>
            <a:ext cx="11168743" cy="830997"/>
          </a:xfrm>
          <a:prstGeom prst="rect">
            <a:avLst/>
          </a:prstGeom>
          <a:noFill/>
        </p:spPr>
        <p:txBody>
          <a:bodyPr wrap="square" rtlCol="1">
            <a:spAutoFit/>
          </a:bodyPr>
          <a:lstStyle/>
          <a:p>
            <a:pPr algn="r" rtl="1"/>
            <a:r>
              <a:rPr lang="fa-IR" sz="2400" dirty="0">
                <a:cs typeface="B Nazanin" panose="00000400000000000000" pitchFamily="2" charset="-78"/>
              </a:rPr>
              <a:t>5. سود را بر زمان تقسیم کرده تا بفهمیم ربات در هر ثانیه چقدر سود میکند .</a:t>
            </a:r>
          </a:p>
          <a:p>
            <a:pPr algn="r" rtl="1"/>
            <a:endParaRPr lang="fa-IR" sz="2400" dirty="0">
              <a:cs typeface="B Nazanin" panose="00000400000000000000" pitchFamily="2" charset="-78"/>
            </a:endParaRPr>
          </a:p>
        </p:txBody>
      </p:sp>
      <p:sp>
        <p:nvSpPr>
          <p:cNvPr id="14" name="TextBox 13">
            <a:extLst>
              <a:ext uri="{FF2B5EF4-FFF2-40B4-BE49-F238E27FC236}">
                <a16:creationId xmlns:a16="http://schemas.microsoft.com/office/drawing/2014/main" id="{874A7C3E-F234-4BE4-A0E1-1F290548EEC6}"/>
              </a:ext>
            </a:extLst>
          </p:cNvPr>
          <p:cNvSpPr txBox="1"/>
          <p:nvPr/>
        </p:nvSpPr>
        <p:spPr>
          <a:xfrm>
            <a:off x="634482" y="4910878"/>
            <a:ext cx="11168743" cy="830997"/>
          </a:xfrm>
          <a:prstGeom prst="rect">
            <a:avLst/>
          </a:prstGeom>
          <a:noFill/>
        </p:spPr>
        <p:txBody>
          <a:bodyPr wrap="square" rtlCol="1">
            <a:spAutoFit/>
          </a:bodyPr>
          <a:lstStyle/>
          <a:p>
            <a:pPr algn="r" rtl="1"/>
            <a:r>
              <a:rPr lang="fa-IR" sz="2400" dirty="0">
                <a:cs typeface="B Nazanin" panose="00000400000000000000" pitchFamily="2" charset="-78"/>
              </a:rPr>
              <a:t>6. برای همه ی مشتریان این کار را کرده و آن ها را ذخیره میکنیم.(می توان برای ذخیره ی هر یک از</a:t>
            </a:r>
            <a:r>
              <a:rPr lang="en-US" sz="2400" dirty="0" err="1">
                <a:cs typeface="B Nazanin" panose="00000400000000000000" pitchFamily="2" charset="-78"/>
              </a:rPr>
              <a:t>dict</a:t>
            </a:r>
            <a:r>
              <a:rPr lang="fa-IR" sz="2400" dirty="0">
                <a:cs typeface="B Nazanin" panose="00000400000000000000" pitchFamily="2" charset="-78"/>
              </a:rPr>
              <a:t>استفاده کرد.)</a:t>
            </a:r>
          </a:p>
          <a:p>
            <a:pPr algn="r" rtl="1"/>
            <a:endParaRPr lang="fa-IR" sz="2400" dirty="0">
              <a:cs typeface="B Nazanin" panose="00000400000000000000" pitchFamily="2" charset="-78"/>
            </a:endParaRPr>
          </a:p>
        </p:txBody>
      </p:sp>
      <p:sp>
        <p:nvSpPr>
          <p:cNvPr id="15" name="TextBox 14">
            <a:extLst>
              <a:ext uri="{FF2B5EF4-FFF2-40B4-BE49-F238E27FC236}">
                <a16:creationId xmlns:a16="http://schemas.microsoft.com/office/drawing/2014/main" id="{AE8F95C0-69E4-49D3-AE34-8164DEEB8291}"/>
              </a:ext>
            </a:extLst>
          </p:cNvPr>
          <p:cNvSpPr txBox="1"/>
          <p:nvPr/>
        </p:nvSpPr>
        <p:spPr>
          <a:xfrm>
            <a:off x="634482" y="5491183"/>
            <a:ext cx="11168743" cy="830997"/>
          </a:xfrm>
          <a:prstGeom prst="rect">
            <a:avLst/>
          </a:prstGeom>
          <a:noFill/>
        </p:spPr>
        <p:txBody>
          <a:bodyPr wrap="square" rtlCol="1">
            <a:spAutoFit/>
          </a:bodyPr>
          <a:lstStyle/>
          <a:p>
            <a:pPr algn="r" rtl="1"/>
            <a:r>
              <a:rPr lang="fa-IR" sz="2400" dirty="0">
                <a:cs typeface="B Nazanin" panose="00000400000000000000" pitchFamily="2" charset="-78"/>
              </a:rPr>
              <a:t>7.آن ها را بر حسب مرحله ی 5 مرتب میکنیم.( </a:t>
            </a:r>
            <a:r>
              <a:rPr lang="en-US" sz="2400" dirty="0">
                <a:cs typeface="B Nazanin" panose="00000400000000000000" pitchFamily="2" charset="-78"/>
              </a:rPr>
              <a:t>sorted(orders1,key=lambda k: k['p/t'],reverse=True)</a:t>
            </a:r>
            <a:r>
              <a:rPr lang="fa-IR" sz="2400" dirty="0">
                <a:cs typeface="B Nazanin" panose="00000400000000000000" pitchFamily="2" charset="-78"/>
              </a:rPr>
              <a:t> )</a:t>
            </a:r>
          </a:p>
          <a:p>
            <a:pPr algn="r" rtl="1"/>
            <a:endParaRPr lang="fa-IR" sz="2400" dirty="0">
              <a:cs typeface="B Nazanin" panose="00000400000000000000" pitchFamily="2" charset="-78"/>
            </a:endParaRPr>
          </a:p>
        </p:txBody>
      </p:sp>
    </p:spTree>
    <p:extLst>
      <p:ext uri="{BB962C8B-B14F-4D97-AF65-F5344CB8AC3E}">
        <p14:creationId xmlns:p14="http://schemas.microsoft.com/office/powerpoint/2010/main" val="244655046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80">
                                          <p:stCondLst>
                                            <p:cond delay="0"/>
                                          </p:stCondLst>
                                        </p:cTn>
                                        <p:tgtEl>
                                          <p:spTgt spid="2"/>
                                        </p:tgtEl>
                                      </p:cBhvr>
                                    </p:animEffect>
                                    <p:anim calcmode="lin" valueType="num">
                                      <p:cBhvr>
                                        <p:cTn id="1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8" dur="26">
                                          <p:stCondLst>
                                            <p:cond delay="650"/>
                                          </p:stCondLst>
                                        </p:cTn>
                                        <p:tgtEl>
                                          <p:spTgt spid="2"/>
                                        </p:tgtEl>
                                      </p:cBhvr>
                                      <p:to x="100000" y="60000"/>
                                    </p:animScale>
                                    <p:animScale>
                                      <p:cBhvr>
                                        <p:cTn id="19" dur="166" decel="50000">
                                          <p:stCondLst>
                                            <p:cond delay="676"/>
                                          </p:stCondLst>
                                        </p:cTn>
                                        <p:tgtEl>
                                          <p:spTgt spid="2"/>
                                        </p:tgtEl>
                                      </p:cBhvr>
                                      <p:to x="100000" y="100000"/>
                                    </p:animScale>
                                    <p:animScale>
                                      <p:cBhvr>
                                        <p:cTn id="20" dur="26">
                                          <p:stCondLst>
                                            <p:cond delay="1312"/>
                                          </p:stCondLst>
                                        </p:cTn>
                                        <p:tgtEl>
                                          <p:spTgt spid="2"/>
                                        </p:tgtEl>
                                      </p:cBhvr>
                                      <p:to x="100000" y="80000"/>
                                    </p:animScale>
                                    <p:animScale>
                                      <p:cBhvr>
                                        <p:cTn id="21" dur="166" decel="50000">
                                          <p:stCondLst>
                                            <p:cond delay="1338"/>
                                          </p:stCondLst>
                                        </p:cTn>
                                        <p:tgtEl>
                                          <p:spTgt spid="2"/>
                                        </p:tgtEl>
                                      </p:cBhvr>
                                      <p:to x="100000" y="100000"/>
                                    </p:animScale>
                                    <p:animScale>
                                      <p:cBhvr>
                                        <p:cTn id="22" dur="26">
                                          <p:stCondLst>
                                            <p:cond delay="1642"/>
                                          </p:stCondLst>
                                        </p:cTn>
                                        <p:tgtEl>
                                          <p:spTgt spid="2"/>
                                        </p:tgtEl>
                                      </p:cBhvr>
                                      <p:to x="100000" y="90000"/>
                                    </p:animScale>
                                    <p:animScale>
                                      <p:cBhvr>
                                        <p:cTn id="23" dur="166" decel="50000">
                                          <p:stCondLst>
                                            <p:cond delay="1668"/>
                                          </p:stCondLst>
                                        </p:cTn>
                                        <p:tgtEl>
                                          <p:spTgt spid="2"/>
                                        </p:tgtEl>
                                      </p:cBhvr>
                                      <p:to x="100000" y="100000"/>
                                    </p:animScale>
                                    <p:animScale>
                                      <p:cBhvr>
                                        <p:cTn id="24" dur="26">
                                          <p:stCondLst>
                                            <p:cond delay="1808"/>
                                          </p:stCondLst>
                                        </p:cTn>
                                        <p:tgtEl>
                                          <p:spTgt spid="2"/>
                                        </p:tgtEl>
                                      </p:cBhvr>
                                      <p:to x="100000" y="95000"/>
                                    </p:animScale>
                                    <p:animScale>
                                      <p:cBhvr>
                                        <p:cTn id="25" dur="166" decel="50000">
                                          <p:stCondLst>
                                            <p:cond delay="1834"/>
                                          </p:stCondLst>
                                        </p:cTn>
                                        <p:tgtEl>
                                          <p:spTgt spid="2"/>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wipe(down)">
                                      <p:cBhvr>
                                        <p:cTn id="30" dur="580">
                                          <p:stCondLst>
                                            <p:cond delay="0"/>
                                          </p:stCondLst>
                                        </p:cTn>
                                        <p:tgtEl>
                                          <p:spTgt spid="8">
                                            <p:txEl>
                                              <p:pRg st="0" end="0"/>
                                            </p:txEl>
                                          </p:spTgt>
                                        </p:tgtEl>
                                      </p:cBhvr>
                                    </p:animEffect>
                                    <p:anim calcmode="lin" valueType="num">
                                      <p:cBhvr>
                                        <p:cTn id="31"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8">
                                            <p:txEl>
                                              <p:pRg st="0" end="0"/>
                                            </p:txEl>
                                          </p:spTgt>
                                        </p:tgtEl>
                                      </p:cBhvr>
                                      <p:to x="100000" y="60000"/>
                                    </p:animScale>
                                    <p:animScale>
                                      <p:cBhvr>
                                        <p:cTn id="37" dur="166" decel="50000">
                                          <p:stCondLst>
                                            <p:cond delay="676"/>
                                          </p:stCondLst>
                                        </p:cTn>
                                        <p:tgtEl>
                                          <p:spTgt spid="8">
                                            <p:txEl>
                                              <p:pRg st="0" end="0"/>
                                            </p:txEl>
                                          </p:spTgt>
                                        </p:tgtEl>
                                      </p:cBhvr>
                                      <p:to x="100000" y="100000"/>
                                    </p:animScale>
                                    <p:animScale>
                                      <p:cBhvr>
                                        <p:cTn id="38" dur="26">
                                          <p:stCondLst>
                                            <p:cond delay="1312"/>
                                          </p:stCondLst>
                                        </p:cTn>
                                        <p:tgtEl>
                                          <p:spTgt spid="8">
                                            <p:txEl>
                                              <p:pRg st="0" end="0"/>
                                            </p:txEl>
                                          </p:spTgt>
                                        </p:tgtEl>
                                      </p:cBhvr>
                                      <p:to x="100000" y="80000"/>
                                    </p:animScale>
                                    <p:animScale>
                                      <p:cBhvr>
                                        <p:cTn id="39" dur="166" decel="50000">
                                          <p:stCondLst>
                                            <p:cond delay="1338"/>
                                          </p:stCondLst>
                                        </p:cTn>
                                        <p:tgtEl>
                                          <p:spTgt spid="8">
                                            <p:txEl>
                                              <p:pRg st="0" end="0"/>
                                            </p:txEl>
                                          </p:spTgt>
                                        </p:tgtEl>
                                      </p:cBhvr>
                                      <p:to x="100000" y="100000"/>
                                    </p:animScale>
                                    <p:animScale>
                                      <p:cBhvr>
                                        <p:cTn id="40" dur="26">
                                          <p:stCondLst>
                                            <p:cond delay="1642"/>
                                          </p:stCondLst>
                                        </p:cTn>
                                        <p:tgtEl>
                                          <p:spTgt spid="8">
                                            <p:txEl>
                                              <p:pRg st="0" end="0"/>
                                            </p:txEl>
                                          </p:spTgt>
                                        </p:tgtEl>
                                      </p:cBhvr>
                                      <p:to x="100000" y="90000"/>
                                    </p:animScale>
                                    <p:animScale>
                                      <p:cBhvr>
                                        <p:cTn id="41" dur="166" decel="50000">
                                          <p:stCondLst>
                                            <p:cond delay="1668"/>
                                          </p:stCondLst>
                                        </p:cTn>
                                        <p:tgtEl>
                                          <p:spTgt spid="8">
                                            <p:txEl>
                                              <p:pRg st="0" end="0"/>
                                            </p:txEl>
                                          </p:spTgt>
                                        </p:tgtEl>
                                      </p:cBhvr>
                                      <p:to x="100000" y="100000"/>
                                    </p:animScale>
                                    <p:animScale>
                                      <p:cBhvr>
                                        <p:cTn id="42" dur="26">
                                          <p:stCondLst>
                                            <p:cond delay="1808"/>
                                          </p:stCondLst>
                                        </p:cTn>
                                        <p:tgtEl>
                                          <p:spTgt spid="8">
                                            <p:txEl>
                                              <p:pRg st="0" end="0"/>
                                            </p:txEl>
                                          </p:spTgt>
                                        </p:tgtEl>
                                      </p:cBhvr>
                                      <p:to x="100000" y="95000"/>
                                    </p:animScale>
                                    <p:animScale>
                                      <p:cBhvr>
                                        <p:cTn id="43" dur="166" decel="50000">
                                          <p:stCondLst>
                                            <p:cond delay="1834"/>
                                          </p:stCondLst>
                                        </p:cTn>
                                        <p:tgtEl>
                                          <p:spTgt spid="8">
                                            <p:txEl>
                                              <p:pRg st="0" end="0"/>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down)">
                                      <p:cBhvr>
                                        <p:cTn id="48" dur="580">
                                          <p:stCondLst>
                                            <p:cond delay="0"/>
                                          </p:stCondLst>
                                        </p:cTn>
                                        <p:tgtEl>
                                          <p:spTgt spid="11"/>
                                        </p:tgtEl>
                                      </p:cBhvr>
                                    </p:animEffect>
                                    <p:anim calcmode="lin" valueType="num">
                                      <p:cBhvr>
                                        <p:cTn id="49"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54" dur="26">
                                          <p:stCondLst>
                                            <p:cond delay="650"/>
                                          </p:stCondLst>
                                        </p:cTn>
                                        <p:tgtEl>
                                          <p:spTgt spid="11"/>
                                        </p:tgtEl>
                                      </p:cBhvr>
                                      <p:to x="100000" y="60000"/>
                                    </p:animScale>
                                    <p:animScale>
                                      <p:cBhvr>
                                        <p:cTn id="55" dur="166" decel="50000">
                                          <p:stCondLst>
                                            <p:cond delay="676"/>
                                          </p:stCondLst>
                                        </p:cTn>
                                        <p:tgtEl>
                                          <p:spTgt spid="11"/>
                                        </p:tgtEl>
                                      </p:cBhvr>
                                      <p:to x="100000" y="100000"/>
                                    </p:animScale>
                                    <p:animScale>
                                      <p:cBhvr>
                                        <p:cTn id="56" dur="26">
                                          <p:stCondLst>
                                            <p:cond delay="1312"/>
                                          </p:stCondLst>
                                        </p:cTn>
                                        <p:tgtEl>
                                          <p:spTgt spid="11"/>
                                        </p:tgtEl>
                                      </p:cBhvr>
                                      <p:to x="100000" y="80000"/>
                                    </p:animScale>
                                    <p:animScale>
                                      <p:cBhvr>
                                        <p:cTn id="57" dur="166" decel="50000">
                                          <p:stCondLst>
                                            <p:cond delay="1338"/>
                                          </p:stCondLst>
                                        </p:cTn>
                                        <p:tgtEl>
                                          <p:spTgt spid="11"/>
                                        </p:tgtEl>
                                      </p:cBhvr>
                                      <p:to x="100000" y="100000"/>
                                    </p:animScale>
                                    <p:animScale>
                                      <p:cBhvr>
                                        <p:cTn id="58" dur="26">
                                          <p:stCondLst>
                                            <p:cond delay="1642"/>
                                          </p:stCondLst>
                                        </p:cTn>
                                        <p:tgtEl>
                                          <p:spTgt spid="11"/>
                                        </p:tgtEl>
                                      </p:cBhvr>
                                      <p:to x="100000" y="90000"/>
                                    </p:animScale>
                                    <p:animScale>
                                      <p:cBhvr>
                                        <p:cTn id="59" dur="166" decel="50000">
                                          <p:stCondLst>
                                            <p:cond delay="1668"/>
                                          </p:stCondLst>
                                        </p:cTn>
                                        <p:tgtEl>
                                          <p:spTgt spid="11"/>
                                        </p:tgtEl>
                                      </p:cBhvr>
                                      <p:to x="100000" y="100000"/>
                                    </p:animScale>
                                    <p:animScale>
                                      <p:cBhvr>
                                        <p:cTn id="60" dur="26">
                                          <p:stCondLst>
                                            <p:cond delay="1808"/>
                                          </p:stCondLst>
                                        </p:cTn>
                                        <p:tgtEl>
                                          <p:spTgt spid="11"/>
                                        </p:tgtEl>
                                      </p:cBhvr>
                                      <p:to x="100000" y="95000"/>
                                    </p:animScale>
                                    <p:animScale>
                                      <p:cBhvr>
                                        <p:cTn id="61" dur="166" decel="50000">
                                          <p:stCondLst>
                                            <p:cond delay="1834"/>
                                          </p:stCondLst>
                                        </p:cTn>
                                        <p:tgtEl>
                                          <p:spTgt spid="11"/>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down)">
                                      <p:cBhvr>
                                        <p:cTn id="66" dur="580">
                                          <p:stCondLst>
                                            <p:cond delay="0"/>
                                          </p:stCondLst>
                                        </p:cTn>
                                        <p:tgtEl>
                                          <p:spTgt spid="12"/>
                                        </p:tgtEl>
                                      </p:cBhvr>
                                    </p:animEffect>
                                    <p:anim calcmode="lin" valueType="num">
                                      <p:cBhvr>
                                        <p:cTn id="67"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72" dur="26">
                                          <p:stCondLst>
                                            <p:cond delay="650"/>
                                          </p:stCondLst>
                                        </p:cTn>
                                        <p:tgtEl>
                                          <p:spTgt spid="12"/>
                                        </p:tgtEl>
                                      </p:cBhvr>
                                      <p:to x="100000" y="60000"/>
                                    </p:animScale>
                                    <p:animScale>
                                      <p:cBhvr>
                                        <p:cTn id="73" dur="166" decel="50000">
                                          <p:stCondLst>
                                            <p:cond delay="676"/>
                                          </p:stCondLst>
                                        </p:cTn>
                                        <p:tgtEl>
                                          <p:spTgt spid="12"/>
                                        </p:tgtEl>
                                      </p:cBhvr>
                                      <p:to x="100000" y="100000"/>
                                    </p:animScale>
                                    <p:animScale>
                                      <p:cBhvr>
                                        <p:cTn id="74" dur="26">
                                          <p:stCondLst>
                                            <p:cond delay="1312"/>
                                          </p:stCondLst>
                                        </p:cTn>
                                        <p:tgtEl>
                                          <p:spTgt spid="12"/>
                                        </p:tgtEl>
                                      </p:cBhvr>
                                      <p:to x="100000" y="80000"/>
                                    </p:animScale>
                                    <p:animScale>
                                      <p:cBhvr>
                                        <p:cTn id="75" dur="166" decel="50000">
                                          <p:stCondLst>
                                            <p:cond delay="1338"/>
                                          </p:stCondLst>
                                        </p:cTn>
                                        <p:tgtEl>
                                          <p:spTgt spid="12"/>
                                        </p:tgtEl>
                                      </p:cBhvr>
                                      <p:to x="100000" y="100000"/>
                                    </p:animScale>
                                    <p:animScale>
                                      <p:cBhvr>
                                        <p:cTn id="76" dur="26">
                                          <p:stCondLst>
                                            <p:cond delay="1642"/>
                                          </p:stCondLst>
                                        </p:cTn>
                                        <p:tgtEl>
                                          <p:spTgt spid="12"/>
                                        </p:tgtEl>
                                      </p:cBhvr>
                                      <p:to x="100000" y="90000"/>
                                    </p:animScale>
                                    <p:animScale>
                                      <p:cBhvr>
                                        <p:cTn id="77" dur="166" decel="50000">
                                          <p:stCondLst>
                                            <p:cond delay="1668"/>
                                          </p:stCondLst>
                                        </p:cTn>
                                        <p:tgtEl>
                                          <p:spTgt spid="12"/>
                                        </p:tgtEl>
                                      </p:cBhvr>
                                      <p:to x="100000" y="100000"/>
                                    </p:animScale>
                                    <p:animScale>
                                      <p:cBhvr>
                                        <p:cTn id="78" dur="26">
                                          <p:stCondLst>
                                            <p:cond delay="1808"/>
                                          </p:stCondLst>
                                        </p:cTn>
                                        <p:tgtEl>
                                          <p:spTgt spid="12"/>
                                        </p:tgtEl>
                                      </p:cBhvr>
                                      <p:to x="100000" y="95000"/>
                                    </p:animScale>
                                    <p:animScale>
                                      <p:cBhvr>
                                        <p:cTn id="79" dur="166" decel="50000">
                                          <p:stCondLst>
                                            <p:cond delay="1834"/>
                                          </p:stCondLst>
                                        </p:cTn>
                                        <p:tgtEl>
                                          <p:spTgt spid="12"/>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wipe(down)">
                                      <p:cBhvr>
                                        <p:cTn id="84" dur="580">
                                          <p:stCondLst>
                                            <p:cond delay="0"/>
                                          </p:stCondLst>
                                        </p:cTn>
                                        <p:tgtEl>
                                          <p:spTgt spid="13"/>
                                        </p:tgtEl>
                                      </p:cBhvr>
                                    </p:animEffect>
                                    <p:anim calcmode="lin" valueType="num">
                                      <p:cBhvr>
                                        <p:cTn id="85"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90" dur="26">
                                          <p:stCondLst>
                                            <p:cond delay="650"/>
                                          </p:stCondLst>
                                        </p:cTn>
                                        <p:tgtEl>
                                          <p:spTgt spid="13"/>
                                        </p:tgtEl>
                                      </p:cBhvr>
                                      <p:to x="100000" y="60000"/>
                                    </p:animScale>
                                    <p:animScale>
                                      <p:cBhvr>
                                        <p:cTn id="91" dur="166" decel="50000">
                                          <p:stCondLst>
                                            <p:cond delay="676"/>
                                          </p:stCondLst>
                                        </p:cTn>
                                        <p:tgtEl>
                                          <p:spTgt spid="13"/>
                                        </p:tgtEl>
                                      </p:cBhvr>
                                      <p:to x="100000" y="100000"/>
                                    </p:animScale>
                                    <p:animScale>
                                      <p:cBhvr>
                                        <p:cTn id="92" dur="26">
                                          <p:stCondLst>
                                            <p:cond delay="1312"/>
                                          </p:stCondLst>
                                        </p:cTn>
                                        <p:tgtEl>
                                          <p:spTgt spid="13"/>
                                        </p:tgtEl>
                                      </p:cBhvr>
                                      <p:to x="100000" y="80000"/>
                                    </p:animScale>
                                    <p:animScale>
                                      <p:cBhvr>
                                        <p:cTn id="93" dur="166" decel="50000">
                                          <p:stCondLst>
                                            <p:cond delay="1338"/>
                                          </p:stCondLst>
                                        </p:cTn>
                                        <p:tgtEl>
                                          <p:spTgt spid="13"/>
                                        </p:tgtEl>
                                      </p:cBhvr>
                                      <p:to x="100000" y="100000"/>
                                    </p:animScale>
                                    <p:animScale>
                                      <p:cBhvr>
                                        <p:cTn id="94" dur="26">
                                          <p:stCondLst>
                                            <p:cond delay="1642"/>
                                          </p:stCondLst>
                                        </p:cTn>
                                        <p:tgtEl>
                                          <p:spTgt spid="13"/>
                                        </p:tgtEl>
                                      </p:cBhvr>
                                      <p:to x="100000" y="90000"/>
                                    </p:animScale>
                                    <p:animScale>
                                      <p:cBhvr>
                                        <p:cTn id="95" dur="166" decel="50000">
                                          <p:stCondLst>
                                            <p:cond delay="1668"/>
                                          </p:stCondLst>
                                        </p:cTn>
                                        <p:tgtEl>
                                          <p:spTgt spid="13"/>
                                        </p:tgtEl>
                                      </p:cBhvr>
                                      <p:to x="100000" y="100000"/>
                                    </p:animScale>
                                    <p:animScale>
                                      <p:cBhvr>
                                        <p:cTn id="96" dur="26">
                                          <p:stCondLst>
                                            <p:cond delay="1808"/>
                                          </p:stCondLst>
                                        </p:cTn>
                                        <p:tgtEl>
                                          <p:spTgt spid="13"/>
                                        </p:tgtEl>
                                      </p:cBhvr>
                                      <p:to x="100000" y="95000"/>
                                    </p:animScale>
                                    <p:animScale>
                                      <p:cBhvr>
                                        <p:cTn id="97" dur="166" decel="50000">
                                          <p:stCondLst>
                                            <p:cond delay="1834"/>
                                          </p:stCondLst>
                                        </p:cTn>
                                        <p:tgtEl>
                                          <p:spTgt spid="13"/>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wipe(down)">
                                      <p:cBhvr>
                                        <p:cTn id="102" dur="580">
                                          <p:stCondLst>
                                            <p:cond delay="0"/>
                                          </p:stCondLst>
                                        </p:cTn>
                                        <p:tgtEl>
                                          <p:spTgt spid="14"/>
                                        </p:tgtEl>
                                      </p:cBhvr>
                                    </p:animEffect>
                                    <p:anim calcmode="lin" valueType="num">
                                      <p:cBhvr>
                                        <p:cTn id="103"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08" dur="26">
                                          <p:stCondLst>
                                            <p:cond delay="650"/>
                                          </p:stCondLst>
                                        </p:cTn>
                                        <p:tgtEl>
                                          <p:spTgt spid="14"/>
                                        </p:tgtEl>
                                      </p:cBhvr>
                                      <p:to x="100000" y="60000"/>
                                    </p:animScale>
                                    <p:animScale>
                                      <p:cBhvr>
                                        <p:cTn id="109" dur="166" decel="50000">
                                          <p:stCondLst>
                                            <p:cond delay="676"/>
                                          </p:stCondLst>
                                        </p:cTn>
                                        <p:tgtEl>
                                          <p:spTgt spid="14"/>
                                        </p:tgtEl>
                                      </p:cBhvr>
                                      <p:to x="100000" y="100000"/>
                                    </p:animScale>
                                    <p:animScale>
                                      <p:cBhvr>
                                        <p:cTn id="110" dur="26">
                                          <p:stCondLst>
                                            <p:cond delay="1312"/>
                                          </p:stCondLst>
                                        </p:cTn>
                                        <p:tgtEl>
                                          <p:spTgt spid="14"/>
                                        </p:tgtEl>
                                      </p:cBhvr>
                                      <p:to x="100000" y="80000"/>
                                    </p:animScale>
                                    <p:animScale>
                                      <p:cBhvr>
                                        <p:cTn id="111" dur="166" decel="50000">
                                          <p:stCondLst>
                                            <p:cond delay="1338"/>
                                          </p:stCondLst>
                                        </p:cTn>
                                        <p:tgtEl>
                                          <p:spTgt spid="14"/>
                                        </p:tgtEl>
                                      </p:cBhvr>
                                      <p:to x="100000" y="100000"/>
                                    </p:animScale>
                                    <p:animScale>
                                      <p:cBhvr>
                                        <p:cTn id="112" dur="26">
                                          <p:stCondLst>
                                            <p:cond delay="1642"/>
                                          </p:stCondLst>
                                        </p:cTn>
                                        <p:tgtEl>
                                          <p:spTgt spid="14"/>
                                        </p:tgtEl>
                                      </p:cBhvr>
                                      <p:to x="100000" y="90000"/>
                                    </p:animScale>
                                    <p:animScale>
                                      <p:cBhvr>
                                        <p:cTn id="113" dur="166" decel="50000">
                                          <p:stCondLst>
                                            <p:cond delay="1668"/>
                                          </p:stCondLst>
                                        </p:cTn>
                                        <p:tgtEl>
                                          <p:spTgt spid="14"/>
                                        </p:tgtEl>
                                      </p:cBhvr>
                                      <p:to x="100000" y="100000"/>
                                    </p:animScale>
                                    <p:animScale>
                                      <p:cBhvr>
                                        <p:cTn id="114" dur="26">
                                          <p:stCondLst>
                                            <p:cond delay="1808"/>
                                          </p:stCondLst>
                                        </p:cTn>
                                        <p:tgtEl>
                                          <p:spTgt spid="14"/>
                                        </p:tgtEl>
                                      </p:cBhvr>
                                      <p:to x="100000" y="95000"/>
                                    </p:animScale>
                                    <p:animScale>
                                      <p:cBhvr>
                                        <p:cTn id="115" dur="166" decel="50000">
                                          <p:stCondLst>
                                            <p:cond delay="1834"/>
                                          </p:stCondLst>
                                        </p:cTn>
                                        <p:tgtEl>
                                          <p:spTgt spid="14"/>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15"/>
                                        </p:tgtEl>
                                        <p:attrNameLst>
                                          <p:attrName>style.visibility</p:attrName>
                                        </p:attrNameLst>
                                      </p:cBhvr>
                                      <p:to>
                                        <p:strVal val="visible"/>
                                      </p:to>
                                    </p:set>
                                    <p:animEffect transition="in" filter="wipe(down)">
                                      <p:cBhvr>
                                        <p:cTn id="120" dur="580">
                                          <p:stCondLst>
                                            <p:cond delay="0"/>
                                          </p:stCondLst>
                                        </p:cTn>
                                        <p:tgtEl>
                                          <p:spTgt spid="15"/>
                                        </p:tgtEl>
                                      </p:cBhvr>
                                    </p:animEffect>
                                    <p:anim calcmode="lin" valueType="num">
                                      <p:cBhvr>
                                        <p:cTn id="121"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26" dur="26">
                                          <p:stCondLst>
                                            <p:cond delay="650"/>
                                          </p:stCondLst>
                                        </p:cTn>
                                        <p:tgtEl>
                                          <p:spTgt spid="15"/>
                                        </p:tgtEl>
                                      </p:cBhvr>
                                      <p:to x="100000" y="60000"/>
                                    </p:animScale>
                                    <p:animScale>
                                      <p:cBhvr>
                                        <p:cTn id="127" dur="166" decel="50000">
                                          <p:stCondLst>
                                            <p:cond delay="676"/>
                                          </p:stCondLst>
                                        </p:cTn>
                                        <p:tgtEl>
                                          <p:spTgt spid="15"/>
                                        </p:tgtEl>
                                      </p:cBhvr>
                                      <p:to x="100000" y="100000"/>
                                    </p:animScale>
                                    <p:animScale>
                                      <p:cBhvr>
                                        <p:cTn id="128" dur="26">
                                          <p:stCondLst>
                                            <p:cond delay="1312"/>
                                          </p:stCondLst>
                                        </p:cTn>
                                        <p:tgtEl>
                                          <p:spTgt spid="15"/>
                                        </p:tgtEl>
                                      </p:cBhvr>
                                      <p:to x="100000" y="80000"/>
                                    </p:animScale>
                                    <p:animScale>
                                      <p:cBhvr>
                                        <p:cTn id="129" dur="166" decel="50000">
                                          <p:stCondLst>
                                            <p:cond delay="1338"/>
                                          </p:stCondLst>
                                        </p:cTn>
                                        <p:tgtEl>
                                          <p:spTgt spid="15"/>
                                        </p:tgtEl>
                                      </p:cBhvr>
                                      <p:to x="100000" y="100000"/>
                                    </p:animScale>
                                    <p:animScale>
                                      <p:cBhvr>
                                        <p:cTn id="130" dur="26">
                                          <p:stCondLst>
                                            <p:cond delay="1642"/>
                                          </p:stCondLst>
                                        </p:cTn>
                                        <p:tgtEl>
                                          <p:spTgt spid="15"/>
                                        </p:tgtEl>
                                      </p:cBhvr>
                                      <p:to x="100000" y="90000"/>
                                    </p:animScale>
                                    <p:animScale>
                                      <p:cBhvr>
                                        <p:cTn id="131" dur="166" decel="50000">
                                          <p:stCondLst>
                                            <p:cond delay="1668"/>
                                          </p:stCondLst>
                                        </p:cTn>
                                        <p:tgtEl>
                                          <p:spTgt spid="15"/>
                                        </p:tgtEl>
                                      </p:cBhvr>
                                      <p:to x="100000" y="100000"/>
                                    </p:animScale>
                                    <p:animScale>
                                      <p:cBhvr>
                                        <p:cTn id="132" dur="26">
                                          <p:stCondLst>
                                            <p:cond delay="1808"/>
                                          </p:stCondLst>
                                        </p:cTn>
                                        <p:tgtEl>
                                          <p:spTgt spid="15"/>
                                        </p:tgtEl>
                                      </p:cBhvr>
                                      <p:to x="100000" y="95000"/>
                                    </p:animScale>
                                    <p:animScale>
                                      <p:cBhvr>
                                        <p:cTn id="133"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11" grpId="0"/>
      <p:bldP spid="12" grpId="0"/>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rgbClr val="60BACC"/>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915751" y="282548"/>
            <a:ext cx="10515600" cy="1325563"/>
          </a:xfrm>
        </p:spPr>
        <p:txBody>
          <a:bodyPr>
            <a:normAutofit/>
          </a:bodyPr>
          <a:lstStyle/>
          <a:p>
            <a:pPr algn="ctr"/>
            <a:r>
              <a:rPr lang="fa-IR" dirty="0">
                <a:solidFill>
                  <a:schemeClr val="bg1"/>
                </a:solidFill>
                <a:cs typeface="B Titr" panose="00000700000000000000" pitchFamily="2" charset="-78"/>
              </a:rPr>
              <a:t>پردازش ها</a:t>
            </a:r>
            <a:endParaRPr lang="en-US" dirty="0">
              <a:solidFill>
                <a:schemeClr val="bg1"/>
              </a:solidFill>
              <a:cs typeface="B Titr" panose="00000700000000000000" pitchFamily="2" charset="-78"/>
            </a:endParaRPr>
          </a:p>
        </p:txBody>
      </p:sp>
      <p:sp>
        <p:nvSpPr>
          <p:cNvPr id="2" name="TextBox 1">
            <a:extLst>
              <a:ext uri="{FF2B5EF4-FFF2-40B4-BE49-F238E27FC236}">
                <a16:creationId xmlns:a16="http://schemas.microsoft.com/office/drawing/2014/main" id="{60E9A3C6-4089-48FD-9C79-D2FA9AE133A3}"/>
              </a:ext>
            </a:extLst>
          </p:cNvPr>
          <p:cNvSpPr txBox="1"/>
          <p:nvPr/>
        </p:nvSpPr>
        <p:spPr>
          <a:xfrm>
            <a:off x="194387" y="2002705"/>
            <a:ext cx="11803225" cy="4154984"/>
          </a:xfrm>
          <a:prstGeom prst="rect">
            <a:avLst/>
          </a:prstGeom>
          <a:noFill/>
        </p:spPr>
        <p:txBody>
          <a:bodyPr wrap="square" rtlCol="1">
            <a:spAutoFit/>
          </a:bodyPr>
          <a:lstStyle/>
          <a:p>
            <a:pPr algn="r" rtl="1"/>
            <a:r>
              <a:rPr lang="fa-IR" sz="2400" dirty="0">
                <a:cs typeface="B Nazanin" panose="00000400000000000000" pitchFamily="2" charset="-78"/>
              </a:rPr>
              <a:t>8.داده های قبلی را از اول پیمایش کرده اگر سود آن ها منفی نبود و همچنین زمان آن مناسب بود(یعنی هنوز انرژی برای رفتن آن مسافت داشته باشیم)  سود و زمان و </a:t>
            </a:r>
            <a:r>
              <a:rPr lang="en-US" sz="2400" dirty="0">
                <a:cs typeface="B Nazanin" panose="00000400000000000000" pitchFamily="2" charset="-78"/>
              </a:rPr>
              <a:t>id</a:t>
            </a:r>
            <a:r>
              <a:rPr lang="fa-IR" sz="2400" dirty="0">
                <a:cs typeface="B Nazanin" panose="00000400000000000000" pitchFamily="2" charset="-78"/>
              </a:rPr>
              <a:t> آن را در متغیر هایی ذخیره کرده و همین طور تا آخر پیش میرویم(هر کدام را ذخیره میکنیم) .</a:t>
            </a:r>
          </a:p>
          <a:p>
            <a:pPr algn="r" rtl="1"/>
            <a:endParaRPr lang="fa-IR" sz="2400" dirty="0">
              <a:cs typeface="B Nazanin" panose="00000400000000000000" pitchFamily="2" charset="-78"/>
            </a:endParaRPr>
          </a:p>
          <a:p>
            <a:pPr algn="r" rtl="1"/>
            <a:r>
              <a:rPr lang="fa-IR" sz="2400" dirty="0">
                <a:cs typeface="B Nazanin" panose="00000400000000000000" pitchFamily="2" charset="-78"/>
              </a:rPr>
              <a:t>9.حال یکبار دیگر از اول پیمایش کرده و هر بار یکی از آن ها را حساب نمی کنیم و آن هارا در متغیر هایی ذخیره می کنیم(مثلا خانه ی یکم را حساب نمی کنیم و با توجه به شروط مرحله ی 8 سود آن هارا جمع می کنیم بعد که تا آخر حساب کردیم خانه ی 2 را حساب نمی کنیم) .</a:t>
            </a:r>
          </a:p>
          <a:p>
            <a:pPr algn="r" rtl="1"/>
            <a:endParaRPr lang="fa-IR" sz="2400" dirty="0">
              <a:cs typeface="B Nazanin" panose="00000400000000000000" pitchFamily="2" charset="-78"/>
            </a:endParaRPr>
          </a:p>
          <a:p>
            <a:pPr algn="r" rtl="1"/>
            <a:r>
              <a:rPr lang="fa-IR" sz="2400" dirty="0">
                <a:cs typeface="B Nazanin" panose="00000400000000000000" pitchFamily="2" charset="-78"/>
              </a:rPr>
              <a:t>10.بیشترین سود را محاسبه کرده و آن را نمایش میدهیم.</a:t>
            </a:r>
          </a:p>
          <a:p>
            <a:pPr algn="r" rtl="1"/>
            <a:r>
              <a:rPr lang="fa-IR" sz="2400" dirty="0">
                <a:cs typeface="B Nazanin" panose="00000400000000000000" pitchFamily="2" charset="-78"/>
              </a:rPr>
              <a:t>  </a:t>
            </a:r>
          </a:p>
          <a:p>
            <a:pPr marL="342900" indent="-342900" algn="r" rtl="1">
              <a:buAutoNum type="arabicPeriod"/>
            </a:pPr>
            <a:endParaRPr lang="fa-IR" sz="2400" dirty="0">
              <a:cs typeface="B Nazanin" panose="00000400000000000000" pitchFamily="2" charset="-78"/>
            </a:endParaRPr>
          </a:p>
        </p:txBody>
      </p:sp>
    </p:spTree>
    <p:extLst>
      <p:ext uri="{BB962C8B-B14F-4D97-AF65-F5344CB8AC3E}">
        <p14:creationId xmlns:p14="http://schemas.microsoft.com/office/powerpoint/2010/main" val="11700256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rgbClr val="60BACC"/>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915751" y="282548"/>
            <a:ext cx="10515600" cy="1325563"/>
          </a:xfrm>
        </p:spPr>
        <p:txBody>
          <a:bodyPr>
            <a:normAutofit/>
          </a:bodyPr>
          <a:lstStyle/>
          <a:p>
            <a:pPr algn="ctr"/>
            <a:r>
              <a:rPr lang="fa-IR" dirty="0">
                <a:solidFill>
                  <a:schemeClr val="bg1"/>
                </a:solidFill>
                <a:cs typeface="B Titr" panose="00000700000000000000" pitchFamily="2" charset="-78"/>
              </a:rPr>
              <a:t>کد ها</a:t>
            </a:r>
            <a:endParaRPr lang="en-US" dirty="0">
              <a:solidFill>
                <a:schemeClr val="bg1"/>
              </a:solidFill>
              <a:cs typeface="B Titr" panose="00000700000000000000" pitchFamily="2" charset="-78"/>
            </a:endParaRPr>
          </a:p>
        </p:txBody>
      </p:sp>
      <p:sp>
        <p:nvSpPr>
          <p:cNvPr id="2" name="TextBox 1">
            <a:extLst>
              <a:ext uri="{FF2B5EF4-FFF2-40B4-BE49-F238E27FC236}">
                <a16:creationId xmlns:a16="http://schemas.microsoft.com/office/drawing/2014/main" id="{60E9A3C6-4089-48FD-9C79-D2FA9AE133A3}"/>
              </a:ext>
            </a:extLst>
          </p:cNvPr>
          <p:cNvSpPr txBox="1"/>
          <p:nvPr/>
        </p:nvSpPr>
        <p:spPr>
          <a:xfrm>
            <a:off x="77551" y="1608111"/>
            <a:ext cx="12191999" cy="3785652"/>
          </a:xfrm>
          <a:prstGeom prst="rect">
            <a:avLst/>
          </a:prstGeom>
          <a:noFill/>
        </p:spPr>
        <p:txBody>
          <a:bodyPr wrap="square" rtlCol="1">
            <a:spAutoFit/>
          </a:bodyPr>
          <a:lstStyle/>
          <a:p>
            <a:r>
              <a:rPr lang="en-US" sz="2400" dirty="0">
                <a:solidFill>
                  <a:srgbClr val="FFC000"/>
                </a:solidFill>
                <a:latin typeface="Arial" panose="020B0604020202020204" pitchFamily="34" charset="0"/>
                <a:cs typeface="Arial" panose="020B0604020202020204" pitchFamily="34" charset="0"/>
              </a:rPr>
              <a:t>import</a:t>
            </a:r>
            <a:r>
              <a:rPr lang="en-US" sz="2400" dirty="0">
                <a:latin typeface="Arial" panose="020B0604020202020204" pitchFamily="34" charset="0"/>
                <a:cs typeface="Arial" panose="020B0604020202020204" pitchFamily="34" charset="0"/>
              </a:rPr>
              <a:t> math</a:t>
            </a:r>
          </a:p>
          <a:p>
            <a:r>
              <a:rPr lang="en-US" sz="2400" dirty="0" err="1">
                <a:latin typeface="Arial" panose="020B0604020202020204" pitchFamily="34" charset="0"/>
                <a:cs typeface="Arial" panose="020B0604020202020204" pitchFamily="34" charset="0"/>
              </a:rPr>
              <a:t>cost_meter</a:t>
            </a:r>
            <a:r>
              <a:rPr lang="en-US" sz="2400" dirty="0">
                <a:latin typeface="Arial" panose="020B0604020202020204" pitchFamily="34" charset="0"/>
                <a:cs typeface="Arial" panose="020B0604020202020204" pitchFamily="34" charset="0"/>
              </a:rPr>
              <a:t>=0.001  </a:t>
            </a:r>
          </a:p>
          <a:p>
            <a:r>
              <a:rPr lang="en-US" sz="2400" dirty="0">
                <a:latin typeface="Arial" panose="020B0604020202020204" pitchFamily="34" charset="0"/>
                <a:cs typeface="Arial" panose="020B0604020202020204" pitchFamily="34" charset="0"/>
              </a:rPr>
              <a:t>speed=500          </a:t>
            </a:r>
          </a:p>
          <a:p>
            <a:r>
              <a:rPr lang="en-US" sz="2400" dirty="0">
                <a:latin typeface="Arial" panose="020B0604020202020204" pitchFamily="34" charset="0"/>
                <a:cs typeface="Arial" panose="020B0604020202020204" pitchFamily="34" charset="0"/>
              </a:rPr>
              <a:t>case = </a:t>
            </a:r>
            <a:r>
              <a:rPr lang="en-US" sz="2400" dirty="0">
                <a:solidFill>
                  <a:srgbClr val="00B050"/>
                </a:solidFill>
                <a:latin typeface="Arial" panose="020B0604020202020204" pitchFamily="34" charset="0"/>
                <a:cs typeface="Arial" panose="020B0604020202020204" pitchFamily="34" charset="0"/>
              </a:rPr>
              <a:t>"E1"</a:t>
            </a:r>
          </a:p>
          <a:p>
            <a:r>
              <a:rPr lang="en-US" sz="2400" dirty="0" err="1">
                <a:latin typeface="Arial" panose="020B0604020202020204" pitchFamily="34" charset="0"/>
                <a:cs typeface="Arial" panose="020B0604020202020204" pitchFamily="34" charset="0"/>
              </a:rPr>
              <a:t>max_total_time</a:t>
            </a:r>
            <a:r>
              <a:rPr lang="en-US" sz="2400" dirty="0">
                <a:latin typeface="Arial" panose="020B0604020202020204" pitchFamily="34" charset="0"/>
                <a:cs typeface="Arial" panose="020B0604020202020204" pitchFamily="34" charset="0"/>
              </a:rPr>
              <a:t> = 30  # minute</a:t>
            </a:r>
          </a:p>
          <a:p>
            <a:r>
              <a:rPr lang="en-US" sz="2400" dirty="0">
                <a:latin typeface="Arial" panose="020B0604020202020204" pitchFamily="34" charset="0"/>
                <a:cs typeface="Arial" panose="020B0604020202020204" pitchFamily="34" charset="0"/>
              </a:rPr>
              <a:t>orders = [{</a:t>
            </a:r>
            <a:r>
              <a:rPr lang="en-US" sz="2400" dirty="0">
                <a:solidFill>
                  <a:srgbClr val="00B050"/>
                </a:solidFill>
                <a:latin typeface="Arial" panose="020B0604020202020204" pitchFamily="34" charset="0"/>
                <a:cs typeface="Arial" panose="020B0604020202020204" pitchFamily="34" charset="0"/>
              </a:rPr>
              <a:t>'id'</a:t>
            </a:r>
            <a:r>
              <a:rPr lang="en-US" sz="2400" dirty="0">
                <a:latin typeface="Arial" panose="020B0604020202020204" pitchFamily="34" charset="0"/>
                <a:cs typeface="Arial" panose="020B0604020202020204" pitchFamily="34" charset="0"/>
              </a:rPr>
              <a:t>: 1, </a:t>
            </a:r>
            <a:r>
              <a:rPr lang="en-US" sz="2400" dirty="0">
                <a:solidFill>
                  <a:srgbClr val="00B050"/>
                </a:solidFill>
                <a:latin typeface="Arial" panose="020B0604020202020204" pitchFamily="34" charset="0"/>
                <a:cs typeface="Arial" panose="020B0604020202020204" pitchFamily="34" charset="0"/>
              </a:rPr>
              <a:t>'x'</a:t>
            </a:r>
            <a:r>
              <a:rPr lang="en-US" sz="2400" dirty="0">
                <a:latin typeface="Arial" panose="020B0604020202020204" pitchFamily="34" charset="0"/>
                <a:cs typeface="Arial" panose="020B0604020202020204" pitchFamily="34" charset="0"/>
              </a:rPr>
              <a:t>: -1180, </a:t>
            </a:r>
            <a:r>
              <a:rPr lang="en-US" sz="2400" dirty="0">
                <a:solidFill>
                  <a:srgbClr val="00B050"/>
                </a:solidFill>
                <a:latin typeface="Arial" panose="020B0604020202020204" pitchFamily="34" charset="0"/>
                <a:cs typeface="Arial" panose="020B0604020202020204" pitchFamily="34" charset="0"/>
              </a:rPr>
              <a:t>'y'</a:t>
            </a:r>
            <a:r>
              <a:rPr lang="en-US" sz="2400" dirty="0">
                <a:latin typeface="Arial" panose="020B0604020202020204" pitchFamily="34" charset="0"/>
                <a:cs typeface="Arial" panose="020B0604020202020204" pitchFamily="34" charset="0"/>
              </a:rPr>
              <a:t>: -1210, 'profit': 8.9}, {</a:t>
            </a:r>
            <a:r>
              <a:rPr lang="en-US" sz="2400" dirty="0">
                <a:solidFill>
                  <a:srgbClr val="00B050"/>
                </a:solidFill>
                <a:latin typeface="Arial" panose="020B0604020202020204" pitchFamily="34" charset="0"/>
                <a:cs typeface="Arial" panose="020B0604020202020204" pitchFamily="34" charset="0"/>
              </a:rPr>
              <a:t>'id'</a:t>
            </a:r>
            <a:r>
              <a:rPr lang="en-US" sz="2400" dirty="0">
                <a:latin typeface="Arial" panose="020B0604020202020204" pitchFamily="34" charset="0"/>
                <a:cs typeface="Arial" panose="020B0604020202020204" pitchFamily="34" charset="0"/>
              </a:rPr>
              <a:t>: 2, 'x': -2140, </a:t>
            </a:r>
            <a:r>
              <a:rPr lang="en-US" sz="2400" dirty="0">
                <a:solidFill>
                  <a:srgbClr val="00B050"/>
                </a:solidFill>
                <a:latin typeface="Arial" panose="020B0604020202020204" pitchFamily="34" charset="0"/>
                <a:cs typeface="Arial" panose="020B0604020202020204" pitchFamily="34" charset="0"/>
              </a:rPr>
              <a:t>'y'</a:t>
            </a:r>
            <a:r>
              <a:rPr lang="en-US" sz="2400" dirty="0">
                <a:latin typeface="Arial" panose="020B0604020202020204" pitchFamily="34" charset="0"/>
                <a:cs typeface="Arial" panose="020B0604020202020204" pitchFamily="34" charset="0"/>
              </a:rPr>
              <a:t>: 1370, </a:t>
            </a:r>
            <a:r>
              <a:rPr lang="en-US" sz="2400" dirty="0">
                <a:solidFill>
                  <a:srgbClr val="00B050"/>
                </a:solidFill>
                <a:latin typeface="Arial" panose="020B0604020202020204" pitchFamily="34" charset="0"/>
                <a:cs typeface="Arial" panose="020B0604020202020204" pitchFamily="34" charset="0"/>
              </a:rPr>
              <a:t>'profit'</a:t>
            </a:r>
            <a:r>
              <a:rPr lang="en-US" sz="2400" dirty="0">
                <a:latin typeface="Arial" panose="020B0604020202020204" pitchFamily="34" charset="0"/>
                <a:cs typeface="Arial" panose="020B0604020202020204" pitchFamily="34" charset="0"/>
              </a:rPr>
              <a:t>: 3.5}]</a:t>
            </a:r>
          </a:p>
          <a:p>
            <a:r>
              <a:rPr lang="en-US" sz="2400" dirty="0" err="1">
                <a:latin typeface="Arial" panose="020B0604020202020204" pitchFamily="34" charset="0"/>
                <a:cs typeface="Arial" panose="020B0604020202020204" pitchFamily="34" charset="0"/>
              </a:rPr>
              <a:t>accepted_orders_id</a:t>
            </a:r>
            <a:r>
              <a:rPr lang="en-US" sz="2400" dirty="0">
                <a:latin typeface="Arial" panose="020B0604020202020204" pitchFamily="34" charset="0"/>
                <a:cs typeface="Arial" panose="020B0604020202020204" pitchFamily="34" charset="0"/>
              </a:rPr>
              <a:t> = []</a:t>
            </a:r>
          </a:p>
          <a:p>
            <a:r>
              <a:rPr lang="en-US" sz="2400" dirty="0" err="1">
                <a:latin typeface="Arial" panose="020B0604020202020204" pitchFamily="34" charset="0"/>
                <a:cs typeface="Arial" panose="020B0604020202020204" pitchFamily="34" charset="0"/>
              </a:rPr>
              <a:t>actual_total_time</a:t>
            </a:r>
            <a:r>
              <a:rPr lang="en-US" sz="2400" dirty="0">
                <a:latin typeface="Arial" panose="020B0604020202020204" pitchFamily="34" charset="0"/>
                <a:cs typeface="Arial" panose="020B0604020202020204" pitchFamily="34" charset="0"/>
              </a:rPr>
              <a:t> = 0</a:t>
            </a:r>
          </a:p>
          <a:p>
            <a:r>
              <a:rPr lang="en-US" sz="2400" dirty="0" err="1">
                <a:latin typeface="Arial" panose="020B0604020202020204" pitchFamily="34" charset="0"/>
                <a:cs typeface="Arial" panose="020B0604020202020204" pitchFamily="34" charset="0"/>
              </a:rPr>
              <a:t>total_net_profit</a:t>
            </a:r>
            <a:r>
              <a:rPr lang="en-US" sz="2400" dirty="0">
                <a:latin typeface="Arial" panose="020B0604020202020204" pitchFamily="34" charset="0"/>
                <a:cs typeface="Arial" panose="020B0604020202020204" pitchFamily="34" charset="0"/>
              </a:rPr>
              <a:t> = 0</a:t>
            </a:r>
          </a:p>
          <a:p>
            <a:r>
              <a:rPr lang="en-US" sz="2400" dirty="0">
                <a:latin typeface="Arial" panose="020B0604020202020204" pitchFamily="34" charset="0"/>
                <a:cs typeface="Arial" panose="020B0604020202020204" pitchFamily="34" charset="0"/>
              </a:rPr>
              <a:t>orders1=[]</a:t>
            </a:r>
            <a:endParaRPr lang="fa-I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01790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6dbe72588bdf192067b367a2c0c1501718d914"/>
</p:tagLst>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159</TotalTime>
  <Words>890</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Narrow</vt:lpstr>
      <vt:lpstr>Calibri Light</vt:lpstr>
      <vt:lpstr>Metropolitan</vt:lpstr>
      <vt:lpstr>پیتزا پایلی </vt:lpstr>
      <vt:lpstr>توضیح</vt:lpstr>
      <vt:lpstr>شیوه کار</vt:lpstr>
      <vt:lpstr>ورودی ها</vt:lpstr>
      <vt:lpstr>داده های موجود</vt:lpstr>
      <vt:lpstr>خروجی های مورد نیاز</vt:lpstr>
      <vt:lpstr>پردازش ها</vt:lpstr>
      <vt:lpstr>پردازش ها</vt:lpstr>
      <vt:lpstr>کد ها</vt:lpstr>
      <vt:lpstr>PowerPoint Presentation</vt:lpstr>
      <vt:lpstr>PowerPoint Presentation</vt:lpstr>
      <vt:lpstr>پایان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www.pardweb.ir</dc:title>
  <dc:creator>pardweb</dc:creator>
  <cp:keywords>www.pardweb.ir</cp:keywords>
  <cp:lastModifiedBy>msi</cp:lastModifiedBy>
  <cp:revision>23</cp:revision>
  <dcterms:created xsi:type="dcterms:W3CDTF">2016-04-13T23:01:54Z</dcterms:created>
  <dcterms:modified xsi:type="dcterms:W3CDTF">2019-02-19T12:35:57Z</dcterms:modified>
</cp:coreProperties>
</file>