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57"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si" initials="m" lastIdx="1" clrIdx="0">
    <p:extLst>
      <p:ext uri="{19B8F6BF-5375-455C-9EA6-DF929625EA0E}">
        <p15:presenceInfo xmlns:p15="http://schemas.microsoft.com/office/powerpoint/2012/main" userId="ms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3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2/10/2019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2/10/2019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1"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C0376-384A-43A5-B017-6B8E1B8B1E59}"/>
              </a:ext>
            </a:extLst>
          </p:cNvPr>
          <p:cNvSpPr>
            <a:spLocks noGrp="1"/>
          </p:cNvSpPr>
          <p:nvPr>
            <p:ph type="ctrTitle"/>
          </p:nvPr>
        </p:nvSpPr>
        <p:spPr/>
        <p:txBody>
          <a:bodyPr/>
          <a:lstStyle/>
          <a:p>
            <a:r>
              <a:rPr lang="fa-IR" dirty="0">
                <a:cs typeface="B Titr" panose="00000700000000000000" pitchFamily="2" charset="-78"/>
              </a:rPr>
              <a:t>پیتزا پایلی</a:t>
            </a:r>
          </a:p>
        </p:txBody>
      </p:sp>
      <p:sp>
        <p:nvSpPr>
          <p:cNvPr id="3" name="Subtitle 2">
            <a:extLst>
              <a:ext uri="{FF2B5EF4-FFF2-40B4-BE49-F238E27FC236}">
                <a16:creationId xmlns:a16="http://schemas.microsoft.com/office/drawing/2014/main" id="{9681C0B6-80B0-4968-8E70-AB69D7A341DF}"/>
              </a:ext>
            </a:extLst>
          </p:cNvPr>
          <p:cNvSpPr>
            <a:spLocks noGrp="1"/>
          </p:cNvSpPr>
          <p:nvPr>
            <p:ph type="subTitle" idx="1"/>
          </p:nvPr>
        </p:nvSpPr>
        <p:spPr>
          <a:xfrm>
            <a:off x="2692398" y="3657597"/>
            <a:ext cx="6815669" cy="1320802"/>
          </a:xfrm>
        </p:spPr>
        <p:txBody>
          <a:bodyPr/>
          <a:lstStyle/>
          <a:p>
            <a:r>
              <a:rPr lang="fa-IR" dirty="0">
                <a:cs typeface="B Titr" panose="00000700000000000000" pitchFamily="2" charset="-78"/>
              </a:rPr>
              <a:t>تهیه کننده : مهدی کریمی</a:t>
            </a:r>
          </a:p>
        </p:txBody>
      </p:sp>
    </p:spTree>
    <p:extLst>
      <p:ext uri="{BB962C8B-B14F-4D97-AF65-F5344CB8AC3E}">
        <p14:creationId xmlns:p14="http://schemas.microsoft.com/office/powerpoint/2010/main" val="7010180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4F1699-5140-4F1F-8922-37A78C234820}"/>
              </a:ext>
            </a:extLst>
          </p:cNvPr>
          <p:cNvSpPr txBox="1"/>
          <p:nvPr/>
        </p:nvSpPr>
        <p:spPr>
          <a:xfrm>
            <a:off x="802640" y="812800"/>
            <a:ext cx="10668000" cy="4893647"/>
          </a:xfrm>
          <a:prstGeom prst="rect">
            <a:avLst/>
          </a:prstGeom>
          <a:noFill/>
        </p:spPr>
        <p:txBody>
          <a:bodyPr wrap="square" rtlCol="1">
            <a:spAutoFit/>
          </a:bodyPr>
          <a:lstStyle/>
          <a:p>
            <a:pPr algn="r" rtl="1"/>
            <a:r>
              <a:rPr lang="fa-IR" sz="2400" dirty="0">
                <a:cs typeface="B Nazanin" panose="00000400000000000000" pitchFamily="2" charset="-78"/>
              </a:rPr>
              <a:t>پیتزا رباتیک یک شرکت نوپای پیتزا هست که در آن پیتزاها توسط ربات تهیه و تحویل داده میشه و این مشتری‌ها هستند که قیمت را انتخاب می‌کنند.</a:t>
            </a:r>
          </a:p>
          <a:p>
            <a:pPr algn="r" rtl="1"/>
            <a:endParaRPr lang="fa-IR" sz="2400" dirty="0">
              <a:cs typeface="B Nazanin" panose="00000400000000000000" pitchFamily="2" charset="-78"/>
            </a:endParaRPr>
          </a:p>
          <a:p>
            <a:pPr algn="r" rtl="1"/>
            <a:r>
              <a:rPr lang="fa-IR" sz="2400" b="1" dirty="0">
                <a:cs typeface="B Titr" panose="00000700000000000000" pitchFamily="2" charset="-78"/>
              </a:rPr>
              <a:t>شیوه کار</a:t>
            </a:r>
          </a:p>
          <a:p>
            <a:pPr algn="r" rtl="1"/>
            <a:r>
              <a:rPr lang="fa-IR" sz="2400" dirty="0">
                <a:cs typeface="B Nazanin" panose="00000400000000000000" pitchFamily="2" charset="-78"/>
              </a:rPr>
              <a:t>هر مشتری پیتزای دلخواهش را به هر قیمتی که می‌خواهد سفارش می‌دهد. پیتزا رباتیک میتونه هر کدام را که خواست قبول یا رد کنه. اما آنهایی که پذیرفت را باید تا یک مدت زمان مشخص تحویل دهد.</a:t>
            </a:r>
          </a:p>
          <a:p>
            <a:pPr algn="r" rtl="1"/>
            <a:r>
              <a:rPr lang="fa-IR" sz="2400" dirty="0">
                <a:cs typeface="B Nazanin" panose="00000400000000000000" pitchFamily="2" charset="-78"/>
              </a:rPr>
              <a:t>پیتزا رباتیک اگر هیچ سفارشی را قبول نکنه، هیچ سودی نمی‌کنه. از طرف دیگر، اگر همه سفارش‌ها را قبول کنه به احتمال زیاد ضرر کلانی می‌کنه.</a:t>
            </a:r>
          </a:p>
          <a:p>
            <a:pPr algn="r" rtl="1"/>
            <a:endParaRPr lang="fa-IR" sz="2400" dirty="0">
              <a:cs typeface="B Nazanin" panose="00000400000000000000" pitchFamily="2" charset="-78"/>
            </a:endParaRPr>
          </a:p>
          <a:p>
            <a:pPr algn="r" rtl="1"/>
            <a:endParaRPr lang="fa-IR" sz="2400" dirty="0">
              <a:cs typeface="B Nazanin" panose="00000400000000000000" pitchFamily="2" charset="-78"/>
            </a:endParaRPr>
          </a:p>
          <a:p>
            <a:pPr algn="r" rtl="1"/>
            <a:r>
              <a:rPr lang="fa-IR" sz="2400" b="1" dirty="0">
                <a:cs typeface="B Titr" panose="00000700000000000000" pitchFamily="2" charset="-78"/>
              </a:rPr>
              <a:t>پیتزا رباتیک به برنامه‌ای نیاز داره که بهشون بگه کدام یک از سفارش‌ها را قبول کنه.</a:t>
            </a:r>
            <a:r>
              <a:rPr lang="fa-IR" sz="2400" dirty="0">
                <a:cs typeface="B Titr" panose="00000700000000000000" pitchFamily="2" charset="-78"/>
              </a:rPr>
              <a:t> </a:t>
            </a:r>
            <a:r>
              <a:rPr lang="fa-IR" sz="2400" dirty="0">
                <a:cs typeface="B Nazanin" panose="00000400000000000000" pitchFamily="2" charset="-78"/>
              </a:rPr>
              <a:t>این برنامه‌ای هست که تو براشون می‌نویسی.</a:t>
            </a:r>
          </a:p>
          <a:p>
            <a:pPr algn="r" rtl="1"/>
            <a:endParaRPr lang="fa-IR" sz="2400" dirty="0">
              <a:cs typeface="B Nazanin" panose="00000400000000000000" pitchFamily="2" charset="-78"/>
            </a:endParaRPr>
          </a:p>
        </p:txBody>
      </p:sp>
    </p:spTree>
    <p:extLst>
      <p:ext uri="{BB962C8B-B14F-4D97-AF65-F5344CB8AC3E}">
        <p14:creationId xmlns:p14="http://schemas.microsoft.com/office/powerpoint/2010/main" val="187747788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9ABDD1-603F-4B26-A91B-A25B4A49C59B}"/>
              </a:ext>
            </a:extLst>
          </p:cNvPr>
          <p:cNvSpPr txBox="1"/>
          <p:nvPr/>
        </p:nvSpPr>
        <p:spPr>
          <a:xfrm>
            <a:off x="690880" y="853440"/>
            <a:ext cx="10749280" cy="646331"/>
          </a:xfrm>
          <a:prstGeom prst="rect">
            <a:avLst/>
          </a:prstGeom>
          <a:noFill/>
        </p:spPr>
        <p:txBody>
          <a:bodyPr wrap="square" rtlCol="1">
            <a:spAutoFit/>
          </a:bodyPr>
          <a:lstStyle/>
          <a:p>
            <a:pPr algn="r" rtl="1"/>
            <a:r>
              <a:rPr lang="fa-IR" dirty="0">
                <a:cs typeface="B Titr" panose="00000700000000000000" pitchFamily="2" charset="-78"/>
              </a:rPr>
              <a:t>در برنامه، اول همه سفارش‌ها دریافت می‌شوند. موقعیت هر سفارش در شهر با یک مختصات </a:t>
            </a:r>
            <a:r>
              <a:rPr lang="en-US" dirty="0">
                <a:cs typeface="B Titr" panose="00000700000000000000" pitchFamily="2" charset="-78"/>
              </a:rPr>
              <a:t>(</a:t>
            </a:r>
            <a:r>
              <a:rPr lang="en-US" dirty="0" err="1">
                <a:cs typeface="B Titr" panose="00000700000000000000" pitchFamily="2" charset="-78"/>
              </a:rPr>
              <a:t>x,y</a:t>
            </a:r>
            <a:r>
              <a:rPr lang="en-US" dirty="0">
                <a:cs typeface="B Titr" panose="00000700000000000000" pitchFamily="2" charset="-78"/>
              </a:rPr>
              <a:t>)</a:t>
            </a:r>
            <a:r>
              <a:rPr lang="fa-IR" dirty="0">
                <a:cs typeface="B Titr" panose="00000700000000000000" pitchFamily="2" charset="-78"/>
              </a:rPr>
              <a:t> و سود ناخالص آن با </a:t>
            </a:r>
            <a:r>
              <a:rPr lang="en-US" dirty="0">
                <a:cs typeface="B Titr" panose="00000700000000000000" pitchFamily="2" charset="-78"/>
              </a:rPr>
              <a:t>profit </a:t>
            </a:r>
            <a:r>
              <a:rPr lang="fa-IR" dirty="0">
                <a:cs typeface="B Titr" panose="00000700000000000000" pitchFamily="2" charset="-78"/>
              </a:rPr>
              <a:t>نشان داده میشه. برای مثال:</a:t>
            </a:r>
          </a:p>
        </p:txBody>
      </p:sp>
      <p:graphicFrame>
        <p:nvGraphicFramePr>
          <p:cNvPr id="6" name="Table 5">
            <a:extLst>
              <a:ext uri="{FF2B5EF4-FFF2-40B4-BE49-F238E27FC236}">
                <a16:creationId xmlns:a16="http://schemas.microsoft.com/office/drawing/2014/main" id="{BCA0D535-414B-463C-A253-AE6754DDDF33}"/>
              </a:ext>
            </a:extLst>
          </p:cNvPr>
          <p:cNvGraphicFramePr>
            <a:graphicFrameLocks noGrp="1"/>
          </p:cNvGraphicFramePr>
          <p:nvPr>
            <p:extLst>
              <p:ext uri="{D42A27DB-BD31-4B8C-83A1-F6EECF244321}">
                <p14:modId xmlns:p14="http://schemas.microsoft.com/office/powerpoint/2010/main" val="3569123151"/>
              </p:ext>
            </p:extLst>
          </p:nvPr>
        </p:nvGraphicFramePr>
        <p:xfrm>
          <a:off x="1320800" y="1499770"/>
          <a:ext cx="9784080" cy="4500879"/>
        </p:xfrm>
        <a:graphic>
          <a:graphicData uri="http://schemas.openxmlformats.org/drawingml/2006/table">
            <a:tbl>
              <a:tblPr>
                <a:tableStyleId>{08FB837D-C827-4EFA-A057-4D05807E0F7C}</a:tableStyleId>
              </a:tblPr>
              <a:tblGrid>
                <a:gridCol w="713685">
                  <a:extLst>
                    <a:ext uri="{9D8B030D-6E8A-4147-A177-3AD203B41FA5}">
                      <a16:colId xmlns:a16="http://schemas.microsoft.com/office/drawing/2014/main" val="1442596463"/>
                    </a:ext>
                  </a:extLst>
                </a:gridCol>
                <a:gridCol w="9070395">
                  <a:extLst>
                    <a:ext uri="{9D8B030D-6E8A-4147-A177-3AD203B41FA5}">
                      <a16:colId xmlns:a16="http://schemas.microsoft.com/office/drawing/2014/main" val="2016746442"/>
                    </a:ext>
                  </a:extLst>
                </a:gridCol>
              </a:tblGrid>
              <a:tr h="4500879">
                <a:tc>
                  <a:txBody>
                    <a:bodyPr/>
                    <a:lstStyle/>
                    <a:p>
                      <a:pPr algn="l" rtl="0"/>
                      <a:r>
                        <a:rPr lang="fa-IR" sz="1600" dirty="0">
                          <a:effectLst/>
                          <a:latin typeface="Arial Narrow" panose="020B0606020202030204" pitchFamily="34" charset="0"/>
                        </a:rPr>
                        <a:t>1</a:t>
                      </a:r>
                    </a:p>
                    <a:p>
                      <a:pPr algn="l" rtl="0"/>
                      <a:r>
                        <a:rPr lang="fa-IR" sz="1600" dirty="0">
                          <a:effectLst/>
                          <a:latin typeface="Arial Narrow" panose="020B0606020202030204" pitchFamily="34" charset="0"/>
                        </a:rPr>
                        <a:t>2</a:t>
                      </a:r>
                    </a:p>
                    <a:p>
                      <a:pPr algn="l" rtl="0"/>
                      <a:r>
                        <a:rPr lang="fa-IR" sz="1600" dirty="0">
                          <a:effectLst/>
                          <a:latin typeface="Arial Narrow" panose="020B0606020202030204" pitchFamily="34" charset="0"/>
                        </a:rPr>
                        <a:t>3</a:t>
                      </a:r>
                    </a:p>
                    <a:p>
                      <a:pPr algn="l" rtl="0"/>
                      <a:r>
                        <a:rPr lang="fa-IR" sz="1600" dirty="0">
                          <a:effectLst/>
                          <a:latin typeface="Arial Narrow" panose="020B0606020202030204" pitchFamily="34" charset="0"/>
                        </a:rPr>
                        <a:t>4</a:t>
                      </a:r>
                    </a:p>
                    <a:p>
                      <a:pPr algn="l" rtl="0"/>
                      <a:r>
                        <a:rPr lang="fa-IR" sz="1600" dirty="0">
                          <a:effectLst/>
                          <a:latin typeface="Arial Narrow" panose="020B0606020202030204" pitchFamily="34" charset="0"/>
                        </a:rPr>
                        <a:t>5</a:t>
                      </a:r>
                    </a:p>
                    <a:p>
                      <a:pPr algn="l" rtl="0"/>
                      <a:r>
                        <a:rPr lang="fa-IR" sz="1600" dirty="0">
                          <a:effectLst/>
                          <a:latin typeface="Arial Narrow" panose="020B0606020202030204" pitchFamily="34" charset="0"/>
                        </a:rPr>
                        <a:t>6</a:t>
                      </a:r>
                    </a:p>
                    <a:p>
                      <a:pPr algn="l" rtl="0"/>
                      <a:r>
                        <a:rPr lang="fa-IR" sz="1600" dirty="0">
                          <a:effectLst/>
                          <a:latin typeface="Arial Narrow" panose="020B0606020202030204" pitchFamily="34" charset="0"/>
                        </a:rPr>
                        <a:t>7</a:t>
                      </a:r>
                    </a:p>
                    <a:p>
                      <a:pPr algn="l" rtl="0"/>
                      <a:r>
                        <a:rPr lang="fa-IR" sz="1600" dirty="0">
                          <a:effectLst/>
                          <a:latin typeface="Arial Narrow" panose="020B0606020202030204" pitchFamily="34" charset="0"/>
                        </a:rPr>
                        <a:t>8</a:t>
                      </a:r>
                    </a:p>
                    <a:p>
                      <a:pPr algn="l" rtl="0"/>
                      <a:r>
                        <a:rPr lang="fa-IR" sz="1600" dirty="0">
                          <a:effectLst/>
                          <a:latin typeface="Arial Narrow" panose="020B0606020202030204" pitchFamily="34" charset="0"/>
                        </a:rPr>
                        <a:t>9</a:t>
                      </a:r>
                    </a:p>
                    <a:p>
                      <a:pPr algn="l" rtl="0"/>
                      <a:r>
                        <a:rPr lang="fa-IR" sz="1600" dirty="0">
                          <a:effectLst/>
                          <a:latin typeface="Arial Narrow" panose="020B0606020202030204" pitchFamily="34" charset="0"/>
                        </a:rPr>
                        <a:t>10</a:t>
                      </a:r>
                    </a:p>
                    <a:p>
                      <a:pPr algn="l" rtl="0"/>
                      <a:r>
                        <a:rPr lang="fa-IR" sz="1600" dirty="0">
                          <a:effectLst/>
                          <a:latin typeface="Arial Narrow" panose="020B0606020202030204" pitchFamily="34" charset="0"/>
                        </a:rPr>
                        <a:t>11</a:t>
                      </a:r>
                    </a:p>
                    <a:p>
                      <a:pPr algn="l" rtl="0"/>
                      <a:r>
                        <a:rPr lang="fa-IR" sz="1600" dirty="0">
                          <a:effectLst/>
                          <a:latin typeface="Arial Narrow" panose="020B0606020202030204" pitchFamily="34" charset="0"/>
                        </a:rPr>
                        <a:t>12</a:t>
                      </a:r>
                    </a:p>
                    <a:p>
                      <a:pPr algn="l" rtl="0"/>
                      <a:r>
                        <a:rPr lang="fa-IR" sz="1600" dirty="0">
                          <a:effectLst/>
                          <a:latin typeface="Arial Narrow" panose="020B0606020202030204" pitchFamily="34" charset="0"/>
                        </a:rPr>
                        <a:t>13</a:t>
                      </a:r>
                    </a:p>
                    <a:p>
                      <a:pPr algn="l" rtl="0"/>
                      <a:r>
                        <a:rPr lang="fa-IR" sz="1600" dirty="0">
                          <a:effectLst/>
                          <a:latin typeface="Arial Narrow" panose="020B0606020202030204" pitchFamily="34" charset="0"/>
                        </a:rPr>
                        <a:t>14</a:t>
                      </a:r>
                    </a:p>
                    <a:p>
                      <a:pPr algn="l" rtl="0"/>
                      <a:r>
                        <a:rPr lang="fa-IR" sz="1600" dirty="0">
                          <a:effectLst/>
                          <a:latin typeface="Arial Narrow" panose="020B0606020202030204" pitchFamily="34" charset="0"/>
                        </a:rPr>
                        <a:t>15</a:t>
                      </a:r>
                    </a:p>
                    <a:p>
                      <a:pPr algn="l" rtl="0"/>
                      <a:r>
                        <a:rPr lang="fa-IR" sz="1600" dirty="0">
                          <a:effectLst/>
                          <a:latin typeface="Arial Narrow" panose="020B0606020202030204" pitchFamily="34" charset="0"/>
                        </a:rPr>
                        <a:t>16</a:t>
                      </a:r>
                    </a:p>
                    <a:p>
                      <a:pPr algn="l" rtl="0"/>
                      <a:r>
                        <a:rPr lang="fa-IR" sz="1600" dirty="0">
                          <a:effectLst/>
                          <a:latin typeface="Arial Narrow" panose="020B0606020202030204" pitchFamily="34" charset="0"/>
                        </a:rPr>
                        <a:t>17</a:t>
                      </a:r>
                    </a:p>
                  </a:txBody>
                  <a:tcPr marL="57205" marR="57205" marT="28602" marB="28602" anchor="ctr"/>
                </a:tc>
                <a:tc>
                  <a:txBody>
                    <a:bodyPr/>
                    <a:lstStyle/>
                    <a:p>
                      <a:pPr algn="l" rtl="0"/>
                      <a:r>
                        <a:rPr lang="en-US" sz="1600" dirty="0" err="1">
                          <a:effectLst/>
                          <a:latin typeface="Arial Narrow" panose="020B0606020202030204" pitchFamily="34" charset="0"/>
                        </a:rPr>
                        <a:t>cost_meter</a:t>
                      </a:r>
                      <a:r>
                        <a:rPr lang="en-US" sz="1600" dirty="0">
                          <a:effectLst/>
                          <a:latin typeface="Arial Narrow" panose="020B0606020202030204" pitchFamily="34" charset="0"/>
                        </a:rPr>
                        <a:t> = 0.001   # $/meter</a:t>
                      </a:r>
                    </a:p>
                    <a:p>
                      <a:pPr algn="l" rtl="0"/>
                      <a:r>
                        <a:rPr lang="en-US" sz="1600" dirty="0">
                          <a:effectLst/>
                          <a:latin typeface="Arial Narrow" panose="020B0606020202030204" pitchFamily="34" charset="0"/>
                        </a:rPr>
                        <a:t>speed = 500          # meter/minute</a:t>
                      </a:r>
                    </a:p>
                    <a:p>
                      <a:pPr algn="l" rtl="0"/>
                      <a:r>
                        <a:rPr lang="en-US" sz="1600" dirty="0">
                          <a:effectLst/>
                          <a:latin typeface="Arial Narrow" panose="020B0606020202030204" pitchFamily="34" charset="0"/>
                        </a:rPr>
                        <a:t> </a:t>
                      </a:r>
                    </a:p>
                    <a:p>
                      <a:pPr algn="l" rtl="0"/>
                      <a:r>
                        <a:rPr lang="en-US" sz="1600" dirty="0">
                          <a:effectLst/>
                          <a:latin typeface="Arial Narrow" panose="020B0606020202030204" pitchFamily="34" charset="0"/>
                        </a:rPr>
                        <a:t># input ...</a:t>
                      </a:r>
                    </a:p>
                    <a:p>
                      <a:pPr algn="l" rtl="0"/>
                      <a:r>
                        <a:rPr lang="en-US" sz="1600" dirty="0">
                          <a:effectLst/>
                          <a:latin typeface="Arial Narrow" panose="020B0606020202030204" pitchFamily="34" charset="0"/>
                        </a:rPr>
                        <a:t>case = 'E1'</a:t>
                      </a:r>
                    </a:p>
                    <a:p>
                      <a:pPr algn="l" rtl="0"/>
                      <a:r>
                        <a:rPr lang="en-US" sz="1600" dirty="0" err="1">
                          <a:effectLst/>
                          <a:latin typeface="Arial Narrow" panose="020B0606020202030204" pitchFamily="34" charset="0"/>
                        </a:rPr>
                        <a:t>max_total_time</a:t>
                      </a:r>
                      <a:r>
                        <a:rPr lang="en-US" sz="1600" dirty="0">
                          <a:effectLst/>
                          <a:latin typeface="Arial Narrow" panose="020B0606020202030204" pitchFamily="34" charset="0"/>
                        </a:rPr>
                        <a:t> = 5  # minute</a:t>
                      </a:r>
                    </a:p>
                    <a:p>
                      <a:pPr algn="l" rtl="0"/>
                      <a:r>
                        <a:rPr lang="en-US" sz="1600" dirty="0">
                          <a:effectLst/>
                          <a:latin typeface="Arial Narrow" panose="020B0606020202030204" pitchFamily="34" charset="0"/>
                        </a:rPr>
                        <a:t>orders = [{'id': 1, 'x': 300, 'y': 400, 'profit': 5}, {'id': 2, 'x': 1000, 'y': 0, 'profit': 5}]</a:t>
                      </a:r>
                    </a:p>
                    <a:p>
                      <a:pPr algn="l" rtl="0"/>
                      <a:r>
                        <a:rPr lang="en-US" sz="1600" dirty="0">
                          <a:effectLst/>
                          <a:latin typeface="Arial Narrow" panose="020B0606020202030204" pitchFamily="34" charset="0"/>
                        </a:rPr>
                        <a:t> </a:t>
                      </a:r>
                    </a:p>
                    <a:p>
                      <a:pPr algn="l" rtl="0"/>
                      <a:r>
                        <a:rPr lang="en-US" sz="1600" dirty="0">
                          <a:effectLst/>
                          <a:latin typeface="Arial Narrow" panose="020B0606020202030204" pitchFamily="34" charset="0"/>
                        </a:rPr>
                        <a:t># Write your program here .................................</a:t>
                      </a:r>
                    </a:p>
                    <a:p>
                      <a:pPr algn="l" rtl="0"/>
                      <a:r>
                        <a:rPr lang="en-US" sz="1600" dirty="0" err="1">
                          <a:effectLst/>
                          <a:latin typeface="Arial Narrow" panose="020B0606020202030204" pitchFamily="34" charset="0"/>
                        </a:rPr>
                        <a:t>accepted_orders_id</a:t>
                      </a:r>
                      <a:r>
                        <a:rPr lang="en-US" sz="1600" dirty="0">
                          <a:effectLst/>
                          <a:latin typeface="Arial Narrow" panose="020B0606020202030204" pitchFamily="34" charset="0"/>
                        </a:rPr>
                        <a:t> = []</a:t>
                      </a:r>
                    </a:p>
                    <a:p>
                      <a:pPr algn="l" rtl="0"/>
                      <a:r>
                        <a:rPr lang="en-US" sz="1600" dirty="0" err="1">
                          <a:effectLst/>
                          <a:latin typeface="Arial Narrow" panose="020B0606020202030204" pitchFamily="34" charset="0"/>
                        </a:rPr>
                        <a:t>actual_total_time</a:t>
                      </a:r>
                      <a:r>
                        <a:rPr lang="en-US" sz="1600" dirty="0">
                          <a:effectLst/>
                          <a:latin typeface="Arial Narrow" panose="020B0606020202030204" pitchFamily="34" charset="0"/>
                        </a:rPr>
                        <a:t> = 0</a:t>
                      </a:r>
                    </a:p>
                    <a:p>
                      <a:pPr algn="l" rtl="0"/>
                      <a:r>
                        <a:rPr lang="en-US" sz="1600" dirty="0" err="1">
                          <a:effectLst/>
                          <a:latin typeface="Arial Narrow" panose="020B0606020202030204" pitchFamily="34" charset="0"/>
                        </a:rPr>
                        <a:t>total_net_profit</a:t>
                      </a:r>
                      <a:r>
                        <a:rPr lang="en-US" sz="1600" dirty="0">
                          <a:effectLst/>
                          <a:latin typeface="Arial Narrow" panose="020B0606020202030204" pitchFamily="34" charset="0"/>
                        </a:rPr>
                        <a:t> = 0</a:t>
                      </a:r>
                    </a:p>
                    <a:p>
                      <a:pPr algn="l" rtl="0"/>
                      <a:r>
                        <a:rPr lang="en-US" sz="1600" dirty="0">
                          <a:effectLst/>
                          <a:latin typeface="Arial Narrow" panose="020B0606020202030204" pitchFamily="34" charset="0"/>
                        </a:rPr>
                        <a:t> </a:t>
                      </a:r>
                    </a:p>
                    <a:p>
                      <a:pPr algn="l" rtl="0"/>
                      <a:r>
                        <a:rPr lang="en-US" sz="1600" dirty="0">
                          <a:effectLst/>
                          <a:latin typeface="Arial Narrow" panose="020B0606020202030204" pitchFamily="34" charset="0"/>
                        </a:rPr>
                        <a:t># ......................................................</a:t>
                      </a:r>
                    </a:p>
                    <a:p>
                      <a:pPr algn="l" rtl="0"/>
                      <a:r>
                        <a:rPr lang="en-US" sz="1600" dirty="0">
                          <a:effectLst/>
                          <a:latin typeface="Arial Narrow" panose="020B0606020202030204" pitchFamily="34" charset="0"/>
                        </a:rPr>
                        <a:t> </a:t>
                      </a:r>
                    </a:p>
                    <a:p>
                      <a:pPr algn="l" rtl="0"/>
                      <a:r>
                        <a:rPr lang="en-US" sz="1600" dirty="0">
                          <a:effectLst/>
                          <a:latin typeface="Arial Narrow" panose="020B0606020202030204" pitchFamily="34" charset="0"/>
                        </a:rPr>
                        <a:t># output ...</a:t>
                      </a:r>
                    </a:p>
                    <a:p>
                      <a:pPr algn="l" rtl="0"/>
                      <a:r>
                        <a:rPr lang="en-US" sz="1600" dirty="0">
                          <a:effectLst/>
                          <a:latin typeface="Arial Narrow" panose="020B0606020202030204" pitchFamily="34" charset="0"/>
                        </a:rPr>
                        <a:t>print(case, round(</a:t>
                      </a:r>
                      <a:r>
                        <a:rPr lang="en-US" sz="1600" dirty="0" err="1">
                          <a:effectLst/>
                          <a:latin typeface="Arial Narrow" panose="020B0606020202030204" pitchFamily="34" charset="0"/>
                        </a:rPr>
                        <a:t>total_net_profit</a:t>
                      </a:r>
                      <a:r>
                        <a:rPr lang="en-US" sz="1600" dirty="0">
                          <a:effectLst/>
                          <a:latin typeface="Arial Narrow" panose="020B0606020202030204" pitchFamily="34" charset="0"/>
                        </a:rPr>
                        <a:t>, 2), round(</a:t>
                      </a:r>
                      <a:r>
                        <a:rPr lang="en-US" sz="1600" dirty="0" err="1">
                          <a:effectLst/>
                          <a:latin typeface="Arial Narrow" panose="020B0606020202030204" pitchFamily="34" charset="0"/>
                        </a:rPr>
                        <a:t>actual_total_time</a:t>
                      </a:r>
                      <a:r>
                        <a:rPr lang="en-US" sz="1600" dirty="0">
                          <a:effectLst/>
                          <a:latin typeface="Arial Narrow" panose="020B0606020202030204" pitchFamily="34" charset="0"/>
                        </a:rPr>
                        <a:t>, 2), </a:t>
                      </a:r>
                      <a:r>
                        <a:rPr lang="en-US" sz="1600" dirty="0" err="1">
                          <a:effectLst/>
                          <a:latin typeface="Arial Narrow" panose="020B0606020202030204" pitchFamily="34" charset="0"/>
                        </a:rPr>
                        <a:t>accepted_orders_id</a:t>
                      </a:r>
                      <a:r>
                        <a:rPr lang="en-US" sz="1600" dirty="0">
                          <a:effectLst/>
                          <a:latin typeface="Arial Narrow" panose="020B0606020202030204" pitchFamily="34" charset="0"/>
                        </a:rPr>
                        <a:t>)</a:t>
                      </a:r>
                    </a:p>
                  </a:txBody>
                  <a:tcPr marL="57205" marR="57205" marT="28602" marB="28602" anchor="ctr"/>
                </a:tc>
                <a:extLst>
                  <a:ext uri="{0D108BD9-81ED-4DB2-BD59-A6C34878D82A}">
                    <a16:rowId xmlns:a16="http://schemas.microsoft.com/office/drawing/2014/main" val="3510242840"/>
                  </a:ext>
                </a:extLst>
              </a:tr>
            </a:tbl>
          </a:graphicData>
        </a:graphic>
      </p:graphicFrame>
    </p:spTree>
    <p:extLst>
      <p:ext uri="{BB962C8B-B14F-4D97-AF65-F5344CB8AC3E}">
        <p14:creationId xmlns:p14="http://schemas.microsoft.com/office/powerpoint/2010/main" val="234044909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7CF16E-BF1B-4F59-853F-880433D8D6C0}"/>
              </a:ext>
            </a:extLst>
          </p:cNvPr>
          <p:cNvSpPr txBox="1"/>
          <p:nvPr/>
        </p:nvSpPr>
        <p:spPr>
          <a:xfrm>
            <a:off x="640080" y="897156"/>
            <a:ext cx="10596880" cy="2308324"/>
          </a:xfrm>
          <a:prstGeom prst="rect">
            <a:avLst/>
          </a:prstGeom>
          <a:noFill/>
        </p:spPr>
        <p:txBody>
          <a:bodyPr wrap="square" rtlCol="1">
            <a:spAutoFit/>
          </a:bodyPr>
          <a:lstStyle/>
          <a:p>
            <a:pPr algn="ctr" rtl="1"/>
            <a:r>
              <a:rPr lang="fa-IR" sz="2400" dirty="0">
                <a:cs typeface="B Nazanin" panose="00000400000000000000" pitchFamily="2" charset="-78"/>
              </a:rPr>
              <a:t>سود خالص یک سفارش برابر با سود ناخالص منهای هزینه تحویل هست. هزینه تحویل یک سفارش برابر با مسافت (فاصله رفت و برگشت از آشپزخانه که در مبدا مختصات هست) ضرب به در هزینه سفر برای هر متر است.</a:t>
            </a:r>
          </a:p>
          <a:p>
            <a:pPr algn="ctr" rtl="1"/>
            <a:r>
              <a:rPr lang="fa-IR" sz="2400" dirty="0">
                <a:cs typeface="B Nazanin" panose="00000400000000000000" pitchFamily="2" charset="-78"/>
              </a:rPr>
              <a:t>ربات پرنده با یک سرعت ثابت حرکت می‌کنه و در هر لحظه توانایی حمل تنها یک سفارش را داره.</a:t>
            </a:r>
          </a:p>
          <a:p>
            <a:pPr algn="ctr" rtl="1"/>
            <a:r>
              <a:rPr lang="fa-IR" sz="2400" dirty="0">
                <a:cs typeface="B Nazanin" panose="00000400000000000000" pitchFamily="2" charset="-78"/>
              </a:rPr>
              <a:t>برنامه تو باید سفارش‌هایی که پیتزا رباتیک باید بپذیرد را پیدا کند این کار باید طوری انجام بشه که سود خالص کل پیتزا رباتیک حداکثر بشه و مدت زمان تحویل همه سفارش‌ها هم از یک مدت زمان کل مشخص کوتاه‌تر باشد</a:t>
            </a:r>
          </a:p>
          <a:p>
            <a:pPr algn="ctr" rtl="1"/>
            <a:endParaRPr lang="fa-IR" sz="2400" dirty="0">
              <a:cs typeface="B Nazanin" panose="00000400000000000000" pitchFamily="2" charset="-78"/>
            </a:endParaRPr>
          </a:p>
        </p:txBody>
      </p:sp>
      <p:pic>
        <p:nvPicPr>
          <p:cNvPr id="5" name="Picture 4">
            <a:extLst>
              <a:ext uri="{FF2B5EF4-FFF2-40B4-BE49-F238E27FC236}">
                <a16:creationId xmlns:a16="http://schemas.microsoft.com/office/drawing/2014/main" id="{70C94C75-2E92-4786-A355-202E5898AE44}"/>
              </a:ext>
            </a:extLst>
          </p:cNvPr>
          <p:cNvPicPr>
            <a:picLocks noChangeAspect="1"/>
          </p:cNvPicPr>
          <p:nvPr/>
        </p:nvPicPr>
        <p:blipFill>
          <a:blip r:embed="rId2"/>
          <a:stretch>
            <a:fillRect/>
          </a:stretch>
        </p:blipFill>
        <p:spPr>
          <a:xfrm>
            <a:off x="1097280" y="3578203"/>
            <a:ext cx="7315200" cy="2548277"/>
          </a:xfrm>
          <a:prstGeom prst="rect">
            <a:avLst/>
          </a:prstGeom>
        </p:spPr>
      </p:pic>
      <p:sp>
        <p:nvSpPr>
          <p:cNvPr id="6" name="TextBox 5">
            <a:extLst>
              <a:ext uri="{FF2B5EF4-FFF2-40B4-BE49-F238E27FC236}">
                <a16:creationId xmlns:a16="http://schemas.microsoft.com/office/drawing/2014/main" id="{1EFEA67C-5851-42A7-BFE7-E5F57ED6F0B9}"/>
              </a:ext>
            </a:extLst>
          </p:cNvPr>
          <p:cNvSpPr txBox="1"/>
          <p:nvPr/>
        </p:nvSpPr>
        <p:spPr>
          <a:xfrm>
            <a:off x="1717040" y="2885440"/>
            <a:ext cx="9519920" cy="400110"/>
          </a:xfrm>
          <a:prstGeom prst="rect">
            <a:avLst/>
          </a:prstGeom>
          <a:noFill/>
        </p:spPr>
        <p:txBody>
          <a:bodyPr wrap="square" rtlCol="1">
            <a:spAutoFit/>
          </a:bodyPr>
          <a:lstStyle/>
          <a:p>
            <a:pPr algn="r" rtl="1"/>
            <a:r>
              <a:rPr lang="fa-IR" sz="2000" dirty="0">
                <a:cs typeface="B Titr" panose="00000700000000000000" pitchFamily="2" charset="-78"/>
              </a:rPr>
              <a:t>در مثال بالا، بعد از محاسبه به نتایج زیر دست پیدا می‌کنیم:</a:t>
            </a:r>
          </a:p>
        </p:txBody>
      </p:sp>
    </p:spTree>
    <p:extLst>
      <p:ext uri="{BB962C8B-B14F-4D97-AF65-F5344CB8AC3E}">
        <p14:creationId xmlns:p14="http://schemas.microsoft.com/office/powerpoint/2010/main" val="74530865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FAD918-C41B-4ED0-A3DB-CFE0998A26B4}"/>
              </a:ext>
            </a:extLst>
          </p:cNvPr>
          <p:cNvSpPr txBox="1"/>
          <p:nvPr/>
        </p:nvSpPr>
        <p:spPr>
          <a:xfrm>
            <a:off x="955040" y="812800"/>
            <a:ext cx="10210800" cy="5416868"/>
          </a:xfrm>
          <a:prstGeom prst="rect">
            <a:avLst/>
          </a:prstGeom>
          <a:noFill/>
        </p:spPr>
        <p:txBody>
          <a:bodyPr wrap="square" rtlCol="1">
            <a:spAutoFit/>
          </a:bodyPr>
          <a:lstStyle/>
          <a:p>
            <a:r>
              <a:rPr lang="en-US" sz="1600" dirty="0"/>
              <a:t># Pizza Robotic Contest</a:t>
            </a:r>
          </a:p>
          <a:p>
            <a:r>
              <a:rPr lang="en-US" sz="1600" dirty="0"/>
              <a:t># </a:t>
            </a:r>
            <a:r>
              <a:rPr lang="en-US" sz="1600" dirty="0" err="1"/>
              <a:t>Pylie</a:t>
            </a:r>
            <a:r>
              <a:rPr lang="en-US" sz="1600" dirty="0"/>
              <a:t> 2019</a:t>
            </a:r>
          </a:p>
          <a:p>
            <a:r>
              <a:rPr lang="en-US" sz="1600" dirty="0"/>
              <a:t>import math</a:t>
            </a:r>
          </a:p>
          <a:p>
            <a:endParaRPr lang="en-US" sz="1600" dirty="0"/>
          </a:p>
          <a:p>
            <a:r>
              <a:rPr lang="en-US" sz="1600" dirty="0"/>
              <a:t># Parameters box (do not remove or change) **************************************</a:t>
            </a:r>
          </a:p>
          <a:p>
            <a:r>
              <a:rPr lang="en-US" sz="1600" dirty="0" err="1"/>
              <a:t>cost_meter</a:t>
            </a:r>
            <a:r>
              <a:rPr lang="en-US" sz="1600" dirty="0"/>
              <a:t>=0.001  # $/meter</a:t>
            </a:r>
          </a:p>
          <a:p>
            <a:r>
              <a:rPr lang="en-US" sz="1600" dirty="0"/>
              <a:t>speed=500          # meter/minute</a:t>
            </a:r>
          </a:p>
          <a:p>
            <a:r>
              <a:rPr lang="en-US" sz="1600" dirty="0"/>
              <a:t># *******************************************************************************</a:t>
            </a:r>
          </a:p>
          <a:p>
            <a:endParaRPr lang="en-US" sz="1600" dirty="0"/>
          </a:p>
          <a:p>
            <a:r>
              <a:rPr lang="en-US" sz="1600" dirty="0"/>
              <a:t># Input box (we only change this box to test your program with other cases) *****</a:t>
            </a:r>
          </a:p>
          <a:p>
            <a:r>
              <a:rPr lang="en-US" sz="1600" dirty="0"/>
              <a:t>case = "E1"</a:t>
            </a:r>
          </a:p>
          <a:p>
            <a:r>
              <a:rPr lang="en-US" sz="1600" dirty="0" err="1"/>
              <a:t>max_total_time</a:t>
            </a:r>
            <a:r>
              <a:rPr lang="en-US" sz="1600" dirty="0"/>
              <a:t> = 5 #minute</a:t>
            </a:r>
          </a:p>
          <a:p>
            <a:r>
              <a:rPr lang="en-US" sz="1600" dirty="0"/>
              <a:t>orders = [{'id': 1, 'x': 300, 'y': 400, 'profit': 5}, {'id': 2, 'x': 1000, 'y': 0, 'profit': 5}]</a:t>
            </a:r>
          </a:p>
          <a:p>
            <a:r>
              <a:rPr lang="en-US" sz="1600" dirty="0"/>
              <a:t># *******************************************************************************</a:t>
            </a:r>
          </a:p>
          <a:p>
            <a:endParaRPr lang="en-US" sz="1600" dirty="0"/>
          </a:p>
          <a:p>
            <a:r>
              <a:rPr lang="en-US" sz="1600" dirty="0"/>
              <a:t># Your box: write your program in this box to find these three variables ********</a:t>
            </a:r>
          </a:p>
          <a:p>
            <a:r>
              <a:rPr lang="en-US" sz="1600" dirty="0" err="1"/>
              <a:t>accepted_orders_id</a:t>
            </a:r>
            <a:r>
              <a:rPr lang="en-US" sz="1600" dirty="0"/>
              <a:t> = []</a:t>
            </a:r>
          </a:p>
          <a:p>
            <a:r>
              <a:rPr lang="en-US" sz="1600" dirty="0" err="1"/>
              <a:t>actual_total_time</a:t>
            </a:r>
            <a:r>
              <a:rPr lang="en-US" sz="1600" dirty="0"/>
              <a:t> = 0</a:t>
            </a:r>
          </a:p>
          <a:p>
            <a:r>
              <a:rPr lang="en-US" sz="1600" dirty="0" err="1"/>
              <a:t>total_net_profit</a:t>
            </a:r>
            <a:r>
              <a:rPr lang="en-US" sz="1600" dirty="0"/>
              <a:t> = 0</a:t>
            </a:r>
          </a:p>
          <a:p>
            <a:endParaRPr lang="en-US" sz="1600" dirty="0"/>
          </a:p>
          <a:p>
            <a:r>
              <a:rPr lang="en-US" sz="1600" dirty="0"/>
              <a:t>orders1=[]</a:t>
            </a:r>
            <a:endParaRPr lang="fa-IR" sz="1600" dirty="0"/>
          </a:p>
        </p:txBody>
      </p:sp>
    </p:spTree>
    <p:extLst>
      <p:ext uri="{BB962C8B-B14F-4D97-AF65-F5344CB8AC3E}">
        <p14:creationId xmlns:p14="http://schemas.microsoft.com/office/powerpoint/2010/main" val="130197704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9DDB39-7590-4F95-AF09-16B6B0355293}"/>
              </a:ext>
            </a:extLst>
          </p:cNvPr>
          <p:cNvSpPr txBox="1"/>
          <p:nvPr/>
        </p:nvSpPr>
        <p:spPr>
          <a:xfrm>
            <a:off x="690880" y="731520"/>
            <a:ext cx="10637520" cy="5262979"/>
          </a:xfrm>
          <a:prstGeom prst="rect">
            <a:avLst/>
          </a:prstGeom>
          <a:noFill/>
        </p:spPr>
        <p:txBody>
          <a:bodyPr wrap="square" rtlCol="1">
            <a:spAutoFit/>
          </a:bodyPr>
          <a:lstStyle/>
          <a:p>
            <a:r>
              <a:rPr lang="en-US" sz="2400" dirty="0"/>
              <a:t>for </a:t>
            </a:r>
            <a:r>
              <a:rPr lang="en-US" sz="2400" dirty="0" err="1"/>
              <a:t>i</a:t>
            </a:r>
            <a:r>
              <a:rPr lang="en-US" sz="2400" dirty="0"/>
              <a:t> in orders:</a:t>
            </a:r>
          </a:p>
          <a:p>
            <a:r>
              <a:rPr lang="en-US" sz="2400" dirty="0"/>
              <a:t>    c=</a:t>
            </a:r>
            <a:r>
              <a:rPr lang="en-US" sz="2400" dirty="0" err="1"/>
              <a:t>math.sqrt</a:t>
            </a:r>
            <a:r>
              <a:rPr lang="en-US" sz="2400" dirty="0"/>
              <a:t>(</a:t>
            </a:r>
            <a:r>
              <a:rPr lang="en-US" sz="2400" dirty="0" err="1"/>
              <a:t>i</a:t>
            </a:r>
            <a:r>
              <a:rPr lang="en-US" sz="2400" dirty="0"/>
              <a:t>['x']**2+i['y']**2)</a:t>
            </a:r>
          </a:p>
          <a:p>
            <a:r>
              <a:rPr lang="en-US" sz="2400" dirty="0"/>
              <a:t>    distance=</a:t>
            </a:r>
            <a:r>
              <a:rPr lang="en-US" sz="2400" dirty="0" err="1"/>
              <a:t>c+c</a:t>
            </a:r>
            <a:endParaRPr lang="en-US" sz="2400" dirty="0"/>
          </a:p>
          <a:p>
            <a:r>
              <a:rPr lang="en-US" sz="2400" dirty="0"/>
              <a:t>    time=distance/speed</a:t>
            </a:r>
          </a:p>
          <a:p>
            <a:r>
              <a:rPr lang="en-US" sz="2400" dirty="0"/>
              <a:t>    cost=distance*</a:t>
            </a:r>
            <a:r>
              <a:rPr lang="en-US" sz="2400" dirty="0" err="1"/>
              <a:t>cost_meter</a:t>
            </a:r>
            <a:endParaRPr lang="en-US" sz="2400" dirty="0"/>
          </a:p>
          <a:p>
            <a:r>
              <a:rPr lang="en-US" sz="2400" dirty="0"/>
              <a:t>    profit=</a:t>
            </a:r>
            <a:r>
              <a:rPr lang="en-US" sz="2400" dirty="0" err="1"/>
              <a:t>i</a:t>
            </a:r>
            <a:r>
              <a:rPr lang="en-US" sz="2400" dirty="0"/>
              <a:t>['profit']-cost</a:t>
            </a:r>
          </a:p>
          <a:p>
            <a:r>
              <a:rPr lang="en-US" sz="2400" dirty="0"/>
              <a:t>    orders1.append({'id':</a:t>
            </a:r>
            <a:r>
              <a:rPr lang="en-US" sz="2400" dirty="0" err="1"/>
              <a:t>i</a:t>
            </a:r>
            <a:r>
              <a:rPr lang="en-US" sz="2400" dirty="0"/>
              <a:t>['id'],'</a:t>
            </a:r>
            <a:r>
              <a:rPr lang="en-US" sz="2400" dirty="0" err="1"/>
              <a:t>profit':profit,'time':time,'p</a:t>
            </a:r>
            <a:r>
              <a:rPr lang="en-US" sz="2400" dirty="0"/>
              <a:t>/</a:t>
            </a:r>
            <a:r>
              <a:rPr lang="en-US" sz="2400" dirty="0" err="1"/>
              <a:t>t':profit</a:t>
            </a:r>
            <a:r>
              <a:rPr lang="en-US" sz="2400" dirty="0"/>
              <a:t>/time})</a:t>
            </a:r>
          </a:p>
          <a:p>
            <a:r>
              <a:rPr lang="en-US" sz="2400" dirty="0"/>
              <a:t>orders1=sorted(orders1,key=lambda k: k['p/t'],reverse=True)</a:t>
            </a:r>
          </a:p>
          <a:p>
            <a:r>
              <a:rPr lang="en-US" sz="2400" dirty="0"/>
              <a:t>timer=0</a:t>
            </a:r>
          </a:p>
          <a:p>
            <a:r>
              <a:rPr lang="en-US" sz="2400" dirty="0"/>
              <a:t>timer1=0</a:t>
            </a:r>
          </a:p>
          <a:p>
            <a:r>
              <a:rPr lang="en-US" sz="2400" dirty="0" err="1"/>
              <a:t>tutal_profit</a:t>
            </a:r>
            <a:r>
              <a:rPr lang="en-US" sz="2400" dirty="0"/>
              <a:t>=0</a:t>
            </a:r>
          </a:p>
          <a:p>
            <a:r>
              <a:rPr lang="en-US" sz="2400" dirty="0"/>
              <a:t>member=[]</a:t>
            </a:r>
          </a:p>
          <a:p>
            <a:r>
              <a:rPr lang="en-US" sz="2400" dirty="0"/>
              <a:t>t1=0</a:t>
            </a:r>
          </a:p>
          <a:p>
            <a:r>
              <a:rPr lang="en-US" sz="2400" dirty="0" err="1"/>
              <a:t>final_list</a:t>
            </a:r>
            <a:r>
              <a:rPr lang="en-US" sz="2400" dirty="0"/>
              <a:t>=[]</a:t>
            </a:r>
            <a:endParaRPr lang="fa-IR" sz="2400" dirty="0"/>
          </a:p>
        </p:txBody>
      </p:sp>
    </p:spTree>
    <p:extLst>
      <p:ext uri="{BB962C8B-B14F-4D97-AF65-F5344CB8AC3E}">
        <p14:creationId xmlns:p14="http://schemas.microsoft.com/office/powerpoint/2010/main" val="110504233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3CBD3F-E869-462D-B47B-8D1565049B8C}"/>
              </a:ext>
            </a:extLst>
          </p:cNvPr>
          <p:cNvSpPr txBox="1"/>
          <p:nvPr/>
        </p:nvSpPr>
        <p:spPr>
          <a:xfrm>
            <a:off x="812800" y="843280"/>
            <a:ext cx="10546080" cy="5262979"/>
          </a:xfrm>
          <a:prstGeom prst="rect">
            <a:avLst/>
          </a:prstGeom>
          <a:noFill/>
        </p:spPr>
        <p:txBody>
          <a:bodyPr wrap="square" rtlCol="1">
            <a:spAutoFit/>
          </a:bodyPr>
          <a:lstStyle/>
          <a:p>
            <a:r>
              <a:rPr lang="en-US" sz="1400" dirty="0"/>
              <a:t>for j in range(-1,len(orders1)):</a:t>
            </a:r>
          </a:p>
          <a:p>
            <a:r>
              <a:rPr lang="en-US" sz="1400" dirty="0"/>
              <a:t>    for </a:t>
            </a:r>
            <a:r>
              <a:rPr lang="en-US" sz="1400" dirty="0" err="1"/>
              <a:t>i</a:t>
            </a:r>
            <a:r>
              <a:rPr lang="en-US" sz="1400" dirty="0"/>
              <a:t> in range(</a:t>
            </a:r>
            <a:r>
              <a:rPr lang="en-US" sz="1400" dirty="0" err="1"/>
              <a:t>len</a:t>
            </a:r>
            <a:r>
              <a:rPr lang="en-US" sz="1400" dirty="0"/>
              <a:t>(orders1)):</a:t>
            </a:r>
          </a:p>
          <a:p>
            <a:r>
              <a:rPr lang="en-US" sz="1400" dirty="0"/>
              <a:t>        if not(j==</a:t>
            </a:r>
            <a:r>
              <a:rPr lang="en-US" sz="1400" dirty="0" err="1"/>
              <a:t>i</a:t>
            </a:r>
            <a:r>
              <a:rPr lang="en-US" sz="1400" dirty="0"/>
              <a:t>):</a:t>
            </a:r>
          </a:p>
          <a:p>
            <a:r>
              <a:rPr lang="en-US" sz="1400" dirty="0"/>
              <a:t>            if not(orders1[</a:t>
            </a:r>
            <a:r>
              <a:rPr lang="en-US" sz="1400" dirty="0" err="1"/>
              <a:t>i</a:t>
            </a:r>
            <a:r>
              <a:rPr lang="en-US" sz="1400" dirty="0"/>
              <a:t>]['profit']&lt;=0): </a:t>
            </a:r>
          </a:p>
          <a:p>
            <a:r>
              <a:rPr lang="en-US" sz="1400" dirty="0"/>
              <a:t>                if not(timer&gt;=</a:t>
            </a:r>
            <a:r>
              <a:rPr lang="en-US" sz="1400" dirty="0" err="1"/>
              <a:t>max_total_time</a:t>
            </a:r>
            <a:r>
              <a:rPr lang="en-US" sz="1400" dirty="0"/>
              <a:t>):</a:t>
            </a:r>
          </a:p>
          <a:p>
            <a:r>
              <a:rPr lang="en-US" sz="1400" dirty="0"/>
              <a:t>                    timer+=orders1[</a:t>
            </a:r>
            <a:r>
              <a:rPr lang="en-US" sz="1400" dirty="0" err="1"/>
              <a:t>i</a:t>
            </a:r>
            <a:r>
              <a:rPr lang="en-US" sz="1400" dirty="0"/>
              <a:t>]['time']</a:t>
            </a:r>
          </a:p>
          <a:p>
            <a:r>
              <a:rPr lang="en-US" sz="1400" dirty="0"/>
              <a:t>                    if not(timer&gt;</a:t>
            </a:r>
            <a:r>
              <a:rPr lang="en-US" sz="1400" dirty="0" err="1"/>
              <a:t>max_total_time</a:t>
            </a:r>
            <a:r>
              <a:rPr lang="en-US" sz="1400" dirty="0"/>
              <a:t>):</a:t>
            </a:r>
          </a:p>
          <a:p>
            <a:r>
              <a:rPr lang="en-US" sz="1400" dirty="0"/>
              <a:t>                        timer1+=orders1[</a:t>
            </a:r>
            <a:r>
              <a:rPr lang="en-US" sz="1400" dirty="0" err="1"/>
              <a:t>i</a:t>
            </a:r>
            <a:r>
              <a:rPr lang="en-US" sz="1400" dirty="0"/>
              <a:t>]['time']</a:t>
            </a:r>
          </a:p>
          <a:p>
            <a:r>
              <a:rPr lang="en-US" sz="1400" dirty="0"/>
              <a:t>                        t1=timer1</a:t>
            </a:r>
          </a:p>
          <a:p>
            <a:r>
              <a:rPr lang="en-US" sz="1400" dirty="0"/>
              <a:t>                        </a:t>
            </a:r>
            <a:r>
              <a:rPr lang="en-US" sz="1400" dirty="0" err="1"/>
              <a:t>tutal_profit</a:t>
            </a:r>
            <a:r>
              <a:rPr lang="en-US" sz="1400" dirty="0"/>
              <a:t>+=orders1[</a:t>
            </a:r>
            <a:r>
              <a:rPr lang="en-US" sz="1400" dirty="0" err="1"/>
              <a:t>i</a:t>
            </a:r>
            <a:r>
              <a:rPr lang="en-US" sz="1400" dirty="0"/>
              <a:t>]['profit']</a:t>
            </a:r>
          </a:p>
          <a:p>
            <a:r>
              <a:rPr lang="en-US" sz="1400" dirty="0"/>
              <a:t>                        </a:t>
            </a:r>
            <a:r>
              <a:rPr lang="en-US" sz="1400" dirty="0" err="1"/>
              <a:t>member.append</a:t>
            </a:r>
            <a:r>
              <a:rPr lang="en-US" sz="1400" dirty="0"/>
              <a:t>(orders1[</a:t>
            </a:r>
            <a:r>
              <a:rPr lang="en-US" sz="1400" dirty="0" err="1"/>
              <a:t>i</a:t>
            </a:r>
            <a:r>
              <a:rPr lang="en-US" sz="1400" dirty="0"/>
              <a:t>]['id'])               </a:t>
            </a:r>
          </a:p>
          <a:p>
            <a:r>
              <a:rPr lang="en-US" sz="1400" dirty="0"/>
              <a:t>    </a:t>
            </a:r>
            <a:r>
              <a:rPr lang="en-US" sz="1400" dirty="0" err="1"/>
              <a:t>final_list.append</a:t>
            </a:r>
            <a:r>
              <a:rPr lang="en-US" sz="1400" dirty="0"/>
              <a:t>({'</a:t>
            </a:r>
            <a:r>
              <a:rPr lang="en-US" sz="1400" dirty="0" err="1"/>
              <a:t>time':round</a:t>
            </a:r>
            <a:r>
              <a:rPr lang="en-US" sz="1400" dirty="0"/>
              <a:t>(timer1,2),"</a:t>
            </a:r>
            <a:r>
              <a:rPr lang="en-US" sz="1400" dirty="0" err="1"/>
              <a:t>tutal</a:t>
            </a:r>
            <a:r>
              <a:rPr lang="en-US" sz="1400" dirty="0"/>
              <a:t> </a:t>
            </a:r>
            <a:r>
              <a:rPr lang="en-US" sz="1400" dirty="0" err="1"/>
              <a:t>profit":round</a:t>
            </a:r>
            <a:r>
              <a:rPr lang="en-US" sz="1400" dirty="0"/>
              <a:t>(tutal_profit,2),"</a:t>
            </a:r>
            <a:r>
              <a:rPr lang="en-US" sz="1400" dirty="0" err="1"/>
              <a:t>member":member</a:t>
            </a:r>
            <a:r>
              <a:rPr lang="en-US" sz="1400" dirty="0"/>
              <a:t>})</a:t>
            </a:r>
          </a:p>
          <a:p>
            <a:r>
              <a:rPr lang="en-US" sz="1400" dirty="0"/>
              <a:t>    timer1=0</a:t>
            </a:r>
          </a:p>
          <a:p>
            <a:r>
              <a:rPr lang="en-US" sz="1400" dirty="0"/>
              <a:t>    timer=0</a:t>
            </a:r>
          </a:p>
          <a:p>
            <a:r>
              <a:rPr lang="en-US" sz="1400" dirty="0"/>
              <a:t>    </a:t>
            </a:r>
            <a:r>
              <a:rPr lang="en-US" sz="1400" dirty="0" err="1"/>
              <a:t>tutal_profit</a:t>
            </a:r>
            <a:r>
              <a:rPr lang="en-US" sz="1400" dirty="0"/>
              <a:t>=0</a:t>
            </a:r>
          </a:p>
          <a:p>
            <a:r>
              <a:rPr lang="en-US" sz="1400" dirty="0"/>
              <a:t>    member=[]  </a:t>
            </a:r>
          </a:p>
          <a:p>
            <a:r>
              <a:rPr lang="en-US" sz="1400" dirty="0" err="1"/>
              <a:t>final_list</a:t>
            </a:r>
            <a:r>
              <a:rPr lang="en-US" sz="1400" dirty="0"/>
              <a:t>=sorted(</a:t>
            </a:r>
            <a:r>
              <a:rPr lang="en-US" sz="1400" dirty="0" err="1"/>
              <a:t>final_list,key</a:t>
            </a:r>
            <a:r>
              <a:rPr lang="en-US" sz="1400" dirty="0"/>
              <a:t>=lambda k: k['</a:t>
            </a:r>
            <a:r>
              <a:rPr lang="en-US" sz="1400" dirty="0" err="1"/>
              <a:t>tutal</a:t>
            </a:r>
            <a:r>
              <a:rPr lang="en-US" sz="1400" dirty="0"/>
              <a:t> profit'],reverse=True)</a:t>
            </a:r>
          </a:p>
          <a:p>
            <a:endParaRPr lang="en-US" sz="1400" dirty="0"/>
          </a:p>
          <a:p>
            <a:r>
              <a:rPr lang="en-US" sz="1400" dirty="0"/>
              <a:t># *******************************************************************************</a:t>
            </a:r>
          </a:p>
          <a:p>
            <a:endParaRPr lang="en-US" sz="1400" dirty="0"/>
          </a:p>
          <a:p>
            <a:endParaRPr lang="en-US" sz="1400" dirty="0"/>
          </a:p>
          <a:p>
            <a:r>
              <a:rPr lang="en-US" sz="1400" dirty="0"/>
              <a:t># Output box (do not remove or change) ******************************************</a:t>
            </a:r>
          </a:p>
          <a:p>
            <a:r>
              <a:rPr lang="en-US" sz="1400" dirty="0"/>
              <a:t>print("#",</a:t>
            </a:r>
            <a:r>
              <a:rPr lang="en-US" sz="1400" dirty="0" err="1"/>
              <a:t>case,final_list</a:t>
            </a:r>
            <a:r>
              <a:rPr lang="en-US" sz="1400" dirty="0"/>
              <a:t>[0]['time'],</a:t>
            </a:r>
            <a:r>
              <a:rPr lang="en-US" sz="1400" dirty="0" err="1"/>
              <a:t>final_list</a:t>
            </a:r>
            <a:r>
              <a:rPr lang="en-US" sz="1400" dirty="0"/>
              <a:t>[0]['</a:t>
            </a:r>
            <a:r>
              <a:rPr lang="en-US" sz="1400" dirty="0" err="1"/>
              <a:t>tutal</a:t>
            </a:r>
            <a:r>
              <a:rPr lang="en-US" sz="1400" dirty="0"/>
              <a:t> profit'],</a:t>
            </a:r>
            <a:r>
              <a:rPr lang="en-US" sz="1400" dirty="0" err="1"/>
              <a:t>final_list</a:t>
            </a:r>
            <a:r>
              <a:rPr lang="en-US" sz="1400" dirty="0"/>
              <a:t>[0]['member'])</a:t>
            </a:r>
          </a:p>
          <a:p>
            <a:r>
              <a:rPr lang="en-US" sz="1400" dirty="0"/>
              <a:t># *****************************************************************************</a:t>
            </a:r>
            <a:endParaRPr lang="fa-IR" sz="1400" dirty="0"/>
          </a:p>
        </p:txBody>
      </p:sp>
    </p:spTree>
    <p:extLst>
      <p:ext uri="{BB962C8B-B14F-4D97-AF65-F5344CB8AC3E}">
        <p14:creationId xmlns:p14="http://schemas.microsoft.com/office/powerpoint/2010/main" val="42006927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56</TotalTime>
  <Words>583</Words>
  <Application>Microsoft Office PowerPoint</Application>
  <PresentationFormat>Widescreen</PresentationFormat>
  <Paragraphs>108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Arial Narrow</vt:lpstr>
      <vt:lpstr>Garamond</vt:lpstr>
      <vt:lpstr>Organic</vt:lpstr>
      <vt:lpstr>پیتزا پایلی</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پیتزا پایلی</dc:title>
  <dc:creator>msi</dc:creator>
  <cp:lastModifiedBy>msi</cp:lastModifiedBy>
  <cp:revision>3</cp:revision>
  <dcterms:created xsi:type="dcterms:W3CDTF">2019-02-10T15:35:58Z</dcterms:created>
  <dcterms:modified xsi:type="dcterms:W3CDTF">2019-02-10T16:32:19Z</dcterms:modified>
</cp:coreProperties>
</file>