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80" r:id="rId1"/>
  </p:sldMasterIdLst>
  <p:sldIdLst>
    <p:sldId id="273" r:id="rId2"/>
    <p:sldId id="262" r:id="rId3"/>
    <p:sldId id="263" r:id="rId4"/>
    <p:sldId id="264" r:id="rId5"/>
    <p:sldId id="265" r:id="rId6"/>
    <p:sldId id="272" r:id="rId7"/>
    <p:sldId id="257" r:id="rId8"/>
    <p:sldId id="274" r:id="rId9"/>
    <p:sldId id="275" r:id="rId10"/>
    <p:sldId id="276" r:id="rId11"/>
    <p:sldId id="277" r:id="rId12"/>
    <p:sldId id="279" r:id="rId13"/>
    <p:sldId id="282" r:id="rId14"/>
    <p:sldId id="283" r:id="rId15"/>
    <p:sldId id="284" r:id="rId16"/>
    <p:sldId id="285" r:id="rId17"/>
    <p:sldId id="286" r:id="rId18"/>
    <p:sldId id="287" r:id="rId19"/>
    <p:sldId id="288" r:id="rId20"/>
    <p:sldId id="289" r:id="rId21"/>
    <p:sldId id="290" r:id="rId22"/>
    <p:sldId id="280" r:id="rId23"/>
    <p:sldId id="281" r:id="rId24"/>
    <p:sldId id="309" r:id="rId25"/>
    <p:sldId id="310" r:id="rId26"/>
    <p:sldId id="311" r:id="rId27"/>
    <p:sldId id="312" r:id="rId28"/>
    <p:sldId id="316" r:id="rId29"/>
    <p:sldId id="313" r:id="rId30"/>
    <p:sldId id="315" r:id="rId31"/>
    <p:sldId id="314" r:id="rId32"/>
    <p:sldId id="317" r:id="rId33"/>
    <p:sldId id="318" r:id="rId34"/>
    <p:sldId id="319" r:id="rId35"/>
    <p:sldId id="320" r:id="rId36"/>
    <p:sldId id="32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di assi" initials="ma" lastIdx="2" clrIdx="0">
    <p:extLst>
      <p:ext uri="{19B8F6BF-5375-455C-9EA6-DF929625EA0E}">
        <p15:presenceInfo xmlns:p15="http://schemas.microsoft.com/office/powerpoint/2012/main" userId="4f1535344152cc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3260" autoAdjust="0"/>
  </p:normalViewPr>
  <p:slideViewPr>
    <p:cSldViewPr snapToGrid="0">
      <p:cViewPr varScale="1">
        <p:scale>
          <a:sx n="103" d="100"/>
          <a:sy n="103" d="100"/>
        </p:scale>
        <p:origin x="1128"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25T15:27:07.503"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4417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661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4069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32928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0358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1527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549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170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146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44288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438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30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351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007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68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378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867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5/25/2024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5370934"/>
      </p:ext>
    </p:extLst>
  </p:cSld>
  <p:clrMap bg1="dk1" tx1="lt1" bg2="dk2"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 id="21474840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3700" y="1236705"/>
            <a:ext cx="8784599" cy="2190792"/>
          </a:xfrm>
        </p:spPr>
        <p:txBody>
          <a:bodyPr/>
          <a:lstStyle/>
          <a:p>
            <a:pPr algn="ctr"/>
            <a:r>
              <a:rPr lang="en-US" dirty="0"/>
              <a:t>CSCI – 490 (ISD)</a:t>
            </a:r>
          </a:p>
        </p:txBody>
      </p:sp>
      <p:sp>
        <p:nvSpPr>
          <p:cNvPr id="3" name="Subtitle 2"/>
          <p:cNvSpPr>
            <a:spLocks noGrp="1"/>
          </p:cNvSpPr>
          <p:nvPr>
            <p:ph type="subTitle" idx="1"/>
          </p:nvPr>
        </p:nvSpPr>
        <p:spPr>
          <a:xfrm>
            <a:off x="2212531" y="3574972"/>
            <a:ext cx="7766936" cy="1096899"/>
          </a:xfrm>
        </p:spPr>
        <p:txBody>
          <a:bodyPr>
            <a:normAutofit/>
          </a:bodyPr>
          <a:lstStyle/>
          <a:p>
            <a:pPr algn="ctr"/>
            <a:r>
              <a:rPr lang="en-US" dirty="0">
                <a:solidFill>
                  <a:srgbClr val="92D050"/>
                </a:solidFill>
              </a:rPr>
              <a:t>Mohammad </a:t>
            </a:r>
            <a:r>
              <a:rPr lang="en-US" dirty="0" err="1">
                <a:solidFill>
                  <a:srgbClr val="92D050"/>
                </a:solidFill>
              </a:rPr>
              <a:t>Yehya</a:t>
            </a:r>
            <a:r>
              <a:rPr lang="en-US" dirty="0">
                <a:solidFill>
                  <a:srgbClr val="92D050"/>
                </a:solidFill>
              </a:rPr>
              <a:t> Al Saabi   </a:t>
            </a:r>
          </a:p>
          <a:p>
            <a:pPr algn="ctr"/>
            <a:r>
              <a:rPr lang="en-US" dirty="0">
                <a:solidFill>
                  <a:srgbClr val="92D050"/>
                </a:solidFill>
              </a:rPr>
              <a:t>Mahdi </a:t>
            </a:r>
            <a:r>
              <a:rPr lang="en-US" dirty="0" err="1">
                <a:solidFill>
                  <a:srgbClr val="92D050"/>
                </a:solidFill>
              </a:rPr>
              <a:t>Fadel</a:t>
            </a:r>
            <a:r>
              <a:rPr lang="en-US" dirty="0">
                <a:solidFill>
                  <a:srgbClr val="92D050"/>
                </a:solidFill>
              </a:rPr>
              <a:t> </a:t>
            </a:r>
            <a:r>
              <a:rPr lang="en-US" dirty="0" err="1">
                <a:solidFill>
                  <a:srgbClr val="92D050"/>
                </a:solidFill>
              </a:rPr>
              <a:t>Assi</a:t>
            </a:r>
            <a:r>
              <a:rPr lang="en-US" dirty="0">
                <a:solidFill>
                  <a:srgbClr val="92D050"/>
                </a:solidFill>
              </a:rPr>
              <a:t> </a:t>
            </a:r>
          </a:p>
        </p:txBody>
      </p:sp>
    </p:spTree>
    <p:extLst>
      <p:ext uri="{BB962C8B-B14F-4D97-AF65-F5344CB8AC3E}">
        <p14:creationId xmlns:p14="http://schemas.microsoft.com/office/powerpoint/2010/main" val="335369008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1FAE9F-B80D-705F-6DF7-05C779D19A63}"/>
              </a:ext>
            </a:extLst>
          </p:cNvPr>
          <p:cNvPicPr>
            <a:picLocks noChangeAspect="1"/>
          </p:cNvPicPr>
          <p:nvPr/>
        </p:nvPicPr>
        <p:blipFill>
          <a:blip r:embed="rId2"/>
          <a:stretch>
            <a:fillRect/>
          </a:stretch>
        </p:blipFill>
        <p:spPr>
          <a:xfrm>
            <a:off x="130629" y="661745"/>
            <a:ext cx="4544059" cy="5895810"/>
          </a:xfrm>
          <a:prstGeom prst="rect">
            <a:avLst/>
          </a:prstGeom>
        </p:spPr>
      </p:pic>
      <p:sp>
        <p:nvSpPr>
          <p:cNvPr id="4" name="TextBox 3">
            <a:extLst>
              <a:ext uri="{FF2B5EF4-FFF2-40B4-BE49-F238E27FC236}">
                <a16:creationId xmlns:a16="http://schemas.microsoft.com/office/drawing/2014/main" id="{9B72AC12-FAFC-04B9-46A8-82A6D956A9AF}"/>
              </a:ext>
            </a:extLst>
          </p:cNvPr>
          <p:cNvSpPr txBox="1"/>
          <p:nvPr/>
        </p:nvSpPr>
        <p:spPr>
          <a:xfrm>
            <a:off x="1005839" y="266287"/>
            <a:ext cx="2978331" cy="369332"/>
          </a:xfrm>
          <a:prstGeom prst="rect">
            <a:avLst/>
          </a:prstGeom>
          <a:noFill/>
        </p:spPr>
        <p:txBody>
          <a:bodyPr wrap="square" rtlCol="0">
            <a:spAutoFit/>
          </a:bodyPr>
          <a:lstStyle/>
          <a:p>
            <a:r>
              <a:rPr lang="en-US" dirty="0"/>
              <a:t>Categories page</a:t>
            </a:r>
          </a:p>
        </p:txBody>
      </p:sp>
      <p:cxnSp>
        <p:nvCxnSpPr>
          <p:cNvPr id="5" name="Straight Arrow Connector 4">
            <a:extLst>
              <a:ext uri="{FF2B5EF4-FFF2-40B4-BE49-F238E27FC236}">
                <a16:creationId xmlns:a16="http://schemas.microsoft.com/office/drawing/2014/main" id="{F047729E-AD9A-9C57-482E-05A5AF8B7526}"/>
              </a:ext>
            </a:extLst>
          </p:cNvPr>
          <p:cNvCxnSpPr>
            <a:cxnSpLocks/>
          </p:cNvCxnSpPr>
          <p:nvPr/>
        </p:nvCxnSpPr>
        <p:spPr>
          <a:xfrm>
            <a:off x="3984170" y="2704011"/>
            <a:ext cx="690518" cy="2364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B905A99-2F67-577E-18C8-1E3FD74B3B8A}"/>
              </a:ext>
            </a:extLst>
          </p:cNvPr>
          <p:cNvSpPr txBox="1"/>
          <p:nvPr/>
        </p:nvSpPr>
        <p:spPr>
          <a:xfrm>
            <a:off x="4788807" y="4893494"/>
            <a:ext cx="2614386" cy="1200329"/>
          </a:xfrm>
          <a:prstGeom prst="rect">
            <a:avLst/>
          </a:prstGeom>
          <a:noFill/>
        </p:spPr>
        <p:txBody>
          <a:bodyPr wrap="square" rtlCol="0">
            <a:spAutoFit/>
          </a:bodyPr>
          <a:lstStyle/>
          <a:p>
            <a:r>
              <a:rPr lang="en-US" dirty="0"/>
              <a:t>Contains all categories and each category has stores that are associated with it</a:t>
            </a:r>
          </a:p>
        </p:txBody>
      </p:sp>
      <p:pic>
        <p:nvPicPr>
          <p:cNvPr id="12" name="Picture 11">
            <a:extLst>
              <a:ext uri="{FF2B5EF4-FFF2-40B4-BE49-F238E27FC236}">
                <a16:creationId xmlns:a16="http://schemas.microsoft.com/office/drawing/2014/main" id="{A2488037-7AD8-96F8-1085-9C3F5D990730}"/>
              </a:ext>
            </a:extLst>
          </p:cNvPr>
          <p:cNvPicPr>
            <a:picLocks noChangeAspect="1"/>
          </p:cNvPicPr>
          <p:nvPr/>
        </p:nvPicPr>
        <p:blipFill>
          <a:blip r:embed="rId3"/>
          <a:stretch>
            <a:fillRect/>
          </a:stretch>
        </p:blipFill>
        <p:spPr>
          <a:xfrm>
            <a:off x="5055327" y="661744"/>
            <a:ext cx="7078696" cy="2947905"/>
          </a:xfrm>
          <a:prstGeom prst="rect">
            <a:avLst/>
          </a:prstGeom>
        </p:spPr>
      </p:pic>
      <p:sp>
        <p:nvSpPr>
          <p:cNvPr id="14" name="TextBox 13">
            <a:extLst>
              <a:ext uri="{FF2B5EF4-FFF2-40B4-BE49-F238E27FC236}">
                <a16:creationId xmlns:a16="http://schemas.microsoft.com/office/drawing/2014/main" id="{A82AD3FB-303A-5659-3152-5D1A86DD3CD5}"/>
              </a:ext>
            </a:extLst>
          </p:cNvPr>
          <p:cNvSpPr txBox="1"/>
          <p:nvPr/>
        </p:nvSpPr>
        <p:spPr>
          <a:xfrm>
            <a:off x="7006049" y="292412"/>
            <a:ext cx="2978331" cy="369332"/>
          </a:xfrm>
          <a:prstGeom prst="rect">
            <a:avLst/>
          </a:prstGeom>
          <a:noFill/>
        </p:spPr>
        <p:txBody>
          <a:bodyPr wrap="square" rtlCol="0">
            <a:spAutoFit/>
          </a:bodyPr>
          <a:lstStyle/>
          <a:p>
            <a:r>
              <a:rPr lang="en-US" dirty="0"/>
              <a:t>News Page</a:t>
            </a:r>
          </a:p>
        </p:txBody>
      </p:sp>
      <p:cxnSp>
        <p:nvCxnSpPr>
          <p:cNvPr id="16" name="Straight Arrow Connector 15">
            <a:extLst>
              <a:ext uri="{FF2B5EF4-FFF2-40B4-BE49-F238E27FC236}">
                <a16:creationId xmlns:a16="http://schemas.microsoft.com/office/drawing/2014/main" id="{0C232E8E-79AC-3107-14D8-5C71F0C6391F}"/>
              </a:ext>
            </a:extLst>
          </p:cNvPr>
          <p:cNvCxnSpPr/>
          <p:nvPr/>
        </p:nvCxnSpPr>
        <p:spPr>
          <a:xfrm>
            <a:off x="9248503" y="3069771"/>
            <a:ext cx="431074" cy="1332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E098BF40-B0C3-4376-4DD7-1694D0AABB70}"/>
              </a:ext>
            </a:extLst>
          </p:cNvPr>
          <p:cNvSpPr txBox="1"/>
          <p:nvPr/>
        </p:nvSpPr>
        <p:spPr>
          <a:xfrm>
            <a:off x="8921931" y="4598126"/>
            <a:ext cx="2965269" cy="646331"/>
          </a:xfrm>
          <a:prstGeom prst="rect">
            <a:avLst/>
          </a:prstGeom>
          <a:noFill/>
        </p:spPr>
        <p:txBody>
          <a:bodyPr wrap="square" rtlCol="0">
            <a:spAutoFit/>
          </a:bodyPr>
          <a:lstStyle/>
          <a:p>
            <a:r>
              <a:rPr lang="en-US" dirty="0"/>
              <a:t>Contains the daily news of ansar</a:t>
            </a:r>
          </a:p>
        </p:txBody>
      </p:sp>
    </p:spTree>
    <p:extLst>
      <p:ext uri="{BB962C8B-B14F-4D97-AF65-F5344CB8AC3E}">
        <p14:creationId xmlns:p14="http://schemas.microsoft.com/office/powerpoint/2010/main" val="332939639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DFB1B-2C59-6E14-9EA4-8BC4450BD294}"/>
              </a:ext>
            </a:extLst>
          </p:cNvPr>
          <p:cNvPicPr>
            <a:picLocks noChangeAspect="1"/>
          </p:cNvPicPr>
          <p:nvPr/>
        </p:nvPicPr>
        <p:blipFill>
          <a:blip r:embed="rId2"/>
          <a:stretch>
            <a:fillRect/>
          </a:stretch>
        </p:blipFill>
        <p:spPr>
          <a:xfrm>
            <a:off x="92709" y="799733"/>
            <a:ext cx="6922045" cy="5836198"/>
          </a:xfrm>
          <a:prstGeom prst="rect">
            <a:avLst/>
          </a:prstGeom>
        </p:spPr>
      </p:pic>
      <p:sp>
        <p:nvSpPr>
          <p:cNvPr id="4" name="TextBox 3">
            <a:extLst>
              <a:ext uri="{FF2B5EF4-FFF2-40B4-BE49-F238E27FC236}">
                <a16:creationId xmlns:a16="http://schemas.microsoft.com/office/drawing/2014/main" id="{B8A8B243-CFBE-4A9F-EE4A-1C16422DF028}"/>
              </a:ext>
            </a:extLst>
          </p:cNvPr>
          <p:cNvSpPr txBox="1"/>
          <p:nvPr/>
        </p:nvSpPr>
        <p:spPr>
          <a:xfrm>
            <a:off x="1005839" y="266287"/>
            <a:ext cx="2978331" cy="369332"/>
          </a:xfrm>
          <a:prstGeom prst="rect">
            <a:avLst/>
          </a:prstGeom>
          <a:noFill/>
        </p:spPr>
        <p:txBody>
          <a:bodyPr wrap="square" rtlCol="0">
            <a:spAutoFit/>
          </a:bodyPr>
          <a:lstStyle/>
          <a:p>
            <a:r>
              <a:rPr lang="en-US" dirty="0"/>
              <a:t>settings page</a:t>
            </a:r>
          </a:p>
        </p:txBody>
      </p:sp>
      <p:cxnSp>
        <p:nvCxnSpPr>
          <p:cNvPr id="5" name="Straight Arrow Connector 4">
            <a:extLst>
              <a:ext uri="{FF2B5EF4-FFF2-40B4-BE49-F238E27FC236}">
                <a16:creationId xmlns:a16="http://schemas.microsoft.com/office/drawing/2014/main" id="{EB6B2DFF-6086-D76C-7F54-8B73ABC36CFC}"/>
              </a:ext>
            </a:extLst>
          </p:cNvPr>
          <p:cNvCxnSpPr>
            <a:cxnSpLocks/>
          </p:cNvCxnSpPr>
          <p:nvPr/>
        </p:nvCxnSpPr>
        <p:spPr>
          <a:xfrm>
            <a:off x="4985657" y="1267097"/>
            <a:ext cx="24862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C58A8ED-3896-7BFA-866F-4F5B853404C8}"/>
              </a:ext>
            </a:extLst>
          </p:cNvPr>
          <p:cNvCxnSpPr>
            <a:cxnSpLocks/>
          </p:cNvCxnSpPr>
          <p:nvPr/>
        </p:nvCxnSpPr>
        <p:spPr>
          <a:xfrm>
            <a:off x="5612671" y="4580709"/>
            <a:ext cx="20290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869324A-3175-D314-4D9E-3D248FB61AB4}"/>
              </a:ext>
            </a:extLst>
          </p:cNvPr>
          <p:cNvCxnSpPr>
            <a:cxnSpLocks/>
          </p:cNvCxnSpPr>
          <p:nvPr/>
        </p:nvCxnSpPr>
        <p:spPr>
          <a:xfrm>
            <a:off x="5442855" y="3936274"/>
            <a:ext cx="20290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178BF4D-A93F-4141-5F1F-5FFDC5AC9CBC}"/>
              </a:ext>
            </a:extLst>
          </p:cNvPr>
          <p:cNvCxnSpPr>
            <a:cxnSpLocks/>
          </p:cNvCxnSpPr>
          <p:nvPr/>
        </p:nvCxnSpPr>
        <p:spPr>
          <a:xfrm>
            <a:off x="5442856" y="3213462"/>
            <a:ext cx="20290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DC25158-F518-5EF9-AB83-B33F4BE55B42}"/>
              </a:ext>
            </a:extLst>
          </p:cNvPr>
          <p:cNvCxnSpPr>
            <a:cxnSpLocks/>
          </p:cNvCxnSpPr>
          <p:nvPr/>
        </p:nvCxnSpPr>
        <p:spPr>
          <a:xfrm>
            <a:off x="5442856" y="2373086"/>
            <a:ext cx="20290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1C124D4-462E-6261-B7C3-08F291B6579C}"/>
              </a:ext>
            </a:extLst>
          </p:cNvPr>
          <p:cNvCxnSpPr>
            <a:cxnSpLocks/>
          </p:cNvCxnSpPr>
          <p:nvPr/>
        </p:nvCxnSpPr>
        <p:spPr>
          <a:xfrm>
            <a:off x="5442853" y="6135189"/>
            <a:ext cx="20290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C22CFFE-F51E-B856-2F40-B4726AE9587E}"/>
              </a:ext>
            </a:extLst>
          </p:cNvPr>
          <p:cNvCxnSpPr>
            <a:cxnSpLocks/>
          </p:cNvCxnSpPr>
          <p:nvPr/>
        </p:nvCxnSpPr>
        <p:spPr>
          <a:xfrm>
            <a:off x="5442854" y="5347063"/>
            <a:ext cx="20290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6AB5470-00EE-A17F-9FCE-8649E80EDC84}"/>
              </a:ext>
            </a:extLst>
          </p:cNvPr>
          <p:cNvSpPr txBox="1"/>
          <p:nvPr/>
        </p:nvSpPr>
        <p:spPr>
          <a:xfrm>
            <a:off x="7471950" y="1097280"/>
            <a:ext cx="3200404" cy="646331"/>
          </a:xfrm>
          <a:prstGeom prst="rect">
            <a:avLst/>
          </a:prstGeom>
          <a:noFill/>
        </p:spPr>
        <p:txBody>
          <a:bodyPr wrap="square" rtlCol="0">
            <a:spAutoFit/>
          </a:bodyPr>
          <a:lstStyle/>
          <a:p>
            <a:r>
              <a:rPr lang="en-US" dirty="0"/>
              <a:t>Opens the login/sign in page</a:t>
            </a:r>
          </a:p>
        </p:txBody>
      </p:sp>
      <p:sp>
        <p:nvSpPr>
          <p:cNvPr id="21" name="TextBox 20">
            <a:extLst>
              <a:ext uri="{FF2B5EF4-FFF2-40B4-BE49-F238E27FC236}">
                <a16:creationId xmlns:a16="http://schemas.microsoft.com/office/drawing/2014/main" id="{64C4891A-56BD-015C-28AE-86043B0C4132}"/>
              </a:ext>
            </a:extLst>
          </p:cNvPr>
          <p:cNvSpPr txBox="1"/>
          <p:nvPr/>
        </p:nvSpPr>
        <p:spPr>
          <a:xfrm>
            <a:off x="7471950" y="2124225"/>
            <a:ext cx="3200404" cy="369332"/>
          </a:xfrm>
          <a:prstGeom prst="rect">
            <a:avLst/>
          </a:prstGeom>
          <a:noFill/>
        </p:spPr>
        <p:txBody>
          <a:bodyPr wrap="square" rtlCol="0">
            <a:spAutoFit/>
          </a:bodyPr>
          <a:lstStyle/>
          <a:p>
            <a:r>
              <a:rPr lang="en-US" dirty="0"/>
              <a:t>Light /dark App appearance</a:t>
            </a:r>
          </a:p>
        </p:txBody>
      </p:sp>
      <p:sp>
        <p:nvSpPr>
          <p:cNvPr id="22" name="TextBox 21">
            <a:extLst>
              <a:ext uri="{FF2B5EF4-FFF2-40B4-BE49-F238E27FC236}">
                <a16:creationId xmlns:a16="http://schemas.microsoft.com/office/drawing/2014/main" id="{83029E2A-FBFB-F97B-9D5B-24B43394C7AC}"/>
              </a:ext>
            </a:extLst>
          </p:cNvPr>
          <p:cNvSpPr txBox="1"/>
          <p:nvPr/>
        </p:nvSpPr>
        <p:spPr>
          <a:xfrm>
            <a:off x="7471950" y="2983135"/>
            <a:ext cx="3200404" cy="369332"/>
          </a:xfrm>
          <a:prstGeom prst="rect">
            <a:avLst/>
          </a:prstGeom>
          <a:noFill/>
        </p:spPr>
        <p:txBody>
          <a:bodyPr wrap="square" rtlCol="0">
            <a:spAutoFit/>
          </a:bodyPr>
          <a:lstStyle/>
          <a:p>
            <a:r>
              <a:rPr lang="en-US" dirty="0"/>
              <a:t>Link to our app </a:t>
            </a:r>
          </a:p>
        </p:txBody>
      </p:sp>
      <p:sp>
        <p:nvSpPr>
          <p:cNvPr id="23" name="TextBox 22">
            <a:extLst>
              <a:ext uri="{FF2B5EF4-FFF2-40B4-BE49-F238E27FC236}">
                <a16:creationId xmlns:a16="http://schemas.microsoft.com/office/drawing/2014/main" id="{29322CDF-3DF4-99E9-8E32-A3B40A8E1A87}"/>
              </a:ext>
            </a:extLst>
          </p:cNvPr>
          <p:cNvSpPr txBox="1"/>
          <p:nvPr/>
        </p:nvSpPr>
        <p:spPr>
          <a:xfrm>
            <a:off x="7471950" y="3726265"/>
            <a:ext cx="3200404" cy="369332"/>
          </a:xfrm>
          <a:prstGeom prst="rect">
            <a:avLst/>
          </a:prstGeom>
          <a:noFill/>
        </p:spPr>
        <p:txBody>
          <a:bodyPr wrap="square" rtlCol="0">
            <a:spAutoFit/>
          </a:bodyPr>
          <a:lstStyle/>
          <a:p>
            <a:r>
              <a:rPr lang="en-US" dirty="0"/>
              <a:t>Link to our website</a:t>
            </a:r>
          </a:p>
        </p:txBody>
      </p:sp>
      <p:sp>
        <p:nvSpPr>
          <p:cNvPr id="24" name="TextBox 23">
            <a:extLst>
              <a:ext uri="{FF2B5EF4-FFF2-40B4-BE49-F238E27FC236}">
                <a16:creationId xmlns:a16="http://schemas.microsoft.com/office/drawing/2014/main" id="{5ED27607-63B6-DEC0-18D4-70B767409E35}"/>
              </a:ext>
            </a:extLst>
          </p:cNvPr>
          <p:cNvSpPr txBox="1"/>
          <p:nvPr/>
        </p:nvSpPr>
        <p:spPr>
          <a:xfrm>
            <a:off x="7602579" y="4469395"/>
            <a:ext cx="3200404" cy="646331"/>
          </a:xfrm>
          <a:prstGeom prst="rect">
            <a:avLst/>
          </a:prstGeom>
          <a:noFill/>
        </p:spPr>
        <p:txBody>
          <a:bodyPr wrap="square" rtlCol="0">
            <a:spAutoFit/>
          </a:bodyPr>
          <a:lstStyle/>
          <a:p>
            <a:r>
              <a:rPr lang="en-US" dirty="0"/>
              <a:t>Includes our email and phone number</a:t>
            </a:r>
          </a:p>
        </p:txBody>
      </p:sp>
      <p:sp>
        <p:nvSpPr>
          <p:cNvPr id="25" name="TextBox 24">
            <a:extLst>
              <a:ext uri="{FF2B5EF4-FFF2-40B4-BE49-F238E27FC236}">
                <a16:creationId xmlns:a16="http://schemas.microsoft.com/office/drawing/2014/main" id="{9FC4157B-7A97-2749-2133-8664F4679CB0}"/>
              </a:ext>
            </a:extLst>
          </p:cNvPr>
          <p:cNvSpPr txBox="1"/>
          <p:nvPr/>
        </p:nvSpPr>
        <p:spPr>
          <a:xfrm>
            <a:off x="7471950" y="5289452"/>
            <a:ext cx="3200404" cy="646331"/>
          </a:xfrm>
          <a:prstGeom prst="rect">
            <a:avLst/>
          </a:prstGeom>
          <a:noFill/>
        </p:spPr>
        <p:txBody>
          <a:bodyPr wrap="square" rtlCol="0">
            <a:spAutoFit/>
          </a:bodyPr>
          <a:lstStyle/>
          <a:p>
            <a:r>
              <a:rPr lang="en-US" dirty="0"/>
              <a:t>More information about our team</a:t>
            </a:r>
          </a:p>
        </p:txBody>
      </p:sp>
      <p:sp>
        <p:nvSpPr>
          <p:cNvPr id="26" name="TextBox 25">
            <a:extLst>
              <a:ext uri="{FF2B5EF4-FFF2-40B4-BE49-F238E27FC236}">
                <a16:creationId xmlns:a16="http://schemas.microsoft.com/office/drawing/2014/main" id="{7878BD33-3085-8801-A50F-05EED270E459}"/>
              </a:ext>
            </a:extLst>
          </p:cNvPr>
          <p:cNvSpPr txBox="1"/>
          <p:nvPr/>
        </p:nvSpPr>
        <p:spPr>
          <a:xfrm>
            <a:off x="7458887" y="5960513"/>
            <a:ext cx="3200404" cy="646331"/>
          </a:xfrm>
          <a:prstGeom prst="rect">
            <a:avLst/>
          </a:prstGeom>
          <a:noFill/>
        </p:spPr>
        <p:txBody>
          <a:bodyPr wrap="square" rtlCol="0">
            <a:spAutoFit/>
          </a:bodyPr>
          <a:lstStyle/>
          <a:p>
            <a:r>
              <a:rPr lang="en-US" dirty="0"/>
              <a:t>Takes you to the app store to rate our Application</a:t>
            </a:r>
          </a:p>
        </p:txBody>
      </p:sp>
    </p:spTree>
    <p:extLst>
      <p:ext uri="{BB962C8B-B14F-4D97-AF65-F5344CB8AC3E}">
        <p14:creationId xmlns:p14="http://schemas.microsoft.com/office/powerpoint/2010/main" val="191675079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F0C11-4600-A244-5FBE-3C355453CDE6}"/>
              </a:ext>
            </a:extLst>
          </p:cNvPr>
          <p:cNvPicPr>
            <a:picLocks noChangeAspect="1"/>
          </p:cNvPicPr>
          <p:nvPr/>
        </p:nvPicPr>
        <p:blipFill>
          <a:blip r:embed="rId2"/>
          <a:stretch>
            <a:fillRect/>
          </a:stretch>
        </p:blipFill>
        <p:spPr>
          <a:xfrm>
            <a:off x="353851" y="775855"/>
            <a:ext cx="4363059" cy="5666509"/>
          </a:xfrm>
          <a:prstGeom prst="rect">
            <a:avLst/>
          </a:prstGeom>
        </p:spPr>
      </p:pic>
      <p:sp>
        <p:nvSpPr>
          <p:cNvPr id="4" name="TextBox 3">
            <a:extLst>
              <a:ext uri="{FF2B5EF4-FFF2-40B4-BE49-F238E27FC236}">
                <a16:creationId xmlns:a16="http://schemas.microsoft.com/office/drawing/2014/main" id="{B425DC6D-098F-AC27-4A19-54C6B670DA09}"/>
              </a:ext>
            </a:extLst>
          </p:cNvPr>
          <p:cNvSpPr txBox="1"/>
          <p:nvPr/>
        </p:nvSpPr>
        <p:spPr>
          <a:xfrm>
            <a:off x="1005839" y="266287"/>
            <a:ext cx="2978331" cy="369332"/>
          </a:xfrm>
          <a:prstGeom prst="rect">
            <a:avLst/>
          </a:prstGeom>
          <a:noFill/>
        </p:spPr>
        <p:txBody>
          <a:bodyPr wrap="square" rtlCol="0">
            <a:spAutoFit/>
          </a:bodyPr>
          <a:lstStyle/>
          <a:p>
            <a:r>
              <a:rPr lang="en-US" dirty="0"/>
              <a:t>Sign in page</a:t>
            </a:r>
          </a:p>
        </p:txBody>
      </p:sp>
      <p:pic>
        <p:nvPicPr>
          <p:cNvPr id="6" name="Picture 5">
            <a:extLst>
              <a:ext uri="{FF2B5EF4-FFF2-40B4-BE49-F238E27FC236}">
                <a16:creationId xmlns:a16="http://schemas.microsoft.com/office/drawing/2014/main" id="{B614A636-7489-1A0A-54C1-DED0607C821E}"/>
              </a:ext>
            </a:extLst>
          </p:cNvPr>
          <p:cNvPicPr>
            <a:picLocks noChangeAspect="1"/>
          </p:cNvPicPr>
          <p:nvPr/>
        </p:nvPicPr>
        <p:blipFill>
          <a:blip r:embed="rId3"/>
          <a:stretch>
            <a:fillRect/>
          </a:stretch>
        </p:blipFill>
        <p:spPr>
          <a:xfrm>
            <a:off x="7065868" y="775855"/>
            <a:ext cx="4591691" cy="5666509"/>
          </a:xfrm>
          <a:prstGeom prst="rect">
            <a:avLst/>
          </a:prstGeom>
        </p:spPr>
      </p:pic>
      <p:sp>
        <p:nvSpPr>
          <p:cNvPr id="7" name="TextBox 6">
            <a:extLst>
              <a:ext uri="{FF2B5EF4-FFF2-40B4-BE49-F238E27FC236}">
                <a16:creationId xmlns:a16="http://schemas.microsoft.com/office/drawing/2014/main" id="{5D4DBC0F-AB2F-A6BE-34B3-0CA6AA42BC5E}"/>
              </a:ext>
            </a:extLst>
          </p:cNvPr>
          <p:cNvSpPr txBox="1"/>
          <p:nvPr/>
        </p:nvSpPr>
        <p:spPr>
          <a:xfrm>
            <a:off x="7872547" y="266287"/>
            <a:ext cx="2978331" cy="369332"/>
          </a:xfrm>
          <a:prstGeom prst="rect">
            <a:avLst/>
          </a:prstGeom>
          <a:noFill/>
        </p:spPr>
        <p:txBody>
          <a:bodyPr wrap="square" rtlCol="0">
            <a:spAutoFit/>
          </a:bodyPr>
          <a:lstStyle/>
          <a:p>
            <a:r>
              <a:rPr lang="en-US" dirty="0"/>
              <a:t>Register page</a:t>
            </a:r>
          </a:p>
        </p:txBody>
      </p:sp>
      <p:sp>
        <p:nvSpPr>
          <p:cNvPr id="8" name="TextBox 7">
            <a:extLst>
              <a:ext uri="{FF2B5EF4-FFF2-40B4-BE49-F238E27FC236}">
                <a16:creationId xmlns:a16="http://schemas.microsoft.com/office/drawing/2014/main" id="{C093B772-8B7A-033C-D1A0-AC1E8DB4CCCF}"/>
              </a:ext>
            </a:extLst>
          </p:cNvPr>
          <p:cNvSpPr txBox="1"/>
          <p:nvPr/>
        </p:nvSpPr>
        <p:spPr>
          <a:xfrm>
            <a:off x="4846929" y="1907177"/>
            <a:ext cx="2088919" cy="1200329"/>
          </a:xfrm>
          <a:prstGeom prst="rect">
            <a:avLst/>
          </a:prstGeom>
          <a:noFill/>
        </p:spPr>
        <p:txBody>
          <a:bodyPr wrap="square" rtlCol="0">
            <a:spAutoFit/>
          </a:bodyPr>
          <a:lstStyle/>
          <a:p>
            <a:r>
              <a:rPr lang="en-US" dirty="0"/>
              <a:t>A register page will pop up when clicking on the register button</a:t>
            </a:r>
          </a:p>
        </p:txBody>
      </p:sp>
    </p:spTree>
    <p:extLst>
      <p:ext uri="{BB962C8B-B14F-4D97-AF65-F5344CB8AC3E}">
        <p14:creationId xmlns:p14="http://schemas.microsoft.com/office/powerpoint/2010/main" val="368375229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591775-CC29-F6A3-FC91-DC3C7C814EAD}"/>
              </a:ext>
            </a:extLst>
          </p:cNvPr>
          <p:cNvPicPr>
            <a:picLocks noChangeAspect="1"/>
          </p:cNvPicPr>
          <p:nvPr/>
        </p:nvPicPr>
        <p:blipFill>
          <a:blip r:embed="rId2"/>
          <a:stretch>
            <a:fillRect/>
          </a:stretch>
        </p:blipFill>
        <p:spPr>
          <a:xfrm>
            <a:off x="89170" y="849085"/>
            <a:ext cx="11980910" cy="5904411"/>
          </a:xfrm>
          <a:prstGeom prst="rect">
            <a:avLst/>
          </a:prstGeom>
        </p:spPr>
      </p:pic>
      <p:sp>
        <p:nvSpPr>
          <p:cNvPr id="6" name="TextBox 5">
            <a:extLst>
              <a:ext uri="{FF2B5EF4-FFF2-40B4-BE49-F238E27FC236}">
                <a16:creationId xmlns:a16="http://schemas.microsoft.com/office/drawing/2014/main" id="{242170CA-15D6-D929-5164-BB2A242E0136}"/>
              </a:ext>
            </a:extLst>
          </p:cNvPr>
          <p:cNvSpPr txBox="1"/>
          <p:nvPr/>
        </p:nvSpPr>
        <p:spPr>
          <a:xfrm>
            <a:off x="1005839" y="266287"/>
            <a:ext cx="2978331" cy="369332"/>
          </a:xfrm>
          <a:prstGeom prst="rect">
            <a:avLst/>
          </a:prstGeom>
          <a:noFill/>
        </p:spPr>
        <p:txBody>
          <a:bodyPr wrap="square" rtlCol="0">
            <a:spAutoFit/>
          </a:bodyPr>
          <a:lstStyle/>
          <a:p>
            <a:r>
              <a:rPr lang="en-US" dirty="0"/>
              <a:t>Admin page</a:t>
            </a:r>
          </a:p>
        </p:txBody>
      </p:sp>
      <p:sp>
        <p:nvSpPr>
          <p:cNvPr id="2" name="Right Brace 1">
            <a:extLst>
              <a:ext uri="{FF2B5EF4-FFF2-40B4-BE49-F238E27FC236}">
                <a16:creationId xmlns:a16="http://schemas.microsoft.com/office/drawing/2014/main" id="{FDEF30CC-3FA6-D144-5A31-8CAC35FB6A35}"/>
              </a:ext>
            </a:extLst>
          </p:cNvPr>
          <p:cNvSpPr/>
          <p:nvPr/>
        </p:nvSpPr>
        <p:spPr>
          <a:xfrm>
            <a:off x="1925782" y="1482436"/>
            <a:ext cx="1205345" cy="19465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9AB105EE-65D0-28B9-644B-3BF853733AED}"/>
              </a:ext>
            </a:extLst>
          </p:cNvPr>
          <p:cNvSpPr txBox="1"/>
          <p:nvPr/>
        </p:nvSpPr>
        <p:spPr>
          <a:xfrm>
            <a:off x="3325091" y="1814946"/>
            <a:ext cx="2078181" cy="1477328"/>
          </a:xfrm>
          <a:prstGeom prst="rect">
            <a:avLst/>
          </a:prstGeom>
          <a:noFill/>
        </p:spPr>
        <p:txBody>
          <a:bodyPr wrap="square" rtlCol="0">
            <a:spAutoFit/>
          </a:bodyPr>
          <a:lstStyle/>
          <a:p>
            <a:r>
              <a:rPr lang="en-US" dirty="0"/>
              <a:t>Admin panel where the admin has access to all the pages in the app  </a:t>
            </a:r>
          </a:p>
        </p:txBody>
      </p:sp>
    </p:spTree>
    <p:extLst>
      <p:ext uri="{BB962C8B-B14F-4D97-AF65-F5344CB8AC3E}">
        <p14:creationId xmlns:p14="http://schemas.microsoft.com/office/powerpoint/2010/main" val="410167227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4AA6E7-E03B-6ED1-C42C-B63D324C4AAF}"/>
              </a:ext>
            </a:extLst>
          </p:cNvPr>
          <p:cNvPicPr>
            <a:picLocks noChangeAspect="1"/>
          </p:cNvPicPr>
          <p:nvPr/>
        </p:nvPicPr>
        <p:blipFill>
          <a:blip r:embed="rId2"/>
          <a:stretch>
            <a:fillRect/>
          </a:stretch>
        </p:blipFill>
        <p:spPr>
          <a:xfrm>
            <a:off x="0" y="512620"/>
            <a:ext cx="12192000" cy="6456217"/>
          </a:xfrm>
          <a:prstGeom prst="rect">
            <a:avLst/>
          </a:prstGeom>
        </p:spPr>
      </p:pic>
      <p:sp>
        <p:nvSpPr>
          <p:cNvPr id="4" name="TextBox 3">
            <a:extLst>
              <a:ext uri="{FF2B5EF4-FFF2-40B4-BE49-F238E27FC236}">
                <a16:creationId xmlns:a16="http://schemas.microsoft.com/office/drawing/2014/main" id="{20BE5CC8-6BAB-C63C-442D-35E8F8A4C350}"/>
              </a:ext>
            </a:extLst>
          </p:cNvPr>
          <p:cNvSpPr txBox="1"/>
          <p:nvPr/>
        </p:nvSpPr>
        <p:spPr>
          <a:xfrm>
            <a:off x="318654" y="143288"/>
            <a:ext cx="4350327" cy="369332"/>
          </a:xfrm>
          <a:prstGeom prst="rect">
            <a:avLst/>
          </a:prstGeom>
          <a:noFill/>
        </p:spPr>
        <p:txBody>
          <a:bodyPr wrap="square" rtlCol="0">
            <a:spAutoFit/>
          </a:bodyPr>
          <a:lstStyle/>
          <a:p>
            <a:r>
              <a:rPr lang="en-US" dirty="0"/>
              <a:t>Admin -  View Stores</a:t>
            </a:r>
          </a:p>
        </p:txBody>
      </p:sp>
    </p:spTree>
    <p:extLst>
      <p:ext uri="{BB962C8B-B14F-4D97-AF65-F5344CB8AC3E}">
        <p14:creationId xmlns:p14="http://schemas.microsoft.com/office/powerpoint/2010/main" val="20089147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BE5CC8-6BAB-C63C-442D-35E8F8A4C350}"/>
              </a:ext>
            </a:extLst>
          </p:cNvPr>
          <p:cNvSpPr txBox="1"/>
          <p:nvPr/>
        </p:nvSpPr>
        <p:spPr>
          <a:xfrm>
            <a:off x="318654" y="143288"/>
            <a:ext cx="4350327" cy="369332"/>
          </a:xfrm>
          <a:prstGeom prst="rect">
            <a:avLst/>
          </a:prstGeom>
          <a:noFill/>
        </p:spPr>
        <p:txBody>
          <a:bodyPr wrap="square" rtlCol="0">
            <a:spAutoFit/>
          </a:bodyPr>
          <a:lstStyle/>
          <a:p>
            <a:r>
              <a:rPr lang="en-US" dirty="0"/>
              <a:t>Admin – Add Stores</a:t>
            </a:r>
          </a:p>
        </p:txBody>
      </p:sp>
      <p:pic>
        <p:nvPicPr>
          <p:cNvPr id="5" name="Picture 4">
            <a:extLst>
              <a:ext uri="{FF2B5EF4-FFF2-40B4-BE49-F238E27FC236}">
                <a16:creationId xmlns:a16="http://schemas.microsoft.com/office/drawing/2014/main" id="{6FC9549A-C99D-67ED-4100-84DB933A9459}"/>
              </a:ext>
            </a:extLst>
          </p:cNvPr>
          <p:cNvPicPr>
            <a:picLocks noChangeAspect="1"/>
          </p:cNvPicPr>
          <p:nvPr/>
        </p:nvPicPr>
        <p:blipFill>
          <a:blip r:embed="rId2"/>
          <a:stretch>
            <a:fillRect/>
          </a:stretch>
        </p:blipFill>
        <p:spPr>
          <a:xfrm>
            <a:off x="0" y="675996"/>
            <a:ext cx="12192000" cy="6182003"/>
          </a:xfrm>
          <a:prstGeom prst="rect">
            <a:avLst/>
          </a:prstGeom>
        </p:spPr>
      </p:pic>
      <p:sp>
        <p:nvSpPr>
          <p:cNvPr id="6" name="Left Brace 5">
            <a:extLst>
              <a:ext uri="{FF2B5EF4-FFF2-40B4-BE49-F238E27FC236}">
                <a16:creationId xmlns:a16="http://schemas.microsoft.com/office/drawing/2014/main" id="{39E2A0D4-416E-4AD1-1592-15F03CA467C3}"/>
              </a:ext>
            </a:extLst>
          </p:cNvPr>
          <p:cNvSpPr/>
          <p:nvPr/>
        </p:nvSpPr>
        <p:spPr>
          <a:xfrm>
            <a:off x="4890655" y="3048000"/>
            <a:ext cx="748145" cy="23552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FCA239B2-F031-562E-24B8-8682BB1FEA6B}"/>
              </a:ext>
            </a:extLst>
          </p:cNvPr>
          <p:cNvSpPr txBox="1"/>
          <p:nvPr/>
        </p:nvSpPr>
        <p:spPr>
          <a:xfrm>
            <a:off x="2452254" y="3429000"/>
            <a:ext cx="2424545" cy="1477328"/>
          </a:xfrm>
          <a:prstGeom prst="rect">
            <a:avLst/>
          </a:prstGeom>
          <a:noFill/>
        </p:spPr>
        <p:txBody>
          <a:bodyPr wrap="square" rtlCol="0">
            <a:spAutoFit/>
          </a:bodyPr>
          <a:lstStyle/>
          <a:p>
            <a:r>
              <a:rPr lang="en-US" dirty="0"/>
              <a:t>All information (Name , Phone number , what category) about the store</a:t>
            </a:r>
          </a:p>
        </p:txBody>
      </p:sp>
    </p:spTree>
    <p:extLst>
      <p:ext uri="{BB962C8B-B14F-4D97-AF65-F5344CB8AC3E}">
        <p14:creationId xmlns:p14="http://schemas.microsoft.com/office/powerpoint/2010/main" val="168672639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BE5CC8-6BAB-C63C-442D-35E8F8A4C350}"/>
              </a:ext>
            </a:extLst>
          </p:cNvPr>
          <p:cNvSpPr txBox="1"/>
          <p:nvPr/>
        </p:nvSpPr>
        <p:spPr>
          <a:xfrm>
            <a:off x="360219" y="143288"/>
            <a:ext cx="4350327" cy="369332"/>
          </a:xfrm>
          <a:prstGeom prst="rect">
            <a:avLst/>
          </a:prstGeom>
          <a:noFill/>
        </p:spPr>
        <p:txBody>
          <a:bodyPr wrap="square" rtlCol="0">
            <a:spAutoFit/>
          </a:bodyPr>
          <a:lstStyle/>
          <a:p>
            <a:r>
              <a:rPr lang="en-US" dirty="0"/>
              <a:t>Admin –  View Categories </a:t>
            </a:r>
          </a:p>
        </p:txBody>
      </p:sp>
      <p:pic>
        <p:nvPicPr>
          <p:cNvPr id="9" name="Picture 8">
            <a:extLst>
              <a:ext uri="{FF2B5EF4-FFF2-40B4-BE49-F238E27FC236}">
                <a16:creationId xmlns:a16="http://schemas.microsoft.com/office/drawing/2014/main" id="{B140515B-AA47-3C3F-5F93-ACAFD499C974}"/>
              </a:ext>
            </a:extLst>
          </p:cNvPr>
          <p:cNvPicPr>
            <a:picLocks noChangeAspect="1"/>
          </p:cNvPicPr>
          <p:nvPr/>
        </p:nvPicPr>
        <p:blipFill>
          <a:blip r:embed="rId2"/>
          <a:stretch>
            <a:fillRect/>
          </a:stretch>
        </p:blipFill>
        <p:spPr>
          <a:xfrm>
            <a:off x="0" y="667362"/>
            <a:ext cx="12192000" cy="6190638"/>
          </a:xfrm>
          <a:prstGeom prst="rect">
            <a:avLst/>
          </a:prstGeom>
        </p:spPr>
      </p:pic>
    </p:spTree>
    <p:extLst>
      <p:ext uri="{BB962C8B-B14F-4D97-AF65-F5344CB8AC3E}">
        <p14:creationId xmlns:p14="http://schemas.microsoft.com/office/powerpoint/2010/main" val="407627702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BE5CC8-6BAB-C63C-442D-35E8F8A4C350}"/>
              </a:ext>
            </a:extLst>
          </p:cNvPr>
          <p:cNvSpPr txBox="1"/>
          <p:nvPr/>
        </p:nvSpPr>
        <p:spPr>
          <a:xfrm>
            <a:off x="360219" y="143288"/>
            <a:ext cx="4350327" cy="369332"/>
          </a:xfrm>
          <a:prstGeom prst="rect">
            <a:avLst/>
          </a:prstGeom>
          <a:noFill/>
        </p:spPr>
        <p:txBody>
          <a:bodyPr wrap="square" rtlCol="0">
            <a:spAutoFit/>
          </a:bodyPr>
          <a:lstStyle/>
          <a:p>
            <a:r>
              <a:rPr lang="en-US" dirty="0"/>
              <a:t>Admin –  Add Categories </a:t>
            </a:r>
          </a:p>
        </p:txBody>
      </p:sp>
      <p:pic>
        <p:nvPicPr>
          <p:cNvPr id="3" name="Picture 2">
            <a:extLst>
              <a:ext uri="{FF2B5EF4-FFF2-40B4-BE49-F238E27FC236}">
                <a16:creationId xmlns:a16="http://schemas.microsoft.com/office/drawing/2014/main" id="{2E2CE6C3-A56C-9CE9-F084-6B84B3545AF3}"/>
              </a:ext>
            </a:extLst>
          </p:cNvPr>
          <p:cNvPicPr>
            <a:picLocks noChangeAspect="1"/>
          </p:cNvPicPr>
          <p:nvPr/>
        </p:nvPicPr>
        <p:blipFill>
          <a:blip r:embed="rId2"/>
          <a:stretch>
            <a:fillRect/>
          </a:stretch>
        </p:blipFill>
        <p:spPr>
          <a:xfrm>
            <a:off x="0" y="647439"/>
            <a:ext cx="12192000" cy="6210561"/>
          </a:xfrm>
          <a:prstGeom prst="rect">
            <a:avLst/>
          </a:prstGeom>
        </p:spPr>
      </p:pic>
      <p:sp>
        <p:nvSpPr>
          <p:cNvPr id="6" name="Left Brace 5">
            <a:extLst>
              <a:ext uri="{FF2B5EF4-FFF2-40B4-BE49-F238E27FC236}">
                <a16:creationId xmlns:a16="http://schemas.microsoft.com/office/drawing/2014/main" id="{0808C54E-9470-D405-39BC-ACF135BCD936}"/>
              </a:ext>
            </a:extLst>
          </p:cNvPr>
          <p:cNvSpPr/>
          <p:nvPr/>
        </p:nvSpPr>
        <p:spPr>
          <a:xfrm>
            <a:off x="5001491" y="3643745"/>
            <a:ext cx="471054" cy="138545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5D9922E0-7493-BD51-45D5-CF5C03C13A52}"/>
              </a:ext>
            </a:extLst>
          </p:cNvPr>
          <p:cNvSpPr txBox="1"/>
          <p:nvPr/>
        </p:nvSpPr>
        <p:spPr>
          <a:xfrm>
            <a:off x="1981201" y="4151806"/>
            <a:ext cx="3020290" cy="646331"/>
          </a:xfrm>
          <a:prstGeom prst="rect">
            <a:avLst/>
          </a:prstGeom>
          <a:noFill/>
        </p:spPr>
        <p:txBody>
          <a:bodyPr wrap="square" rtlCol="0">
            <a:spAutoFit/>
          </a:bodyPr>
          <a:lstStyle/>
          <a:p>
            <a:r>
              <a:rPr lang="en-US" dirty="0"/>
              <a:t>Title of the category and its image</a:t>
            </a:r>
          </a:p>
        </p:txBody>
      </p:sp>
    </p:spTree>
    <p:extLst>
      <p:ext uri="{BB962C8B-B14F-4D97-AF65-F5344CB8AC3E}">
        <p14:creationId xmlns:p14="http://schemas.microsoft.com/office/powerpoint/2010/main" val="357834610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BE5CC8-6BAB-C63C-442D-35E8F8A4C350}"/>
              </a:ext>
            </a:extLst>
          </p:cNvPr>
          <p:cNvSpPr txBox="1"/>
          <p:nvPr/>
        </p:nvSpPr>
        <p:spPr>
          <a:xfrm>
            <a:off x="360219" y="143288"/>
            <a:ext cx="4350327" cy="369332"/>
          </a:xfrm>
          <a:prstGeom prst="rect">
            <a:avLst/>
          </a:prstGeom>
          <a:noFill/>
        </p:spPr>
        <p:txBody>
          <a:bodyPr wrap="square" rtlCol="0">
            <a:spAutoFit/>
          </a:bodyPr>
          <a:lstStyle/>
          <a:p>
            <a:r>
              <a:rPr lang="en-US" dirty="0"/>
              <a:t>Admin –  Add Offers </a:t>
            </a:r>
          </a:p>
        </p:txBody>
      </p:sp>
      <p:pic>
        <p:nvPicPr>
          <p:cNvPr id="5" name="Picture 4">
            <a:extLst>
              <a:ext uri="{FF2B5EF4-FFF2-40B4-BE49-F238E27FC236}">
                <a16:creationId xmlns:a16="http://schemas.microsoft.com/office/drawing/2014/main" id="{50154462-B554-D62B-033C-7AA3CA31FBB0}"/>
              </a:ext>
            </a:extLst>
          </p:cNvPr>
          <p:cNvPicPr>
            <a:picLocks noChangeAspect="1"/>
          </p:cNvPicPr>
          <p:nvPr/>
        </p:nvPicPr>
        <p:blipFill>
          <a:blip r:embed="rId2"/>
          <a:stretch>
            <a:fillRect/>
          </a:stretch>
        </p:blipFill>
        <p:spPr>
          <a:xfrm>
            <a:off x="0" y="720584"/>
            <a:ext cx="12192000" cy="6137416"/>
          </a:xfrm>
          <a:prstGeom prst="rect">
            <a:avLst/>
          </a:prstGeom>
        </p:spPr>
      </p:pic>
      <p:sp>
        <p:nvSpPr>
          <p:cNvPr id="7" name="Left Brace 6">
            <a:extLst>
              <a:ext uri="{FF2B5EF4-FFF2-40B4-BE49-F238E27FC236}">
                <a16:creationId xmlns:a16="http://schemas.microsoft.com/office/drawing/2014/main" id="{C0E8AA0E-3BE7-7754-2119-8891DB473635}"/>
              </a:ext>
            </a:extLst>
          </p:cNvPr>
          <p:cNvSpPr/>
          <p:nvPr/>
        </p:nvSpPr>
        <p:spPr>
          <a:xfrm>
            <a:off x="5084618" y="2576945"/>
            <a:ext cx="484909" cy="368531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720B8BF5-CA41-EBA4-BAAB-83DA46E9D298}"/>
              </a:ext>
            </a:extLst>
          </p:cNvPr>
          <p:cNvSpPr txBox="1"/>
          <p:nvPr/>
        </p:nvSpPr>
        <p:spPr>
          <a:xfrm>
            <a:off x="1967347" y="3429000"/>
            <a:ext cx="2937163" cy="1754326"/>
          </a:xfrm>
          <a:prstGeom prst="rect">
            <a:avLst/>
          </a:prstGeom>
          <a:noFill/>
        </p:spPr>
        <p:txBody>
          <a:bodyPr wrap="square" rtlCol="0">
            <a:spAutoFit/>
          </a:bodyPr>
          <a:lstStyle/>
          <a:p>
            <a:r>
              <a:rPr lang="en-US" dirty="0"/>
              <a:t>The admin can add a special offer to any store by adding the store information , the start date and the end date of the offer  </a:t>
            </a:r>
          </a:p>
        </p:txBody>
      </p:sp>
    </p:spTree>
    <p:extLst>
      <p:ext uri="{BB962C8B-B14F-4D97-AF65-F5344CB8AC3E}">
        <p14:creationId xmlns:p14="http://schemas.microsoft.com/office/powerpoint/2010/main" val="120939770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BE5CC8-6BAB-C63C-442D-35E8F8A4C350}"/>
              </a:ext>
            </a:extLst>
          </p:cNvPr>
          <p:cNvSpPr txBox="1"/>
          <p:nvPr/>
        </p:nvSpPr>
        <p:spPr>
          <a:xfrm>
            <a:off x="360219" y="143288"/>
            <a:ext cx="4350327" cy="369332"/>
          </a:xfrm>
          <a:prstGeom prst="rect">
            <a:avLst/>
          </a:prstGeom>
          <a:noFill/>
        </p:spPr>
        <p:txBody>
          <a:bodyPr wrap="square" rtlCol="0">
            <a:spAutoFit/>
          </a:bodyPr>
          <a:lstStyle/>
          <a:p>
            <a:r>
              <a:rPr lang="en-US" dirty="0"/>
              <a:t>Admin –  News </a:t>
            </a:r>
          </a:p>
        </p:txBody>
      </p:sp>
      <p:pic>
        <p:nvPicPr>
          <p:cNvPr id="3" name="Picture 2">
            <a:extLst>
              <a:ext uri="{FF2B5EF4-FFF2-40B4-BE49-F238E27FC236}">
                <a16:creationId xmlns:a16="http://schemas.microsoft.com/office/drawing/2014/main" id="{15DF3BD4-1BDE-D156-F0CE-2EFD095F77B3}"/>
              </a:ext>
            </a:extLst>
          </p:cNvPr>
          <p:cNvPicPr>
            <a:picLocks noChangeAspect="1"/>
          </p:cNvPicPr>
          <p:nvPr/>
        </p:nvPicPr>
        <p:blipFill>
          <a:blip r:embed="rId2"/>
          <a:stretch>
            <a:fillRect/>
          </a:stretch>
        </p:blipFill>
        <p:spPr>
          <a:xfrm>
            <a:off x="0" y="610639"/>
            <a:ext cx="12192000" cy="6247361"/>
          </a:xfrm>
          <a:prstGeom prst="rect">
            <a:avLst/>
          </a:prstGeom>
        </p:spPr>
      </p:pic>
      <p:sp>
        <p:nvSpPr>
          <p:cNvPr id="6" name="TextBox 5">
            <a:extLst>
              <a:ext uri="{FF2B5EF4-FFF2-40B4-BE49-F238E27FC236}">
                <a16:creationId xmlns:a16="http://schemas.microsoft.com/office/drawing/2014/main" id="{9A21DE55-2F06-C51E-1A85-C28659EAFF41}"/>
              </a:ext>
            </a:extLst>
          </p:cNvPr>
          <p:cNvSpPr txBox="1"/>
          <p:nvPr/>
        </p:nvSpPr>
        <p:spPr>
          <a:xfrm>
            <a:off x="2535382" y="3636818"/>
            <a:ext cx="2424545" cy="646331"/>
          </a:xfrm>
          <a:prstGeom prst="rect">
            <a:avLst/>
          </a:prstGeom>
          <a:noFill/>
        </p:spPr>
        <p:txBody>
          <a:bodyPr wrap="square" rtlCol="0">
            <a:spAutoFit/>
          </a:bodyPr>
          <a:lstStyle/>
          <a:p>
            <a:r>
              <a:rPr lang="en-US" dirty="0"/>
              <a:t>Admin can add the daily news </a:t>
            </a:r>
          </a:p>
        </p:txBody>
      </p:sp>
      <p:sp>
        <p:nvSpPr>
          <p:cNvPr id="9" name="Left Brace 8">
            <a:extLst>
              <a:ext uri="{FF2B5EF4-FFF2-40B4-BE49-F238E27FC236}">
                <a16:creationId xmlns:a16="http://schemas.microsoft.com/office/drawing/2014/main" id="{2A01EF58-5BF6-0159-CE73-658D509E34F3}"/>
              </a:ext>
            </a:extLst>
          </p:cNvPr>
          <p:cNvSpPr/>
          <p:nvPr/>
        </p:nvSpPr>
        <p:spPr>
          <a:xfrm>
            <a:off x="4959927" y="3429000"/>
            <a:ext cx="665018" cy="16694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0557261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F8E80-1892-D777-BDD8-B21305579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E64A5-569B-C638-DBA9-E03457725FEC}"/>
              </a:ext>
            </a:extLst>
          </p:cNvPr>
          <p:cNvSpPr>
            <a:spLocks noGrp="1"/>
          </p:cNvSpPr>
          <p:nvPr>
            <p:ph type="ctrTitle"/>
          </p:nvPr>
        </p:nvSpPr>
        <p:spPr>
          <a:xfrm>
            <a:off x="630750" y="649328"/>
            <a:ext cx="10930500" cy="3200400"/>
          </a:xfrm>
        </p:spPr>
        <p:txBody>
          <a:bodyPr/>
          <a:lstStyle/>
          <a:p>
            <a:pPr algn="ctr"/>
            <a:r>
              <a:rPr lang="en-US" dirty="0">
                <a:latin typeface="Arial Black" panose="020B0A04020102020204" pitchFamily="34" charset="0"/>
              </a:rPr>
              <a:t>ANSAR’S PORTAL</a:t>
            </a:r>
          </a:p>
        </p:txBody>
      </p:sp>
    </p:spTree>
    <p:extLst>
      <p:ext uri="{BB962C8B-B14F-4D97-AF65-F5344CB8AC3E}">
        <p14:creationId xmlns:p14="http://schemas.microsoft.com/office/powerpoint/2010/main" val="3434597625"/>
      </p:ext>
    </p:extLst>
  </p:cSld>
  <p:clrMapOvr>
    <a:masterClrMapping/>
  </p:clrMapOvr>
  <p:transition spd="slow" advTm="400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BE5CC8-6BAB-C63C-442D-35E8F8A4C350}"/>
              </a:ext>
            </a:extLst>
          </p:cNvPr>
          <p:cNvSpPr txBox="1"/>
          <p:nvPr/>
        </p:nvSpPr>
        <p:spPr>
          <a:xfrm>
            <a:off x="360219" y="143288"/>
            <a:ext cx="4350327" cy="369332"/>
          </a:xfrm>
          <a:prstGeom prst="rect">
            <a:avLst/>
          </a:prstGeom>
          <a:noFill/>
        </p:spPr>
        <p:txBody>
          <a:bodyPr wrap="square" rtlCol="0">
            <a:spAutoFit/>
          </a:bodyPr>
          <a:lstStyle/>
          <a:p>
            <a:r>
              <a:rPr lang="en-US" dirty="0"/>
              <a:t>Admin –  Users  </a:t>
            </a:r>
          </a:p>
        </p:txBody>
      </p:sp>
      <p:pic>
        <p:nvPicPr>
          <p:cNvPr id="5" name="Picture 4">
            <a:extLst>
              <a:ext uri="{FF2B5EF4-FFF2-40B4-BE49-F238E27FC236}">
                <a16:creationId xmlns:a16="http://schemas.microsoft.com/office/drawing/2014/main" id="{80574881-F376-BCB7-F8E0-9E12E7F05948}"/>
              </a:ext>
            </a:extLst>
          </p:cNvPr>
          <p:cNvPicPr>
            <a:picLocks noChangeAspect="1"/>
          </p:cNvPicPr>
          <p:nvPr/>
        </p:nvPicPr>
        <p:blipFill>
          <a:blip r:embed="rId2"/>
          <a:stretch>
            <a:fillRect/>
          </a:stretch>
        </p:blipFill>
        <p:spPr>
          <a:xfrm>
            <a:off x="0" y="512620"/>
            <a:ext cx="12192000" cy="6345380"/>
          </a:xfrm>
          <a:prstGeom prst="rect">
            <a:avLst/>
          </a:prstGeom>
        </p:spPr>
      </p:pic>
    </p:spTree>
    <p:extLst>
      <p:ext uri="{BB962C8B-B14F-4D97-AF65-F5344CB8AC3E}">
        <p14:creationId xmlns:p14="http://schemas.microsoft.com/office/powerpoint/2010/main" val="282708362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BE5CC8-6BAB-C63C-442D-35E8F8A4C350}"/>
              </a:ext>
            </a:extLst>
          </p:cNvPr>
          <p:cNvSpPr txBox="1"/>
          <p:nvPr/>
        </p:nvSpPr>
        <p:spPr>
          <a:xfrm>
            <a:off x="360219" y="143288"/>
            <a:ext cx="4350327" cy="369332"/>
          </a:xfrm>
          <a:prstGeom prst="rect">
            <a:avLst/>
          </a:prstGeom>
          <a:noFill/>
        </p:spPr>
        <p:txBody>
          <a:bodyPr wrap="square" rtlCol="0">
            <a:spAutoFit/>
          </a:bodyPr>
          <a:lstStyle/>
          <a:p>
            <a:r>
              <a:rPr lang="en-US" dirty="0"/>
              <a:t>Admin –  Payments  </a:t>
            </a:r>
          </a:p>
        </p:txBody>
      </p:sp>
      <p:pic>
        <p:nvPicPr>
          <p:cNvPr id="3" name="Picture 2">
            <a:extLst>
              <a:ext uri="{FF2B5EF4-FFF2-40B4-BE49-F238E27FC236}">
                <a16:creationId xmlns:a16="http://schemas.microsoft.com/office/drawing/2014/main" id="{1ADF0E80-57BB-C6D4-674A-C07D75B1391B}"/>
              </a:ext>
            </a:extLst>
          </p:cNvPr>
          <p:cNvPicPr>
            <a:picLocks noChangeAspect="1"/>
          </p:cNvPicPr>
          <p:nvPr/>
        </p:nvPicPr>
        <p:blipFill>
          <a:blip r:embed="rId2"/>
          <a:stretch>
            <a:fillRect/>
          </a:stretch>
        </p:blipFill>
        <p:spPr>
          <a:xfrm>
            <a:off x="0" y="661728"/>
            <a:ext cx="12192000" cy="6196271"/>
          </a:xfrm>
          <a:prstGeom prst="rect">
            <a:avLst/>
          </a:prstGeom>
        </p:spPr>
      </p:pic>
    </p:spTree>
    <p:extLst>
      <p:ext uri="{BB962C8B-B14F-4D97-AF65-F5344CB8AC3E}">
        <p14:creationId xmlns:p14="http://schemas.microsoft.com/office/powerpoint/2010/main" val="318804251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7647C8-880C-34F1-45D6-599BEBC05159}"/>
              </a:ext>
            </a:extLst>
          </p:cNvPr>
          <p:cNvPicPr>
            <a:picLocks noChangeAspect="1"/>
          </p:cNvPicPr>
          <p:nvPr/>
        </p:nvPicPr>
        <p:blipFill>
          <a:blip r:embed="rId2"/>
          <a:stretch>
            <a:fillRect/>
          </a:stretch>
        </p:blipFill>
        <p:spPr>
          <a:xfrm>
            <a:off x="0" y="-2144"/>
            <a:ext cx="12192000" cy="6860144"/>
          </a:xfrm>
          <a:prstGeom prst="rect">
            <a:avLst/>
          </a:prstGeom>
        </p:spPr>
      </p:pic>
    </p:spTree>
    <p:extLst>
      <p:ext uri="{BB962C8B-B14F-4D97-AF65-F5344CB8AC3E}">
        <p14:creationId xmlns:p14="http://schemas.microsoft.com/office/powerpoint/2010/main" val="59212769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6D9215-16E9-BFC6-B5E8-F600F81AD674}"/>
              </a:ext>
            </a:extLst>
          </p:cNvPr>
          <p:cNvPicPr>
            <a:picLocks noChangeAspect="1"/>
          </p:cNvPicPr>
          <p:nvPr/>
        </p:nvPicPr>
        <p:blipFill>
          <a:blip r:embed="rId2"/>
          <a:stretch>
            <a:fillRect/>
          </a:stretch>
        </p:blipFill>
        <p:spPr>
          <a:xfrm>
            <a:off x="0" y="578577"/>
            <a:ext cx="12192000" cy="6187983"/>
          </a:xfrm>
          <a:prstGeom prst="rect">
            <a:avLst/>
          </a:prstGeom>
        </p:spPr>
      </p:pic>
      <p:sp>
        <p:nvSpPr>
          <p:cNvPr id="4" name="TextBox 3">
            <a:extLst>
              <a:ext uri="{FF2B5EF4-FFF2-40B4-BE49-F238E27FC236}">
                <a16:creationId xmlns:a16="http://schemas.microsoft.com/office/drawing/2014/main" id="{4A0F44E7-E315-5AE0-6F60-F646E3499C24}"/>
              </a:ext>
            </a:extLst>
          </p:cNvPr>
          <p:cNvSpPr txBox="1"/>
          <p:nvPr/>
        </p:nvSpPr>
        <p:spPr>
          <a:xfrm>
            <a:off x="261257" y="115780"/>
            <a:ext cx="4676503" cy="369332"/>
          </a:xfrm>
          <a:prstGeom prst="rect">
            <a:avLst/>
          </a:prstGeom>
          <a:noFill/>
        </p:spPr>
        <p:txBody>
          <a:bodyPr wrap="square" rtlCol="0">
            <a:spAutoFit/>
          </a:bodyPr>
          <a:lstStyle/>
          <a:p>
            <a:r>
              <a:rPr lang="en-US" dirty="0"/>
              <a:t>ER Diagram (Mobile App)</a:t>
            </a:r>
          </a:p>
        </p:txBody>
      </p:sp>
    </p:spTree>
    <p:extLst>
      <p:ext uri="{BB962C8B-B14F-4D97-AF65-F5344CB8AC3E}">
        <p14:creationId xmlns:p14="http://schemas.microsoft.com/office/powerpoint/2010/main" val="325647181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0F44E7-E315-5AE0-6F60-F646E3499C24}"/>
              </a:ext>
            </a:extLst>
          </p:cNvPr>
          <p:cNvSpPr txBox="1"/>
          <p:nvPr/>
        </p:nvSpPr>
        <p:spPr>
          <a:xfrm>
            <a:off x="132786" y="211015"/>
            <a:ext cx="4676503" cy="461665"/>
          </a:xfrm>
          <a:prstGeom prst="rect">
            <a:avLst/>
          </a:prstGeom>
          <a:noFill/>
        </p:spPr>
        <p:txBody>
          <a:bodyPr wrap="square" rtlCol="0">
            <a:spAutoFit/>
          </a:bodyPr>
          <a:lstStyle/>
          <a:p>
            <a:pPr algn="ctr"/>
            <a:r>
              <a:rPr lang="en-US" sz="2400" b="1" dirty="0"/>
              <a:t>SIGN-IN Page</a:t>
            </a:r>
          </a:p>
        </p:txBody>
      </p:sp>
      <p:pic>
        <p:nvPicPr>
          <p:cNvPr id="5" name="Picture 4">
            <a:extLst>
              <a:ext uri="{FF2B5EF4-FFF2-40B4-BE49-F238E27FC236}">
                <a16:creationId xmlns:a16="http://schemas.microsoft.com/office/drawing/2014/main" id="{9CA44597-C28F-404B-78C7-490167D4A6FF}"/>
              </a:ext>
            </a:extLst>
          </p:cNvPr>
          <p:cNvPicPr>
            <a:picLocks noChangeAspect="1"/>
          </p:cNvPicPr>
          <p:nvPr/>
        </p:nvPicPr>
        <p:blipFill>
          <a:blip r:embed="rId2"/>
          <a:stretch>
            <a:fillRect/>
          </a:stretch>
        </p:blipFill>
        <p:spPr>
          <a:xfrm>
            <a:off x="4445392" y="0"/>
            <a:ext cx="4487594" cy="6858000"/>
          </a:xfrm>
          <a:prstGeom prst="rect">
            <a:avLst/>
          </a:prstGeom>
        </p:spPr>
      </p:pic>
      <p:sp>
        <p:nvSpPr>
          <p:cNvPr id="6" name="TextBox 5">
            <a:extLst>
              <a:ext uri="{FF2B5EF4-FFF2-40B4-BE49-F238E27FC236}">
                <a16:creationId xmlns:a16="http://schemas.microsoft.com/office/drawing/2014/main" id="{8B71908A-1B87-FC85-CB21-D3ED55112E9F}"/>
              </a:ext>
            </a:extLst>
          </p:cNvPr>
          <p:cNvSpPr txBox="1"/>
          <p:nvPr/>
        </p:nvSpPr>
        <p:spPr>
          <a:xfrm>
            <a:off x="407963" y="1266092"/>
            <a:ext cx="3545059" cy="3785652"/>
          </a:xfrm>
          <a:prstGeom prst="rect">
            <a:avLst/>
          </a:prstGeom>
          <a:noFill/>
        </p:spPr>
        <p:txBody>
          <a:bodyPr wrap="square" rtlCol="0">
            <a:spAutoFit/>
          </a:bodyPr>
          <a:lstStyle/>
          <a:p>
            <a:pPr algn="ctr"/>
            <a:r>
              <a:rPr lang="en-US" sz="2000" dirty="0"/>
              <a:t>This sign in page let you fill in you credentials to sign in to the application </a:t>
            </a:r>
          </a:p>
          <a:p>
            <a:pPr algn="ctr"/>
            <a:endParaRPr lang="en-US" sz="2000" dirty="0"/>
          </a:p>
          <a:p>
            <a:pPr algn="ctr"/>
            <a:r>
              <a:rPr lang="en-US" sz="2000" dirty="0"/>
              <a:t>As you can see there is a “Continue with google ” that helps facilitate the sign in process </a:t>
            </a:r>
          </a:p>
          <a:p>
            <a:pPr algn="ctr"/>
            <a:endParaRPr lang="en-US" sz="2000" dirty="0"/>
          </a:p>
          <a:p>
            <a:pPr algn="ctr"/>
            <a:r>
              <a:rPr lang="en-US" sz="2000" dirty="0"/>
              <a:t>Also if you don’t have an account you can register one free of charge </a:t>
            </a:r>
          </a:p>
        </p:txBody>
      </p:sp>
    </p:spTree>
    <p:extLst>
      <p:ext uri="{BB962C8B-B14F-4D97-AF65-F5344CB8AC3E}">
        <p14:creationId xmlns:p14="http://schemas.microsoft.com/office/powerpoint/2010/main" val="368389345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0F44E7-E315-5AE0-6F60-F646E3499C24}"/>
              </a:ext>
            </a:extLst>
          </p:cNvPr>
          <p:cNvSpPr txBox="1"/>
          <p:nvPr/>
        </p:nvSpPr>
        <p:spPr>
          <a:xfrm>
            <a:off x="132786" y="211015"/>
            <a:ext cx="4676503" cy="461665"/>
          </a:xfrm>
          <a:prstGeom prst="rect">
            <a:avLst/>
          </a:prstGeom>
          <a:noFill/>
        </p:spPr>
        <p:txBody>
          <a:bodyPr wrap="square" rtlCol="0">
            <a:spAutoFit/>
          </a:bodyPr>
          <a:lstStyle/>
          <a:p>
            <a:pPr algn="ctr"/>
            <a:r>
              <a:rPr lang="en-US" sz="2400" b="1" dirty="0"/>
              <a:t>SIGN-UP Page</a:t>
            </a:r>
          </a:p>
        </p:txBody>
      </p:sp>
      <p:sp>
        <p:nvSpPr>
          <p:cNvPr id="6" name="TextBox 5">
            <a:extLst>
              <a:ext uri="{FF2B5EF4-FFF2-40B4-BE49-F238E27FC236}">
                <a16:creationId xmlns:a16="http://schemas.microsoft.com/office/drawing/2014/main" id="{8B71908A-1B87-FC85-CB21-D3ED55112E9F}"/>
              </a:ext>
            </a:extLst>
          </p:cNvPr>
          <p:cNvSpPr txBox="1"/>
          <p:nvPr/>
        </p:nvSpPr>
        <p:spPr>
          <a:xfrm>
            <a:off x="174989" y="1702190"/>
            <a:ext cx="3848371" cy="2554545"/>
          </a:xfrm>
          <a:prstGeom prst="rect">
            <a:avLst/>
          </a:prstGeom>
          <a:noFill/>
        </p:spPr>
        <p:txBody>
          <a:bodyPr wrap="square" rtlCol="0">
            <a:spAutoFit/>
          </a:bodyPr>
          <a:lstStyle/>
          <a:p>
            <a:pPr algn="ctr"/>
            <a:r>
              <a:rPr lang="en-US" sz="2000" dirty="0"/>
              <a:t>This is the sign-up page that appears when you click sign-up here on the page before </a:t>
            </a:r>
          </a:p>
          <a:p>
            <a:pPr algn="ctr"/>
            <a:endParaRPr lang="en-US" sz="2000" dirty="0"/>
          </a:p>
          <a:p>
            <a:pPr algn="ctr"/>
            <a:r>
              <a:rPr lang="en-US" sz="2000" dirty="0"/>
              <a:t>Same as the page before you need to add the necessary credentials in order to create your account  </a:t>
            </a:r>
          </a:p>
        </p:txBody>
      </p:sp>
      <p:pic>
        <p:nvPicPr>
          <p:cNvPr id="3" name="Picture 2">
            <a:extLst>
              <a:ext uri="{FF2B5EF4-FFF2-40B4-BE49-F238E27FC236}">
                <a16:creationId xmlns:a16="http://schemas.microsoft.com/office/drawing/2014/main" id="{BCF27AEF-ED13-2EE4-F0DB-14AD31BAB927}"/>
              </a:ext>
            </a:extLst>
          </p:cNvPr>
          <p:cNvPicPr>
            <a:picLocks noChangeAspect="1"/>
          </p:cNvPicPr>
          <p:nvPr/>
        </p:nvPicPr>
        <p:blipFill>
          <a:blip r:embed="rId2"/>
          <a:stretch>
            <a:fillRect/>
          </a:stretch>
        </p:blipFill>
        <p:spPr>
          <a:xfrm>
            <a:off x="4590585" y="-12680"/>
            <a:ext cx="4676503" cy="6858000"/>
          </a:xfrm>
          <a:prstGeom prst="rect">
            <a:avLst/>
          </a:prstGeom>
        </p:spPr>
      </p:pic>
    </p:spTree>
    <p:extLst>
      <p:ext uri="{BB962C8B-B14F-4D97-AF65-F5344CB8AC3E}">
        <p14:creationId xmlns:p14="http://schemas.microsoft.com/office/powerpoint/2010/main" val="93560534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0F44E7-E315-5AE0-6F60-F646E3499C24}"/>
              </a:ext>
            </a:extLst>
          </p:cNvPr>
          <p:cNvSpPr txBox="1"/>
          <p:nvPr/>
        </p:nvSpPr>
        <p:spPr>
          <a:xfrm>
            <a:off x="132786" y="211015"/>
            <a:ext cx="4676503" cy="461665"/>
          </a:xfrm>
          <a:prstGeom prst="rect">
            <a:avLst/>
          </a:prstGeom>
          <a:noFill/>
        </p:spPr>
        <p:txBody>
          <a:bodyPr wrap="square" rtlCol="0">
            <a:spAutoFit/>
          </a:bodyPr>
          <a:lstStyle/>
          <a:p>
            <a:pPr algn="ctr"/>
            <a:r>
              <a:rPr lang="en-US" sz="2400" b="1" dirty="0"/>
              <a:t>Continue With google button</a:t>
            </a:r>
          </a:p>
        </p:txBody>
      </p:sp>
      <p:sp>
        <p:nvSpPr>
          <p:cNvPr id="6" name="TextBox 5">
            <a:extLst>
              <a:ext uri="{FF2B5EF4-FFF2-40B4-BE49-F238E27FC236}">
                <a16:creationId xmlns:a16="http://schemas.microsoft.com/office/drawing/2014/main" id="{8B71908A-1B87-FC85-CB21-D3ED55112E9F}"/>
              </a:ext>
            </a:extLst>
          </p:cNvPr>
          <p:cNvSpPr txBox="1"/>
          <p:nvPr/>
        </p:nvSpPr>
        <p:spPr>
          <a:xfrm>
            <a:off x="546851" y="2441900"/>
            <a:ext cx="3848371" cy="1323439"/>
          </a:xfrm>
          <a:prstGeom prst="rect">
            <a:avLst/>
          </a:prstGeom>
          <a:noFill/>
        </p:spPr>
        <p:txBody>
          <a:bodyPr wrap="square" rtlCol="0">
            <a:spAutoFit/>
          </a:bodyPr>
          <a:lstStyle/>
          <a:p>
            <a:pPr algn="ctr"/>
            <a:r>
              <a:rPr lang="en-US" sz="2000" dirty="0"/>
              <a:t>When clicked it will require you to choose which google account you need to sign in with just like the photo </a:t>
            </a:r>
          </a:p>
        </p:txBody>
      </p:sp>
      <p:pic>
        <p:nvPicPr>
          <p:cNvPr id="5" name="Picture 4">
            <a:extLst>
              <a:ext uri="{FF2B5EF4-FFF2-40B4-BE49-F238E27FC236}">
                <a16:creationId xmlns:a16="http://schemas.microsoft.com/office/drawing/2014/main" id="{E7BE3A48-BC2C-FE5D-36B3-661CFAE605F9}"/>
              </a:ext>
            </a:extLst>
          </p:cNvPr>
          <p:cNvPicPr>
            <a:picLocks noChangeAspect="1"/>
          </p:cNvPicPr>
          <p:nvPr/>
        </p:nvPicPr>
        <p:blipFill>
          <a:blip r:embed="rId2"/>
          <a:stretch>
            <a:fillRect/>
          </a:stretch>
        </p:blipFill>
        <p:spPr>
          <a:xfrm>
            <a:off x="4704068" y="0"/>
            <a:ext cx="4676502" cy="6858000"/>
          </a:xfrm>
          <a:prstGeom prst="rect">
            <a:avLst/>
          </a:prstGeom>
        </p:spPr>
      </p:pic>
    </p:spTree>
    <p:extLst>
      <p:ext uri="{BB962C8B-B14F-4D97-AF65-F5344CB8AC3E}">
        <p14:creationId xmlns:p14="http://schemas.microsoft.com/office/powerpoint/2010/main" val="224851902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0F44E7-E315-5AE0-6F60-F646E3499C24}"/>
              </a:ext>
            </a:extLst>
          </p:cNvPr>
          <p:cNvSpPr txBox="1"/>
          <p:nvPr/>
        </p:nvSpPr>
        <p:spPr>
          <a:xfrm>
            <a:off x="-378439" y="323557"/>
            <a:ext cx="4676503" cy="461665"/>
          </a:xfrm>
          <a:prstGeom prst="rect">
            <a:avLst/>
          </a:prstGeom>
          <a:noFill/>
        </p:spPr>
        <p:txBody>
          <a:bodyPr wrap="square" rtlCol="0">
            <a:spAutoFit/>
          </a:bodyPr>
          <a:lstStyle/>
          <a:p>
            <a:pPr algn="ctr"/>
            <a:r>
              <a:rPr lang="en-US" sz="2400" b="1" dirty="0"/>
              <a:t>Home Page</a:t>
            </a:r>
          </a:p>
        </p:txBody>
      </p:sp>
      <p:sp>
        <p:nvSpPr>
          <p:cNvPr id="6" name="TextBox 5">
            <a:extLst>
              <a:ext uri="{FF2B5EF4-FFF2-40B4-BE49-F238E27FC236}">
                <a16:creationId xmlns:a16="http://schemas.microsoft.com/office/drawing/2014/main" id="{8B71908A-1B87-FC85-CB21-D3ED55112E9F}"/>
              </a:ext>
            </a:extLst>
          </p:cNvPr>
          <p:cNvSpPr txBox="1"/>
          <p:nvPr/>
        </p:nvSpPr>
        <p:spPr>
          <a:xfrm>
            <a:off x="0" y="1228397"/>
            <a:ext cx="3848371" cy="4401205"/>
          </a:xfrm>
          <a:prstGeom prst="rect">
            <a:avLst/>
          </a:prstGeom>
          <a:noFill/>
        </p:spPr>
        <p:txBody>
          <a:bodyPr wrap="square" rtlCol="0">
            <a:spAutoFit/>
          </a:bodyPr>
          <a:lstStyle/>
          <a:p>
            <a:pPr algn="ctr"/>
            <a:r>
              <a:rPr lang="en-US" sz="2000" dirty="0"/>
              <a:t>When you log in to the app this page appears with 6 buttons that are in the bottom of the  page and as you can see the settings appear when you click on the top right icon in the corner </a:t>
            </a:r>
          </a:p>
          <a:p>
            <a:pPr algn="ctr"/>
            <a:endParaRPr lang="en-US" sz="2000" dirty="0"/>
          </a:p>
          <a:p>
            <a:pPr algn="ctr"/>
            <a:r>
              <a:rPr lang="en-US" sz="2000" dirty="0"/>
              <a:t>And if you click on the share icon found on the top left corner of the page you can share the link of the app to anyone on any platform as shown in the second picture</a:t>
            </a:r>
          </a:p>
        </p:txBody>
      </p:sp>
      <p:pic>
        <p:nvPicPr>
          <p:cNvPr id="22" name="Picture 21">
            <a:extLst>
              <a:ext uri="{FF2B5EF4-FFF2-40B4-BE49-F238E27FC236}">
                <a16:creationId xmlns:a16="http://schemas.microsoft.com/office/drawing/2014/main" id="{381F198D-05E9-EE44-67B1-60971EE4EAA2}"/>
              </a:ext>
            </a:extLst>
          </p:cNvPr>
          <p:cNvPicPr>
            <a:picLocks noChangeAspect="1"/>
          </p:cNvPicPr>
          <p:nvPr/>
        </p:nvPicPr>
        <p:blipFill>
          <a:blip r:embed="rId2"/>
          <a:stretch>
            <a:fillRect/>
          </a:stretch>
        </p:blipFill>
        <p:spPr>
          <a:xfrm>
            <a:off x="4298064" y="0"/>
            <a:ext cx="3595871" cy="6858000"/>
          </a:xfrm>
          <a:prstGeom prst="rect">
            <a:avLst/>
          </a:prstGeom>
        </p:spPr>
      </p:pic>
      <p:pic>
        <p:nvPicPr>
          <p:cNvPr id="23" name="Picture 22">
            <a:extLst>
              <a:ext uri="{FF2B5EF4-FFF2-40B4-BE49-F238E27FC236}">
                <a16:creationId xmlns:a16="http://schemas.microsoft.com/office/drawing/2014/main" id="{CB5923A0-FDBA-F3B5-7792-B6B9B046D94D}"/>
              </a:ext>
            </a:extLst>
          </p:cNvPr>
          <p:cNvPicPr>
            <a:picLocks noChangeAspect="1"/>
          </p:cNvPicPr>
          <p:nvPr/>
        </p:nvPicPr>
        <p:blipFill>
          <a:blip r:embed="rId3"/>
          <a:stretch>
            <a:fillRect/>
          </a:stretch>
        </p:blipFill>
        <p:spPr>
          <a:xfrm>
            <a:off x="8377594" y="-1"/>
            <a:ext cx="3595871" cy="6858000"/>
          </a:xfrm>
          <a:prstGeom prst="rect">
            <a:avLst/>
          </a:prstGeom>
        </p:spPr>
      </p:pic>
    </p:spTree>
    <p:extLst>
      <p:ext uri="{BB962C8B-B14F-4D97-AF65-F5344CB8AC3E}">
        <p14:creationId xmlns:p14="http://schemas.microsoft.com/office/powerpoint/2010/main" val="145879506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0F44E7-E315-5AE0-6F60-F646E3499C24}"/>
              </a:ext>
            </a:extLst>
          </p:cNvPr>
          <p:cNvSpPr txBox="1"/>
          <p:nvPr/>
        </p:nvSpPr>
        <p:spPr>
          <a:xfrm>
            <a:off x="261256" y="506437"/>
            <a:ext cx="4676503" cy="461665"/>
          </a:xfrm>
          <a:prstGeom prst="rect">
            <a:avLst/>
          </a:prstGeom>
          <a:noFill/>
        </p:spPr>
        <p:txBody>
          <a:bodyPr wrap="square" rtlCol="0">
            <a:spAutoFit/>
          </a:bodyPr>
          <a:lstStyle/>
          <a:p>
            <a:pPr algn="ctr"/>
            <a:r>
              <a:rPr lang="en-US" sz="2400" b="1" dirty="0"/>
              <a:t>Home Page</a:t>
            </a:r>
          </a:p>
        </p:txBody>
      </p:sp>
      <p:sp>
        <p:nvSpPr>
          <p:cNvPr id="6" name="TextBox 5">
            <a:extLst>
              <a:ext uri="{FF2B5EF4-FFF2-40B4-BE49-F238E27FC236}">
                <a16:creationId xmlns:a16="http://schemas.microsoft.com/office/drawing/2014/main" id="{8B71908A-1B87-FC85-CB21-D3ED55112E9F}"/>
              </a:ext>
            </a:extLst>
          </p:cNvPr>
          <p:cNvSpPr txBox="1"/>
          <p:nvPr/>
        </p:nvSpPr>
        <p:spPr>
          <a:xfrm>
            <a:off x="562708" y="1903647"/>
            <a:ext cx="3848371" cy="2246769"/>
          </a:xfrm>
          <a:prstGeom prst="rect">
            <a:avLst/>
          </a:prstGeom>
          <a:noFill/>
        </p:spPr>
        <p:txBody>
          <a:bodyPr wrap="square" rtlCol="0">
            <a:spAutoFit/>
          </a:bodyPr>
          <a:lstStyle/>
          <a:p>
            <a:pPr algn="ctr"/>
            <a:r>
              <a:rPr lang="en-US" sz="2000" dirty="0"/>
              <a:t>As you click on the about us that is found in the settings icon  </a:t>
            </a:r>
          </a:p>
          <a:p>
            <a:pPr algn="ctr"/>
            <a:endParaRPr lang="en-US" sz="2000" dirty="0"/>
          </a:p>
          <a:p>
            <a:pPr algn="ctr"/>
            <a:r>
              <a:rPr lang="en-US" sz="2000" dirty="0"/>
              <a:t>A paragraph appears </a:t>
            </a:r>
          </a:p>
          <a:p>
            <a:pPr algn="ctr"/>
            <a:r>
              <a:rPr lang="en-US" sz="2000" dirty="0"/>
              <a:t>And talks about what the app is about and what can it do </a:t>
            </a:r>
          </a:p>
        </p:txBody>
      </p:sp>
      <p:pic>
        <p:nvPicPr>
          <p:cNvPr id="3" name="Picture 2">
            <a:extLst>
              <a:ext uri="{FF2B5EF4-FFF2-40B4-BE49-F238E27FC236}">
                <a16:creationId xmlns:a16="http://schemas.microsoft.com/office/drawing/2014/main" id="{FC1E8612-8D17-3CE4-FE68-F4AB83281ACB}"/>
              </a:ext>
            </a:extLst>
          </p:cNvPr>
          <p:cNvPicPr>
            <a:picLocks noChangeAspect="1"/>
          </p:cNvPicPr>
          <p:nvPr/>
        </p:nvPicPr>
        <p:blipFill>
          <a:blip r:embed="rId2"/>
          <a:stretch>
            <a:fillRect/>
          </a:stretch>
        </p:blipFill>
        <p:spPr>
          <a:xfrm>
            <a:off x="5464440" y="0"/>
            <a:ext cx="3978129" cy="6858000"/>
          </a:xfrm>
          <a:prstGeom prst="rect">
            <a:avLst/>
          </a:prstGeom>
        </p:spPr>
      </p:pic>
    </p:spTree>
    <p:extLst>
      <p:ext uri="{BB962C8B-B14F-4D97-AF65-F5344CB8AC3E}">
        <p14:creationId xmlns:p14="http://schemas.microsoft.com/office/powerpoint/2010/main" val="173044635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0F44E7-E315-5AE0-6F60-F646E3499C24}"/>
              </a:ext>
            </a:extLst>
          </p:cNvPr>
          <p:cNvSpPr txBox="1"/>
          <p:nvPr/>
        </p:nvSpPr>
        <p:spPr>
          <a:xfrm>
            <a:off x="-378439" y="323557"/>
            <a:ext cx="4676503" cy="461665"/>
          </a:xfrm>
          <a:prstGeom prst="rect">
            <a:avLst/>
          </a:prstGeom>
          <a:noFill/>
        </p:spPr>
        <p:txBody>
          <a:bodyPr wrap="square" rtlCol="0">
            <a:spAutoFit/>
          </a:bodyPr>
          <a:lstStyle/>
          <a:p>
            <a:pPr algn="ctr"/>
            <a:r>
              <a:rPr lang="en-US" sz="2400" b="1" dirty="0"/>
              <a:t>Store Page</a:t>
            </a:r>
          </a:p>
        </p:txBody>
      </p:sp>
      <p:sp>
        <p:nvSpPr>
          <p:cNvPr id="6" name="TextBox 5">
            <a:extLst>
              <a:ext uri="{FF2B5EF4-FFF2-40B4-BE49-F238E27FC236}">
                <a16:creationId xmlns:a16="http://schemas.microsoft.com/office/drawing/2014/main" id="{8B71908A-1B87-FC85-CB21-D3ED55112E9F}"/>
              </a:ext>
            </a:extLst>
          </p:cNvPr>
          <p:cNvSpPr txBox="1"/>
          <p:nvPr/>
        </p:nvSpPr>
        <p:spPr>
          <a:xfrm>
            <a:off x="0" y="1228397"/>
            <a:ext cx="3848371" cy="4708981"/>
          </a:xfrm>
          <a:prstGeom prst="rect">
            <a:avLst/>
          </a:prstGeom>
          <a:noFill/>
        </p:spPr>
        <p:txBody>
          <a:bodyPr wrap="square" rtlCol="0">
            <a:spAutoFit/>
          </a:bodyPr>
          <a:lstStyle/>
          <a:p>
            <a:pPr algn="ctr"/>
            <a:r>
              <a:rPr lang="en-US" sz="2000" dirty="0"/>
              <a:t>The stores page includes all the stores in ansar where you can scroll down to see and like them</a:t>
            </a:r>
          </a:p>
          <a:p>
            <a:pPr algn="ctr"/>
            <a:endParaRPr lang="en-US" sz="2000" dirty="0"/>
          </a:p>
          <a:p>
            <a:pPr algn="ctr"/>
            <a:r>
              <a:rPr lang="en-US" sz="2000" dirty="0"/>
              <a:t>As you can see in the picture there is a search bar to search for any store name you want as shown in the second photo</a:t>
            </a:r>
          </a:p>
          <a:p>
            <a:pPr algn="ctr"/>
            <a:r>
              <a:rPr lang="en-US" sz="2000" dirty="0"/>
              <a:t> </a:t>
            </a:r>
          </a:p>
          <a:p>
            <a:pPr algn="ctr"/>
            <a:r>
              <a:rPr lang="en-US" sz="2000" dirty="0"/>
              <a:t>Beneath the search bar you can see a navigation bar where you can scroll between the category you are looking for</a:t>
            </a:r>
          </a:p>
          <a:p>
            <a:pPr algn="ctr"/>
            <a:endParaRPr lang="en-US" sz="2000" dirty="0"/>
          </a:p>
        </p:txBody>
      </p:sp>
      <p:pic>
        <p:nvPicPr>
          <p:cNvPr id="3" name="Picture 2">
            <a:extLst>
              <a:ext uri="{FF2B5EF4-FFF2-40B4-BE49-F238E27FC236}">
                <a16:creationId xmlns:a16="http://schemas.microsoft.com/office/drawing/2014/main" id="{8C89A0A0-504C-3C1D-D472-A9339910A9ED}"/>
              </a:ext>
            </a:extLst>
          </p:cNvPr>
          <p:cNvPicPr>
            <a:picLocks noChangeAspect="1"/>
          </p:cNvPicPr>
          <p:nvPr/>
        </p:nvPicPr>
        <p:blipFill>
          <a:blip r:embed="rId2"/>
          <a:stretch>
            <a:fillRect/>
          </a:stretch>
        </p:blipFill>
        <p:spPr>
          <a:xfrm>
            <a:off x="3978813" y="0"/>
            <a:ext cx="3915126" cy="6858000"/>
          </a:xfrm>
          <a:prstGeom prst="rect">
            <a:avLst/>
          </a:prstGeom>
        </p:spPr>
      </p:pic>
      <p:pic>
        <p:nvPicPr>
          <p:cNvPr id="7" name="Picture 6">
            <a:extLst>
              <a:ext uri="{FF2B5EF4-FFF2-40B4-BE49-F238E27FC236}">
                <a16:creationId xmlns:a16="http://schemas.microsoft.com/office/drawing/2014/main" id="{CE228699-9B33-79EA-A5AA-3EE05FF8B72A}"/>
              </a:ext>
            </a:extLst>
          </p:cNvPr>
          <p:cNvPicPr>
            <a:picLocks noChangeAspect="1"/>
          </p:cNvPicPr>
          <p:nvPr/>
        </p:nvPicPr>
        <p:blipFill>
          <a:blip r:embed="rId3"/>
          <a:stretch>
            <a:fillRect/>
          </a:stretch>
        </p:blipFill>
        <p:spPr>
          <a:xfrm>
            <a:off x="8205623" y="0"/>
            <a:ext cx="3915125" cy="6858000"/>
          </a:xfrm>
          <a:prstGeom prst="rect">
            <a:avLst/>
          </a:prstGeom>
        </p:spPr>
      </p:pic>
    </p:spTree>
    <p:extLst>
      <p:ext uri="{BB962C8B-B14F-4D97-AF65-F5344CB8AC3E}">
        <p14:creationId xmlns:p14="http://schemas.microsoft.com/office/powerpoint/2010/main" val="1975646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475E2-4F2D-46DB-BC54-5B2EB79397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40D16D-AB8E-F56B-E84E-D93F79179995}"/>
              </a:ext>
            </a:extLst>
          </p:cNvPr>
          <p:cNvSpPr>
            <a:spLocks noGrp="1"/>
          </p:cNvSpPr>
          <p:nvPr>
            <p:ph type="ctrTitle"/>
          </p:nvPr>
        </p:nvSpPr>
        <p:spPr>
          <a:xfrm>
            <a:off x="1757889" y="-1777482"/>
            <a:ext cx="8676222" cy="3200400"/>
          </a:xfrm>
        </p:spPr>
        <p:txBody>
          <a:bodyPr/>
          <a:lstStyle/>
          <a:p>
            <a:pPr algn="ctr"/>
            <a:r>
              <a:rPr lang="en-US" dirty="0">
                <a:latin typeface="Arial Black" panose="020B0A04020102020204" pitchFamily="34" charset="0"/>
              </a:rPr>
              <a:t> Our idea</a:t>
            </a:r>
          </a:p>
        </p:txBody>
      </p:sp>
      <p:sp>
        <p:nvSpPr>
          <p:cNvPr id="7" name="TextBox 6">
            <a:extLst>
              <a:ext uri="{FF2B5EF4-FFF2-40B4-BE49-F238E27FC236}">
                <a16:creationId xmlns:a16="http://schemas.microsoft.com/office/drawing/2014/main" id="{72BFA6BC-C537-7FAB-73F7-E4ADF1B66AC9}"/>
              </a:ext>
            </a:extLst>
          </p:cNvPr>
          <p:cNvSpPr txBox="1"/>
          <p:nvPr/>
        </p:nvSpPr>
        <p:spPr>
          <a:xfrm>
            <a:off x="776901" y="2280046"/>
            <a:ext cx="5319099" cy="3170099"/>
          </a:xfrm>
          <a:prstGeom prst="rect">
            <a:avLst/>
          </a:prstGeom>
          <a:noFill/>
        </p:spPr>
        <p:txBody>
          <a:bodyPr wrap="square" rtlCol="0">
            <a:spAutoFit/>
          </a:bodyPr>
          <a:lstStyle/>
          <a:p>
            <a:pPr algn="ctr"/>
            <a:r>
              <a:rPr lang="en-US" sz="2000" b="1" dirty="0"/>
              <a:t>A comprehensive village guide app designed to help users explore local stores and services within a community. This project includes a mobile app built with Flutter, a web interface using PHP, and a MySQL backend. Each store's information, including images, categories, and special offers, is managed by the admin through a secure panel.</a:t>
            </a:r>
          </a:p>
        </p:txBody>
      </p:sp>
      <p:pic>
        <p:nvPicPr>
          <p:cNvPr id="4" name="Picture 3">
            <a:extLst>
              <a:ext uri="{FF2B5EF4-FFF2-40B4-BE49-F238E27FC236}">
                <a16:creationId xmlns:a16="http://schemas.microsoft.com/office/drawing/2014/main" id="{30696B3E-F23E-C37B-014A-77A4FDE7DF3C}"/>
              </a:ext>
            </a:extLst>
          </p:cNvPr>
          <p:cNvPicPr>
            <a:picLocks noChangeAspect="1"/>
          </p:cNvPicPr>
          <p:nvPr/>
        </p:nvPicPr>
        <p:blipFill>
          <a:blip r:embed="rId2"/>
          <a:stretch>
            <a:fillRect/>
          </a:stretch>
        </p:blipFill>
        <p:spPr>
          <a:xfrm>
            <a:off x="6482462" y="2295331"/>
            <a:ext cx="5709538" cy="414216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70653643"/>
      </p:ext>
    </p:extLst>
  </p:cSld>
  <p:clrMapOvr>
    <a:masterClrMapping/>
  </p:clrMapOvr>
  <p:transition spd="slow" advTm="4000">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0F44E7-E315-5AE0-6F60-F646E3499C24}"/>
              </a:ext>
            </a:extLst>
          </p:cNvPr>
          <p:cNvSpPr txBox="1"/>
          <p:nvPr/>
        </p:nvSpPr>
        <p:spPr>
          <a:xfrm>
            <a:off x="-378439" y="323557"/>
            <a:ext cx="4676503" cy="461665"/>
          </a:xfrm>
          <a:prstGeom prst="rect">
            <a:avLst/>
          </a:prstGeom>
          <a:noFill/>
        </p:spPr>
        <p:txBody>
          <a:bodyPr wrap="square" rtlCol="0">
            <a:spAutoFit/>
          </a:bodyPr>
          <a:lstStyle/>
          <a:p>
            <a:pPr algn="ctr"/>
            <a:r>
              <a:rPr lang="en-US" sz="2400" b="1" dirty="0"/>
              <a:t>Store Page</a:t>
            </a:r>
          </a:p>
        </p:txBody>
      </p:sp>
      <p:sp>
        <p:nvSpPr>
          <p:cNvPr id="6" name="TextBox 5">
            <a:extLst>
              <a:ext uri="{FF2B5EF4-FFF2-40B4-BE49-F238E27FC236}">
                <a16:creationId xmlns:a16="http://schemas.microsoft.com/office/drawing/2014/main" id="{8B71908A-1B87-FC85-CB21-D3ED55112E9F}"/>
              </a:ext>
            </a:extLst>
          </p:cNvPr>
          <p:cNvSpPr txBox="1"/>
          <p:nvPr/>
        </p:nvSpPr>
        <p:spPr>
          <a:xfrm>
            <a:off x="224610" y="2030256"/>
            <a:ext cx="3848371" cy="2554545"/>
          </a:xfrm>
          <a:prstGeom prst="rect">
            <a:avLst/>
          </a:prstGeom>
          <a:noFill/>
        </p:spPr>
        <p:txBody>
          <a:bodyPr wrap="square" rtlCol="0">
            <a:spAutoFit/>
          </a:bodyPr>
          <a:lstStyle/>
          <a:p>
            <a:pPr algn="ctr"/>
            <a:r>
              <a:rPr lang="en-US" sz="2000" dirty="0"/>
              <a:t>When you click on any store you need it shows more information about it like the description of the store , phone number and location of the store . Furthermore , you can see and visit all social media related to the store</a:t>
            </a:r>
          </a:p>
        </p:txBody>
      </p:sp>
      <p:pic>
        <p:nvPicPr>
          <p:cNvPr id="5" name="Picture 4">
            <a:extLst>
              <a:ext uri="{FF2B5EF4-FFF2-40B4-BE49-F238E27FC236}">
                <a16:creationId xmlns:a16="http://schemas.microsoft.com/office/drawing/2014/main" id="{E1FAAAB0-940D-07E7-2EF5-BA3FED432935}"/>
              </a:ext>
            </a:extLst>
          </p:cNvPr>
          <p:cNvPicPr>
            <a:picLocks noChangeAspect="1"/>
          </p:cNvPicPr>
          <p:nvPr/>
        </p:nvPicPr>
        <p:blipFill>
          <a:blip r:embed="rId2"/>
          <a:stretch>
            <a:fillRect/>
          </a:stretch>
        </p:blipFill>
        <p:spPr>
          <a:xfrm>
            <a:off x="4274855" y="0"/>
            <a:ext cx="3642289" cy="6858000"/>
          </a:xfrm>
          <a:prstGeom prst="rect">
            <a:avLst/>
          </a:prstGeom>
        </p:spPr>
      </p:pic>
      <p:pic>
        <p:nvPicPr>
          <p:cNvPr id="9" name="Picture 8">
            <a:extLst>
              <a:ext uri="{FF2B5EF4-FFF2-40B4-BE49-F238E27FC236}">
                <a16:creationId xmlns:a16="http://schemas.microsoft.com/office/drawing/2014/main" id="{9807B898-763B-182D-F9F6-1633C6AE90E7}"/>
              </a:ext>
            </a:extLst>
          </p:cNvPr>
          <p:cNvPicPr>
            <a:picLocks noChangeAspect="1"/>
          </p:cNvPicPr>
          <p:nvPr/>
        </p:nvPicPr>
        <p:blipFill>
          <a:blip r:embed="rId3"/>
          <a:stretch>
            <a:fillRect/>
          </a:stretch>
        </p:blipFill>
        <p:spPr>
          <a:xfrm>
            <a:off x="8325102" y="0"/>
            <a:ext cx="3642288" cy="6858000"/>
          </a:xfrm>
          <a:prstGeom prst="rect">
            <a:avLst/>
          </a:prstGeom>
        </p:spPr>
      </p:pic>
    </p:spTree>
    <p:extLst>
      <p:ext uri="{BB962C8B-B14F-4D97-AF65-F5344CB8AC3E}">
        <p14:creationId xmlns:p14="http://schemas.microsoft.com/office/powerpoint/2010/main" val="155749783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0F44E7-E315-5AE0-6F60-F646E3499C24}"/>
              </a:ext>
            </a:extLst>
          </p:cNvPr>
          <p:cNvSpPr txBox="1"/>
          <p:nvPr/>
        </p:nvSpPr>
        <p:spPr>
          <a:xfrm>
            <a:off x="190844" y="576776"/>
            <a:ext cx="4676503" cy="461665"/>
          </a:xfrm>
          <a:prstGeom prst="rect">
            <a:avLst/>
          </a:prstGeom>
          <a:noFill/>
        </p:spPr>
        <p:txBody>
          <a:bodyPr wrap="square" rtlCol="0">
            <a:spAutoFit/>
          </a:bodyPr>
          <a:lstStyle/>
          <a:p>
            <a:pPr algn="ctr"/>
            <a:r>
              <a:rPr lang="en-US" sz="2400" b="1" dirty="0"/>
              <a:t>Deals Page</a:t>
            </a:r>
          </a:p>
        </p:txBody>
      </p:sp>
      <p:sp>
        <p:nvSpPr>
          <p:cNvPr id="6" name="TextBox 5">
            <a:extLst>
              <a:ext uri="{FF2B5EF4-FFF2-40B4-BE49-F238E27FC236}">
                <a16:creationId xmlns:a16="http://schemas.microsoft.com/office/drawing/2014/main" id="{8B71908A-1B87-FC85-CB21-D3ED55112E9F}"/>
              </a:ext>
            </a:extLst>
          </p:cNvPr>
          <p:cNvSpPr txBox="1"/>
          <p:nvPr/>
        </p:nvSpPr>
        <p:spPr>
          <a:xfrm>
            <a:off x="604911" y="2044323"/>
            <a:ext cx="3848371" cy="2554545"/>
          </a:xfrm>
          <a:prstGeom prst="rect">
            <a:avLst/>
          </a:prstGeom>
          <a:noFill/>
        </p:spPr>
        <p:txBody>
          <a:bodyPr wrap="square" rtlCol="0">
            <a:spAutoFit/>
          </a:bodyPr>
          <a:lstStyle/>
          <a:p>
            <a:pPr algn="ctr"/>
            <a:endParaRPr lang="en-US" sz="2000" dirty="0"/>
          </a:p>
          <a:p>
            <a:pPr algn="ctr"/>
            <a:r>
              <a:rPr lang="en-US" sz="2000" dirty="0"/>
              <a:t>The deals page includes all the recent deals and its description beneath it also for how long is the deal available </a:t>
            </a:r>
          </a:p>
          <a:p>
            <a:pPr algn="ctr"/>
            <a:r>
              <a:rPr lang="en-US" sz="2000" dirty="0"/>
              <a:t>You can scroll down to see more deals of more stores </a:t>
            </a:r>
          </a:p>
          <a:p>
            <a:pPr algn="ctr"/>
            <a:endParaRPr lang="en-US" sz="2000" dirty="0"/>
          </a:p>
        </p:txBody>
      </p:sp>
      <p:pic>
        <p:nvPicPr>
          <p:cNvPr id="5" name="Picture 4">
            <a:extLst>
              <a:ext uri="{FF2B5EF4-FFF2-40B4-BE49-F238E27FC236}">
                <a16:creationId xmlns:a16="http://schemas.microsoft.com/office/drawing/2014/main" id="{DC9B53A5-A134-864E-01C6-F1A998A29A27}"/>
              </a:ext>
            </a:extLst>
          </p:cNvPr>
          <p:cNvPicPr>
            <a:picLocks noChangeAspect="1"/>
          </p:cNvPicPr>
          <p:nvPr/>
        </p:nvPicPr>
        <p:blipFill>
          <a:blip r:embed="rId2"/>
          <a:stretch>
            <a:fillRect/>
          </a:stretch>
        </p:blipFill>
        <p:spPr>
          <a:xfrm>
            <a:off x="5193836" y="0"/>
            <a:ext cx="4103249" cy="6858000"/>
          </a:xfrm>
          <a:prstGeom prst="rect">
            <a:avLst/>
          </a:prstGeom>
        </p:spPr>
      </p:pic>
    </p:spTree>
    <p:extLst>
      <p:ext uri="{BB962C8B-B14F-4D97-AF65-F5344CB8AC3E}">
        <p14:creationId xmlns:p14="http://schemas.microsoft.com/office/powerpoint/2010/main" val="223643090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0F44E7-E315-5AE0-6F60-F646E3499C24}"/>
              </a:ext>
            </a:extLst>
          </p:cNvPr>
          <p:cNvSpPr txBox="1"/>
          <p:nvPr/>
        </p:nvSpPr>
        <p:spPr>
          <a:xfrm>
            <a:off x="190844" y="576776"/>
            <a:ext cx="4676503" cy="461665"/>
          </a:xfrm>
          <a:prstGeom prst="rect">
            <a:avLst/>
          </a:prstGeom>
          <a:noFill/>
        </p:spPr>
        <p:txBody>
          <a:bodyPr wrap="square" rtlCol="0">
            <a:spAutoFit/>
          </a:bodyPr>
          <a:lstStyle/>
          <a:p>
            <a:pPr algn="ctr"/>
            <a:r>
              <a:rPr lang="en-US" sz="2400" b="1" dirty="0"/>
              <a:t>Maps Page</a:t>
            </a:r>
          </a:p>
        </p:txBody>
      </p:sp>
      <p:sp>
        <p:nvSpPr>
          <p:cNvPr id="6" name="TextBox 5">
            <a:extLst>
              <a:ext uri="{FF2B5EF4-FFF2-40B4-BE49-F238E27FC236}">
                <a16:creationId xmlns:a16="http://schemas.microsoft.com/office/drawing/2014/main" id="{8B71908A-1B87-FC85-CB21-D3ED55112E9F}"/>
              </a:ext>
            </a:extLst>
          </p:cNvPr>
          <p:cNvSpPr txBox="1"/>
          <p:nvPr/>
        </p:nvSpPr>
        <p:spPr>
          <a:xfrm>
            <a:off x="381692" y="1931781"/>
            <a:ext cx="3848371" cy="2246769"/>
          </a:xfrm>
          <a:prstGeom prst="rect">
            <a:avLst/>
          </a:prstGeom>
          <a:noFill/>
        </p:spPr>
        <p:txBody>
          <a:bodyPr wrap="square" rtlCol="0">
            <a:spAutoFit/>
          </a:bodyPr>
          <a:lstStyle/>
          <a:p>
            <a:pPr algn="ctr"/>
            <a:r>
              <a:rPr lang="en-US" sz="2000" dirty="0"/>
              <a:t>The maps page takes you to the location of ansar where you can see where each store is located </a:t>
            </a:r>
          </a:p>
          <a:p>
            <a:pPr algn="ctr"/>
            <a:r>
              <a:rPr lang="en-US" sz="2000" dirty="0"/>
              <a:t>The top right button gives you a live view of the area you are in </a:t>
            </a:r>
          </a:p>
        </p:txBody>
      </p:sp>
      <p:pic>
        <p:nvPicPr>
          <p:cNvPr id="3" name="Picture 2">
            <a:extLst>
              <a:ext uri="{FF2B5EF4-FFF2-40B4-BE49-F238E27FC236}">
                <a16:creationId xmlns:a16="http://schemas.microsoft.com/office/drawing/2014/main" id="{E382DBBF-55B4-219D-B451-5A4105F12716}"/>
              </a:ext>
            </a:extLst>
          </p:cNvPr>
          <p:cNvPicPr>
            <a:picLocks noChangeAspect="1"/>
          </p:cNvPicPr>
          <p:nvPr/>
        </p:nvPicPr>
        <p:blipFill>
          <a:blip r:embed="rId2"/>
          <a:stretch>
            <a:fillRect/>
          </a:stretch>
        </p:blipFill>
        <p:spPr>
          <a:xfrm>
            <a:off x="4644128" y="0"/>
            <a:ext cx="3566904" cy="6858000"/>
          </a:xfrm>
          <a:prstGeom prst="rect">
            <a:avLst/>
          </a:prstGeom>
        </p:spPr>
      </p:pic>
      <p:pic>
        <p:nvPicPr>
          <p:cNvPr id="8" name="Picture 7">
            <a:extLst>
              <a:ext uri="{FF2B5EF4-FFF2-40B4-BE49-F238E27FC236}">
                <a16:creationId xmlns:a16="http://schemas.microsoft.com/office/drawing/2014/main" id="{BB37438C-68C1-CF87-7F65-3F85264BA6C7}"/>
              </a:ext>
            </a:extLst>
          </p:cNvPr>
          <p:cNvPicPr>
            <a:picLocks noChangeAspect="1"/>
          </p:cNvPicPr>
          <p:nvPr/>
        </p:nvPicPr>
        <p:blipFill>
          <a:blip r:embed="rId3"/>
          <a:stretch>
            <a:fillRect/>
          </a:stretch>
        </p:blipFill>
        <p:spPr>
          <a:xfrm>
            <a:off x="8625097" y="0"/>
            <a:ext cx="3566903" cy="6858000"/>
          </a:xfrm>
          <a:prstGeom prst="rect">
            <a:avLst/>
          </a:prstGeom>
        </p:spPr>
      </p:pic>
    </p:spTree>
    <p:extLst>
      <p:ext uri="{BB962C8B-B14F-4D97-AF65-F5344CB8AC3E}">
        <p14:creationId xmlns:p14="http://schemas.microsoft.com/office/powerpoint/2010/main" val="50915505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0F44E7-E315-5AE0-6F60-F646E3499C24}"/>
              </a:ext>
            </a:extLst>
          </p:cNvPr>
          <p:cNvSpPr txBox="1"/>
          <p:nvPr/>
        </p:nvSpPr>
        <p:spPr>
          <a:xfrm>
            <a:off x="190844" y="576776"/>
            <a:ext cx="4676503" cy="461665"/>
          </a:xfrm>
          <a:prstGeom prst="rect">
            <a:avLst/>
          </a:prstGeom>
          <a:noFill/>
        </p:spPr>
        <p:txBody>
          <a:bodyPr wrap="square" rtlCol="0">
            <a:spAutoFit/>
          </a:bodyPr>
          <a:lstStyle/>
          <a:p>
            <a:pPr algn="ctr"/>
            <a:r>
              <a:rPr lang="en-US" sz="2400" b="1" dirty="0"/>
              <a:t>Socials Page</a:t>
            </a:r>
          </a:p>
        </p:txBody>
      </p:sp>
      <p:sp>
        <p:nvSpPr>
          <p:cNvPr id="6" name="TextBox 5">
            <a:extLst>
              <a:ext uri="{FF2B5EF4-FFF2-40B4-BE49-F238E27FC236}">
                <a16:creationId xmlns:a16="http://schemas.microsoft.com/office/drawing/2014/main" id="{8B71908A-1B87-FC85-CB21-D3ED55112E9F}"/>
              </a:ext>
            </a:extLst>
          </p:cNvPr>
          <p:cNvSpPr txBox="1"/>
          <p:nvPr/>
        </p:nvSpPr>
        <p:spPr>
          <a:xfrm>
            <a:off x="604909" y="1988051"/>
            <a:ext cx="3848371" cy="3170099"/>
          </a:xfrm>
          <a:prstGeom prst="rect">
            <a:avLst/>
          </a:prstGeom>
          <a:noFill/>
        </p:spPr>
        <p:txBody>
          <a:bodyPr wrap="square" rtlCol="0">
            <a:spAutoFit/>
          </a:bodyPr>
          <a:lstStyle/>
          <a:p>
            <a:pPr algn="ctr"/>
            <a:r>
              <a:rPr lang="en-US" sz="2000" dirty="0"/>
              <a:t>In the socials page you can contact us via </a:t>
            </a:r>
          </a:p>
          <a:p>
            <a:pPr marL="342900" indent="-342900" algn="ctr">
              <a:buFont typeface="Arial" panose="020B0604020202020204" pitchFamily="34" charset="0"/>
              <a:buChar char="•"/>
            </a:pPr>
            <a:r>
              <a:rPr lang="en-US" sz="2000" dirty="0"/>
              <a:t>WhatsApp</a:t>
            </a:r>
          </a:p>
          <a:p>
            <a:pPr marL="342900" indent="-342900" algn="ctr">
              <a:buFont typeface="Arial" panose="020B0604020202020204" pitchFamily="34" charset="0"/>
              <a:buChar char="•"/>
            </a:pPr>
            <a:r>
              <a:rPr lang="en-US" sz="2000" dirty="0"/>
              <a:t>Instagram</a:t>
            </a:r>
          </a:p>
          <a:p>
            <a:pPr marL="342900" indent="-342900" algn="ctr">
              <a:buFont typeface="Arial" panose="020B0604020202020204" pitchFamily="34" charset="0"/>
              <a:buChar char="•"/>
            </a:pPr>
            <a:r>
              <a:rPr lang="en-US" sz="2000" dirty="0"/>
              <a:t>TikTok</a:t>
            </a:r>
          </a:p>
          <a:p>
            <a:pPr marL="342900" indent="-342900" algn="ctr">
              <a:buFont typeface="Arial" panose="020B0604020202020204" pitchFamily="34" charset="0"/>
              <a:buChar char="•"/>
            </a:pPr>
            <a:r>
              <a:rPr lang="en-US" sz="2000" dirty="0"/>
              <a:t>Facebook</a:t>
            </a:r>
          </a:p>
          <a:p>
            <a:pPr marL="342900" indent="-342900" algn="ctr">
              <a:buFont typeface="Arial" panose="020B0604020202020204" pitchFamily="34" charset="0"/>
              <a:buChar char="•"/>
            </a:pPr>
            <a:endParaRPr lang="en-US" sz="2000" dirty="0"/>
          </a:p>
          <a:p>
            <a:pPr algn="ctr"/>
            <a:r>
              <a:rPr lang="en-US" sz="2000" dirty="0"/>
              <a:t>To learn more about us and the application</a:t>
            </a:r>
          </a:p>
          <a:p>
            <a:pPr algn="ctr"/>
            <a:endParaRPr lang="en-US" sz="2000" dirty="0"/>
          </a:p>
        </p:txBody>
      </p:sp>
      <p:pic>
        <p:nvPicPr>
          <p:cNvPr id="5" name="Picture 4">
            <a:extLst>
              <a:ext uri="{FF2B5EF4-FFF2-40B4-BE49-F238E27FC236}">
                <a16:creationId xmlns:a16="http://schemas.microsoft.com/office/drawing/2014/main" id="{A462BB7D-B01D-1437-D496-4DD57D91FF1E}"/>
              </a:ext>
            </a:extLst>
          </p:cNvPr>
          <p:cNvPicPr>
            <a:picLocks noChangeAspect="1"/>
          </p:cNvPicPr>
          <p:nvPr/>
        </p:nvPicPr>
        <p:blipFill>
          <a:blip r:embed="rId2"/>
          <a:stretch>
            <a:fillRect/>
          </a:stretch>
        </p:blipFill>
        <p:spPr>
          <a:xfrm>
            <a:off x="5781823" y="0"/>
            <a:ext cx="4001920" cy="6858000"/>
          </a:xfrm>
          <a:prstGeom prst="rect">
            <a:avLst/>
          </a:prstGeom>
        </p:spPr>
      </p:pic>
    </p:spTree>
    <p:extLst>
      <p:ext uri="{BB962C8B-B14F-4D97-AF65-F5344CB8AC3E}">
        <p14:creationId xmlns:p14="http://schemas.microsoft.com/office/powerpoint/2010/main" val="879633210"/>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0F44E7-E315-5AE0-6F60-F646E3499C24}"/>
              </a:ext>
            </a:extLst>
          </p:cNvPr>
          <p:cNvSpPr txBox="1"/>
          <p:nvPr/>
        </p:nvSpPr>
        <p:spPr>
          <a:xfrm>
            <a:off x="190844" y="576776"/>
            <a:ext cx="4676503" cy="461665"/>
          </a:xfrm>
          <a:prstGeom prst="rect">
            <a:avLst/>
          </a:prstGeom>
          <a:noFill/>
        </p:spPr>
        <p:txBody>
          <a:bodyPr wrap="square" rtlCol="0">
            <a:spAutoFit/>
          </a:bodyPr>
          <a:lstStyle/>
          <a:p>
            <a:pPr algn="ctr"/>
            <a:r>
              <a:rPr lang="en-US" sz="2400" b="1" dirty="0"/>
              <a:t>News Page</a:t>
            </a:r>
          </a:p>
        </p:txBody>
      </p:sp>
      <p:sp>
        <p:nvSpPr>
          <p:cNvPr id="6" name="TextBox 5">
            <a:extLst>
              <a:ext uri="{FF2B5EF4-FFF2-40B4-BE49-F238E27FC236}">
                <a16:creationId xmlns:a16="http://schemas.microsoft.com/office/drawing/2014/main" id="{8B71908A-1B87-FC85-CB21-D3ED55112E9F}"/>
              </a:ext>
            </a:extLst>
          </p:cNvPr>
          <p:cNvSpPr txBox="1"/>
          <p:nvPr/>
        </p:nvSpPr>
        <p:spPr>
          <a:xfrm>
            <a:off x="604909" y="1988051"/>
            <a:ext cx="3848371" cy="3477875"/>
          </a:xfrm>
          <a:prstGeom prst="rect">
            <a:avLst/>
          </a:prstGeom>
          <a:noFill/>
        </p:spPr>
        <p:txBody>
          <a:bodyPr wrap="square" rtlCol="0">
            <a:spAutoFit/>
          </a:bodyPr>
          <a:lstStyle/>
          <a:p>
            <a:pPr algn="ctr"/>
            <a:r>
              <a:rPr lang="en-US" sz="2000" dirty="0"/>
              <a:t>In the news page you can find the daily news of what’s happening in ansar either its new construction , new accidents , events and many more </a:t>
            </a:r>
          </a:p>
          <a:p>
            <a:pPr algn="ctr"/>
            <a:endParaRPr lang="en-US" sz="2000" dirty="0"/>
          </a:p>
          <a:p>
            <a:pPr algn="ctr"/>
            <a:r>
              <a:rPr lang="en-US" sz="2000" dirty="0"/>
              <a:t>It also shows you the publication date to be able to know if the news is recent or not  </a:t>
            </a:r>
          </a:p>
        </p:txBody>
      </p:sp>
      <p:pic>
        <p:nvPicPr>
          <p:cNvPr id="3" name="Picture 2">
            <a:extLst>
              <a:ext uri="{FF2B5EF4-FFF2-40B4-BE49-F238E27FC236}">
                <a16:creationId xmlns:a16="http://schemas.microsoft.com/office/drawing/2014/main" id="{B402E8A6-4838-2538-5426-E93A1A2F5A78}"/>
              </a:ext>
            </a:extLst>
          </p:cNvPr>
          <p:cNvPicPr>
            <a:picLocks noChangeAspect="1"/>
          </p:cNvPicPr>
          <p:nvPr/>
        </p:nvPicPr>
        <p:blipFill>
          <a:blip r:embed="rId2"/>
          <a:stretch>
            <a:fillRect/>
          </a:stretch>
        </p:blipFill>
        <p:spPr>
          <a:xfrm>
            <a:off x="5820181" y="0"/>
            <a:ext cx="4027204" cy="6858000"/>
          </a:xfrm>
          <a:prstGeom prst="rect">
            <a:avLst/>
          </a:prstGeom>
        </p:spPr>
      </p:pic>
    </p:spTree>
    <p:extLst>
      <p:ext uri="{BB962C8B-B14F-4D97-AF65-F5344CB8AC3E}">
        <p14:creationId xmlns:p14="http://schemas.microsoft.com/office/powerpoint/2010/main" val="3687859798"/>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0F44E7-E315-5AE0-6F60-F646E3499C24}"/>
              </a:ext>
            </a:extLst>
          </p:cNvPr>
          <p:cNvSpPr txBox="1"/>
          <p:nvPr/>
        </p:nvSpPr>
        <p:spPr>
          <a:xfrm>
            <a:off x="190844" y="576776"/>
            <a:ext cx="4676503" cy="461665"/>
          </a:xfrm>
          <a:prstGeom prst="rect">
            <a:avLst/>
          </a:prstGeom>
          <a:noFill/>
        </p:spPr>
        <p:txBody>
          <a:bodyPr wrap="square" rtlCol="0">
            <a:spAutoFit/>
          </a:bodyPr>
          <a:lstStyle/>
          <a:p>
            <a:pPr algn="ctr"/>
            <a:r>
              <a:rPr lang="en-US" sz="2400" b="1" dirty="0"/>
              <a:t>Ansar Page</a:t>
            </a:r>
          </a:p>
        </p:txBody>
      </p:sp>
      <p:sp>
        <p:nvSpPr>
          <p:cNvPr id="6" name="TextBox 5">
            <a:extLst>
              <a:ext uri="{FF2B5EF4-FFF2-40B4-BE49-F238E27FC236}">
                <a16:creationId xmlns:a16="http://schemas.microsoft.com/office/drawing/2014/main" id="{8B71908A-1B87-FC85-CB21-D3ED55112E9F}"/>
              </a:ext>
            </a:extLst>
          </p:cNvPr>
          <p:cNvSpPr txBox="1"/>
          <p:nvPr/>
        </p:nvSpPr>
        <p:spPr>
          <a:xfrm>
            <a:off x="703383" y="2435065"/>
            <a:ext cx="3848371" cy="1938992"/>
          </a:xfrm>
          <a:prstGeom prst="rect">
            <a:avLst/>
          </a:prstGeom>
          <a:noFill/>
        </p:spPr>
        <p:txBody>
          <a:bodyPr wrap="square" rtlCol="0">
            <a:spAutoFit/>
          </a:bodyPr>
          <a:lstStyle/>
          <a:p>
            <a:pPr algn="ctr"/>
            <a:r>
              <a:rPr lang="en-US" sz="2000" dirty="0"/>
              <a:t>In this page you can see the beautiful landmarks that are spread across ansar </a:t>
            </a:r>
          </a:p>
          <a:p>
            <a:pPr algn="ctr"/>
            <a:r>
              <a:rPr lang="en-US" sz="2000" dirty="0"/>
              <a:t>It’s carousel based so you can scroll either left or right to see more </a:t>
            </a:r>
          </a:p>
        </p:txBody>
      </p:sp>
      <p:pic>
        <p:nvPicPr>
          <p:cNvPr id="5" name="Picture 4">
            <a:extLst>
              <a:ext uri="{FF2B5EF4-FFF2-40B4-BE49-F238E27FC236}">
                <a16:creationId xmlns:a16="http://schemas.microsoft.com/office/drawing/2014/main" id="{0F7A2CB1-5A2E-33DE-CF65-9C6C1B049D1B}"/>
              </a:ext>
            </a:extLst>
          </p:cNvPr>
          <p:cNvPicPr>
            <a:picLocks noChangeAspect="1"/>
          </p:cNvPicPr>
          <p:nvPr/>
        </p:nvPicPr>
        <p:blipFill>
          <a:blip r:embed="rId2"/>
          <a:stretch>
            <a:fillRect/>
          </a:stretch>
        </p:blipFill>
        <p:spPr>
          <a:xfrm>
            <a:off x="5683348" y="-1"/>
            <a:ext cx="3979559" cy="6809125"/>
          </a:xfrm>
          <a:prstGeom prst="rect">
            <a:avLst/>
          </a:prstGeom>
        </p:spPr>
      </p:pic>
    </p:spTree>
    <p:extLst>
      <p:ext uri="{BB962C8B-B14F-4D97-AF65-F5344CB8AC3E}">
        <p14:creationId xmlns:p14="http://schemas.microsoft.com/office/powerpoint/2010/main" val="181354142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ED2BD-7828-C4B2-4C71-290597333ECE}"/>
              </a:ext>
            </a:extLst>
          </p:cNvPr>
          <p:cNvSpPr txBox="1"/>
          <p:nvPr/>
        </p:nvSpPr>
        <p:spPr>
          <a:xfrm>
            <a:off x="1267594" y="2939143"/>
            <a:ext cx="9656811" cy="769441"/>
          </a:xfrm>
          <a:prstGeom prst="rect">
            <a:avLst/>
          </a:prstGeom>
          <a:noFill/>
        </p:spPr>
        <p:txBody>
          <a:bodyPr wrap="none" rtlCol="0">
            <a:spAutoFit/>
          </a:bodyPr>
          <a:lstStyle/>
          <a:p>
            <a:r>
              <a:rPr lang="en-US" sz="4400" dirty="0"/>
              <a:t>NOW LET’S RUN THE APPLICATON…</a:t>
            </a:r>
          </a:p>
        </p:txBody>
      </p:sp>
    </p:spTree>
    <p:extLst>
      <p:ext uri="{BB962C8B-B14F-4D97-AF65-F5344CB8AC3E}">
        <p14:creationId xmlns:p14="http://schemas.microsoft.com/office/powerpoint/2010/main" val="983667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CD340-2B45-CD56-E481-B203AF20077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7FB388-61FD-FB82-A147-475B24F9A686}"/>
              </a:ext>
            </a:extLst>
          </p:cNvPr>
          <p:cNvSpPr txBox="1"/>
          <p:nvPr/>
        </p:nvSpPr>
        <p:spPr>
          <a:xfrm>
            <a:off x="849086" y="1227908"/>
            <a:ext cx="6048101" cy="335476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Key features :</a:t>
            </a:r>
          </a:p>
          <a:p>
            <a:r>
              <a:rPr lang="en-US" dirty="0"/>
              <a:t> Mobile app and web interface for easy accessibility.</a:t>
            </a:r>
            <a:br>
              <a:rPr lang="en-US" dirty="0"/>
            </a:br>
            <a:r>
              <a:rPr lang="en-US" dirty="0"/>
              <a:t>Admin panel to manage store information, special offers, and reviews.</a:t>
            </a:r>
            <a:br>
              <a:rPr lang="en-US" dirty="0"/>
            </a:br>
            <a:r>
              <a:rPr lang="en-US" dirty="0"/>
              <a:t>Secure user authentication for admin access.</a:t>
            </a:r>
            <a:br>
              <a:rPr lang="en-US" dirty="0"/>
            </a:br>
            <a:r>
              <a:rPr lang="en-US" dirty="0"/>
              <a:t>Monthly payment tracking for store subscriptions.</a:t>
            </a:r>
            <a:br>
              <a:rPr lang="en-US" dirty="0"/>
            </a:br>
            <a:r>
              <a:rPr lang="en-US" dirty="0"/>
              <a:t>User registration for enhanced engagement with likes and ratings.</a:t>
            </a:r>
            <a:br>
              <a:rPr lang="en-US" dirty="0"/>
            </a:br>
            <a:r>
              <a:rPr lang="en-US" dirty="0"/>
              <a:t>Explore the vibrant offerings of local businesses and create a connected community through Ansar Portal.</a:t>
            </a:r>
          </a:p>
          <a:p>
            <a:r>
              <a:rPr lang="en-US" dirty="0"/>
              <a:t> </a:t>
            </a:r>
          </a:p>
        </p:txBody>
      </p:sp>
      <p:sp>
        <p:nvSpPr>
          <p:cNvPr id="5" name="TextBox 4">
            <a:extLst>
              <a:ext uri="{FF2B5EF4-FFF2-40B4-BE49-F238E27FC236}">
                <a16:creationId xmlns:a16="http://schemas.microsoft.com/office/drawing/2014/main" id="{1A53DB6D-9CF5-247D-7384-CE16EFA96821}"/>
              </a:ext>
            </a:extLst>
          </p:cNvPr>
          <p:cNvSpPr txBox="1"/>
          <p:nvPr/>
        </p:nvSpPr>
        <p:spPr>
          <a:xfrm>
            <a:off x="6714309" y="1254033"/>
            <a:ext cx="4794067" cy="2523768"/>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Technology</a:t>
            </a:r>
            <a:r>
              <a:rPr lang="en-US" sz="2800" b="1" dirty="0">
                <a:effectLst>
                  <a:outerShdw blurRad="38100" dist="38100" dir="2700000" algn="tl">
                    <a:srgbClr val="000000">
                      <a:alpha val="43137"/>
                    </a:srgbClr>
                  </a:outerShdw>
                </a:effectLst>
              </a:rPr>
              <a:t> Stacks : </a:t>
            </a:r>
          </a:p>
          <a:p>
            <a:pPr marL="285750" indent="-285750">
              <a:buFont typeface="Wingdings" panose="05000000000000000000" pitchFamily="2" charset="2"/>
              <a:buChar char="q"/>
            </a:pPr>
            <a:r>
              <a:rPr lang="en-US" dirty="0"/>
              <a:t>Flutter for the mobile app.</a:t>
            </a:r>
          </a:p>
          <a:p>
            <a:endParaRPr lang="en-US" dirty="0"/>
          </a:p>
          <a:p>
            <a:pPr marL="285750" indent="-285750">
              <a:buFont typeface="Wingdings" panose="05000000000000000000" pitchFamily="2" charset="2"/>
              <a:buChar char="q"/>
            </a:pPr>
            <a:r>
              <a:rPr lang="en-US" dirty="0"/>
              <a:t>PHP and MySQL for the backend.</a:t>
            </a:r>
          </a:p>
          <a:p>
            <a:endParaRPr lang="en-US" dirty="0"/>
          </a:p>
          <a:p>
            <a:pPr marL="285750" indent="-285750">
              <a:buFont typeface="Wingdings" panose="05000000000000000000" pitchFamily="2" charset="2"/>
              <a:buChar char="q"/>
            </a:pPr>
            <a:r>
              <a:rPr lang="en-US" dirty="0"/>
              <a:t>GitHub Actions for CI/CD (Continuous Integration/Continuous Deployment).</a:t>
            </a:r>
          </a:p>
          <a:p>
            <a:endParaRPr lang="en-US" dirty="0"/>
          </a:p>
        </p:txBody>
      </p:sp>
    </p:spTree>
    <p:extLst>
      <p:ext uri="{BB962C8B-B14F-4D97-AF65-F5344CB8AC3E}">
        <p14:creationId xmlns:p14="http://schemas.microsoft.com/office/powerpoint/2010/main" val="795749475"/>
      </p:ext>
    </p:extLst>
  </p:cSld>
  <p:clrMapOvr>
    <a:masterClrMapping/>
  </p:clrMapOvr>
  <p:transition spd="slow" advTm="4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24068-5BB0-0A30-A176-E91F8788ED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A348E3-11B7-FE58-6751-465F0F15D631}"/>
              </a:ext>
            </a:extLst>
          </p:cNvPr>
          <p:cNvSpPr txBox="1"/>
          <p:nvPr/>
        </p:nvSpPr>
        <p:spPr>
          <a:xfrm>
            <a:off x="956662" y="1560839"/>
            <a:ext cx="3505200" cy="2739211"/>
          </a:xfrm>
          <a:prstGeom prst="rect">
            <a:avLst/>
          </a:prstGeom>
          <a:noFill/>
        </p:spPr>
        <p:txBody>
          <a:bodyPr wrap="square" rtlCol="0">
            <a:spAutoFit/>
          </a:bodyPr>
          <a:lstStyle/>
          <a:p>
            <a:r>
              <a:rPr lang="en-US" sz="2800" b="1" dirty="0"/>
              <a:t>Motivation</a:t>
            </a:r>
            <a:r>
              <a:rPr lang="en-US" sz="2400" dirty="0"/>
              <a:t> :</a:t>
            </a:r>
          </a:p>
          <a:p>
            <a:r>
              <a:rPr lang="en-US" sz="2400" dirty="0"/>
              <a:t>To create our own business app to earn money and be well known and improve communication skills </a:t>
            </a:r>
          </a:p>
          <a:p>
            <a:endParaRPr lang="en-US" sz="2400" dirty="0"/>
          </a:p>
        </p:txBody>
      </p:sp>
      <p:sp>
        <p:nvSpPr>
          <p:cNvPr id="3" name="TextBox 2">
            <a:extLst>
              <a:ext uri="{FF2B5EF4-FFF2-40B4-BE49-F238E27FC236}">
                <a16:creationId xmlns:a16="http://schemas.microsoft.com/office/drawing/2014/main" id="{A4F9006A-770F-27C9-623C-320B0675BF78}"/>
              </a:ext>
            </a:extLst>
          </p:cNvPr>
          <p:cNvSpPr txBox="1"/>
          <p:nvPr/>
        </p:nvSpPr>
        <p:spPr>
          <a:xfrm>
            <a:off x="4379499" y="1564191"/>
            <a:ext cx="3714750" cy="2369880"/>
          </a:xfrm>
          <a:prstGeom prst="rect">
            <a:avLst/>
          </a:prstGeom>
          <a:noFill/>
        </p:spPr>
        <p:txBody>
          <a:bodyPr wrap="square" rtlCol="0">
            <a:spAutoFit/>
          </a:bodyPr>
          <a:lstStyle/>
          <a:p>
            <a:r>
              <a:rPr lang="en-US" sz="2800" b="1" dirty="0"/>
              <a:t>Challenges</a:t>
            </a:r>
            <a:r>
              <a:rPr lang="en-US" sz="2400" dirty="0"/>
              <a:t> :</a:t>
            </a:r>
          </a:p>
          <a:p>
            <a:r>
              <a:rPr lang="en-US" sz="2400" dirty="0"/>
              <a:t>We needed to learn new Programing languages and took time to get information about stores </a:t>
            </a:r>
          </a:p>
          <a:p>
            <a:endParaRPr lang="en-US" sz="2400" dirty="0"/>
          </a:p>
        </p:txBody>
      </p:sp>
      <p:sp>
        <p:nvSpPr>
          <p:cNvPr id="6" name="TextBox 5">
            <a:extLst>
              <a:ext uri="{FF2B5EF4-FFF2-40B4-BE49-F238E27FC236}">
                <a16:creationId xmlns:a16="http://schemas.microsoft.com/office/drawing/2014/main" id="{419CB6C0-9D52-AB82-2D99-47F1785A690F}"/>
              </a:ext>
            </a:extLst>
          </p:cNvPr>
          <p:cNvSpPr txBox="1"/>
          <p:nvPr/>
        </p:nvSpPr>
        <p:spPr>
          <a:xfrm>
            <a:off x="8011886" y="1564191"/>
            <a:ext cx="3505200" cy="523220"/>
          </a:xfrm>
          <a:prstGeom prst="rect">
            <a:avLst/>
          </a:prstGeom>
          <a:noFill/>
        </p:spPr>
        <p:txBody>
          <a:bodyPr wrap="square" rtlCol="0">
            <a:spAutoFit/>
          </a:bodyPr>
          <a:lstStyle/>
          <a:p>
            <a:r>
              <a:rPr lang="en-US" sz="2800" b="1" dirty="0"/>
              <a:t>Innovation</a:t>
            </a:r>
            <a:r>
              <a:rPr lang="en-US" sz="2400" dirty="0"/>
              <a:t> :</a:t>
            </a:r>
          </a:p>
        </p:txBody>
      </p:sp>
      <p:sp>
        <p:nvSpPr>
          <p:cNvPr id="7" name="Rectangle 3">
            <a:extLst>
              <a:ext uri="{FF2B5EF4-FFF2-40B4-BE49-F238E27FC236}">
                <a16:creationId xmlns:a16="http://schemas.microsoft.com/office/drawing/2014/main" id="{143D7097-1014-0C3E-2C2E-490DB5A7B82A}"/>
              </a:ext>
            </a:extLst>
          </p:cNvPr>
          <p:cNvSpPr>
            <a:spLocks noChangeArrowheads="1"/>
          </p:cNvSpPr>
          <p:nvPr/>
        </p:nvSpPr>
        <p:spPr bwMode="auto">
          <a:xfrm>
            <a:off x="8094249" y="2194824"/>
            <a:ext cx="2593910" cy="943856"/>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E8EAED"/>
                </a:solidFill>
                <a:effectLst/>
                <a:latin typeface="inherit"/>
              </a:rPr>
              <a:t>Facilitating the search process and increasing sales</a:t>
            </a:r>
            <a:r>
              <a:rPr kumimoji="0" lang="en-US" altLang="en-US" sz="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0861310"/>
      </p:ext>
    </p:extLst>
  </p:cSld>
  <p:clrMapOvr>
    <a:masterClrMapping/>
  </p:clrMapOvr>
  <p:transition spd="slow" advTm="4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1" cy="91440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u="sng" dirty="0">
                <a:latin typeface="Arial Rounded MT Bold" panose="020F0704030504030204" pitchFamily="34" charset="0"/>
              </a:rPr>
              <a:t>Business process:</a:t>
            </a:r>
          </a:p>
        </p:txBody>
      </p:sp>
      <p:sp>
        <p:nvSpPr>
          <p:cNvPr id="4" name="Rectangle 3"/>
          <p:cNvSpPr/>
          <p:nvPr/>
        </p:nvSpPr>
        <p:spPr>
          <a:xfrm>
            <a:off x="-1" y="914400"/>
            <a:ext cx="11041039" cy="369332"/>
          </a:xfrm>
          <a:prstGeom prst="rect">
            <a:avLst/>
          </a:prstGeom>
        </p:spPr>
        <p:txBody>
          <a:bodyPr wrap="square">
            <a:spAutoFit/>
          </a:bodyPr>
          <a:lstStyle/>
          <a:p>
            <a:endParaRPr lang="en-US" dirty="0"/>
          </a:p>
        </p:txBody>
      </p:sp>
      <p:sp>
        <p:nvSpPr>
          <p:cNvPr id="3" name="Rounded Rectangle 2"/>
          <p:cNvSpPr/>
          <p:nvPr/>
        </p:nvSpPr>
        <p:spPr>
          <a:xfrm>
            <a:off x="682366" y="1289236"/>
            <a:ext cx="2009104" cy="1603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ISD IDEA</a:t>
            </a:r>
          </a:p>
        </p:txBody>
      </p:sp>
      <p:sp>
        <p:nvSpPr>
          <p:cNvPr id="6" name="TextBox 5"/>
          <p:cNvSpPr txBox="1"/>
          <p:nvPr/>
        </p:nvSpPr>
        <p:spPr>
          <a:xfrm>
            <a:off x="1283820" y="857484"/>
            <a:ext cx="1390918" cy="369332"/>
          </a:xfrm>
          <a:prstGeom prst="rect">
            <a:avLst/>
          </a:prstGeom>
          <a:noFill/>
        </p:spPr>
        <p:txBody>
          <a:bodyPr wrap="square" rtlCol="0">
            <a:spAutoFit/>
          </a:bodyPr>
          <a:lstStyle/>
          <a:p>
            <a:r>
              <a:rPr lang="en-US" dirty="0"/>
              <a:t>Week 1</a:t>
            </a:r>
          </a:p>
        </p:txBody>
      </p:sp>
      <p:sp>
        <p:nvSpPr>
          <p:cNvPr id="7" name="Right Arrow 6"/>
          <p:cNvSpPr/>
          <p:nvPr/>
        </p:nvSpPr>
        <p:spPr>
          <a:xfrm>
            <a:off x="3036714" y="1331924"/>
            <a:ext cx="1777284" cy="993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154040" y="1283731"/>
            <a:ext cx="2009104" cy="1608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Storyboard </a:t>
            </a:r>
          </a:p>
          <a:p>
            <a:pPr algn="ctr"/>
            <a:r>
              <a:rPr lang="en-US" dirty="0"/>
              <a:t>&amp; BP</a:t>
            </a:r>
          </a:p>
        </p:txBody>
      </p:sp>
      <p:sp>
        <p:nvSpPr>
          <p:cNvPr id="9" name="Right Arrow 8"/>
          <p:cNvSpPr/>
          <p:nvPr/>
        </p:nvSpPr>
        <p:spPr>
          <a:xfrm>
            <a:off x="7508388" y="1388840"/>
            <a:ext cx="1777284" cy="993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9569014" y="1331924"/>
            <a:ext cx="2009104" cy="1560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Case/</a:t>
            </a:r>
          </a:p>
          <a:p>
            <a:pPr algn="ctr"/>
            <a:r>
              <a:rPr lang="en-US" dirty="0"/>
              <a:t>Narrative</a:t>
            </a:r>
          </a:p>
          <a:p>
            <a:pPr algn="ctr"/>
            <a:endParaRPr lang="en-US" dirty="0"/>
          </a:p>
        </p:txBody>
      </p:sp>
      <p:sp>
        <p:nvSpPr>
          <p:cNvPr id="12" name="TextBox 11"/>
          <p:cNvSpPr txBox="1"/>
          <p:nvPr/>
        </p:nvSpPr>
        <p:spPr>
          <a:xfrm>
            <a:off x="5586947" y="857484"/>
            <a:ext cx="1390918" cy="369332"/>
          </a:xfrm>
          <a:prstGeom prst="rect">
            <a:avLst/>
          </a:prstGeom>
          <a:noFill/>
        </p:spPr>
        <p:txBody>
          <a:bodyPr wrap="square" rtlCol="0">
            <a:spAutoFit/>
          </a:bodyPr>
          <a:lstStyle/>
          <a:p>
            <a:r>
              <a:rPr lang="en-US" dirty="0"/>
              <a:t>Week 2</a:t>
            </a:r>
          </a:p>
        </p:txBody>
      </p:sp>
      <p:sp>
        <p:nvSpPr>
          <p:cNvPr id="13" name="TextBox 12"/>
          <p:cNvSpPr txBox="1"/>
          <p:nvPr/>
        </p:nvSpPr>
        <p:spPr>
          <a:xfrm>
            <a:off x="9995364" y="857484"/>
            <a:ext cx="1390918" cy="369332"/>
          </a:xfrm>
          <a:prstGeom prst="rect">
            <a:avLst/>
          </a:prstGeom>
          <a:noFill/>
        </p:spPr>
        <p:txBody>
          <a:bodyPr wrap="square" rtlCol="0">
            <a:spAutoFit/>
          </a:bodyPr>
          <a:lstStyle/>
          <a:p>
            <a:r>
              <a:rPr lang="en-US" dirty="0"/>
              <a:t>Week 3</a:t>
            </a:r>
          </a:p>
        </p:txBody>
      </p:sp>
      <p:sp>
        <p:nvSpPr>
          <p:cNvPr id="14" name="Right Arrow 13"/>
          <p:cNvSpPr/>
          <p:nvPr/>
        </p:nvSpPr>
        <p:spPr>
          <a:xfrm rot="5400000">
            <a:off x="9764896" y="3281046"/>
            <a:ext cx="1617339" cy="993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569014" y="4673357"/>
            <a:ext cx="2009104" cy="1441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 Diagram/</a:t>
            </a:r>
          </a:p>
          <a:p>
            <a:pPr algn="ctr"/>
            <a:r>
              <a:rPr lang="en-US" dirty="0"/>
              <a:t>First Implementation1</a:t>
            </a:r>
          </a:p>
          <a:p>
            <a:pPr algn="ctr"/>
            <a:r>
              <a:rPr lang="en-US" dirty="0"/>
              <a:t>(Mobile App)</a:t>
            </a:r>
          </a:p>
        </p:txBody>
      </p:sp>
      <p:sp>
        <p:nvSpPr>
          <p:cNvPr id="17" name="Right Arrow 16"/>
          <p:cNvSpPr/>
          <p:nvPr/>
        </p:nvSpPr>
        <p:spPr>
          <a:xfrm rot="10800000">
            <a:off x="7508388" y="4825352"/>
            <a:ext cx="1617339" cy="993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164436" y="4663328"/>
            <a:ext cx="2009104" cy="1441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 Implementation</a:t>
            </a:r>
          </a:p>
          <a:p>
            <a:pPr algn="ctr"/>
            <a:r>
              <a:rPr lang="en-US" dirty="0"/>
              <a:t>(More features in the App)</a:t>
            </a:r>
          </a:p>
        </p:txBody>
      </p:sp>
      <p:sp>
        <p:nvSpPr>
          <p:cNvPr id="19" name="Right Arrow 18"/>
          <p:cNvSpPr/>
          <p:nvPr/>
        </p:nvSpPr>
        <p:spPr>
          <a:xfrm rot="10800000">
            <a:off x="3103810" y="4663328"/>
            <a:ext cx="1617339" cy="993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785611" y="4501304"/>
            <a:ext cx="2009104" cy="1603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Implementation</a:t>
            </a:r>
          </a:p>
          <a:p>
            <a:pPr algn="ctr"/>
            <a:r>
              <a:rPr lang="en-US" dirty="0"/>
              <a:t>(full App )</a:t>
            </a:r>
          </a:p>
        </p:txBody>
      </p:sp>
      <p:sp>
        <p:nvSpPr>
          <p:cNvPr id="21" name="TextBox 20"/>
          <p:cNvSpPr txBox="1"/>
          <p:nvPr/>
        </p:nvSpPr>
        <p:spPr>
          <a:xfrm>
            <a:off x="10095902" y="6110522"/>
            <a:ext cx="1390918" cy="369332"/>
          </a:xfrm>
          <a:prstGeom prst="rect">
            <a:avLst/>
          </a:prstGeom>
          <a:noFill/>
        </p:spPr>
        <p:txBody>
          <a:bodyPr wrap="square" rtlCol="0">
            <a:spAutoFit/>
          </a:bodyPr>
          <a:lstStyle/>
          <a:p>
            <a:r>
              <a:rPr lang="en-US" dirty="0"/>
              <a:t>Week 4/5</a:t>
            </a:r>
          </a:p>
        </p:txBody>
      </p:sp>
      <p:sp>
        <p:nvSpPr>
          <p:cNvPr id="22" name="TextBox 21"/>
          <p:cNvSpPr txBox="1"/>
          <p:nvPr/>
        </p:nvSpPr>
        <p:spPr>
          <a:xfrm>
            <a:off x="1120254" y="6114615"/>
            <a:ext cx="1554483" cy="369332"/>
          </a:xfrm>
          <a:prstGeom prst="rect">
            <a:avLst/>
          </a:prstGeom>
          <a:noFill/>
        </p:spPr>
        <p:txBody>
          <a:bodyPr wrap="square" rtlCol="0">
            <a:spAutoFit/>
          </a:bodyPr>
          <a:lstStyle/>
          <a:p>
            <a:r>
              <a:rPr lang="en-US" dirty="0"/>
              <a:t>Final Weeks</a:t>
            </a:r>
          </a:p>
        </p:txBody>
      </p:sp>
      <p:sp>
        <p:nvSpPr>
          <p:cNvPr id="23" name="TextBox 22"/>
          <p:cNvSpPr txBox="1"/>
          <p:nvPr/>
        </p:nvSpPr>
        <p:spPr>
          <a:xfrm>
            <a:off x="5586947" y="6110522"/>
            <a:ext cx="1390918" cy="369332"/>
          </a:xfrm>
          <a:prstGeom prst="rect">
            <a:avLst/>
          </a:prstGeom>
          <a:noFill/>
        </p:spPr>
        <p:txBody>
          <a:bodyPr wrap="square" rtlCol="0">
            <a:spAutoFit/>
          </a:bodyPr>
          <a:lstStyle/>
          <a:p>
            <a:r>
              <a:rPr lang="en-US" dirty="0"/>
              <a:t>Week 6/7</a:t>
            </a:r>
          </a:p>
        </p:txBody>
      </p:sp>
    </p:spTree>
    <p:extLst>
      <p:ext uri="{BB962C8B-B14F-4D97-AF65-F5344CB8AC3E}">
        <p14:creationId xmlns:p14="http://schemas.microsoft.com/office/powerpoint/2010/main" val="266997376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54701AA-BDF9-44B2-BB80-7E4C7E30DD7E}"/>
              </a:ext>
            </a:extLst>
          </p:cNvPr>
          <p:cNvGraphicFramePr>
            <a:graphicFrameLocks noGrp="1"/>
          </p:cNvGraphicFramePr>
          <p:nvPr>
            <p:extLst>
              <p:ext uri="{D42A27DB-BD31-4B8C-83A1-F6EECF244321}">
                <p14:modId xmlns:p14="http://schemas.microsoft.com/office/powerpoint/2010/main" val="3150162972"/>
              </p:ext>
            </p:extLst>
          </p:nvPr>
        </p:nvGraphicFramePr>
        <p:xfrm>
          <a:off x="757646" y="692330"/>
          <a:ext cx="10528663" cy="5094518"/>
        </p:xfrm>
        <a:graphic>
          <a:graphicData uri="http://schemas.openxmlformats.org/drawingml/2006/table">
            <a:tbl>
              <a:tblPr firstRow="1" bandRow="1">
                <a:tableStyleId>{0505E3EF-67EA-436B-97B2-0124C06EBD24}</a:tableStyleId>
              </a:tblPr>
              <a:tblGrid>
                <a:gridCol w="2971309">
                  <a:extLst>
                    <a:ext uri="{9D8B030D-6E8A-4147-A177-3AD203B41FA5}">
                      <a16:colId xmlns:a16="http://schemas.microsoft.com/office/drawing/2014/main" val="1290027427"/>
                    </a:ext>
                  </a:extLst>
                </a:gridCol>
                <a:gridCol w="2293022">
                  <a:extLst>
                    <a:ext uri="{9D8B030D-6E8A-4147-A177-3AD203B41FA5}">
                      <a16:colId xmlns:a16="http://schemas.microsoft.com/office/drawing/2014/main" val="2721483184"/>
                    </a:ext>
                  </a:extLst>
                </a:gridCol>
                <a:gridCol w="2632166">
                  <a:extLst>
                    <a:ext uri="{9D8B030D-6E8A-4147-A177-3AD203B41FA5}">
                      <a16:colId xmlns:a16="http://schemas.microsoft.com/office/drawing/2014/main" val="2172707006"/>
                    </a:ext>
                  </a:extLst>
                </a:gridCol>
                <a:gridCol w="2632166">
                  <a:extLst>
                    <a:ext uri="{9D8B030D-6E8A-4147-A177-3AD203B41FA5}">
                      <a16:colId xmlns:a16="http://schemas.microsoft.com/office/drawing/2014/main" val="1392129838"/>
                    </a:ext>
                  </a:extLst>
                </a:gridCol>
              </a:tblGrid>
              <a:tr h="572415">
                <a:tc gridSpan="4">
                  <a:txBody>
                    <a:bodyPr/>
                    <a:lstStyle/>
                    <a:p>
                      <a:pPr algn="ctr"/>
                      <a:r>
                        <a:rPr lang="en-US" sz="2400" dirty="0"/>
                        <a:t>Project TimeLine (Mobile</a:t>
                      </a:r>
                      <a:r>
                        <a:rPr lang="en-US" sz="2400" baseline="0" dirty="0"/>
                        <a:t> App</a:t>
                      </a:r>
                      <a:r>
                        <a:rPr lang="en-US" sz="2400" dirty="0"/>
                        <a: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85933264"/>
                  </a:ext>
                </a:extLst>
              </a:tr>
              <a:tr h="572415">
                <a:tc>
                  <a:txBody>
                    <a:bodyPr/>
                    <a:lstStyle/>
                    <a:p>
                      <a:r>
                        <a:rPr lang="en-US" b="1" dirty="0"/>
                        <a:t>Activities</a:t>
                      </a:r>
                    </a:p>
                  </a:txBody>
                  <a:tcPr/>
                </a:tc>
                <a:tc>
                  <a:txBody>
                    <a:bodyPr/>
                    <a:lstStyle/>
                    <a:p>
                      <a:pPr algn="ctr"/>
                      <a:r>
                        <a:rPr lang="en-US" b="1" dirty="0"/>
                        <a:t>Start Date</a:t>
                      </a:r>
                    </a:p>
                  </a:txBody>
                  <a:tcPr/>
                </a:tc>
                <a:tc>
                  <a:txBody>
                    <a:bodyPr/>
                    <a:lstStyle/>
                    <a:p>
                      <a:pPr algn="ctr"/>
                      <a:r>
                        <a:rPr lang="en-US" b="1" dirty="0"/>
                        <a:t>End Date</a:t>
                      </a:r>
                    </a:p>
                  </a:txBody>
                  <a:tcPr/>
                </a:tc>
                <a:tc>
                  <a:txBody>
                    <a:bodyPr/>
                    <a:lstStyle/>
                    <a:p>
                      <a:pPr algn="ctr"/>
                      <a:r>
                        <a:rPr lang="en-US" b="1" dirty="0"/>
                        <a:t>Duration</a:t>
                      </a:r>
                    </a:p>
                  </a:txBody>
                  <a:tcPr/>
                </a:tc>
                <a:extLst>
                  <a:ext uri="{0D108BD9-81ED-4DB2-BD59-A6C34878D82A}">
                    <a16:rowId xmlns:a16="http://schemas.microsoft.com/office/drawing/2014/main" val="2072961482"/>
                  </a:ext>
                </a:extLst>
              </a:tr>
              <a:tr h="572415">
                <a:tc>
                  <a:txBody>
                    <a:bodyPr/>
                    <a:lstStyle/>
                    <a:p>
                      <a:r>
                        <a:rPr lang="en-US" b="1" dirty="0"/>
                        <a:t>Project Planning</a:t>
                      </a:r>
                    </a:p>
                  </a:txBody>
                  <a:tcPr/>
                </a:tc>
                <a:tc>
                  <a:txBody>
                    <a:bodyPr/>
                    <a:lstStyle/>
                    <a:p>
                      <a:pPr algn="ctr"/>
                      <a:r>
                        <a:rPr lang="en-US" sz="2400" dirty="0"/>
                        <a:t>1/3/2024</a:t>
                      </a:r>
                    </a:p>
                  </a:txBody>
                  <a:tcPr anchor="ctr"/>
                </a:tc>
                <a:tc>
                  <a:txBody>
                    <a:bodyPr/>
                    <a:lstStyle/>
                    <a:p>
                      <a:pPr algn="ctr"/>
                      <a:r>
                        <a:rPr lang="en-US" sz="2400" dirty="0"/>
                        <a:t>7/3/2024</a:t>
                      </a:r>
                    </a:p>
                  </a:txBody>
                  <a:tcPr anchor="ctr"/>
                </a:tc>
                <a:tc>
                  <a:txBody>
                    <a:bodyPr/>
                    <a:lstStyle/>
                    <a:p>
                      <a:pPr algn="ctr"/>
                      <a:r>
                        <a:rPr lang="en-US" sz="2400" dirty="0"/>
                        <a:t>6</a:t>
                      </a:r>
                    </a:p>
                  </a:txBody>
                  <a:tcPr anchor="ctr"/>
                </a:tc>
                <a:extLst>
                  <a:ext uri="{0D108BD9-81ED-4DB2-BD59-A6C34878D82A}">
                    <a16:rowId xmlns:a16="http://schemas.microsoft.com/office/drawing/2014/main" val="647524721"/>
                  </a:ext>
                </a:extLst>
              </a:tr>
              <a:tr h="515198">
                <a:tc>
                  <a:txBody>
                    <a:bodyPr/>
                    <a:lstStyle/>
                    <a:p>
                      <a:r>
                        <a:rPr lang="en-US" b="1" dirty="0"/>
                        <a:t>Requirements Analysis</a:t>
                      </a:r>
                    </a:p>
                  </a:txBody>
                  <a:tcPr/>
                </a:tc>
                <a:tc>
                  <a:txBody>
                    <a:bodyPr/>
                    <a:lstStyle/>
                    <a:p>
                      <a:pPr algn="ctr"/>
                      <a:r>
                        <a:rPr lang="en-US" sz="2400" dirty="0"/>
                        <a:t>8/3/2024</a:t>
                      </a:r>
                    </a:p>
                  </a:txBody>
                  <a:tcPr anchor="ctr"/>
                </a:tc>
                <a:tc>
                  <a:txBody>
                    <a:bodyPr/>
                    <a:lstStyle/>
                    <a:p>
                      <a:pPr algn="ctr"/>
                      <a:r>
                        <a:rPr lang="en-US" sz="2400" dirty="0"/>
                        <a:t>13/3/2024</a:t>
                      </a:r>
                    </a:p>
                  </a:txBody>
                  <a:tcPr anchor="ctr"/>
                </a:tc>
                <a:tc>
                  <a:txBody>
                    <a:bodyPr/>
                    <a:lstStyle/>
                    <a:p>
                      <a:pPr algn="ctr"/>
                      <a:r>
                        <a:rPr lang="en-US" sz="2400" dirty="0"/>
                        <a:t>5</a:t>
                      </a:r>
                    </a:p>
                  </a:txBody>
                  <a:tcPr anchor="ctr"/>
                </a:tc>
                <a:extLst>
                  <a:ext uri="{0D108BD9-81ED-4DB2-BD59-A6C34878D82A}">
                    <a16:rowId xmlns:a16="http://schemas.microsoft.com/office/drawing/2014/main" val="3169509206"/>
                  </a:ext>
                </a:extLst>
              </a:tr>
              <a:tr h="572415">
                <a:tc>
                  <a:txBody>
                    <a:bodyPr/>
                    <a:lstStyle/>
                    <a:p>
                      <a:r>
                        <a:rPr lang="en-US" b="1" dirty="0"/>
                        <a:t>Design</a:t>
                      </a:r>
                    </a:p>
                  </a:txBody>
                  <a:tcPr/>
                </a:tc>
                <a:tc>
                  <a:txBody>
                    <a:bodyPr/>
                    <a:lstStyle/>
                    <a:p>
                      <a:pPr algn="ctr"/>
                      <a:r>
                        <a:rPr lang="en-US" sz="2400" dirty="0"/>
                        <a:t>8/3/2024</a:t>
                      </a:r>
                    </a:p>
                  </a:txBody>
                  <a:tcPr anchor="ctr"/>
                </a:tc>
                <a:tc>
                  <a:txBody>
                    <a:bodyPr/>
                    <a:lstStyle/>
                    <a:p>
                      <a:pPr algn="ctr"/>
                      <a:r>
                        <a:rPr lang="en-US" sz="2400" dirty="0"/>
                        <a:t>13/3/2024</a:t>
                      </a:r>
                    </a:p>
                  </a:txBody>
                  <a:tcPr anchor="ctr"/>
                </a:tc>
                <a:tc>
                  <a:txBody>
                    <a:bodyPr/>
                    <a:lstStyle/>
                    <a:p>
                      <a:pPr algn="ctr"/>
                      <a:r>
                        <a:rPr lang="en-US" sz="2400" dirty="0"/>
                        <a:t>5</a:t>
                      </a:r>
                    </a:p>
                  </a:txBody>
                  <a:tcPr anchor="ctr"/>
                </a:tc>
                <a:extLst>
                  <a:ext uri="{0D108BD9-81ED-4DB2-BD59-A6C34878D82A}">
                    <a16:rowId xmlns:a16="http://schemas.microsoft.com/office/drawing/2014/main" val="1810918212"/>
                  </a:ext>
                </a:extLst>
              </a:tr>
              <a:tr h="572415">
                <a:tc>
                  <a:txBody>
                    <a:bodyPr/>
                    <a:lstStyle/>
                    <a:p>
                      <a:r>
                        <a:rPr lang="en-US" b="1" dirty="0"/>
                        <a:t>Development</a:t>
                      </a:r>
                    </a:p>
                  </a:txBody>
                  <a:tcPr/>
                </a:tc>
                <a:tc>
                  <a:txBody>
                    <a:bodyPr/>
                    <a:lstStyle/>
                    <a:p>
                      <a:pPr algn="ctr"/>
                      <a:r>
                        <a:rPr lang="en-US" sz="2400" dirty="0"/>
                        <a:t>14/3/2024</a:t>
                      </a:r>
                    </a:p>
                  </a:txBody>
                  <a:tcPr anchor="ctr"/>
                </a:tc>
                <a:tc>
                  <a:txBody>
                    <a:bodyPr/>
                    <a:lstStyle/>
                    <a:p>
                      <a:pPr algn="ctr"/>
                      <a:r>
                        <a:rPr lang="en-US" sz="2400" dirty="0"/>
                        <a:t>14/4/2024</a:t>
                      </a:r>
                    </a:p>
                  </a:txBody>
                  <a:tcPr anchor="ctr"/>
                </a:tc>
                <a:tc>
                  <a:txBody>
                    <a:bodyPr/>
                    <a:lstStyle/>
                    <a:p>
                      <a:pPr algn="ctr"/>
                      <a:r>
                        <a:rPr lang="en-US" sz="2400" dirty="0"/>
                        <a:t>30</a:t>
                      </a:r>
                    </a:p>
                  </a:txBody>
                  <a:tcPr anchor="ctr"/>
                </a:tc>
                <a:extLst>
                  <a:ext uri="{0D108BD9-81ED-4DB2-BD59-A6C34878D82A}">
                    <a16:rowId xmlns:a16="http://schemas.microsoft.com/office/drawing/2014/main" val="3167468549"/>
                  </a:ext>
                </a:extLst>
              </a:tr>
              <a:tr h="572415">
                <a:tc>
                  <a:txBody>
                    <a:bodyPr/>
                    <a:lstStyle/>
                    <a:p>
                      <a:r>
                        <a:rPr lang="en-US" b="1" dirty="0"/>
                        <a:t>Testing</a:t>
                      </a:r>
                    </a:p>
                  </a:txBody>
                  <a:tcPr/>
                </a:tc>
                <a:tc>
                  <a:txBody>
                    <a:bodyPr/>
                    <a:lstStyle/>
                    <a:p>
                      <a:pPr algn="ctr"/>
                      <a:r>
                        <a:rPr lang="en-US" sz="2400" dirty="0"/>
                        <a:t>15/3/2024</a:t>
                      </a:r>
                    </a:p>
                  </a:txBody>
                  <a:tcPr anchor="ctr"/>
                </a:tc>
                <a:tc>
                  <a:txBody>
                    <a:bodyPr/>
                    <a:lstStyle/>
                    <a:p>
                      <a:pPr algn="ctr"/>
                      <a:r>
                        <a:rPr lang="en-US" sz="2400" dirty="0"/>
                        <a:t>20/5/2024</a:t>
                      </a:r>
                    </a:p>
                  </a:txBody>
                  <a:tcPr anchor="ctr"/>
                </a:tc>
                <a:tc>
                  <a:txBody>
                    <a:bodyPr/>
                    <a:lstStyle/>
                    <a:p>
                      <a:pPr algn="ctr"/>
                      <a:r>
                        <a:rPr lang="en-US" sz="2400" dirty="0"/>
                        <a:t>65</a:t>
                      </a:r>
                    </a:p>
                  </a:txBody>
                  <a:tcPr anchor="ctr"/>
                </a:tc>
                <a:extLst>
                  <a:ext uri="{0D108BD9-81ED-4DB2-BD59-A6C34878D82A}">
                    <a16:rowId xmlns:a16="http://schemas.microsoft.com/office/drawing/2014/main" val="3910474669"/>
                  </a:ext>
                </a:extLst>
              </a:tr>
              <a:tr h="572415">
                <a:tc>
                  <a:txBody>
                    <a:bodyPr/>
                    <a:lstStyle/>
                    <a:p>
                      <a:r>
                        <a:rPr lang="en-US" b="1" dirty="0"/>
                        <a:t>Deployment</a:t>
                      </a:r>
                    </a:p>
                  </a:txBody>
                  <a:tcPr/>
                </a:tc>
                <a:tc>
                  <a:txBody>
                    <a:bodyPr/>
                    <a:lstStyle/>
                    <a:p>
                      <a:pPr algn="ctr"/>
                      <a:r>
                        <a:rPr lang="en-US" sz="2400" dirty="0"/>
                        <a:t>15/3/2024</a:t>
                      </a:r>
                    </a:p>
                  </a:txBody>
                  <a:tcPr anchor="ctr"/>
                </a:tc>
                <a:tc>
                  <a:txBody>
                    <a:bodyPr/>
                    <a:lstStyle/>
                    <a:p>
                      <a:pPr algn="ctr"/>
                      <a:r>
                        <a:rPr lang="en-US" sz="2400" dirty="0"/>
                        <a:t>20/5/2024</a:t>
                      </a:r>
                    </a:p>
                  </a:txBody>
                  <a:tcPr anchor="ctr"/>
                </a:tc>
                <a:tc>
                  <a:txBody>
                    <a:bodyPr/>
                    <a:lstStyle/>
                    <a:p>
                      <a:pPr algn="ctr"/>
                      <a:r>
                        <a:rPr lang="en-US" sz="2400" dirty="0"/>
                        <a:t>65</a:t>
                      </a:r>
                    </a:p>
                  </a:txBody>
                  <a:tcPr anchor="ctr"/>
                </a:tc>
                <a:extLst>
                  <a:ext uri="{0D108BD9-81ED-4DB2-BD59-A6C34878D82A}">
                    <a16:rowId xmlns:a16="http://schemas.microsoft.com/office/drawing/2014/main" val="2219678789"/>
                  </a:ext>
                </a:extLst>
              </a:tr>
              <a:tr h="572415">
                <a:tc>
                  <a:txBody>
                    <a:bodyPr/>
                    <a:lstStyle/>
                    <a:p>
                      <a:r>
                        <a:rPr lang="en-US" b="1" dirty="0"/>
                        <a:t>Documentation</a:t>
                      </a:r>
                    </a:p>
                  </a:txBody>
                  <a:tcPr/>
                </a:tc>
                <a:tc>
                  <a:txBody>
                    <a:bodyPr/>
                    <a:lstStyle/>
                    <a:p>
                      <a:pPr algn="ctr"/>
                      <a:r>
                        <a:rPr lang="en-US" sz="2400" dirty="0"/>
                        <a:t>15/3/2024</a:t>
                      </a:r>
                    </a:p>
                  </a:txBody>
                  <a:tcPr anchor="ctr"/>
                </a:tc>
                <a:tc>
                  <a:txBody>
                    <a:bodyPr/>
                    <a:lstStyle/>
                    <a:p>
                      <a:pPr algn="ctr"/>
                      <a:r>
                        <a:rPr lang="en-US" sz="2400" dirty="0"/>
                        <a:t>20/5/2024</a:t>
                      </a:r>
                    </a:p>
                  </a:txBody>
                  <a:tcPr anchor="ctr"/>
                </a:tc>
                <a:tc>
                  <a:txBody>
                    <a:bodyPr/>
                    <a:lstStyle/>
                    <a:p>
                      <a:pPr algn="ctr"/>
                      <a:r>
                        <a:rPr lang="en-US" sz="2400" dirty="0"/>
                        <a:t>65</a:t>
                      </a:r>
                    </a:p>
                  </a:txBody>
                  <a:tcPr anchor="ctr"/>
                </a:tc>
                <a:extLst>
                  <a:ext uri="{0D108BD9-81ED-4DB2-BD59-A6C34878D82A}">
                    <a16:rowId xmlns:a16="http://schemas.microsoft.com/office/drawing/2014/main" val="2270568073"/>
                  </a:ext>
                </a:extLst>
              </a:tr>
            </a:tbl>
          </a:graphicData>
        </a:graphic>
      </p:graphicFrame>
    </p:spTree>
    <p:extLst>
      <p:ext uri="{BB962C8B-B14F-4D97-AF65-F5344CB8AC3E}">
        <p14:creationId xmlns:p14="http://schemas.microsoft.com/office/powerpoint/2010/main" val="241964274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23CA72-4B76-B628-9826-88272D43F0D4}"/>
              </a:ext>
            </a:extLst>
          </p:cNvPr>
          <p:cNvPicPr>
            <a:picLocks noChangeAspect="1"/>
          </p:cNvPicPr>
          <p:nvPr/>
        </p:nvPicPr>
        <p:blipFill>
          <a:blip r:embed="rId2"/>
          <a:stretch>
            <a:fillRect/>
          </a:stretch>
        </p:blipFill>
        <p:spPr>
          <a:xfrm>
            <a:off x="343655" y="311754"/>
            <a:ext cx="4881819" cy="6589902"/>
          </a:xfrm>
          <a:prstGeom prst="rect">
            <a:avLst/>
          </a:prstGeom>
        </p:spPr>
      </p:pic>
      <p:cxnSp>
        <p:nvCxnSpPr>
          <p:cNvPr id="7" name="Straight Arrow Connector 6">
            <a:extLst>
              <a:ext uri="{FF2B5EF4-FFF2-40B4-BE49-F238E27FC236}">
                <a16:creationId xmlns:a16="http://schemas.microsoft.com/office/drawing/2014/main" id="{27D831D1-3034-5758-A1FF-D4C275D9FEB6}"/>
              </a:ext>
            </a:extLst>
          </p:cNvPr>
          <p:cNvCxnSpPr>
            <a:cxnSpLocks/>
          </p:cNvCxnSpPr>
          <p:nvPr/>
        </p:nvCxnSpPr>
        <p:spPr>
          <a:xfrm>
            <a:off x="4935583" y="617525"/>
            <a:ext cx="2026920" cy="22555"/>
          </a:xfrm>
          <a:prstGeom prst="straightConnector1">
            <a:avLst/>
          </a:prstGeom>
          <a:ln>
            <a:solidFill>
              <a:schemeClr val="tx1">
                <a:lumMod val="95000"/>
                <a:lumOff val="5000"/>
              </a:schemeClr>
            </a:solidFill>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89C2C3D-A32B-FF29-B913-018540528900}"/>
              </a:ext>
            </a:extLst>
          </p:cNvPr>
          <p:cNvSpPr txBox="1"/>
          <p:nvPr/>
        </p:nvSpPr>
        <p:spPr>
          <a:xfrm>
            <a:off x="6962503" y="483326"/>
            <a:ext cx="3631474" cy="646331"/>
          </a:xfrm>
          <a:prstGeom prst="rect">
            <a:avLst/>
          </a:prstGeom>
          <a:noFill/>
        </p:spPr>
        <p:txBody>
          <a:bodyPr wrap="square" rtlCol="0">
            <a:spAutoFit/>
          </a:bodyPr>
          <a:lstStyle/>
          <a:p>
            <a:r>
              <a:rPr lang="en-US" dirty="0"/>
              <a:t>Search button that helps search categories and stores</a:t>
            </a:r>
          </a:p>
        </p:txBody>
      </p:sp>
      <p:cxnSp>
        <p:nvCxnSpPr>
          <p:cNvPr id="10" name="Straight Arrow Connector 9">
            <a:extLst>
              <a:ext uri="{FF2B5EF4-FFF2-40B4-BE49-F238E27FC236}">
                <a16:creationId xmlns:a16="http://schemas.microsoft.com/office/drawing/2014/main" id="{68298AA5-3FA5-641B-9C7A-2B12DC0B43C3}"/>
              </a:ext>
            </a:extLst>
          </p:cNvPr>
          <p:cNvCxnSpPr/>
          <p:nvPr/>
        </p:nvCxnSpPr>
        <p:spPr>
          <a:xfrm flipV="1">
            <a:off x="4833257" y="2129246"/>
            <a:ext cx="1867989" cy="1162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E50C218-D6DD-220A-2DEF-DFAB345A8C3E}"/>
              </a:ext>
            </a:extLst>
          </p:cNvPr>
          <p:cNvSpPr txBox="1"/>
          <p:nvPr/>
        </p:nvSpPr>
        <p:spPr>
          <a:xfrm>
            <a:off x="6766560" y="1959429"/>
            <a:ext cx="3801291" cy="369332"/>
          </a:xfrm>
          <a:prstGeom prst="rect">
            <a:avLst/>
          </a:prstGeom>
          <a:noFill/>
        </p:spPr>
        <p:txBody>
          <a:bodyPr wrap="square" rtlCol="0">
            <a:spAutoFit/>
          </a:bodyPr>
          <a:lstStyle/>
          <a:p>
            <a:r>
              <a:rPr lang="en-US" dirty="0"/>
              <a:t>Shows the most viewed stores </a:t>
            </a:r>
          </a:p>
        </p:txBody>
      </p:sp>
      <p:cxnSp>
        <p:nvCxnSpPr>
          <p:cNvPr id="15" name="Straight Arrow Connector 14">
            <a:extLst>
              <a:ext uri="{FF2B5EF4-FFF2-40B4-BE49-F238E27FC236}">
                <a16:creationId xmlns:a16="http://schemas.microsoft.com/office/drawing/2014/main" id="{71F7A31E-262E-A579-BB51-BE85700CF732}"/>
              </a:ext>
            </a:extLst>
          </p:cNvPr>
          <p:cNvCxnSpPr>
            <a:cxnSpLocks/>
          </p:cNvCxnSpPr>
          <p:nvPr/>
        </p:nvCxnSpPr>
        <p:spPr>
          <a:xfrm flipV="1">
            <a:off x="4489268" y="3291840"/>
            <a:ext cx="1976846" cy="1124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2A07597-68FF-7319-2CEF-A6B53D10B481}"/>
              </a:ext>
            </a:extLst>
          </p:cNvPr>
          <p:cNvSpPr txBox="1"/>
          <p:nvPr/>
        </p:nvSpPr>
        <p:spPr>
          <a:xfrm>
            <a:off x="6596743" y="3196829"/>
            <a:ext cx="3540034" cy="369332"/>
          </a:xfrm>
          <a:prstGeom prst="rect">
            <a:avLst/>
          </a:prstGeom>
          <a:noFill/>
        </p:spPr>
        <p:txBody>
          <a:bodyPr wrap="square" rtlCol="0">
            <a:spAutoFit/>
          </a:bodyPr>
          <a:lstStyle/>
          <a:p>
            <a:r>
              <a:rPr lang="en-US" dirty="0"/>
              <a:t>Shows the latest offers</a:t>
            </a:r>
          </a:p>
        </p:txBody>
      </p:sp>
      <p:cxnSp>
        <p:nvCxnSpPr>
          <p:cNvPr id="19" name="Straight Arrow Connector 18">
            <a:extLst>
              <a:ext uri="{FF2B5EF4-FFF2-40B4-BE49-F238E27FC236}">
                <a16:creationId xmlns:a16="http://schemas.microsoft.com/office/drawing/2014/main" id="{C1C0DE5E-3F80-54D6-918B-327761851968}"/>
              </a:ext>
            </a:extLst>
          </p:cNvPr>
          <p:cNvCxnSpPr>
            <a:cxnSpLocks/>
          </p:cNvCxnSpPr>
          <p:nvPr/>
        </p:nvCxnSpPr>
        <p:spPr>
          <a:xfrm flipV="1">
            <a:off x="4935583" y="4633744"/>
            <a:ext cx="1530531" cy="740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22796DB-401F-4778-B8C5-ADC8114D06EA}"/>
              </a:ext>
            </a:extLst>
          </p:cNvPr>
          <p:cNvSpPr txBox="1"/>
          <p:nvPr/>
        </p:nvSpPr>
        <p:spPr>
          <a:xfrm>
            <a:off x="6596743" y="4449078"/>
            <a:ext cx="3540034" cy="369332"/>
          </a:xfrm>
          <a:prstGeom prst="rect">
            <a:avLst/>
          </a:prstGeom>
          <a:noFill/>
        </p:spPr>
        <p:txBody>
          <a:bodyPr wrap="square" rtlCol="0">
            <a:spAutoFit/>
          </a:bodyPr>
          <a:lstStyle/>
          <a:p>
            <a:r>
              <a:rPr lang="en-US" dirty="0"/>
              <a:t>Shows the latest news</a:t>
            </a:r>
          </a:p>
        </p:txBody>
      </p:sp>
      <p:cxnSp>
        <p:nvCxnSpPr>
          <p:cNvPr id="22" name="Straight Arrow Connector 21">
            <a:extLst>
              <a:ext uri="{FF2B5EF4-FFF2-40B4-BE49-F238E27FC236}">
                <a16:creationId xmlns:a16="http://schemas.microsoft.com/office/drawing/2014/main" id="{ADA57313-7E03-06D1-DF13-858FD219C998}"/>
              </a:ext>
            </a:extLst>
          </p:cNvPr>
          <p:cNvCxnSpPr>
            <a:cxnSpLocks/>
          </p:cNvCxnSpPr>
          <p:nvPr/>
        </p:nvCxnSpPr>
        <p:spPr>
          <a:xfrm flipV="1">
            <a:off x="4833257" y="5943600"/>
            <a:ext cx="1632857" cy="431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D733B64C-C6F3-8292-B5C1-C5BE670C420B}"/>
              </a:ext>
            </a:extLst>
          </p:cNvPr>
          <p:cNvSpPr txBox="1"/>
          <p:nvPr/>
        </p:nvSpPr>
        <p:spPr>
          <a:xfrm>
            <a:off x="6416039" y="5701327"/>
            <a:ext cx="3801291" cy="1200329"/>
          </a:xfrm>
          <a:prstGeom prst="rect">
            <a:avLst/>
          </a:prstGeom>
          <a:noFill/>
        </p:spPr>
        <p:txBody>
          <a:bodyPr wrap="square" rtlCol="0">
            <a:spAutoFit/>
          </a:bodyPr>
          <a:lstStyle/>
          <a:p>
            <a:r>
              <a:rPr lang="en-US" dirty="0"/>
              <a:t>A navigation bar that includes  , home page, store page , news page , all categories , and the settings</a:t>
            </a:r>
          </a:p>
        </p:txBody>
      </p:sp>
      <p:sp>
        <p:nvSpPr>
          <p:cNvPr id="3" name="TextBox 2">
            <a:extLst>
              <a:ext uri="{FF2B5EF4-FFF2-40B4-BE49-F238E27FC236}">
                <a16:creationId xmlns:a16="http://schemas.microsoft.com/office/drawing/2014/main" id="{093B2B97-E94F-3263-1960-74E3B261BA25}"/>
              </a:ext>
            </a:extLst>
          </p:cNvPr>
          <p:cNvSpPr txBox="1"/>
          <p:nvPr/>
        </p:nvSpPr>
        <p:spPr>
          <a:xfrm>
            <a:off x="4833257" y="-91457"/>
            <a:ext cx="1598023" cy="400110"/>
          </a:xfrm>
          <a:prstGeom prst="rect">
            <a:avLst/>
          </a:prstGeom>
          <a:noFill/>
        </p:spPr>
        <p:txBody>
          <a:bodyPr wrap="square" rtlCol="0">
            <a:spAutoFit/>
          </a:bodyPr>
          <a:lstStyle/>
          <a:p>
            <a:r>
              <a:rPr lang="en-US" sz="2000" b="1" dirty="0"/>
              <a:t>Storyboard</a:t>
            </a:r>
          </a:p>
        </p:txBody>
      </p:sp>
    </p:spTree>
    <p:extLst>
      <p:ext uri="{BB962C8B-B14F-4D97-AF65-F5344CB8AC3E}">
        <p14:creationId xmlns:p14="http://schemas.microsoft.com/office/powerpoint/2010/main" val="65585136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EF160D-73C0-1268-B833-676D8F6379B3}"/>
              </a:ext>
            </a:extLst>
          </p:cNvPr>
          <p:cNvPicPr>
            <a:picLocks noChangeAspect="1"/>
          </p:cNvPicPr>
          <p:nvPr/>
        </p:nvPicPr>
        <p:blipFill>
          <a:blip r:embed="rId2"/>
          <a:stretch>
            <a:fillRect/>
          </a:stretch>
        </p:blipFill>
        <p:spPr>
          <a:xfrm>
            <a:off x="0" y="547808"/>
            <a:ext cx="4986387" cy="5762383"/>
          </a:xfrm>
          <a:prstGeom prst="rect">
            <a:avLst/>
          </a:prstGeom>
        </p:spPr>
      </p:pic>
      <p:sp>
        <p:nvSpPr>
          <p:cNvPr id="4" name="TextBox 3">
            <a:extLst>
              <a:ext uri="{FF2B5EF4-FFF2-40B4-BE49-F238E27FC236}">
                <a16:creationId xmlns:a16="http://schemas.microsoft.com/office/drawing/2014/main" id="{BE0D96BB-C4C1-CAB8-DD13-688A656F0B91}"/>
              </a:ext>
            </a:extLst>
          </p:cNvPr>
          <p:cNvSpPr txBox="1"/>
          <p:nvPr/>
        </p:nvSpPr>
        <p:spPr>
          <a:xfrm>
            <a:off x="942337" y="178476"/>
            <a:ext cx="3631474" cy="369332"/>
          </a:xfrm>
          <a:prstGeom prst="rect">
            <a:avLst/>
          </a:prstGeom>
          <a:noFill/>
        </p:spPr>
        <p:txBody>
          <a:bodyPr wrap="square" rtlCol="0">
            <a:spAutoFit/>
          </a:bodyPr>
          <a:lstStyle/>
          <a:p>
            <a:r>
              <a:rPr lang="en-US" dirty="0"/>
              <a:t>Store page</a:t>
            </a:r>
          </a:p>
        </p:txBody>
      </p:sp>
      <p:cxnSp>
        <p:nvCxnSpPr>
          <p:cNvPr id="5" name="Straight Arrow Connector 4">
            <a:extLst>
              <a:ext uri="{FF2B5EF4-FFF2-40B4-BE49-F238E27FC236}">
                <a16:creationId xmlns:a16="http://schemas.microsoft.com/office/drawing/2014/main" id="{3E8CD737-4815-074C-1422-55921A212057}"/>
              </a:ext>
            </a:extLst>
          </p:cNvPr>
          <p:cNvCxnSpPr>
            <a:cxnSpLocks/>
          </p:cNvCxnSpPr>
          <p:nvPr/>
        </p:nvCxnSpPr>
        <p:spPr>
          <a:xfrm flipV="1">
            <a:off x="3639816" y="679269"/>
            <a:ext cx="2917738" cy="2037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C6297CF-C961-66C7-E6E6-9161A1239355}"/>
              </a:ext>
            </a:extLst>
          </p:cNvPr>
          <p:cNvSpPr txBox="1"/>
          <p:nvPr/>
        </p:nvSpPr>
        <p:spPr>
          <a:xfrm>
            <a:off x="6577292" y="39976"/>
            <a:ext cx="4258491" cy="646331"/>
          </a:xfrm>
          <a:prstGeom prst="rect">
            <a:avLst/>
          </a:prstGeom>
          <a:noFill/>
        </p:spPr>
        <p:txBody>
          <a:bodyPr wrap="square" rtlCol="0">
            <a:spAutoFit/>
          </a:bodyPr>
          <a:lstStyle/>
          <a:p>
            <a:r>
              <a:rPr lang="en-US" dirty="0"/>
              <a:t>When you click on any of these this will appear :  </a:t>
            </a:r>
          </a:p>
        </p:txBody>
      </p:sp>
      <p:pic>
        <p:nvPicPr>
          <p:cNvPr id="10" name="Picture 9">
            <a:extLst>
              <a:ext uri="{FF2B5EF4-FFF2-40B4-BE49-F238E27FC236}">
                <a16:creationId xmlns:a16="http://schemas.microsoft.com/office/drawing/2014/main" id="{A526152C-034C-84D6-28D8-C9F1BE35CB64}"/>
              </a:ext>
            </a:extLst>
          </p:cNvPr>
          <p:cNvPicPr>
            <a:picLocks noChangeAspect="1"/>
          </p:cNvPicPr>
          <p:nvPr/>
        </p:nvPicPr>
        <p:blipFill>
          <a:blip r:embed="rId3"/>
          <a:stretch>
            <a:fillRect/>
          </a:stretch>
        </p:blipFill>
        <p:spPr>
          <a:xfrm>
            <a:off x="6940734" y="686306"/>
            <a:ext cx="4739782" cy="4917659"/>
          </a:xfrm>
          <a:prstGeom prst="rect">
            <a:avLst/>
          </a:prstGeom>
        </p:spPr>
      </p:pic>
      <p:cxnSp>
        <p:nvCxnSpPr>
          <p:cNvPr id="12" name="Straight Arrow Connector 11">
            <a:extLst>
              <a:ext uri="{FF2B5EF4-FFF2-40B4-BE49-F238E27FC236}">
                <a16:creationId xmlns:a16="http://schemas.microsoft.com/office/drawing/2014/main" id="{565A8C4B-2A69-1FEF-FEE8-06937D7C3288}"/>
              </a:ext>
            </a:extLst>
          </p:cNvPr>
          <p:cNvCxnSpPr>
            <a:cxnSpLocks/>
          </p:cNvCxnSpPr>
          <p:nvPr/>
        </p:nvCxnSpPr>
        <p:spPr>
          <a:xfrm flipH="1">
            <a:off x="6818811" y="2482865"/>
            <a:ext cx="404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41444EF-9D62-38B5-E79D-5F6D6597C7A0}"/>
              </a:ext>
            </a:extLst>
          </p:cNvPr>
          <p:cNvSpPr txBox="1"/>
          <p:nvPr/>
        </p:nvSpPr>
        <p:spPr>
          <a:xfrm>
            <a:off x="4986387" y="2255410"/>
            <a:ext cx="1972491" cy="923330"/>
          </a:xfrm>
          <a:prstGeom prst="rect">
            <a:avLst/>
          </a:prstGeom>
          <a:noFill/>
        </p:spPr>
        <p:txBody>
          <a:bodyPr wrap="square" rtlCol="0">
            <a:spAutoFit/>
          </a:bodyPr>
          <a:lstStyle/>
          <a:p>
            <a:r>
              <a:rPr lang="en-US" dirty="0"/>
              <a:t>A carousel that contains images of the store</a:t>
            </a:r>
          </a:p>
        </p:txBody>
      </p:sp>
      <p:cxnSp>
        <p:nvCxnSpPr>
          <p:cNvPr id="2" name="Straight Arrow Connector 1">
            <a:extLst>
              <a:ext uri="{FF2B5EF4-FFF2-40B4-BE49-F238E27FC236}">
                <a16:creationId xmlns:a16="http://schemas.microsoft.com/office/drawing/2014/main" id="{69C3D570-F5A9-1E9B-043F-1130AFCBF8AD}"/>
              </a:ext>
            </a:extLst>
          </p:cNvPr>
          <p:cNvCxnSpPr>
            <a:cxnSpLocks/>
          </p:cNvCxnSpPr>
          <p:nvPr/>
        </p:nvCxnSpPr>
        <p:spPr>
          <a:xfrm>
            <a:off x="9100457" y="5326214"/>
            <a:ext cx="0" cy="512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F92B3E60-8D7D-C531-089C-9622B0217A89}"/>
              </a:ext>
            </a:extLst>
          </p:cNvPr>
          <p:cNvSpPr txBox="1"/>
          <p:nvPr/>
        </p:nvSpPr>
        <p:spPr>
          <a:xfrm>
            <a:off x="7903029" y="5943600"/>
            <a:ext cx="3148141" cy="923330"/>
          </a:xfrm>
          <a:prstGeom prst="rect">
            <a:avLst/>
          </a:prstGeom>
          <a:noFill/>
        </p:spPr>
        <p:txBody>
          <a:bodyPr wrap="square" rtlCol="0">
            <a:spAutoFit/>
          </a:bodyPr>
          <a:lstStyle/>
          <a:p>
            <a:r>
              <a:rPr lang="en-US" dirty="0"/>
              <a:t>Can visits the store on all social media platforms (links)</a:t>
            </a:r>
          </a:p>
        </p:txBody>
      </p:sp>
      <p:cxnSp>
        <p:nvCxnSpPr>
          <p:cNvPr id="9" name="Straight Arrow Connector 8">
            <a:extLst>
              <a:ext uri="{FF2B5EF4-FFF2-40B4-BE49-F238E27FC236}">
                <a16:creationId xmlns:a16="http://schemas.microsoft.com/office/drawing/2014/main" id="{0A06B607-F194-20EE-D75C-11D3C6E3CB94}"/>
              </a:ext>
            </a:extLst>
          </p:cNvPr>
          <p:cNvCxnSpPr>
            <a:cxnSpLocks/>
          </p:cNvCxnSpPr>
          <p:nvPr/>
        </p:nvCxnSpPr>
        <p:spPr>
          <a:xfrm flipH="1">
            <a:off x="6727371" y="3898009"/>
            <a:ext cx="36227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C6339BE9-DE01-853D-207A-111E169CE070}"/>
              </a:ext>
            </a:extLst>
          </p:cNvPr>
          <p:cNvSpPr txBox="1"/>
          <p:nvPr/>
        </p:nvSpPr>
        <p:spPr>
          <a:xfrm>
            <a:off x="4986387" y="3631474"/>
            <a:ext cx="1740984" cy="2031325"/>
          </a:xfrm>
          <a:prstGeom prst="rect">
            <a:avLst/>
          </a:prstGeom>
          <a:noFill/>
        </p:spPr>
        <p:txBody>
          <a:bodyPr wrap="square" rtlCol="0">
            <a:spAutoFit/>
          </a:bodyPr>
          <a:lstStyle/>
          <a:p>
            <a:r>
              <a:rPr lang="en-US" dirty="0"/>
              <a:t>Can like the store but must have an account. If not it will take you to a sign in page </a:t>
            </a:r>
          </a:p>
        </p:txBody>
      </p:sp>
    </p:spTree>
    <p:extLst>
      <p:ext uri="{BB962C8B-B14F-4D97-AF65-F5344CB8AC3E}">
        <p14:creationId xmlns:p14="http://schemas.microsoft.com/office/powerpoint/2010/main" val="1779366516"/>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436</TotalTime>
  <Words>1113</Words>
  <Application>Microsoft Office PowerPoint</Application>
  <PresentationFormat>Widescreen</PresentationFormat>
  <Paragraphs>166</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Black</vt:lpstr>
      <vt:lpstr>Arial Rounded MT Bold</vt:lpstr>
      <vt:lpstr>Century Gothic</vt:lpstr>
      <vt:lpstr>inherit</vt:lpstr>
      <vt:lpstr>Wingdings</vt:lpstr>
      <vt:lpstr>Wingdings 3</vt:lpstr>
      <vt:lpstr>Ion</vt:lpstr>
      <vt:lpstr>CSCI – 490 (ISD)</vt:lpstr>
      <vt:lpstr>ANSAR’S PORTAL</vt:lpstr>
      <vt:lpstr> Our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msaab</dc:creator>
  <cp:lastModifiedBy>mahdi assi</cp:lastModifiedBy>
  <cp:revision>111</cp:revision>
  <dcterms:created xsi:type="dcterms:W3CDTF">2024-02-27T07:27:28Z</dcterms:created>
  <dcterms:modified xsi:type="dcterms:W3CDTF">2024-05-25T12:40:10Z</dcterms:modified>
</cp:coreProperties>
</file>