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embeddedFontLst>
    <p:embeddedFont>
      <p:font typeface="Bodoni"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52">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Ipu5KjxwaiEgIALPtyaBw80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17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a-I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46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a-I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 1">
    <p:spTree>
      <p:nvGrpSpPr>
        <p:cNvPr id="1" name="Shape 15"/>
        <p:cNvGrpSpPr/>
        <p:nvPr/>
      </p:nvGrpSpPr>
      <p:grpSpPr>
        <a:xfrm>
          <a:off x="0" y="0"/>
          <a:ext cx="0" cy="0"/>
          <a:chOff x="0" y="0"/>
          <a:chExt cx="0" cy="0"/>
        </a:xfrm>
      </p:grpSpPr>
      <p:sp>
        <p:nvSpPr>
          <p:cNvPr id="16" name="Google Shape;16;p48"/>
          <p:cNvSpPr>
            <a:spLocks noGrp="1"/>
          </p:cNvSpPr>
          <p:nvPr>
            <p:ph type="pic" idx="2"/>
          </p:nvPr>
        </p:nvSpPr>
        <p:spPr>
          <a:xfrm>
            <a:off x="458788" y="457200"/>
            <a:ext cx="11274425" cy="5943600"/>
          </a:xfrm>
          <a:prstGeom prst="rect">
            <a:avLst/>
          </a:prstGeom>
          <a:noFill/>
          <a:ln>
            <a:noFill/>
          </a:ln>
        </p:spPr>
      </p:sp>
      <p:sp>
        <p:nvSpPr>
          <p:cNvPr id="17" name="Google Shape;17;p48"/>
          <p:cNvSpPr txBox="1">
            <a:spLocks noGrp="1"/>
          </p:cNvSpPr>
          <p:nvPr>
            <p:ph type="title"/>
          </p:nvPr>
        </p:nvSpPr>
        <p:spPr>
          <a:xfrm>
            <a:off x="6581955" y="612475"/>
            <a:ext cx="4701904" cy="3079029"/>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dk1"/>
              </a:buClr>
              <a:buSzPts val="4800"/>
              <a:buFont typeface="Bodoni"/>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76"/>
        <p:cNvGrpSpPr/>
        <p:nvPr/>
      </p:nvGrpSpPr>
      <p:grpSpPr>
        <a:xfrm>
          <a:off x="0" y="0"/>
          <a:ext cx="0" cy="0"/>
          <a:chOff x="0" y="0"/>
          <a:chExt cx="0" cy="0"/>
        </a:xfrm>
      </p:grpSpPr>
      <p:sp>
        <p:nvSpPr>
          <p:cNvPr id="77" name="Google Shape;77;p57"/>
          <p:cNvSpPr/>
          <p:nvPr/>
        </p:nvSpPr>
        <p:spPr>
          <a:xfrm>
            <a:off x="386316" y="347329"/>
            <a:ext cx="11419368" cy="6152707"/>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8" name="Google Shape;78;p57"/>
          <p:cNvSpPr txBox="1">
            <a:spLocks noGrp="1"/>
          </p:cNvSpPr>
          <p:nvPr>
            <p:ph type="title"/>
          </p:nvPr>
        </p:nvSpPr>
        <p:spPr>
          <a:xfrm>
            <a:off x="899160" y="655320"/>
            <a:ext cx="4572000" cy="5486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57"/>
          <p:cNvSpPr txBox="1">
            <a:spLocks noGrp="1"/>
          </p:cNvSpPr>
          <p:nvPr>
            <p:ph type="body" idx="1"/>
          </p:nvPr>
        </p:nvSpPr>
        <p:spPr>
          <a:xfrm>
            <a:off x="6475413" y="2773680"/>
            <a:ext cx="4572000" cy="33680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800"/>
              <a:buNone/>
              <a:defRPr sz="1800"/>
            </a:lvl1pPr>
            <a:lvl2pPr marL="914400" lvl="1" indent="-228600" algn="l">
              <a:lnSpc>
                <a:spcPct val="90000"/>
              </a:lnSpc>
              <a:spcBef>
                <a:spcPts val="1000"/>
              </a:spcBef>
              <a:spcAft>
                <a:spcPts val="0"/>
              </a:spcAft>
              <a:buClr>
                <a:srgbClr val="595959"/>
              </a:buClr>
              <a:buSzPts val="1600"/>
              <a:buNone/>
              <a:defRPr sz="1600"/>
            </a:lvl2pPr>
            <a:lvl3pPr marL="1371600" lvl="2" indent="-228600" algn="l">
              <a:lnSpc>
                <a:spcPct val="90000"/>
              </a:lnSpc>
              <a:spcBef>
                <a:spcPts val="1000"/>
              </a:spcBef>
              <a:spcAft>
                <a:spcPts val="0"/>
              </a:spcAft>
              <a:buClr>
                <a:srgbClr val="595959"/>
              </a:buClr>
              <a:buSzPts val="1400"/>
              <a:buNone/>
              <a:defRPr sz="1400"/>
            </a:lvl3pPr>
            <a:lvl4pPr marL="1828800" lvl="3" indent="-228600" algn="l">
              <a:lnSpc>
                <a:spcPct val="90000"/>
              </a:lnSpc>
              <a:spcBef>
                <a:spcPts val="1000"/>
              </a:spcBef>
              <a:spcAft>
                <a:spcPts val="0"/>
              </a:spcAft>
              <a:buClr>
                <a:srgbClr val="595959"/>
              </a:buClr>
              <a:buSzPts val="1200"/>
              <a:buNone/>
              <a:defRPr sz="1200"/>
            </a:lvl4pPr>
            <a:lvl5pPr marL="2286000" lvl="4" indent="-228600" algn="l">
              <a:lnSpc>
                <a:spcPct val="90000"/>
              </a:lnSpc>
              <a:spcBef>
                <a:spcPts val="1000"/>
              </a:spcBef>
              <a:spcAft>
                <a:spcPts val="0"/>
              </a:spcAft>
              <a:buClr>
                <a:srgbClr val="595959"/>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and Table">
  <p:cSld name="Title Content and Table">
    <p:spTree>
      <p:nvGrpSpPr>
        <p:cNvPr id="1" name="Shape 80"/>
        <p:cNvGrpSpPr/>
        <p:nvPr/>
      </p:nvGrpSpPr>
      <p:grpSpPr>
        <a:xfrm>
          <a:off x="0" y="0"/>
          <a:ext cx="0" cy="0"/>
          <a:chOff x="0" y="0"/>
          <a:chExt cx="0" cy="0"/>
        </a:xfrm>
      </p:grpSpPr>
      <p:sp>
        <p:nvSpPr>
          <p:cNvPr id="81" name="Google Shape;81;p58"/>
          <p:cNvSpPr txBox="1">
            <a:spLocks noGrp="1"/>
          </p:cNvSpPr>
          <p:nvPr>
            <p:ph type="title"/>
          </p:nvPr>
        </p:nvSpPr>
        <p:spPr>
          <a:xfrm>
            <a:off x="912629" y="59894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8"/>
          <p:cNvSpPr txBox="1">
            <a:spLocks noGrp="1"/>
          </p:cNvSpPr>
          <p:nvPr>
            <p:ph type="body" idx="1"/>
          </p:nvPr>
        </p:nvSpPr>
        <p:spPr>
          <a:xfrm>
            <a:off x="929641" y="2153285"/>
            <a:ext cx="3032759" cy="37903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a:lvl1pPr>
            <a:lvl2pPr marL="914400" lvl="1" indent="-330200" algn="l">
              <a:lnSpc>
                <a:spcPct val="90000"/>
              </a:lnSpc>
              <a:spcBef>
                <a:spcPts val="1200"/>
              </a:spcBef>
              <a:spcAft>
                <a:spcPts val="0"/>
              </a:spcAft>
              <a:buClr>
                <a:srgbClr val="595959"/>
              </a:buClr>
              <a:buSzPts val="1600"/>
              <a:buChar char="•"/>
              <a:defRPr sz="1600"/>
            </a:lvl2pPr>
            <a:lvl3pPr marL="1371600" lvl="2" indent="-317500" algn="l">
              <a:lnSpc>
                <a:spcPct val="90000"/>
              </a:lnSpc>
              <a:spcBef>
                <a:spcPts val="1200"/>
              </a:spcBef>
              <a:spcAft>
                <a:spcPts val="0"/>
              </a:spcAft>
              <a:buClr>
                <a:srgbClr val="595959"/>
              </a:buClr>
              <a:buSzPts val="1400"/>
              <a:buChar char="•"/>
              <a:defRPr sz="1400"/>
            </a:lvl3pPr>
            <a:lvl4pPr marL="1828800" lvl="3" indent="-304800" algn="l">
              <a:lnSpc>
                <a:spcPct val="90000"/>
              </a:lnSpc>
              <a:spcBef>
                <a:spcPts val="1200"/>
              </a:spcBef>
              <a:spcAft>
                <a:spcPts val="0"/>
              </a:spcAft>
              <a:buClr>
                <a:srgbClr val="595959"/>
              </a:buClr>
              <a:buSzPts val="1200"/>
              <a:buChar char="•"/>
              <a:defRPr sz="1200"/>
            </a:lvl4pPr>
            <a:lvl5pPr marL="2286000" lvl="4" indent="-304800" algn="l">
              <a:lnSpc>
                <a:spcPct val="90000"/>
              </a:lnSpc>
              <a:spcBef>
                <a:spcPts val="1200"/>
              </a:spcBef>
              <a:spcAft>
                <a:spcPts val="0"/>
              </a:spcAft>
              <a:buClr>
                <a:srgbClr val="595959"/>
              </a:buClr>
              <a:buSzPts val="1200"/>
              <a:buChar char="•"/>
              <a:defRPr sz="12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8"/>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8"/>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85" name="Google Shape;85;p58"/>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2 column layout 3">
  <p:cSld name="Title and 2 column layout 3">
    <p:spTree>
      <p:nvGrpSpPr>
        <p:cNvPr id="1" name="Shape 86"/>
        <p:cNvGrpSpPr/>
        <p:nvPr/>
      </p:nvGrpSpPr>
      <p:grpSpPr>
        <a:xfrm>
          <a:off x="0" y="0"/>
          <a:ext cx="0" cy="0"/>
          <a:chOff x="0" y="0"/>
          <a:chExt cx="0" cy="0"/>
        </a:xfrm>
      </p:grpSpPr>
      <p:sp>
        <p:nvSpPr>
          <p:cNvPr id="87" name="Google Shape;87;p59"/>
          <p:cNvSpPr txBox="1">
            <a:spLocks noGrp="1"/>
          </p:cNvSpPr>
          <p:nvPr>
            <p:ph type="title"/>
          </p:nvPr>
        </p:nvSpPr>
        <p:spPr>
          <a:xfrm>
            <a:off x="929640" y="485113"/>
            <a:ext cx="10515600" cy="15315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59"/>
          <p:cNvSpPr/>
          <p:nvPr/>
        </p:nvSpPr>
        <p:spPr>
          <a:xfrm>
            <a:off x="6096000" y="0"/>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9" name="Google Shape;89;p59"/>
          <p:cNvSpPr txBox="1">
            <a:spLocks noGrp="1"/>
          </p:cNvSpPr>
          <p:nvPr>
            <p:ph type="body" idx="1"/>
          </p:nvPr>
        </p:nvSpPr>
        <p:spPr>
          <a:xfrm>
            <a:off x="929642" y="2153285"/>
            <a:ext cx="6925660" cy="35004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595959"/>
              </a:buClr>
              <a:buSzPts val="1800"/>
              <a:buNone/>
              <a:defRPr sz="1800" b="0"/>
            </a:lvl1pPr>
            <a:lvl2pPr marL="914400" lvl="1" indent="-342900" algn="l">
              <a:lnSpc>
                <a:spcPct val="90000"/>
              </a:lnSpc>
              <a:spcBef>
                <a:spcPts val="1200"/>
              </a:spcBef>
              <a:spcAft>
                <a:spcPts val="0"/>
              </a:spcAft>
              <a:buClr>
                <a:srgbClr val="595959"/>
              </a:buClr>
              <a:buSzPts val="1800"/>
              <a:buChar char="•"/>
              <a:defRPr sz="1800" b="0"/>
            </a:lvl2pPr>
            <a:lvl3pPr marL="1371600" lvl="2" indent="-342900" algn="l">
              <a:lnSpc>
                <a:spcPct val="90000"/>
              </a:lnSpc>
              <a:spcBef>
                <a:spcPts val="1200"/>
              </a:spcBef>
              <a:spcAft>
                <a:spcPts val="0"/>
              </a:spcAft>
              <a:buClr>
                <a:srgbClr val="595959"/>
              </a:buClr>
              <a:buSzPts val="1800"/>
              <a:buChar char="•"/>
              <a:defRPr sz="1800" b="0"/>
            </a:lvl3pPr>
            <a:lvl4pPr marL="1828800" lvl="3" indent="-342900" algn="l">
              <a:lnSpc>
                <a:spcPct val="90000"/>
              </a:lnSpc>
              <a:spcBef>
                <a:spcPts val="1200"/>
              </a:spcBef>
              <a:spcAft>
                <a:spcPts val="0"/>
              </a:spcAft>
              <a:buClr>
                <a:srgbClr val="595959"/>
              </a:buClr>
              <a:buSzPts val="1800"/>
              <a:buChar char="•"/>
              <a:defRPr sz="1800" b="0"/>
            </a:lvl4pPr>
            <a:lvl5pPr marL="2286000" lvl="4" indent="-342900" algn="l">
              <a:lnSpc>
                <a:spcPct val="90000"/>
              </a:lnSpc>
              <a:spcBef>
                <a:spcPts val="1200"/>
              </a:spcBef>
              <a:spcAft>
                <a:spcPts val="0"/>
              </a:spcAft>
              <a:buClr>
                <a:srgbClr val="595959"/>
              </a:buClr>
              <a:buSzPts val="1800"/>
              <a:buChar char="•"/>
              <a:defRPr sz="1800" b="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9"/>
          <p:cNvSpPr txBox="1">
            <a:spLocks noGrp="1"/>
          </p:cNvSpPr>
          <p:nvPr>
            <p:ph type="body" idx="2"/>
          </p:nvPr>
        </p:nvSpPr>
        <p:spPr>
          <a:xfrm>
            <a:off x="8215745" y="2153285"/>
            <a:ext cx="3229495" cy="35004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b="1"/>
            </a:lvl1pPr>
            <a:lvl2pPr marL="914400" lvl="1" indent="-330200" algn="l">
              <a:lnSpc>
                <a:spcPct val="90000"/>
              </a:lnSpc>
              <a:spcBef>
                <a:spcPts val="1200"/>
              </a:spcBef>
              <a:spcAft>
                <a:spcPts val="0"/>
              </a:spcAft>
              <a:buClr>
                <a:srgbClr val="595959"/>
              </a:buClr>
              <a:buSzPts val="1600"/>
              <a:buChar char="•"/>
              <a:defRPr sz="1600" b="1"/>
            </a:lvl2pPr>
            <a:lvl3pPr marL="1371600" lvl="2" indent="-317500" algn="l">
              <a:lnSpc>
                <a:spcPct val="90000"/>
              </a:lnSpc>
              <a:spcBef>
                <a:spcPts val="1200"/>
              </a:spcBef>
              <a:spcAft>
                <a:spcPts val="0"/>
              </a:spcAft>
              <a:buClr>
                <a:srgbClr val="595959"/>
              </a:buClr>
              <a:buSzPts val="1400"/>
              <a:buChar char="•"/>
              <a:defRPr sz="1400" b="1"/>
            </a:lvl3pPr>
            <a:lvl4pPr marL="1828800" lvl="3" indent="-304800" algn="l">
              <a:lnSpc>
                <a:spcPct val="90000"/>
              </a:lnSpc>
              <a:spcBef>
                <a:spcPts val="1200"/>
              </a:spcBef>
              <a:spcAft>
                <a:spcPts val="0"/>
              </a:spcAft>
              <a:buClr>
                <a:srgbClr val="595959"/>
              </a:buClr>
              <a:buSzPts val="1200"/>
              <a:buChar char="•"/>
              <a:defRPr sz="1200" b="1"/>
            </a:lvl4pPr>
            <a:lvl5pPr marL="2286000" lvl="4" indent="-304800" algn="l">
              <a:lnSpc>
                <a:spcPct val="90000"/>
              </a:lnSpc>
              <a:spcBef>
                <a:spcPts val="1200"/>
              </a:spcBef>
              <a:spcAft>
                <a:spcPts val="0"/>
              </a:spcAft>
              <a:buClr>
                <a:srgbClr val="595959"/>
              </a:buClr>
              <a:buSzPts val="1200"/>
              <a:buChar char="•"/>
              <a:defRPr sz="1200" b="1"/>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59"/>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9"/>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93" name="Google Shape;93;p59"/>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94"/>
        <p:cNvGrpSpPr/>
        <p:nvPr/>
      </p:nvGrpSpPr>
      <p:grpSpPr>
        <a:xfrm>
          <a:off x="0" y="0"/>
          <a:ext cx="0" cy="0"/>
          <a:chOff x="0" y="0"/>
          <a:chExt cx="0" cy="0"/>
        </a:xfrm>
      </p:grpSpPr>
      <p:sp>
        <p:nvSpPr>
          <p:cNvPr id="95" name="Google Shape;95;p60"/>
          <p:cNvSpPr txBox="1">
            <a:spLocks noGrp="1"/>
          </p:cNvSpPr>
          <p:nvPr>
            <p:ph type="title"/>
          </p:nvPr>
        </p:nvSpPr>
        <p:spPr>
          <a:xfrm>
            <a:off x="929640" y="485113"/>
            <a:ext cx="10331450" cy="15315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0"/>
          <p:cNvSpPr/>
          <p:nvPr/>
        </p:nvSpPr>
        <p:spPr>
          <a:xfrm>
            <a:off x="386316" y="347329"/>
            <a:ext cx="11419368" cy="6152707"/>
          </a:xfrm>
          <a:prstGeom prst="rect">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7" name="Google Shape;97;p60"/>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60"/>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1">
  <p:cSld name="Agenda 1">
    <p:spTree>
      <p:nvGrpSpPr>
        <p:cNvPr id="1" name="Shape 18"/>
        <p:cNvGrpSpPr/>
        <p:nvPr/>
      </p:nvGrpSpPr>
      <p:grpSpPr>
        <a:xfrm>
          <a:off x="0" y="0"/>
          <a:ext cx="0" cy="0"/>
          <a:chOff x="0" y="0"/>
          <a:chExt cx="0" cy="0"/>
        </a:xfrm>
      </p:grpSpPr>
      <p:sp>
        <p:nvSpPr>
          <p:cNvPr id="19" name="Google Shape;19;p49"/>
          <p:cNvSpPr/>
          <p:nvPr/>
        </p:nvSpPr>
        <p:spPr>
          <a:xfrm>
            <a:off x="6096000" y="3249"/>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49"/>
          <p:cNvSpPr txBox="1">
            <a:spLocks noGrp="1"/>
          </p:cNvSpPr>
          <p:nvPr>
            <p:ph type="title"/>
          </p:nvPr>
        </p:nvSpPr>
        <p:spPr>
          <a:xfrm>
            <a:off x="914400" y="883920"/>
            <a:ext cx="4114800" cy="505968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49"/>
          <p:cNvSpPr txBox="1">
            <a:spLocks noGrp="1"/>
          </p:cNvSpPr>
          <p:nvPr>
            <p:ph type="body" idx="1"/>
          </p:nvPr>
        </p:nvSpPr>
        <p:spPr>
          <a:xfrm>
            <a:off x="6475413" y="2438400"/>
            <a:ext cx="4799012"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1000"/>
              </a:spcBef>
              <a:spcAft>
                <a:spcPts val="0"/>
              </a:spcAft>
              <a:buClr>
                <a:srgbClr val="595959"/>
              </a:buClr>
              <a:buSzPts val="1800"/>
              <a:buNone/>
              <a:defRPr sz="1800"/>
            </a:lvl1pPr>
            <a:lvl2pPr marL="914400" lvl="1" indent="-228600" algn="l">
              <a:lnSpc>
                <a:spcPct val="125000"/>
              </a:lnSpc>
              <a:spcBef>
                <a:spcPts val="500"/>
              </a:spcBef>
              <a:spcAft>
                <a:spcPts val="0"/>
              </a:spcAft>
              <a:buClr>
                <a:srgbClr val="595959"/>
              </a:buClr>
              <a:buSzPts val="1600"/>
              <a:buNone/>
              <a:defRPr sz="1600"/>
            </a:lvl2pPr>
            <a:lvl3pPr marL="1371600" lvl="2" indent="-228600" algn="l">
              <a:lnSpc>
                <a:spcPct val="125000"/>
              </a:lnSpc>
              <a:spcBef>
                <a:spcPts val="500"/>
              </a:spcBef>
              <a:spcAft>
                <a:spcPts val="0"/>
              </a:spcAft>
              <a:buClr>
                <a:srgbClr val="595959"/>
              </a:buClr>
              <a:buSzPts val="1400"/>
              <a:buNone/>
              <a:defRPr sz="1400"/>
            </a:lvl3pPr>
            <a:lvl4pPr marL="1828800" lvl="3" indent="-228600" algn="l">
              <a:lnSpc>
                <a:spcPct val="125000"/>
              </a:lnSpc>
              <a:spcBef>
                <a:spcPts val="500"/>
              </a:spcBef>
              <a:spcAft>
                <a:spcPts val="0"/>
              </a:spcAft>
              <a:buClr>
                <a:srgbClr val="595959"/>
              </a:buClr>
              <a:buSzPts val="1200"/>
              <a:buNone/>
              <a:defRPr sz="1200"/>
            </a:lvl4pPr>
            <a:lvl5pPr marL="2286000" lvl="4" indent="-228600" algn="l">
              <a:lnSpc>
                <a:spcPct val="125000"/>
              </a:lnSpc>
              <a:spcBef>
                <a:spcPts val="500"/>
              </a:spcBef>
              <a:spcAft>
                <a:spcPts val="0"/>
              </a:spcAft>
              <a:buClr>
                <a:srgbClr val="595959"/>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49"/>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9"/>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757070"/>
                </a:solidFill>
                <a:latin typeface="Arial"/>
                <a:ea typeface="Arial"/>
                <a:cs typeface="Arial"/>
                <a:sym typeface="Arial"/>
              </a:defRPr>
            </a:lvl1pPr>
            <a:lvl2pPr marL="0" lvl="1" indent="0" algn="r">
              <a:spcBef>
                <a:spcPts val="0"/>
              </a:spcBef>
              <a:buNone/>
              <a:defRPr sz="1200" b="0" i="0" u="none" strike="noStrike" cap="none">
                <a:solidFill>
                  <a:srgbClr val="757070"/>
                </a:solidFill>
                <a:latin typeface="Arial"/>
                <a:ea typeface="Arial"/>
                <a:cs typeface="Arial"/>
                <a:sym typeface="Arial"/>
              </a:defRPr>
            </a:lvl2pPr>
            <a:lvl3pPr marL="0" lvl="2" indent="0" algn="r">
              <a:spcBef>
                <a:spcPts val="0"/>
              </a:spcBef>
              <a:buNone/>
              <a:defRPr sz="1200" b="0" i="0" u="none" strike="noStrike" cap="none">
                <a:solidFill>
                  <a:srgbClr val="757070"/>
                </a:solidFill>
                <a:latin typeface="Arial"/>
                <a:ea typeface="Arial"/>
                <a:cs typeface="Arial"/>
                <a:sym typeface="Arial"/>
              </a:defRPr>
            </a:lvl3pPr>
            <a:lvl4pPr marL="0" lvl="3" indent="0" algn="r">
              <a:spcBef>
                <a:spcPts val="0"/>
              </a:spcBef>
              <a:buNone/>
              <a:defRPr sz="1200" b="0" i="0" u="none" strike="noStrike" cap="none">
                <a:solidFill>
                  <a:srgbClr val="757070"/>
                </a:solidFill>
                <a:latin typeface="Arial"/>
                <a:ea typeface="Arial"/>
                <a:cs typeface="Arial"/>
                <a:sym typeface="Arial"/>
              </a:defRPr>
            </a:lvl4pPr>
            <a:lvl5pPr marL="0" lvl="4" indent="0" algn="r">
              <a:spcBef>
                <a:spcPts val="0"/>
              </a:spcBef>
              <a:buNone/>
              <a:defRPr sz="1200" b="0" i="0" u="none" strike="noStrike" cap="none">
                <a:solidFill>
                  <a:srgbClr val="757070"/>
                </a:solidFill>
                <a:latin typeface="Arial"/>
                <a:ea typeface="Arial"/>
                <a:cs typeface="Arial"/>
                <a:sym typeface="Arial"/>
              </a:defRPr>
            </a:lvl5pPr>
            <a:lvl6pPr marL="0" lvl="5" indent="0" algn="r">
              <a:spcBef>
                <a:spcPts val="0"/>
              </a:spcBef>
              <a:buNone/>
              <a:defRPr sz="1200" b="0" i="0" u="none" strike="noStrike" cap="none">
                <a:solidFill>
                  <a:srgbClr val="757070"/>
                </a:solidFill>
                <a:latin typeface="Arial"/>
                <a:ea typeface="Arial"/>
                <a:cs typeface="Arial"/>
                <a:sym typeface="Arial"/>
              </a:defRPr>
            </a:lvl6pPr>
            <a:lvl7pPr marL="0" lvl="6" indent="0" algn="r">
              <a:spcBef>
                <a:spcPts val="0"/>
              </a:spcBef>
              <a:buNone/>
              <a:defRPr sz="1200" b="0" i="0" u="none" strike="noStrike" cap="none">
                <a:solidFill>
                  <a:srgbClr val="757070"/>
                </a:solidFill>
                <a:latin typeface="Arial"/>
                <a:ea typeface="Arial"/>
                <a:cs typeface="Arial"/>
                <a:sym typeface="Arial"/>
              </a:defRPr>
            </a:lvl7pPr>
            <a:lvl8pPr marL="0" lvl="7" indent="0" algn="r">
              <a:spcBef>
                <a:spcPts val="0"/>
              </a:spcBef>
              <a:buNone/>
              <a:defRPr sz="1200" b="0" i="0" u="none" strike="noStrike" cap="none">
                <a:solidFill>
                  <a:srgbClr val="757070"/>
                </a:solidFill>
                <a:latin typeface="Arial"/>
                <a:ea typeface="Arial"/>
                <a:cs typeface="Arial"/>
                <a:sym typeface="Arial"/>
              </a:defRPr>
            </a:lvl8pPr>
            <a:lvl9pPr marL="0" lvl="8" indent="0" algn="r">
              <a:spcBef>
                <a:spcPts val="0"/>
              </a:spcBef>
              <a:buNone/>
              <a:defRPr sz="1200" b="0" i="0" u="none" strike="noStrike" cap="none">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24" name="Google Shape;24;p49"/>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1">
  <p:cSld name="Section Title 1">
    <p:spTree>
      <p:nvGrpSpPr>
        <p:cNvPr id="1" name="Shape 25"/>
        <p:cNvGrpSpPr/>
        <p:nvPr/>
      </p:nvGrpSpPr>
      <p:grpSpPr>
        <a:xfrm>
          <a:off x="0" y="0"/>
          <a:ext cx="0" cy="0"/>
          <a:chOff x="0" y="0"/>
          <a:chExt cx="0" cy="0"/>
        </a:xfrm>
      </p:grpSpPr>
      <p:sp>
        <p:nvSpPr>
          <p:cNvPr id="26" name="Google Shape;26;p50"/>
          <p:cNvSpPr/>
          <p:nvPr/>
        </p:nvSpPr>
        <p:spPr>
          <a:xfrm>
            <a:off x="386316" y="347329"/>
            <a:ext cx="11419368" cy="6152707"/>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 name="Google Shape;27;p50"/>
          <p:cNvSpPr txBox="1">
            <a:spLocks noGrp="1"/>
          </p:cNvSpPr>
          <p:nvPr>
            <p:ph type="title"/>
          </p:nvPr>
        </p:nvSpPr>
        <p:spPr>
          <a:xfrm>
            <a:off x="6478742" y="914399"/>
            <a:ext cx="4798858" cy="50291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0"/>
          <p:cNvSpPr>
            <a:spLocks noGrp="1"/>
          </p:cNvSpPr>
          <p:nvPr>
            <p:ph type="pic" idx="2"/>
          </p:nvPr>
        </p:nvSpPr>
        <p:spPr>
          <a:xfrm>
            <a:off x="0" y="914400"/>
            <a:ext cx="5713413" cy="5029200"/>
          </a:xfrm>
          <a:prstGeom prst="rect">
            <a:avLst/>
          </a:prstGeom>
          <a:noFill/>
          <a:ln>
            <a:noFill/>
          </a:ln>
        </p:spPr>
      </p:sp>
      <p:sp>
        <p:nvSpPr>
          <p:cNvPr id="29" name="Google Shape;29;p50"/>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0"/>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text and image">
  <p:cSld name="Title text and image">
    <p:spTree>
      <p:nvGrpSpPr>
        <p:cNvPr id="1" name="Shape 31"/>
        <p:cNvGrpSpPr/>
        <p:nvPr/>
      </p:nvGrpSpPr>
      <p:grpSpPr>
        <a:xfrm>
          <a:off x="0" y="0"/>
          <a:ext cx="0" cy="0"/>
          <a:chOff x="0" y="0"/>
          <a:chExt cx="0" cy="0"/>
        </a:xfrm>
      </p:grpSpPr>
      <p:sp>
        <p:nvSpPr>
          <p:cNvPr id="32" name="Google Shape;32;p51"/>
          <p:cNvSpPr txBox="1">
            <a:spLocks noGrp="1"/>
          </p:cNvSpPr>
          <p:nvPr>
            <p:ph type="title"/>
          </p:nvPr>
        </p:nvSpPr>
        <p:spPr>
          <a:xfrm>
            <a:off x="914399" y="853439"/>
            <a:ext cx="4802373" cy="2833689"/>
          </a:xfrm>
          <a:prstGeom prst="rect">
            <a:avLst/>
          </a:prstGeom>
          <a:noFill/>
          <a:ln>
            <a:noFill/>
          </a:ln>
        </p:spPr>
        <p:txBody>
          <a:bodyPr spcFirstLastPara="1" wrap="square" lIns="91425" tIns="45700" rIns="914400" bIns="45700" anchor="b" anchorCtr="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1"/>
          <p:cNvSpPr txBox="1">
            <a:spLocks noGrp="1"/>
          </p:cNvSpPr>
          <p:nvPr>
            <p:ph type="body" idx="1"/>
          </p:nvPr>
        </p:nvSpPr>
        <p:spPr>
          <a:xfrm>
            <a:off x="914400" y="3931919"/>
            <a:ext cx="4802735" cy="207264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0"/>
              </a:spcBef>
              <a:spcAft>
                <a:spcPts val="0"/>
              </a:spcAft>
              <a:buClr>
                <a:srgbClr val="595959"/>
              </a:buClr>
              <a:buSzPts val="1800"/>
              <a:buNone/>
              <a:defRPr sz="1800"/>
            </a:lvl1pPr>
            <a:lvl2pPr marL="914400" lvl="1" indent="-228600" algn="l">
              <a:lnSpc>
                <a:spcPct val="125000"/>
              </a:lnSpc>
              <a:spcBef>
                <a:spcPts val="0"/>
              </a:spcBef>
              <a:spcAft>
                <a:spcPts val="0"/>
              </a:spcAft>
              <a:buClr>
                <a:srgbClr val="595959"/>
              </a:buClr>
              <a:buSzPts val="1600"/>
              <a:buNone/>
              <a:defRPr sz="1600"/>
            </a:lvl2pPr>
            <a:lvl3pPr marL="1371600" lvl="2" indent="-228600" algn="l">
              <a:lnSpc>
                <a:spcPct val="125000"/>
              </a:lnSpc>
              <a:spcBef>
                <a:spcPts val="0"/>
              </a:spcBef>
              <a:spcAft>
                <a:spcPts val="0"/>
              </a:spcAft>
              <a:buClr>
                <a:srgbClr val="595959"/>
              </a:buClr>
              <a:buSzPts val="1400"/>
              <a:buNone/>
              <a:defRPr sz="1400"/>
            </a:lvl3pPr>
            <a:lvl4pPr marL="1828800" lvl="3" indent="-228600" algn="l">
              <a:lnSpc>
                <a:spcPct val="125000"/>
              </a:lnSpc>
              <a:spcBef>
                <a:spcPts val="0"/>
              </a:spcBef>
              <a:spcAft>
                <a:spcPts val="0"/>
              </a:spcAft>
              <a:buClr>
                <a:srgbClr val="595959"/>
              </a:buClr>
              <a:buSzPts val="1200"/>
              <a:buNone/>
              <a:defRPr sz="1200"/>
            </a:lvl4pPr>
            <a:lvl5pPr marL="2286000" lvl="4" indent="-228600" algn="l">
              <a:lnSpc>
                <a:spcPct val="125000"/>
              </a:lnSpc>
              <a:spcBef>
                <a:spcPts val="0"/>
              </a:spcBef>
              <a:spcAft>
                <a:spcPts val="0"/>
              </a:spcAft>
              <a:buClr>
                <a:srgbClr val="595959"/>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51"/>
          <p:cNvSpPr>
            <a:spLocks noGrp="1"/>
          </p:cNvSpPr>
          <p:nvPr>
            <p:ph type="pic" idx="2"/>
          </p:nvPr>
        </p:nvSpPr>
        <p:spPr>
          <a:xfrm>
            <a:off x="6478587" y="921230"/>
            <a:ext cx="5713413" cy="5029200"/>
          </a:xfrm>
          <a:prstGeom prst="rect">
            <a:avLst/>
          </a:prstGeom>
          <a:noFill/>
          <a:ln>
            <a:noFill/>
          </a:ln>
        </p:spPr>
      </p:sp>
      <p:sp>
        <p:nvSpPr>
          <p:cNvPr id="35" name="Google Shape;35;p51"/>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1"/>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37" name="Google Shape;37;p51"/>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8"/>
        <p:cNvGrpSpPr/>
        <p:nvPr/>
      </p:nvGrpSpPr>
      <p:grpSpPr>
        <a:xfrm>
          <a:off x="0" y="0"/>
          <a:ext cx="0" cy="0"/>
          <a:chOff x="0" y="0"/>
          <a:chExt cx="0" cy="0"/>
        </a:xfrm>
      </p:grpSpPr>
      <p:sp>
        <p:nvSpPr>
          <p:cNvPr id="39" name="Google Shape;39;p52"/>
          <p:cNvSpPr txBox="1">
            <a:spLocks noGrp="1"/>
          </p:cNvSpPr>
          <p:nvPr>
            <p:ph type="title"/>
          </p:nvPr>
        </p:nvSpPr>
        <p:spPr>
          <a:xfrm>
            <a:off x="914400" y="1020445"/>
            <a:ext cx="4114800" cy="5029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2"/>
          <p:cNvSpPr txBox="1">
            <a:spLocks noGrp="1"/>
          </p:cNvSpPr>
          <p:nvPr>
            <p:ph type="body" idx="1"/>
          </p:nvPr>
        </p:nvSpPr>
        <p:spPr>
          <a:xfrm>
            <a:off x="6475227" y="1020445"/>
            <a:ext cx="4802735" cy="5029200"/>
          </a:xfrm>
          <a:prstGeom prst="rect">
            <a:avLst/>
          </a:prstGeom>
          <a:noFill/>
          <a:ln>
            <a:noFill/>
          </a:ln>
        </p:spPr>
        <p:txBody>
          <a:bodyPr spcFirstLastPara="1" wrap="square" lIns="91425" tIns="45700" rIns="91425" bIns="45700" anchor="ctr" anchorCtr="0">
            <a:normAutofit/>
          </a:bodyPr>
          <a:lstStyle>
            <a:lvl1pPr marL="457200" lvl="0" indent="-342900" algn="l">
              <a:lnSpc>
                <a:spcPct val="125000"/>
              </a:lnSpc>
              <a:spcBef>
                <a:spcPts val="0"/>
              </a:spcBef>
              <a:spcAft>
                <a:spcPts val="0"/>
              </a:spcAft>
              <a:buClr>
                <a:srgbClr val="595959"/>
              </a:buClr>
              <a:buSzPts val="1800"/>
              <a:buFont typeface="Arial"/>
              <a:buChar char="•"/>
              <a:defRPr sz="1800"/>
            </a:lvl1pPr>
            <a:lvl2pPr marL="914400" lvl="1" indent="-330200" algn="l">
              <a:lnSpc>
                <a:spcPct val="125000"/>
              </a:lnSpc>
              <a:spcBef>
                <a:spcPts val="1200"/>
              </a:spcBef>
              <a:spcAft>
                <a:spcPts val="0"/>
              </a:spcAft>
              <a:buClr>
                <a:srgbClr val="595959"/>
              </a:buClr>
              <a:buSzPts val="1600"/>
              <a:buFont typeface="Arial"/>
              <a:buChar char="•"/>
              <a:defRPr sz="1600"/>
            </a:lvl2pPr>
            <a:lvl3pPr marL="1371600" lvl="2" indent="-317500" algn="l">
              <a:lnSpc>
                <a:spcPct val="125000"/>
              </a:lnSpc>
              <a:spcBef>
                <a:spcPts val="1200"/>
              </a:spcBef>
              <a:spcAft>
                <a:spcPts val="0"/>
              </a:spcAft>
              <a:buClr>
                <a:srgbClr val="595959"/>
              </a:buClr>
              <a:buSzPts val="1400"/>
              <a:buFont typeface="Arial"/>
              <a:buChar char="•"/>
              <a:defRPr sz="1400"/>
            </a:lvl3pPr>
            <a:lvl4pPr marL="1828800" lvl="3" indent="-304800" algn="l">
              <a:lnSpc>
                <a:spcPct val="125000"/>
              </a:lnSpc>
              <a:spcBef>
                <a:spcPts val="1200"/>
              </a:spcBef>
              <a:spcAft>
                <a:spcPts val="0"/>
              </a:spcAft>
              <a:buClr>
                <a:srgbClr val="595959"/>
              </a:buClr>
              <a:buSzPts val="1200"/>
              <a:buFont typeface="Arial"/>
              <a:buChar char="•"/>
              <a:defRPr sz="1200"/>
            </a:lvl4pPr>
            <a:lvl5pPr marL="2286000" lvl="4" indent="-304800" algn="l">
              <a:lnSpc>
                <a:spcPct val="125000"/>
              </a:lnSpc>
              <a:spcBef>
                <a:spcPts val="1200"/>
              </a:spcBef>
              <a:spcAft>
                <a:spcPts val="0"/>
              </a:spcAft>
              <a:buClr>
                <a:srgbClr val="595959"/>
              </a:buClr>
              <a:buSzPts val="1200"/>
              <a:buFont typeface="Arial"/>
              <a:buChar char="•"/>
              <a:defRPr sz="12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52"/>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2"/>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43" name="Google Shape;43;p52"/>
          <p:cNvSpPr/>
          <p:nvPr/>
        </p:nvSpPr>
        <p:spPr>
          <a:xfrm>
            <a:off x="6096000" y="0"/>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52"/>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Content and image">
  <p:cSld name="Title Content and image">
    <p:bg>
      <p:bgPr>
        <a:solidFill>
          <a:srgbClr val="E6EDE7"/>
        </a:solidFill>
        <a:effectLst/>
      </p:bgPr>
    </p:bg>
    <p:spTree>
      <p:nvGrpSpPr>
        <p:cNvPr id="1" name="Shape 45"/>
        <p:cNvGrpSpPr/>
        <p:nvPr/>
      </p:nvGrpSpPr>
      <p:grpSpPr>
        <a:xfrm>
          <a:off x="0" y="0"/>
          <a:ext cx="0" cy="0"/>
          <a:chOff x="0" y="0"/>
          <a:chExt cx="0" cy="0"/>
        </a:xfrm>
      </p:grpSpPr>
      <p:sp>
        <p:nvSpPr>
          <p:cNvPr id="46" name="Google Shape;46;p53"/>
          <p:cNvSpPr txBox="1">
            <a:spLocks noGrp="1"/>
          </p:cNvSpPr>
          <p:nvPr>
            <p:ph type="title"/>
          </p:nvPr>
        </p:nvSpPr>
        <p:spPr>
          <a:xfrm>
            <a:off x="914400" y="900741"/>
            <a:ext cx="4802372" cy="278891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4800"/>
              <a:buFont typeface="Bodon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3"/>
          <p:cNvSpPr txBox="1">
            <a:spLocks noGrp="1"/>
          </p:cNvSpPr>
          <p:nvPr>
            <p:ph type="body" idx="1"/>
          </p:nvPr>
        </p:nvSpPr>
        <p:spPr>
          <a:xfrm>
            <a:off x="914400" y="3825239"/>
            <a:ext cx="4802735" cy="2072641"/>
          </a:xfrm>
          <a:prstGeom prst="rect">
            <a:avLst/>
          </a:prstGeom>
          <a:noFill/>
          <a:ln>
            <a:noFill/>
          </a:ln>
        </p:spPr>
        <p:txBody>
          <a:bodyPr spcFirstLastPara="1" wrap="square" lIns="91425" tIns="45700" rIns="91425" bIns="45700" anchor="t" anchorCtr="0">
            <a:normAutofit/>
          </a:bodyPr>
          <a:lstStyle>
            <a:lvl1pPr marL="457200" lvl="0" indent="-228600" algn="l">
              <a:lnSpc>
                <a:spcPct val="125000"/>
              </a:lnSpc>
              <a:spcBef>
                <a:spcPts val="0"/>
              </a:spcBef>
              <a:spcAft>
                <a:spcPts val="0"/>
              </a:spcAft>
              <a:buClr>
                <a:srgbClr val="595959"/>
              </a:buClr>
              <a:buSzPts val="1800"/>
              <a:buNone/>
              <a:defRPr sz="1800"/>
            </a:lvl1pPr>
            <a:lvl2pPr marL="914400" lvl="1" indent="-228600" algn="l">
              <a:lnSpc>
                <a:spcPct val="125000"/>
              </a:lnSpc>
              <a:spcBef>
                <a:spcPts val="0"/>
              </a:spcBef>
              <a:spcAft>
                <a:spcPts val="0"/>
              </a:spcAft>
              <a:buClr>
                <a:srgbClr val="595959"/>
              </a:buClr>
              <a:buSzPts val="1600"/>
              <a:buNone/>
              <a:defRPr sz="1600"/>
            </a:lvl2pPr>
            <a:lvl3pPr marL="1371600" lvl="2" indent="-228600" algn="l">
              <a:lnSpc>
                <a:spcPct val="125000"/>
              </a:lnSpc>
              <a:spcBef>
                <a:spcPts val="0"/>
              </a:spcBef>
              <a:spcAft>
                <a:spcPts val="0"/>
              </a:spcAft>
              <a:buClr>
                <a:srgbClr val="595959"/>
              </a:buClr>
              <a:buSzPts val="1400"/>
              <a:buNone/>
              <a:defRPr sz="1400"/>
            </a:lvl3pPr>
            <a:lvl4pPr marL="1828800" lvl="3" indent="-228600" algn="l">
              <a:lnSpc>
                <a:spcPct val="125000"/>
              </a:lnSpc>
              <a:spcBef>
                <a:spcPts val="0"/>
              </a:spcBef>
              <a:spcAft>
                <a:spcPts val="0"/>
              </a:spcAft>
              <a:buClr>
                <a:srgbClr val="595959"/>
              </a:buClr>
              <a:buSzPts val="1200"/>
              <a:buNone/>
              <a:defRPr sz="1200"/>
            </a:lvl4pPr>
            <a:lvl5pPr marL="2286000" lvl="4" indent="-228600" algn="l">
              <a:lnSpc>
                <a:spcPct val="125000"/>
              </a:lnSpc>
              <a:spcBef>
                <a:spcPts val="0"/>
              </a:spcBef>
              <a:spcAft>
                <a:spcPts val="0"/>
              </a:spcAft>
              <a:buClr>
                <a:srgbClr val="595959"/>
              </a:buClr>
              <a:buSzPts val="1200"/>
              <a:buNone/>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3"/>
          <p:cNvSpPr>
            <a:spLocks noGrp="1"/>
          </p:cNvSpPr>
          <p:nvPr>
            <p:ph type="pic" idx="2"/>
          </p:nvPr>
        </p:nvSpPr>
        <p:spPr>
          <a:xfrm>
            <a:off x="6478587" y="921230"/>
            <a:ext cx="5713413" cy="5029200"/>
          </a:xfrm>
          <a:prstGeom prst="rect">
            <a:avLst/>
          </a:prstGeom>
          <a:noFill/>
          <a:ln>
            <a:noFill/>
          </a:ln>
        </p:spPr>
      </p:sp>
      <p:sp>
        <p:nvSpPr>
          <p:cNvPr id="49" name="Google Shape;49;p53"/>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3"/>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51" name="Google Shape;51;p53"/>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2 column layout 1">
  <p:cSld name="Title and 2 column layout 1">
    <p:spTree>
      <p:nvGrpSpPr>
        <p:cNvPr id="1" name="Shape 52"/>
        <p:cNvGrpSpPr/>
        <p:nvPr/>
      </p:nvGrpSpPr>
      <p:grpSpPr>
        <a:xfrm>
          <a:off x="0" y="0"/>
          <a:ext cx="0" cy="0"/>
          <a:chOff x="0" y="0"/>
          <a:chExt cx="0" cy="0"/>
        </a:xfrm>
      </p:grpSpPr>
      <p:sp>
        <p:nvSpPr>
          <p:cNvPr id="53" name="Google Shape;53;p54"/>
          <p:cNvSpPr txBox="1">
            <a:spLocks noGrp="1"/>
          </p:cNvSpPr>
          <p:nvPr>
            <p:ph type="title"/>
          </p:nvPr>
        </p:nvSpPr>
        <p:spPr>
          <a:xfrm>
            <a:off x="929640" y="485113"/>
            <a:ext cx="10515600" cy="15315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4"/>
          <p:cNvSpPr/>
          <p:nvPr/>
        </p:nvSpPr>
        <p:spPr>
          <a:xfrm>
            <a:off x="6096000" y="0"/>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p54"/>
          <p:cNvSpPr txBox="1">
            <a:spLocks noGrp="1"/>
          </p:cNvSpPr>
          <p:nvPr>
            <p:ph type="body" idx="1"/>
          </p:nvPr>
        </p:nvSpPr>
        <p:spPr>
          <a:xfrm>
            <a:off x="929640" y="2153285"/>
            <a:ext cx="4953001" cy="35004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a:lvl1pPr>
            <a:lvl2pPr marL="914400" lvl="1" indent="-330200" algn="l">
              <a:lnSpc>
                <a:spcPct val="90000"/>
              </a:lnSpc>
              <a:spcBef>
                <a:spcPts val="1200"/>
              </a:spcBef>
              <a:spcAft>
                <a:spcPts val="0"/>
              </a:spcAft>
              <a:buClr>
                <a:srgbClr val="595959"/>
              </a:buClr>
              <a:buSzPts val="1600"/>
              <a:buChar char="•"/>
              <a:defRPr sz="1600"/>
            </a:lvl2pPr>
            <a:lvl3pPr marL="1371600" lvl="2" indent="-317500" algn="l">
              <a:lnSpc>
                <a:spcPct val="90000"/>
              </a:lnSpc>
              <a:spcBef>
                <a:spcPts val="1200"/>
              </a:spcBef>
              <a:spcAft>
                <a:spcPts val="0"/>
              </a:spcAft>
              <a:buClr>
                <a:srgbClr val="595959"/>
              </a:buClr>
              <a:buSzPts val="1400"/>
              <a:buChar char="•"/>
              <a:defRPr sz="1400"/>
            </a:lvl3pPr>
            <a:lvl4pPr marL="1828800" lvl="3" indent="-304800" algn="l">
              <a:lnSpc>
                <a:spcPct val="90000"/>
              </a:lnSpc>
              <a:spcBef>
                <a:spcPts val="1200"/>
              </a:spcBef>
              <a:spcAft>
                <a:spcPts val="0"/>
              </a:spcAft>
              <a:buClr>
                <a:srgbClr val="595959"/>
              </a:buClr>
              <a:buSzPts val="1200"/>
              <a:buChar char="•"/>
              <a:defRPr sz="1200"/>
            </a:lvl4pPr>
            <a:lvl5pPr marL="2286000" lvl="4" indent="-304800" algn="l">
              <a:lnSpc>
                <a:spcPct val="90000"/>
              </a:lnSpc>
              <a:spcBef>
                <a:spcPts val="1200"/>
              </a:spcBef>
              <a:spcAft>
                <a:spcPts val="0"/>
              </a:spcAft>
              <a:buClr>
                <a:srgbClr val="595959"/>
              </a:buClr>
              <a:buSzPts val="1200"/>
              <a:buChar char="•"/>
              <a:defRPr sz="12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4"/>
          <p:cNvSpPr txBox="1">
            <a:spLocks noGrp="1"/>
          </p:cNvSpPr>
          <p:nvPr>
            <p:ph type="body" idx="2"/>
          </p:nvPr>
        </p:nvSpPr>
        <p:spPr>
          <a:xfrm>
            <a:off x="6309360" y="2153285"/>
            <a:ext cx="5135880" cy="35004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a:lvl1pPr>
            <a:lvl2pPr marL="914400" lvl="1" indent="-330200" algn="l">
              <a:lnSpc>
                <a:spcPct val="90000"/>
              </a:lnSpc>
              <a:spcBef>
                <a:spcPts val="1200"/>
              </a:spcBef>
              <a:spcAft>
                <a:spcPts val="0"/>
              </a:spcAft>
              <a:buClr>
                <a:srgbClr val="595959"/>
              </a:buClr>
              <a:buSzPts val="1600"/>
              <a:buChar char="•"/>
              <a:defRPr sz="1600"/>
            </a:lvl2pPr>
            <a:lvl3pPr marL="1371600" lvl="2" indent="-317500" algn="l">
              <a:lnSpc>
                <a:spcPct val="90000"/>
              </a:lnSpc>
              <a:spcBef>
                <a:spcPts val="1200"/>
              </a:spcBef>
              <a:spcAft>
                <a:spcPts val="0"/>
              </a:spcAft>
              <a:buClr>
                <a:srgbClr val="595959"/>
              </a:buClr>
              <a:buSzPts val="1400"/>
              <a:buChar char="•"/>
              <a:defRPr sz="1400"/>
            </a:lvl3pPr>
            <a:lvl4pPr marL="1828800" lvl="3" indent="-304800" algn="l">
              <a:lnSpc>
                <a:spcPct val="90000"/>
              </a:lnSpc>
              <a:spcBef>
                <a:spcPts val="1200"/>
              </a:spcBef>
              <a:spcAft>
                <a:spcPts val="0"/>
              </a:spcAft>
              <a:buClr>
                <a:srgbClr val="595959"/>
              </a:buClr>
              <a:buSzPts val="1200"/>
              <a:buChar char="•"/>
              <a:defRPr sz="1200"/>
            </a:lvl4pPr>
            <a:lvl5pPr marL="2286000" lvl="4" indent="-304800" algn="l">
              <a:lnSpc>
                <a:spcPct val="90000"/>
              </a:lnSpc>
              <a:spcBef>
                <a:spcPts val="1200"/>
              </a:spcBef>
              <a:spcAft>
                <a:spcPts val="0"/>
              </a:spcAft>
              <a:buClr>
                <a:srgbClr val="595959"/>
              </a:buClr>
              <a:buSzPts val="1200"/>
              <a:buChar char="•"/>
              <a:defRPr sz="12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4"/>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4"/>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59" name="Google Shape;59;p54"/>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icture and Content">
  <p:cSld name="Title Picture and Conten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916169" y="614812"/>
            <a:ext cx="10359659"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55"/>
          <p:cNvSpPr>
            <a:spLocks noGrp="1"/>
          </p:cNvSpPr>
          <p:nvPr>
            <p:ph type="pic" idx="2"/>
          </p:nvPr>
        </p:nvSpPr>
        <p:spPr>
          <a:xfrm>
            <a:off x="-367" y="2177378"/>
            <a:ext cx="5713413" cy="4669987"/>
          </a:xfrm>
          <a:prstGeom prst="rect">
            <a:avLst/>
          </a:prstGeom>
          <a:noFill/>
          <a:ln>
            <a:noFill/>
          </a:ln>
        </p:spPr>
      </p:sp>
      <p:sp>
        <p:nvSpPr>
          <p:cNvPr id="63" name="Google Shape;63;p55"/>
          <p:cNvSpPr txBox="1">
            <a:spLocks noGrp="1"/>
          </p:cNvSpPr>
          <p:nvPr>
            <p:ph type="body" idx="1"/>
          </p:nvPr>
        </p:nvSpPr>
        <p:spPr>
          <a:xfrm>
            <a:off x="6475413" y="2153285"/>
            <a:ext cx="4799012" cy="3790315"/>
          </a:xfrm>
          <a:prstGeom prst="rect">
            <a:avLst/>
          </a:prstGeom>
          <a:noFill/>
          <a:ln>
            <a:noFill/>
          </a:ln>
        </p:spPr>
        <p:txBody>
          <a:bodyPr spcFirstLastPara="1" wrap="square" lIns="91425" tIns="45700" rIns="91425" bIns="45700" anchor="t" anchorCtr="0">
            <a:normAutofit/>
          </a:bodyPr>
          <a:lstStyle>
            <a:lvl1pPr marL="457200" lvl="0" indent="-355600" algn="l">
              <a:lnSpc>
                <a:spcPct val="95000"/>
              </a:lnSpc>
              <a:spcBef>
                <a:spcPts val="1000"/>
              </a:spcBef>
              <a:spcAft>
                <a:spcPts val="0"/>
              </a:spcAft>
              <a:buClr>
                <a:srgbClr val="595959"/>
              </a:buClr>
              <a:buSzPts val="2000"/>
              <a:buChar char="•"/>
              <a:defRPr sz="2000"/>
            </a:lvl1pPr>
            <a:lvl2pPr marL="914400" lvl="1" indent="-342900" algn="l">
              <a:lnSpc>
                <a:spcPct val="95000"/>
              </a:lnSpc>
              <a:spcBef>
                <a:spcPts val="1200"/>
              </a:spcBef>
              <a:spcAft>
                <a:spcPts val="0"/>
              </a:spcAft>
              <a:buClr>
                <a:srgbClr val="595959"/>
              </a:buClr>
              <a:buSzPts val="1800"/>
              <a:buChar char="•"/>
              <a:defRPr sz="1800"/>
            </a:lvl2pPr>
            <a:lvl3pPr marL="1371600" lvl="2" indent="-330200" algn="l">
              <a:lnSpc>
                <a:spcPct val="95000"/>
              </a:lnSpc>
              <a:spcBef>
                <a:spcPts val="1200"/>
              </a:spcBef>
              <a:spcAft>
                <a:spcPts val="0"/>
              </a:spcAft>
              <a:buClr>
                <a:srgbClr val="595959"/>
              </a:buClr>
              <a:buSzPts val="1600"/>
              <a:buChar char="•"/>
              <a:defRPr sz="1600"/>
            </a:lvl3pPr>
            <a:lvl4pPr marL="1828800" lvl="3" indent="-317500" algn="l">
              <a:lnSpc>
                <a:spcPct val="95000"/>
              </a:lnSpc>
              <a:spcBef>
                <a:spcPts val="1200"/>
              </a:spcBef>
              <a:spcAft>
                <a:spcPts val="0"/>
              </a:spcAft>
              <a:buClr>
                <a:srgbClr val="595959"/>
              </a:buClr>
              <a:buSzPts val="1400"/>
              <a:buChar char="•"/>
              <a:defRPr sz="1400"/>
            </a:lvl4pPr>
            <a:lvl5pPr marL="2286000" lvl="4" indent="-317500" algn="l">
              <a:lnSpc>
                <a:spcPct val="95000"/>
              </a:lnSpc>
              <a:spcBef>
                <a:spcPts val="1200"/>
              </a:spcBef>
              <a:spcAft>
                <a:spcPts val="0"/>
              </a:spcAft>
              <a:buClr>
                <a:srgbClr val="595959"/>
              </a:buClr>
              <a:buSzPts val="1400"/>
              <a:buChar char="•"/>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55"/>
          <p:cNvSpPr/>
          <p:nvPr/>
        </p:nvSpPr>
        <p:spPr>
          <a:xfrm>
            <a:off x="6096000" y="0"/>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55"/>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5"/>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67" name="Google Shape;67;p55"/>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2 column layout 2">
  <p:cSld name="Title and 2 column layout 2">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929640" y="485113"/>
            <a:ext cx="10515600" cy="153152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F3F3F"/>
              </a:buClr>
              <a:buSzPts val="3600"/>
              <a:buFont typeface="Bod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6"/>
          <p:cNvSpPr/>
          <p:nvPr/>
        </p:nvSpPr>
        <p:spPr>
          <a:xfrm>
            <a:off x="6096000" y="0"/>
            <a:ext cx="6096000" cy="736748"/>
          </a:xfrm>
          <a:prstGeom prst="rect">
            <a:avLst/>
          </a:prstGeom>
          <a:solidFill>
            <a:srgbClr val="E6ED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1" name="Google Shape;71;p56"/>
          <p:cNvSpPr txBox="1">
            <a:spLocks noGrp="1"/>
          </p:cNvSpPr>
          <p:nvPr>
            <p:ph type="body" idx="1"/>
          </p:nvPr>
        </p:nvSpPr>
        <p:spPr>
          <a:xfrm>
            <a:off x="929641" y="2153285"/>
            <a:ext cx="3261359" cy="35004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b="1"/>
            </a:lvl1pPr>
            <a:lvl2pPr marL="914400" lvl="1" indent="-330200" algn="l">
              <a:lnSpc>
                <a:spcPct val="90000"/>
              </a:lnSpc>
              <a:spcBef>
                <a:spcPts val="1200"/>
              </a:spcBef>
              <a:spcAft>
                <a:spcPts val="0"/>
              </a:spcAft>
              <a:buClr>
                <a:srgbClr val="595959"/>
              </a:buClr>
              <a:buSzPts val="1600"/>
              <a:buChar char="•"/>
              <a:defRPr sz="1600" b="1"/>
            </a:lvl2pPr>
            <a:lvl3pPr marL="1371600" lvl="2" indent="-317500" algn="l">
              <a:lnSpc>
                <a:spcPct val="90000"/>
              </a:lnSpc>
              <a:spcBef>
                <a:spcPts val="1200"/>
              </a:spcBef>
              <a:spcAft>
                <a:spcPts val="0"/>
              </a:spcAft>
              <a:buClr>
                <a:srgbClr val="595959"/>
              </a:buClr>
              <a:buSzPts val="1400"/>
              <a:buChar char="•"/>
              <a:defRPr sz="1400" b="1"/>
            </a:lvl3pPr>
            <a:lvl4pPr marL="1828800" lvl="3" indent="-304800" algn="l">
              <a:lnSpc>
                <a:spcPct val="90000"/>
              </a:lnSpc>
              <a:spcBef>
                <a:spcPts val="1200"/>
              </a:spcBef>
              <a:spcAft>
                <a:spcPts val="0"/>
              </a:spcAft>
              <a:buClr>
                <a:srgbClr val="595959"/>
              </a:buClr>
              <a:buSzPts val="1200"/>
              <a:buChar char="•"/>
              <a:defRPr sz="1200" b="1"/>
            </a:lvl4pPr>
            <a:lvl5pPr marL="2286000" lvl="4" indent="-304800" algn="l">
              <a:lnSpc>
                <a:spcPct val="90000"/>
              </a:lnSpc>
              <a:spcBef>
                <a:spcPts val="1200"/>
              </a:spcBef>
              <a:spcAft>
                <a:spcPts val="0"/>
              </a:spcAft>
              <a:buClr>
                <a:srgbClr val="595959"/>
              </a:buClr>
              <a:buSzPts val="1200"/>
              <a:buChar char="•"/>
              <a:defRPr sz="1200" b="1"/>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56"/>
          <p:cNvSpPr txBox="1">
            <a:spLocks noGrp="1"/>
          </p:cNvSpPr>
          <p:nvPr>
            <p:ph type="body" idx="2"/>
          </p:nvPr>
        </p:nvSpPr>
        <p:spPr>
          <a:xfrm>
            <a:off x="4480560" y="2153285"/>
            <a:ext cx="6964680" cy="35004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595959"/>
              </a:buClr>
              <a:buSzPts val="1800"/>
              <a:buChar char="•"/>
              <a:defRPr sz="1800"/>
            </a:lvl1pPr>
            <a:lvl2pPr marL="914400" lvl="1" indent="-330200" algn="l">
              <a:lnSpc>
                <a:spcPct val="90000"/>
              </a:lnSpc>
              <a:spcBef>
                <a:spcPts val="1200"/>
              </a:spcBef>
              <a:spcAft>
                <a:spcPts val="0"/>
              </a:spcAft>
              <a:buClr>
                <a:srgbClr val="595959"/>
              </a:buClr>
              <a:buSzPts val="1600"/>
              <a:buChar char="•"/>
              <a:defRPr sz="1600"/>
            </a:lvl2pPr>
            <a:lvl3pPr marL="1371600" lvl="2" indent="-317500" algn="l">
              <a:lnSpc>
                <a:spcPct val="90000"/>
              </a:lnSpc>
              <a:spcBef>
                <a:spcPts val="1200"/>
              </a:spcBef>
              <a:spcAft>
                <a:spcPts val="0"/>
              </a:spcAft>
              <a:buClr>
                <a:srgbClr val="595959"/>
              </a:buClr>
              <a:buSzPts val="1400"/>
              <a:buChar char="•"/>
              <a:defRPr sz="1400"/>
            </a:lvl3pPr>
            <a:lvl4pPr marL="1828800" lvl="3" indent="-304800" algn="l">
              <a:lnSpc>
                <a:spcPct val="90000"/>
              </a:lnSpc>
              <a:spcBef>
                <a:spcPts val="1200"/>
              </a:spcBef>
              <a:spcAft>
                <a:spcPts val="0"/>
              </a:spcAft>
              <a:buClr>
                <a:srgbClr val="595959"/>
              </a:buClr>
              <a:buSzPts val="1200"/>
              <a:buChar char="•"/>
              <a:defRPr sz="1200"/>
            </a:lvl4pPr>
            <a:lvl5pPr marL="2286000" lvl="4" indent="-304800" algn="l">
              <a:lnSpc>
                <a:spcPct val="90000"/>
              </a:lnSpc>
              <a:spcBef>
                <a:spcPts val="1200"/>
              </a:spcBef>
              <a:spcAft>
                <a:spcPts val="0"/>
              </a:spcAft>
              <a:buClr>
                <a:srgbClr val="595959"/>
              </a:buClr>
              <a:buSzPts val="1200"/>
              <a:buChar char="•"/>
              <a:defRPr sz="12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56"/>
          <p:cNvSpPr txBox="1">
            <a:spLocks noGrp="1"/>
          </p:cNvSpPr>
          <p:nvPr>
            <p:ph type="ftr" idx="11"/>
          </p:nvPr>
        </p:nvSpPr>
        <p:spPr>
          <a:xfrm>
            <a:off x="914400" y="6121252"/>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75707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6"/>
          <p:cNvSpPr txBox="1">
            <a:spLocks noGrp="1"/>
          </p:cNvSpPr>
          <p:nvPr>
            <p:ph type="sldNum" idx="12"/>
          </p:nvPr>
        </p:nvSpPr>
        <p:spPr>
          <a:xfrm>
            <a:off x="8534400" y="61212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57070"/>
                </a:solidFill>
                <a:latin typeface="Arial"/>
                <a:ea typeface="Arial"/>
                <a:cs typeface="Arial"/>
                <a:sym typeface="Arial"/>
              </a:defRPr>
            </a:lvl1pPr>
            <a:lvl2pPr marL="0" lvl="1" indent="0" algn="r">
              <a:spcBef>
                <a:spcPts val="0"/>
              </a:spcBef>
              <a:buNone/>
              <a:defRPr sz="1200">
                <a:solidFill>
                  <a:srgbClr val="757070"/>
                </a:solidFill>
                <a:latin typeface="Arial"/>
                <a:ea typeface="Arial"/>
                <a:cs typeface="Arial"/>
                <a:sym typeface="Arial"/>
              </a:defRPr>
            </a:lvl2pPr>
            <a:lvl3pPr marL="0" lvl="2" indent="0" algn="r">
              <a:spcBef>
                <a:spcPts val="0"/>
              </a:spcBef>
              <a:buNone/>
              <a:defRPr sz="1200">
                <a:solidFill>
                  <a:srgbClr val="757070"/>
                </a:solidFill>
                <a:latin typeface="Arial"/>
                <a:ea typeface="Arial"/>
                <a:cs typeface="Arial"/>
                <a:sym typeface="Arial"/>
              </a:defRPr>
            </a:lvl3pPr>
            <a:lvl4pPr marL="0" lvl="3" indent="0" algn="r">
              <a:spcBef>
                <a:spcPts val="0"/>
              </a:spcBef>
              <a:buNone/>
              <a:defRPr sz="1200">
                <a:solidFill>
                  <a:srgbClr val="757070"/>
                </a:solidFill>
                <a:latin typeface="Arial"/>
                <a:ea typeface="Arial"/>
                <a:cs typeface="Arial"/>
                <a:sym typeface="Arial"/>
              </a:defRPr>
            </a:lvl4pPr>
            <a:lvl5pPr marL="0" lvl="4" indent="0" algn="r">
              <a:spcBef>
                <a:spcPts val="0"/>
              </a:spcBef>
              <a:buNone/>
              <a:defRPr sz="1200">
                <a:solidFill>
                  <a:srgbClr val="757070"/>
                </a:solidFill>
                <a:latin typeface="Arial"/>
                <a:ea typeface="Arial"/>
                <a:cs typeface="Arial"/>
                <a:sym typeface="Arial"/>
              </a:defRPr>
            </a:lvl5pPr>
            <a:lvl6pPr marL="0" lvl="5" indent="0" algn="r">
              <a:spcBef>
                <a:spcPts val="0"/>
              </a:spcBef>
              <a:buNone/>
              <a:defRPr sz="1200">
                <a:solidFill>
                  <a:srgbClr val="757070"/>
                </a:solidFill>
                <a:latin typeface="Arial"/>
                <a:ea typeface="Arial"/>
                <a:cs typeface="Arial"/>
                <a:sym typeface="Arial"/>
              </a:defRPr>
            </a:lvl6pPr>
            <a:lvl7pPr marL="0" lvl="6" indent="0" algn="r">
              <a:spcBef>
                <a:spcPts val="0"/>
              </a:spcBef>
              <a:buNone/>
              <a:defRPr sz="1200">
                <a:solidFill>
                  <a:srgbClr val="757070"/>
                </a:solidFill>
                <a:latin typeface="Arial"/>
                <a:ea typeface="Arial"/>
                <a:cs typeface="Arial"/>
                <a:sym typeface="Arial"/>
              </a:defRPr>
            </a:lvl7pPr>
            <a:lvl8pPr marL="0" lvl="7" indent="0" algn="r">
              <a:spcBef>
                <a:spcPts val="0"/>
              </a:spcBef>
              <a:buNone/>
              <a:defRPr sz="1200">
                <a:solidFill>
                  <a:srgbClr val="757070"/>
                </a:solidFill>
                <a:latin typeface="Arial"/>
                <a:ea typeface="Arial"/>
                <a:cs typeface="Arial"/>
                <a:sym typeface="Arial"/>
              </a:defRPr>
            </a:lvl8pPr>
            <a:lvl9pPr marL="0" lvl="8" indent="0" algn="r">
              <a:spcBef>
                <a:spcPts val="0"/>
              </a:spcBef>
              <a:buNone/>
              <a:defRPr sz="1200">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
        <p:nvSpPr>
          <p:cNvPr id="75" name="Google Shape;75;p56"/>
          <p:cNvSpPr/>
          <p:nvPr/>
        </p:nvSpPr>
        <p:spPr>
          <a:xfrm>
            <a:off x="386317" y="352044"/>
            <a:ext cx="11419367" cy="6153912"/>
          </a:xfrm>
          <a:prstGeom prst="frame">
            <a:avLst>
              <a:gd name="adj1" fmla="val 21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3F3F3F"/>
              </a:buClr>
              <a:buSzPts val="4400"/>
              <a:buFont typeface="Bodoni"/>
              <a:buNone/>
              <a:defRPr sz="4400" b="0" i="0" u="none" strike="noStrike" cap="none">
                <a:solidFill>
                  <a:srgbClr val="3F3F3F"/>
                </a:solidFill>
                <a:latin typeface="Bodoni"/>
                <a:ea typeface="Bodoni"/>
                <a:cs typeface="Bodoni"/>
                <a:sym typeface="Bod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595959"/>
              </a:buClr>
              <a:buSzPts val="2800"/>
              <a:buFont typeface="Arial"/>
              <a:buChar char="•"/>
              <a:defRPr sz="2800" b="0" i="0" u="none" strike="noStrike" cap="none">
                <a:solidFill>
                  <a:srgbClr val="595959"/>
                </a:solidFill>
                <a:latin typeface="Arial"/>
                <a:ea typeface="Arial"/>
                <a:cs typeface="Arial"/>
                <a:sym typeface="Arial"/>
              </a:defRPr>
            </a:lvl1pPr>
            <a:lvl2pPr marL="914400" marR="0" lvl="1" indent="-381000" algn="l" rtl="0">
              <a:lnSpc>
                <a:spcPct val="90000"/>
              </a:lnSpc>
              <a:spcBef>
                <a:spcPts val="500"/>
              </a:spcBef>
              <a:spcAft>
                <a:spcPts val="0"/>
              </a:spcAft>
              <a:buClr>
                <a:srgbClr val="595959"/>
              </a:buClr>
              <a:buSzPts val="2400"/>
              <a:buFont typeface="Arial"/>
              <a:buChar char="•"/>
              <a:defRPr sz="2400" b="0" i="0" u="none" strike="noStrike" cap="none">
                <a:solidFill>
                  <a:srgbClr val="595959"/>
                </a:solidFill>
                <a:latin typeface="Arial"/>
                <a:ea typeface="Arial"/>
                <a:cs typeface="Arial"/>
                <a:sym typeface="Arial"/>
              </a:defRPr>
            </a:lvl2pPr>
            <a:lvl3pPr marL="1371600" marR="0" lvl="2" indent="-355600" algn="l" rtl="0">
              <a:lnSpc>
                <a:spcPct val="90000"/>
              </a:lnSpc>
              <a:spcBef>
                <a:spcPts val="500"/>
              </a:spcBef>
              <a:spcAft>
                <a:spcPts val="0"/>
              </a:spcAft>
              <a:buClr>
                <a:srgbClr val="595959"/>
              </a:buClr>
              <a:buSzPts val="2000"/>
              <a:buFont typeface="Arial"/>
              <a:buChar char="•"/>
              <a:defRPr sz="2000" b="0" i="0" u="none" strike="noStrike" cap="none">
                <a:solidFill>
                  <a:srgbClr val="595959"/>
                </a:solidFill>
                <a:latin typeface="Arial"/>
                <a:ea typeface="Arial"/>
                <a:cs typeface="Arial"/>
                <a:sym typeface="Arial"/>
              </a:defRPr>
            </a:lvl3pPr>
            <a:lvl4pPr marL="1828800" marR="0" lvl="3"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Arial"/>
                <a:ea typeface="Arial"/>
                <a:cs typeface="Arial"/>
                <a:sym typeface="Arial"/>
              </a:defRPr>
            </a:lvl4pPr>
            <a:lvl5pPr marL="2286000" marR="0" lvl="4" indent="-342900" algn="l" rtl="0">
              <a:lnSpc>
                <a:spcPct val="90000"/>
              </a:lnSpc>
              <a:spcBef>
                <a:spcPts val="500"/>
              </a:spcBef>
              <a:spcAft>
                <a:spcPts val="0"/>
              </a:spcAft>
              <a:buClr>
                <a:srgbClr val="595959"/>
              </a:buClr>
              <a:buSzPts val="1800"/>
              <a:buFont typeface="Arial"/>
              <a:buChar char="•"/>
              <a:defRPr sz="1800" b="0" i="0" u="none" strike="noStrike" cap="none">
                <a:solidFill>
                  <a:srgbClr val="595959"/>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07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07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070"/>
                </a:solidFill>
                <a:latin typeface="Arial"/>
                <a:ea typeface="Arial"/>
                <a:cs typeface="Arial"/>
                <a:sym typeface="Arial"/>
              </a:defRPr>
            </a:lvl1pPr>
            <a:lvl2pPr marL="0" marR="0" lvl="1" indent="0" algn="r" rtl="0">
              <a:spcBef>
                <a:spcPts val="0"/>
              </a:spcBef>
              <a:buNone/>
              <a:defRPr sz="1200" b="0" i="0" u="none" strike="noStrike" cap="none">
                <a:solidFill>
                  <a:srgbClr val="757070"/>
                </a:solidFill>
                <a:latin typeface="Arial"/>
                <a:ea typeface="Arial"/>
                <a:cs typeface="Arial"/>
                <a:sym typeface="Arial"/>
              </a:defRPr>
            </a:lvl2pPr>
            <a:lvl3pPr marL="0" marR="0" lvl="2" indent="0" algn="r" rtl="0">
              <a:spcBef>
                <a:spcPts val="0"/>
              </a:spcBef>
              <a:buNone/>
              <a:defRPr sz="1200" b="0" i="0" u="none" strike="noStrike" cap="none">
                <a:solidFill>
                  <a:srgbClr val="757070"/>
                </a:solidFill>
                <a:latin typeface="Arial"/>
                <a:ea typeface="Arial"/>
                <a:cs typeface="Arial"/>
                <a:sym typeface="Arial"/>
              </a:defRPr>
            </a:lvl3pPr>
            <a:lvl4pPr marL="0" marR="0" lvl="3" indent="0" algn="r" rtl="0">
              <a:spcBef>
                <a:spcPts val="0"/>
              </a:spcBef>
              <a:buNone/>
              <a:defRPr sz="1200" b="0" i="0" u="none" strike="noStrike" cap="none">
                <a:solidFill>
                  <a:srgbClr val="757070"/>
                </a:solidFill>
                <a:latin typeface="Arial"/>
                <a:ea typeface="Arial"/>
                <a:cs typeface="Arial"/>
                <a:sym typeface="Arial"/>
              </a:defRPr>
            </a:lvl4pPr>
            <a:lvl5pPr marL="0" marR="0" lvl="4" indent="0" algn="r" rtl="0">
              <a:spcBef>
                <a:spcPts val="0"/>
              </a:spcBef>
              <a:buNone/>
              <a:defRPr sz="1200" b="0" i="0" u="none" strike="noStrike" cap="none">
                <a:solidFill>
                  <a:srgbClr val="757070"/>
                </a:solidFill>
                <a:latin typeface="Arial"/>
                <a:ea typeface="Arial"/>
                <a:cs typeface="Arial"/>
                <a:sym typeface="Arial"/>
              </a:defRPr>
            </a:lvl5pPr>
            <a:lvl6pPr marL="0" marR="0" lvl="5" indent="0" algn="r" rtl="0">
              <a:spcBef>
                <a:spcPts val="0"/>
              </a:spcBef>
              <a:buNone/>
              <a:defRPr sz="1200" b="0" i="0" u="none" strike="noStrike" cap="none">
                <a:solidFill>
                  <a:srgbClr val="757070"/>
                </a:solidFill>
                <a:latin typeface="Arial"/>
                <a:ea typeface="Arial"/>
                <a:cs typeface="Arial"/>
                <a:sym typeface="Arial"/>
              </a:defRPr>
            </a:lvl6pPr>
            <a:lvl7pPr marL="0" marR="0" lvl="6" indent="0" algn="r" rtl="0">
              <a:spcBef>
                <a:spcPts val="0"/>
              </a:spcBef>
              <a:buNone/>
              <a:defRPr sz="1200" b="0" i="0" u="none" strike="noStrike" cap="none">
                <a:solidFill>
                  <a:srgbClr val="757070"/>
                </a:solidFill>
                <a:latin typeface="Arial"/>
                <a:ea typeface="Arial"/>
                <a:cs typeface="Arial"/>
                <a:sym typeface="Arial"/>
              </a:defRPr>
            </a:lvl7pPr>
            <a:lvl8pPr marL="0" marR="0" lvl="7" indent="0" algn="r" rtl="0">
              <a:spcBef>
                <a:spcPts val="0"/>
              </a:spcBef>
              <a:buNone/>
              <a:defRPr sz="1200" b="0" i="0" u="none" strike="noStrike" cap="none">
                <a:solidFill>
                  <a:srgbClr val="757070"/>
                </a:solidFill>
                <a:latin typeface="Arial"/>
                <a:ea typeface="Arial"/>
                <a:cs typeface="Arial"/>
                <a:sym typeface="Arial"/>
              </a:defRPr>
            </a:lvl8pPr>
            <a:lvl9pPr marL="0" marR="0" lvl="8" indent="0" algn="r" rtl="0">
              <a:spcBef>
                <a:spcPts val="0"/>
              </a:spcBef>
              <a:buNone/>
              <a:defRPr sz="1200" b="0" i="0" u="none" strike="noStrike" cap="none">
                <a:solidFill>
                  <a:srgbClr val="75707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a-I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
          <p:cNvPicPr preferRelativeResize="0">
            <a:picLocks noGrp="1"/>
          </p:cNvPicPr>
          <p:nvPr>
            <p:ph type="pic" idx="2"/>
          </p:nvPr>
        </p:nvPicPr>
        <p:blipFill rotWithShape="1">
          <a:blip r:embed="rId3">
            <a:alphaModFix/>
          </a:blip>
          <a:srcRect t="3846" b="3846"/>
          <a:stretch/>
        </p:blipFill>
        <p:spPr>
          <a:xfrm>
            <a:off x="0" y="0"/>
            <a:ext cx="12191999"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body" idx="2"/>
          </p:nvPr>
        </p:nvSpPr>
        <p:spPr>
          <a:xfrm>
            <a:off x="615820" y="1249259"/>
            <a:ext cx="10754774" cy="4359482"/>
          </a:xfrm>
          <a:prstGeom prst="rect">
            <a:avLst/>
          </a:prstGeom>
          <a:noFill/>
          <a:ln>
            <a:noFill/>
          </a:ln>
        </p:spPr>
        <p:txBody>
          <a:bodyPr spcFirstLastPara="1" wrap="square" lIns="91425" tIns="45700" rIns="91425" bIns="45700" anchor="t" anchorCtr="0">
            <a:normAutofit/>
          </a:bodyPr>
          <a:lstStyle/>
          <a:p>
            <a:pPr marL="228600" lvl="0" indent="-228600" algn="r" rtl="1">
              <a:lnSpc>
                <a:spcPct val="150000"/>
              </a:lnSpc>
              <a:spcBef>
                <a:spcPts val="0"/>
              </a:spcBef>
              <a:spcAft>
                <a:spcPts val="0"/>
              </a:spcAft>
              <a:buClr>
                <a:srgbClr val="38761D"/>
              </a:buClr>
              <a:buSzPts val="1800"/>
              <a:buChar char="•"/>
            </a:pPr>
            <a:r>
              <a:rPr lang="en-US" dirty="0">
                <a:solidFill>
                  <a:schemeClr val="accent5">
                    <a:lumMod val="75000"/>
                  </a:schemeClr>
                </a:solidFill>
                <a:latin typeface="Arial"/>
                <a:ea typeface="Arial"/>
                <a:cs typeface="Arial"/>
                <a:sym typeface="Arial"/>
              </a:rPr>
              <a:t>A. IEEE 802.15.4 -TSCH</a:t>
            </a:r>
            <a:endParaRPr lang="en-US" dirty="0">
              <a:solidFill>
                <a:schemeClr val="accent5">
                  <a:lumMod val="75000"/>
                </a:schemeClr>
              </a:solidFill>
            </a:endParaRPr>
          </a:p>
          <a:p>
            <a:pPr marL="0" lvl="0" indent="0" algn="r" rtl="1">
              <a:lnSpc>
                <a:spcPct val="150000"/>
              </a:lnSpc>
              <a:spcBef>
                <a:spcPts val="2200"/>
              </a:spcBef>
              <a:spcAft>
                <a:spcPts val="0"/>
              </a:spcAft>
              <a:buClr>
                <a:schemeClr val="dk1"/>
              </a:buClr>
              <a:buSzPts val="1800"/>
              <a:buNone/>
            </a:pPr>
            <a:r>
              <a:rPr lang="en-US" dirty="0">
                <a:solidFill>
                  <a:schemeClr val="dk1"/>
                </a:solidFill>
                <a:latin typeface="Arial"/>
                <a:ea typeface="Arial"/>
                <a:cs typeface="Arial"/>
                <a:sym typeface="Arial"/>
              </a:rPr>
              <a:t>IEEE 802.15.4-TSCH </a:t>
            </a:r>
            <a:r>
              <a:rPr lang="fa-IR" dirty="0">
                <a:solidFill>
                  <a:schemeClr val="dk1"/>
                </a:solidFill>
                <a:latin typeface="Arial"/>
                <a:ea typeface="Arial"/>
                <a:cs typeface="Arial"/>
                <a:sym typeface="Arial"/>
              </a:rPr>
              <a:t>شبکه های بی سیم صنعتی را هدف قرار می دهد. </a:t>
            </a:r>
            <a:r>
              <a:rPr lang="en-US" b="1" dirty="0">
                <a:solidFill>
                  <a:schemeClr val="dk1"/>
                </a:solidFill>
              </a:rPr>
              <a:t>Hopping </a:t>
            </a:r>
            <a:r>
              <a:rPr lang="fa-IR" b="1" dirty="0">
                <a:solidFill>
                  <a:schemeClr val="dk1"/>
                </a:solidFill>
              </a:rPr>
              <a:t>کند </a:t>
            </a:r>
            <a:r>
              <a:rPr lang="fa-IR" dirty="0">
                <a:solidFill>
                  <a:schemeClr val="dk1"/>
                </a:solidFill>
                <a:latin typeface="Arial"/>
                <a:ea typeface="Arial"/>
                <a:cs typeface="Arial"/>
                <a:sym typeface="Arial"/>
              </a:rPr>
              <a:t>کانال با تداخل خارجی مقابله می کند: اگر یک بسته رمزگشایی نشود از یک کانال دیگر دوباره فرستاده می شود. علاوه بر </a:t>
            </a:r>
            <a:r>
              <a:rPr lang="fa-IR" dirty="0">
                <a:solidFill>
                  <a:schemeClr val="dk1"/>
                </a:solidFill>
              </a:rPr>
              <a:t>آ</a:t>
            </a:r>
            <a:r>
              <a:rPr lang="fa-IR" dirty="0">
                <a:solidFill>
                  <a:schemeClr val="dk1"/>
                </a:solidFill>
                <a:latin typeface="Arial"/>
                <a:ea typeface="Arial"/>
                <a:cs typeface="Arial"/>
                <a:sym typeface="Arial"/>
              </a:rPr>
              <a:t>ن </a:t>
            </a:r>
            <a:r>
              <a:rPr lang="en-US" dirty="0">
                <a:solidFill>
                  <a:schemeClr val="dk1"/>
                </a:solidFill>
                <a:latin typeface="Arial"/>
                <a:ea typeface="Arial"/>
                <a:cs typeface="Arial"/>
                <a:sym typeface="Arial"/>
              </a:rPr>
              <a:t>IEEE 802.15.4-TSCH </a:t>
            </a:r>
            <a:r>
              <a:rPr lang="fa-IR" dirty="0">
                <a:solidFill>
                  <a:schemeClr val="dk1"/>
                </a:solidFill>
                <a:latin typeface="Arial"/>
                <a:ea typeface="Arial"/>
                <a:cs typeface="Arial"/>
                <a:sym typeface="Arial"/>
              </a:rPr>
              <a:t>بر دسترسی زمانبندی شده (برنامه ریزی شده) متکی است.</a:t>
            </a:r>
            <a:r>
              <a:rPr lang="fa-IR" dirty="0">
                <a:solidFill>
                  <a:schemeClr val="dk1"/>
                </a:solidFill>
              </a:rPr>
              <a:t>                                                                                                                                              </a:t>
            </a:r>
            <a:r>
              <a:rPr lang="fa-IR" dirty="0">
                <a:solidFill>
                  <a:schemeClr val="dk1"/>
                </a:solidFill>
                <a:latin typeface="Arial"/>
                <a:ea typeface="Arial"/>
                <a:cs typeface="Arial"/>
                <a:sym typeface="Arial"/>
              </a:rPr>
              <a:t>یک جدول زمانبندی (اسلات فریم) از یکسری </a:t>
            </a:r>
            <a:r>
              <a:rPr lang="fa-IR" dirty="0">
                <a:solidFill>
                  <a:schemeClr val="dk1"/>
                </a:solidFill>
              </a:rPr>
              <a:t>سلول </a:t>
            </a:r>
            <a:r>
              <a:rPr lang="fa-IR" dirty="0">
                <a:solidFill>
                  <a:schemeClr val="dk1"/>
                </a:solidFill>
                <a:latin typeface="Arial"/>
                <a:ea typeface="Arial"/>
                <a:cs typeface="Arial"/>
                <a:sym typeface="Arial"/>
              </a:rPr>
              <a:t> (زوج مرتب تایم اسلات و افست کانال ) تشکیل شده اس</a:t>
            </a:r>
            <a:r>
              <a:rPr lang="fa-IR" dirty="0">
                <a:solidFill>
                  <a:schemeClr val="dk1"/>
                </a:solidFill>
              </a:rPr>
              <a:t>ت</a:t>
            </a:r>
            <a:r>
              <a:rPr lang="fa-IR" dirty="0">
                <a:solidFill>
                  <a:schemeClr val="dk1"/>
                </a:solidFill>
                <a:latin typeface="Arial"/>
                <a:ea typeface="Arial"/>
                <a:cs typeface="Arial"/>
                <a:sym typeface="Arial"/>
              </a:rPr>
              <a:t>.                                     تا زمانی که اسلات فریم در طول زمان تکرار می شود فرستنده ای که به یک سلول تخصیص داده شده (مقداردهی شده) برای بسته های ارسالی خود پهنای باند رزرو شده دارد.                                                                                                                                 </a:t>
            </a:r>
            <a:r>
              <a:rPr lang="en-US" dirty="0">
                <a:solidFill>
                  <a:schemeClr val="dk1"/>
                </a:solidFill>
                <a:latin typeface="Arial"/>
                <a:ea typeface="Arial"/>
                <a:cs typeface="Arial"/>
                <a:sym typeface="Arial"/>
              </a:rPr>
              <a:t>Absolute Sequence Number</a:t>
            </a:r>
            <a:r>
              <a:rPr lang="en-US" dirty="0">
                <a:solidFill>
                  <a:schemeClr val="dk1"/>
                </a:solidFill>
              </a:rPr>
              <a:t>)  </a:t>
            </a:r>
            <a:r>
              <a:rPr lang="en-US" dirty="0">
                <a:solidFill>
                  <a:schemeClr val="dk1"/>
                </a:solidFill>
                <a:latin typeface="Arial"/>
                <a:ea typeface="Arial"/>
                <a:cs typeface="Arial"/>
                <a:sym typeface="Arial"/>
              </a:rPr>
              <a:t>ASN) </a:t>
            </a:r>
            <a:r>
              <a:rPr lang="fa-IR" dirty="0">
                <a:solidFill>
                  <a:schemeClr val="dk1"/>
                </a:solidFill>
                <a:latin typeface="Arial"/>
                <a:ea typeface="Arial"/>
                <a:cs typeface="Arial"/>
                <a:sym typeface="Arial"/>
              </a:rPr>
              <a:t>یک ساعت جهانی</a:t>
            </a:r>
            <a:r>
              <a:rPr lang="fa-IR" dirty="0">
                <a:solidFill>
                  <a:schemeClr val="dk1"/>
                </a:solidFill>
              </a:rPr>
              <a:t> </a:t>
            </a:r>
            <a:r>
              <a:rPr lang="fa-IR" dirty="0">
                <a:solidFill>
                  <a:schemeClr val="dk1"/>
                </a:solidFill>
                <a:latin typeface="Arial"/>
                <a:ea typeface="Arial"/>
                <a:cs typeface="Arial"/>
                <a:sym typeface="Arial"/>
              </a:rPr>
              <a:t>در شبکه تعریف می کند که متناظر است با تعداد تایم اسلات ها تا وقتی که </a:t>
            </a:r>
            <a:r>
              <a:rPr lang="en-US" dirty="0">
                <a:solidFill>
                  <a:schemeClr val="dk1"/>
                </a:solidFill>
                <a:latin typeface="Arial"/>
                <a:ea typeface="Arial"/>
                <a:cs typeface="Arial"/>
                <a:sym typeface="Arial"/>
              </a:rPr>
              <a:t>sink </a:t>
            </a:r>
            <a:r>
              <a:rPr lang="fa-IR" dirty="0">
                <a:solidFill>
                  <a:schemeClr val="dk1"/>
                </a:solidFill>
                <a:latin typeface="Arial"/>
                <a:ea typeface="Arial"/>
                <a:cs typeface="Arial"/>
                <a:sym typeface="Arial"/>
              </a:rPr>
              <a:t>راه اندازی می شود.</a:t>
            </a:r>
            <a:endParaRPr lang="fa-IR" dirty="0"/>
          </a:p>
        </p:txBody>
      </p:sp>
      <p:sp>
        <p:nvSpPr>
          <p:cNvPr id="180" name="Google Shape;180;p10"/>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9</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1"/>
          <p:cNvSpPr txBox="1">
            <a:spLocks noGrp="1"/>
          </p:cNvSpPr>
          <p:nvPr>
            <p:ph type="body" idx="2"/>
          </p:nvPr>
        </p:nvSpPr>
        <p:spPr>
          <a:xfrm>
            <a:off x="615820" y="1249259"/>
            <a:ext cx="10754774" cy="4359482"/>
          </a:xfrm>
          <a:prstGeom prst="rect">
            <a:avLst/>
          </a:prstGeom>
          <a:noFill/>
          <a:ln>
            <a:noFill/>
          </a:ln>
        </p:spPr>
        <p:txBody>
          <a:bodyPr spcFirstLastPara="1" wrap="square" lIns="91425" tIns="45700" rIns="91425" bIns="45700" anchor="t" anchorCtr="0">
            <a:normAutofit/>
          </a:bodyPr>
          <a:lstStyle/>
          <a:p>
            <a:pPr marL="0" lvl="0" indent="0" algn="r" rtl="1">
              <a:lnSpc>
                <a:spcPct val="90000"/>
              </a:lnSpc>
              <a:spcBef>
                <a:spcPts val="0"/>
              </a:spcBef>
              <a:spcAft>
                <a:spcPts val="0"/>
              </a:spcAft>
              <a:buClr>
                <a:schemeClr val="dk1"/>
              </a:buClr>
              <a:buSzPts val="1800"/>
              <a:buNone/>
            </a:pPr>
            <a:r>
              <a:rPr lang="fa-IR">
                <a:solidFill>
                  <a:schemeClr val="dk1"/>
                </a:solidFill>
              </a:rPr>
              <a:t>به طور دقیق تر این استاندارد از دو نوع سلول در جدول زمانبندی پشتیبانی می کند:</a:t>
            </a:r>
            <a:endParaRPr/>
          </a:p>
          <a:p>
            <a:pPr marL="228600" lvl="0" indent="-215900" algn="r" rtl="1">
              <a:lnSpc>
                <a:spcPct val="90000"/>
              </a:lnSpc>
              <a:spcBef>
                <a:spcPts val="2200"/>
              </a:spcBef>
              <a:spcAft>
                <a:spcPts val="0"/>
              </a:spcAft>
              <a:buClr>
                <a:srgbClr val="38761D"/>
              </a:buClr>
              <a:buSzPts val="1800"/>
              <a:buChar char="•"/>
            </a:pPr>
            <a:r>
              <a:rPr lang="fa-IR">
                <a:solidFill>
                  <a:srgbClr val="38761D"/>
                </a:solidFill>
              </a:rPr>
              <a:t>سلول مشترک</a:t>
            </a:r>
            <a:endParaRPr>
              <a:solidFill>
                <a:srgbClr val="38761D"/>
              </a:solidFill>
            </a:endParaRPr>
          </a:p>
          <a:p>
            <a:pPr marL="0" lvl="0" indent="0" algn="r" rtl="1">
              <a:lnSpc>
                <a:spcPct val="150000"/>
              </a:lnSpc>
              <a:spcBef>
                <a:spcPts val="2200"/>
              </a:spcBef>
              <a:spcAft>
                <a:spcPts val="0"/>
              </a:spcAft>
              <a:buClr>
                <a:schemeClr val="dk1"/>
              </a:buClr>
              <a:buSzPts val="1800"/>
              <a:buNone/>
            </a:pPr>
            <a:r>
              <a:rPr lang="fa-IR">
                <a:solidFill>
                  <a:schemeClr val="dk1"/>
                </a:solidFill>
              </a:rPr>
              <a:t>یک contention resolution را برای پیاده سازی بسته های ack انجام می دهد.به طور دقیق تر اگر یک فرستنده </a:t>
            </a:r>
            <a:r>
              <a:rPr lang="fa-IR" b="1">
                <a:solidFill>
                  <a:schemeClr val="dk1"/>
                </a:solidFill>
              </a:rPr>
              <a:t>بسته ack</a:t>
            </a:r>
            <a:r>
              <a:rPr lang="fa-IR">
                <a:solidFill>
                  <a:schemeClr val="dk1"/>
                </a:solidFill>
              </a:rPr>
              <a:t> را دریافت نکند قبل از اینکه بسته را دوباره بفرستد، به </a:t>
            </a:r>
            <a:r>
              <a:rPr lang="fa-IR" b="1">
                <a:solidFill>
                  <a:schemeClr val="dk1"/>
                </a:solidFill>
              </a:rPr>
              <a:t>تعداد تصادفی</a:t>
            </a:r>
            <a:r>
              <a:rPr lang="fa-IR">
                <a:solidFill>
                  <a:schemeClr val="dk1"/>
                </a:solidFill>
              </a:rPr>
              <a:t> از سلول های مشترک را skip می کند(که متناظر است با مقدارbackoff) خوشبختانه فرستنده های مختلف مقدار backoff های متفاوتی انتخاب می کنند. Backoff در میان سلول ها و نه در درون آنها قرار دارد و این دلیل </a:t>
            </a:r>
            <a:r>
              <a:rPr lang="fa-IR" b="1">
                <a:solidFill>
                  <a:schemeClr val="dk1"/>
                </a:solidFill>
              </a:rPr>
              <a:t>گرانی پهنای باند </a:t>
            </a:r>
            <a:r>
              <a:rPr lang="fa-IR">
                <a:solidFill>
                  <a:schemeClr val="dk1"/>
                </a:solidFill>
              </a:rPr>
              <a:t>است چون تصادم ها در رسانه های متوسط متراکم تکراری اند. سلول مشترک در شکل 1 برای broadcast ترافیک (non critical) مثل Enhanced Beacons(EBs) استفاده میشود.</a:t>
            </a:r>
            <a:endParaRPr/>
          </a:p>
        </p:txBody>
      </p:sp>
      <p:sp>
        <p:nvSpPr>
          <p:cNvPr id="187" name="Google Shape;187;p11"/>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body" idx="2"/>
          </p:nvPr>
        </p:nvSpPr>
        <p:spPr>
          <a:xfrm>
            <a:off x="615820" y="1343209"/>
            <a:ext cx="10754700" cy="4359600"/>
          </a:xfrm>
          <a:prstGeom prst="rect">
            <a:avLst/>
          </a:prstGeom>
          <a:noFill/>
          <a:ln>
            <a:noFill/>
          </a:ln>
        </p:spPr>
        <p:txBody>
          <a:bodyPr spcFirstLastPara="1" wrap="square" lIns="91425" tIns="45700" rIns="91425" bIns="45700" anchor="t" anchorCtr="0">
            <a:normAutofit/>
          </a:bodyPr>
          <a:lstStyle/>
          <a:p>
            <a:pPr marL="228600" lvl="0" indent="-215900" algn="r" rtl="1">
              <a:lnSpc>
                <a:spcPct val="90000"/>
              </a:lnSpc>
              <a:spcBef>
                <a:spcPts val="0"/>
              </a:spcBef>
              <a:spcAft>
                <a:spcPts val="0"/>
              </a:spcAft>
              <a:buClr>
                <a:srgbClr val="38761D"/>
              </a:buClr>
              <a:buSzPts val="1800"/>
              <a:buChar char="•"/>
            </a:pPr>
            <a:r>
              <a:rPr lang="fa-IR" b="1" dirty="0">
                <a:solidFill>
                  <a:srgbClr val="38761D"/>
                </a:solidFill>
                <a:latin typeface="Arial"/>
                <a:ea typeface="Arial"/>
                <a:cs typeface="Arial"/>
                <a:sym typeface="Arial"/>
              </a:rPr>
              <a:t>سلول اختصاصی</a:t>
            </a:r>
            <a:endParaRPr dirty="0">
              <a:solidFill>
                <a:srgbClr val="38761D"/>
              </a:solidFill>
            </a:endParaRPr>
          </a:p>
          <a:p>
            <a:pPr marL="0" lvl="0" indent="0" algn="r" rtl="1">
              <a:lnSpc>
                <a:spcPct val="150000"/>
              </a:lnSpc>
              <a:spcBef>
                <a:spcPts val="2200"/>
              </a:spcBef>
              <a:spcAft>
                <a:spcPts val="0"/>
              </a:spcAft>
              <a:buClr>
                <a:schemeClr val="dk1"/>
              </a:buClr>
              <a:buSzPts val="1800"/>
              <a:buNone/>
            </a:pPr>
            <a:r>
              <a:rPr lang="fa-IR" dirty="0">
                <a:solidFill>
                  <a:schemeClr val="dk1"/>
                </a:solidFill>
                <a:latin typeface="Arial"/>
                <a:ea typeface="Arial"/>
                <a:cs typeface="Arial"/>
                <a:sym typeface="Arial"/>
              </a:rPr>
              <a:t>contention resolution ای ندارد.</a:t>
            </a:r>
            <a:r>
              <a:rPr lang="en-US"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بنابراین یک سلول اختصاصی باید به </a:t>
            </a:r>
            <a:r>
              <a:rPr lang="fa-IR" b="1" dirty="0">
                <a:solidFill>
                  <a:schemeClr val="dk1"/>
                </a:solidFill>
                <a:latin typeface="Arial"/>
                <a:ea typeface="Arial"/>
                <a:cs typeface="Arial"/>
                <a:sym typeface="Arial"/>
              </a:rPr>
              <a:t>بسته های بدون تداخل </a:t>
            </a:r>
            <a:r>
              <a:rPr lang="fa-IR" dirty="0">
                <a:solidFill>
                  <a:schemeClr val="dk1"/>
                </a:solidFill>
                <a:latin typeface="Arial"/>
                <a:ea typeface="Arial"/>
                <a:cs typeface="Arial"/>
                <a:sym typeface="Arial"/>
              </a:rPr>
              <a:t>اختصاص داده شود تا از تصادم جلوگیری شود.</a:t>
            </a:r>
            <a:r>
              <a:rPr lang="en-US"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به طور خاص لینک های مختلف ممکن است از channel offset های مختلفی در یک تایم اسلات استفاده کنند تا بسته های ارسالی را در کانال های مختلف multiplex (تسهیم کردن ،در مخابرات به معنی همزمان چند خبر را روی سیم فرستادن است)کنند.</a:t>
            </a:r>
            <a:endParaRPr lang="en-US" dirty="0">
              <a:solidFill>
                <a:schemeClr val="dk1"/>
              </a:solidFill>
              <a:latin typeface="Arial"/>
              <a:ea typeface="Arial"/>
              <a:cs typeface="Arial"/>
              <a:sym typeface="Arial"/>
            </a:endParaRPr>
          </a:p>
          <a:p>
            <a:pPr marL="0" lvl="0" indent="0" algn="r" rtl="1">
              <a:lnSpc>
                <a:spcPct val="150000"/>
              </a:lnSpc>
              <a:spcBef>
                <a:spcPts val="2200"/>
              </a:spcBef>
              <a:spcAft>
                <a:spcPts val="0"/>
              </a:spcAft>
              <a:buClr>
                <a:schemeClr val="dk1"/>
              </a:buClr>
              <a:buSzPts val="1800"/>
              <a:buNone/>
            </a:pPr>
            <a:r>
              <a:rPr lang="fa-IR" dirty="0">
                <a:solidFill>
                  <a:schemeClr val="dk1"/>
                </a:solidFill>
                <a:latin typeface="Arial"/>
                <a:ea typeface="Arial"/>
                <a:cs typeface="Arial"/>
                <a:sym typeface="Arial"/>
              </a:rPr>
              <a:t>TSCH از الگوریتم های متمرکز و توزیع شده پشتیبانی می کند.</a:t>
            </a:r>
            <a:r>
              <a:rPr lang="en-US"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یک زمانبندی متمرکز ممکن است یک زمانبندی بدون تصادم را تا وقتی که از همه ی بسته های ارسالی </a:t>
            </a:r>
            <a:r>
              <a:rPr lang="fa-IR" dirty="0">
                <a:solidFill>
                  <a:schemeClr val="dk1"/>
                </a:solidFill>
              </a:rPr>
              <a:t>آ</a:t>
            </a:r>
            <a:r>
              <a:rPr lang="fa-IR" dirty="0">
                <a:solidFill>
                  <a:schemeClr val="dk1"/>
                </a:solidFill>
                <a:latin typeface="Arial"/>
                <a:ea typeface="Arial"/>
                <a:cs typeface="Arial"/>
                <a:sym typeface="Arial"/>
              </a:rPr>
              <a:t>گاه است ، بسازد. رویکردهای توزیع شده نیاز به تشخیص و اصلاح تصادم ها دارند. برای flow isolation ، زمانبند باید سلول های مختلف را به flow های مختلف تخصیص دهد. </a:t>
            </a:r>
            <a:endParaRPr dirty="0"/>
          </a:p>
        </p:txBody>
      </p:sp>
      <p:sp>
        <p:nvSpPr>
          <p:cNvPr id="194" name="Google Shape;194;p12"/>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a:spLocks noGrp="1"/>
          </p:cNvSpPr>
          <p:nvPr>
            <p:ph type="title"/>
          </p:nvPr>
        </p:nvSpPr>
        <p:spPr>
          <a:xfrm>
            <a:off x="6498967" y="914399"/>
            <a:ext cx="5007300" cy="5029200"/>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chemeClr val="dk1"/>
              </a:buClr>
              <a:buSzPts val="2000"/>
              <a:buFont typeface="Arial"/>
              <a:buNone/>
            </a:pPr>
            <a:r>
              <a:rPr lang="fa-IR" sz="2000">
                <a:solidFill>
                  <a:schemeClr val="dk1"/>
                </a:solidFill>
                <a:latin typeface="Arial"/>
                <a:ea typeface="Arial"/>
                <a:cs typeface="Arial"/>
                <a:sym typeface="Arial"/>
              </a:rPr>
              <a:t> در شکل 1 ، flow ها از A به رنگ قرمز و از C به   رنگ خاکستری از سلول های مختلف ، وقتی از لینک B به S ارسال میشوند، استفاده می کنند.</a:t>
            </a:r>
            <a:endParaRPr/>
          </a:p>
        </p:txBody>
      </p:sp>
      <p:pic>
        <p:nvPicPr>
          <p:cNvPr id="200" name="Google Shape;200;p13"/>
          <p:cNvPicPr preferRelativeResize="0"/>
          <p:nvPr/>
        </p:nvPicPr>
        <p:blipFill rotWithShape="1">
          <a:blip r:embed="rId3">
            <a:alphaModFix/>
          </a:blip>
          <a:srcRect/>
          <a:stretch/>
        </p:blipFill>
        <p:spPr>
          <a:xfrm>
            <a:off x="578499" y="914399"/>
            <a:ext cx="5517501" cy="4777274"/>
          </a:xfrm>
          <a:prstGeom prst="rect">
            <a:avLst/>
          </a:prstGeom>
          <a:noFill/>
          <a:ln>
            <a:noFill/>
          </a:ln>
        </p:spPr>
      </p:pic>
      <p:sp>
        <p:nvSpPr>
          <p:cNvPr id="201" name="Google Shape;201;p13"/>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title"/>
          </p:nvPr>
        </p:nvSpPr>
        <p:spPr>
          <a:xfrm>
            <a:off x="763929" y="567159"/>
            <a:ext cx="10513671" cy="5764193"/>
          </a:xfrm>
          <a:prstGeom prst="rect">
            <a:avLst/>
          </a:prstGeom>
          <a:noFill/>
          <a:ln>
            <a:noFill/>
          </a:ln>
        </p:spPr>
        <p:txBody>
          <a:bodyPr spcFirstLastPara="1" wrap="square" lIns="91425" tIns="45700" rIns="91425" bIns="45700" anchor="ctr" anchorCtr="0">
            <a:noAutofit/>
          </a:bodyPr>
          <a:lstStyle/>
          <a:p>
            <a:pPr marL="0" lvl="0" indent="0" algn="r" rtl="1">
              <a:lnSpc>
                <a:spcPct val="115000"/>
              </a:lnSpc>
              <a:spcBef>
                <a:spcPts val="0"/>
              </a:spcBef>
              <a:spcAft>
                <a:spcPts val="0"/>
              </a:spcAft>
              <a:buClr>
                <a:schemeClr val="dk1"/>
              </a:buClr>
              <a:buSzPts val="2000"/>
              <a:buFont typeface="Arial"/>
              <a:buNone/>
            </a:pPr>
            <a:r>
              <a:rPr lang="fa-IR" sz="2000" dirty="0">
                <a:solidFill>
                  <a:srgbClr val="38761D"/>
                </a:solidFill>
                <a:latin typeface="Arial"/>
                <a:ea typeface="Arial"/>
                <a:cs typeface="Arial"/>
                <a:sym typeface="Arial"/>
              </a:rPr>
              <a:t>Orchestra راه حل کارایی برای ساخت زمانبندی</a:t>
            </a:r>
            <a:br>
              <a:rPr lang="fa-IR" sz="2000" dirty="0">
                <a:solidFill>
                  <a:schemeClr val="dk1"/>
                </a:solidFill>
                <a:latin typeface="Arial"/>
                <a:ea typeface="Arial"/>
                <a:cs typeface="Arial"/>
                <a:sym typeface="Arial"/>
              </a:rPr>
            </a:br>
            <a:br>
              <a:rPr lang="fa-IR" sz="2000" dirty="0">
                <a:solidFill>
                  <a:schemeClr val="dk1"/>
                </a:solidFill>
                <a:latin typeface="Arial"/>
                <a:ea typeface="Arial"/>
                <a:cs typeface="Arial"/>
                <a:sym typeface="Arial"/>
              </a:rPr>
            </a:br>
            <a:r>
              <a:rPr lang="fa-IR" sz="2000" dirty="0">
                <a:solidFill>
                  <a:schemeClr val="dk1"/>
                </a:solidFill>
                <a:latin typeface="Arial"/>
                <a:ea typeface="Arial"/>
                <a:cs typeface="Arial"/>
                <a:sym typeface="Arial"/>
              </a:rPr>
              <a:t>IEEE 802.15.4-TSCH  به روش توزیع شده است. Orchestra بر RPL متکی است تا مسیری نزدیک به sink بسازد. وقتی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که RPL جمع شد دستگاه سلول ها را با استفاده از</a:t>
            </a:r>
            <a:r>
              <a:rPr lang="en-US" sz="2000" dirty="0">
                <a:solidFill>
                  <a:schemeClr val="dk1"/>
                </a:solidFill>
                <a:latin typeface="Arial"/>
                <a:ea typeface="Arial"/>
                <a:cs typeface="Arial"/>
                <a:sym typeface="Arial"/>
              </a:rPr>
              <a:t>id</a:t>
            </a:r>
            <a:r>
              <a:rPr lang="fa-IR" sz="2000" dirty="0">
                <a:solidFill>
                  <a:schemeClr val="dk1"/>
                </a:solidFill>
                <a:latin typeface="Arial"/>
                <a:ea typeface="Arial"/>
                <a:cs typeface="Arial"/>
                <a:sym typeface="Arial"/>
              </a:rPr>
              <a:t> همسایگانش تکمیل می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کند.</a:t>
            </a:r>
            <a:r>
              <a:rPr lang="en-US" sz="2000" dirty="0">
                <a:solidFill>
                  <a:schemeClr val="dk1"/>
                </a:solidFill>
                <a:latin typeface="Arial"/>
                <a:ea typeface="Arial"/>
                <a:cs typeface="Arial"/>
                <a:sym typeface="Arial"/>
              </a:rPr>
              <a:t>     </a:t>
            </a:r>
            <a:br>
              <a:rPr lang="en-US" sz="2000" dirty="0">
                <a:solidFill>
                  <a:schemeClr val="dk1"/>
                </a:solidFill>
                <a:latin typeface="Arial"/>
                <a:ea typeface="Arial"/>
                <a:cs typeface="Arial"/>
                <a:sym typeface="Arial"/>
              </a:rPr>
            </a:br>
            <a:r>
              <a:rPr lang="fa-IR" sz="2000" dirty="0">
                <a:solidFill>
                  <a:schemeClr val="dk1"/>
                </a:solidFill>
                <a:latin typeface="Arial"/>
                <a:ea typeface="Arial"/>
                <a:cs typeface="Arial"/>
                <a:sym typeface="Arial"/>
              </a:rPr>
              <a:t>به طور دقیق</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تر یک </a:t>
            </a:r>
            <a:r>
              <a:rPr lang="fa-IR" sz="2000" b="1" dirty="0">
                <a:solidFill>
                  <a:schemeClr val="dk1"/>
                </a:solidFill>
                <a:latin typeface="Arial"/>
                <a:ea typeface="Arial"/>
                <a:cs typeface="Arial"/>
                <a:sym typeface="Arial"/>
              </a:rPr>
              <a:t>تابع شبه تصادفی </a:t>
            </a:r>
            <a:r>
              <a:rPr lang="fa-IR" sz="2000" dirty="0">
                <a:solidFill>
                  <a:schemeClr val="dk1"/>
                </a:solidFill>
                <a:latin typeface="Arial"/>
                <a:ea typeface="Arial"/>
                <a:cs typeface="Arial"/>
                <a:sym typeface="Arial"/>
              </a:rPr>
              <a:t>یک تایم اسلات و </a:t>
            </a:r>
            <a:r>
              <a:rPr lang="en-US" sz="2000" dirty="0">
                <a:solidFill>
                  <a:schemeClr val="dk1"/>
                </a:solidFill>
                <a:latin typeface="Arial"/>
                <a:ea typeface="Arial"/>
                <a:cs typeface="Arial"/>
                <a:sym typeface="Arial"/>
              </a:rPr>
              <a:t>offset</a:t>
            </a:r>
            <a:r>
              <a:rPr lang="fa-IR" sz="2000" dirty="0">
                <a:solidFill>
                  <a:schemeClr val="dk1"/>
                </a:solidFill>
                <a:latin typeface="Arial"/>
                <a:ea typeface="Arial"/>
                <a:cs typeface="Arial"/>
                <a:sym typeface="Arial"/>
              </a:rPr>
              <a:t> کانال را از </a:t>
            </a:r>
            <a:r>
              <a:rPr lang="en-US" sz="2000" dirty="0">
                <a:solidFill>
                  <a:schemeClr val="dk1"/>
                </a:solidFill>
                <a:latin typeface="Arial"/>
                <a:ea typeface="Arial"/>
                <a:cs typeface="Arial"/>
                <a:sym typeface="Arial"/>
              </a:rPr>
              <a:t>id</a:t>
            </a:r>
            <a:r>
              <a:rPr lang="fa-IR" sz="2000" dirty="0">
                <a:solidFill>
                  <a:schemeClr val="dk1"/>
                </a:solidFill>
                <a:latin typeface="Arial"/>
                <a:ea typeface="Arial"/>
                <a:cs typeface="Arial"/>
                <a:sym typeface="Arial"/>
              </a:rPr>
              <a:t> برای هر اسلات فریم می گیرد.</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سلول ها را می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توان مبتنی بر </a:t>
            </a:r>
            <a:r>
              <a:rPr lang="fa-IR" sz="2000" b="1" dirty="0">
                <a:solidFill>
                  <a:schemeClr val="dk1"/>
                </a:solidFill>
                <a:latin typeface="Arial"/>
                <a:ea typeface="Arial"/>
                <a:cs typeface="Arial"/>
                <a:sym typeface="Arial"/>
              </a:rPr>
              <a:t>گیرنده</a:t>
            </a:r>
            <a:r>
              <a:rPr lang="fa-IR" sz="2000" dirty="0">
                <a:solidFill>
                  <a:schemeClr val="dk1"/>
                </a:solidFill>
                <a:latin typeface="Arial"/>
                <a:ea typeface="Arial"/>
                <a:cs typeface="Arial"/>
                <a:sym typeface="Arial"/>
              </a:rPr>
              <a:t> یا مبتنی بر </a:t>
            </a:r>
            <a:r>
              <a:rPr lang="fa-IR" sz="2000" b="1" dirty="0">
                <a:solidFill>
                  <a:schemeClr val="dk1"/>
                </a:solidFill>
                <a:latin typeface="Arial"/>
                <a:ea typeface="Arial"/>
                <a:cs typeface="Arial"/>
                <a:sym typeface="Arial"/>
              </a:rPr>
              <a:t>فرستنده</a:t>
            </a:r>
            <a:r>
              <a:rPr lang="fa-IR" sz="2000" dirty="0">
                <a:solidFill>
                  <a:schemeClr val="dk1"/>
                </a:solidFill>
                <a:latin typeface="Arial"/>
                <a:ea typeface="Arial"/>
                <a:cs typeface="Arial"/>
                <a:sym typeface="Arial"/>
              </a:rPr>
              <a:t> به اشتراک گذاشت. </a:t>
            </a:r>
            <a:r>
              <a:rPr lang="en-US" sz="2000" dirty="0">
                <a:solidFill>
                  <a:schemeClr val="dk1"/>
                </a:solidFill>
                <a:latin typeface="Arial"/>
                <a:ea typeface="Arial"/>
                <a:cs typeface="Arial"/>
                <a:sym typeface="Arial"/>
              </a:rPr>
              <a:t>  </a:t>
            </a:r>
            <a:br>
              <a:rPr lang="en-US" sz="2000" dirty="0">
                <a:solidFill>
                  <a:schemeClr val="dk1"/>
                </a:solidFill>
                <a:latin typeface="Arial"/>
                <a:ea typeface="Arial"/>
                <a:cs typeface="Arial"/>
                <a:sym typeface="Arial"/>
              </a:rPr>
            </a:br>
            <a:r>
              <a:rPr lang="fa-IR" sz="2000" dirty="0">
                <a:solidFill>
                  <a:schemeClr val="dk1"/>
                </a:solidFill>
                <a:latin typeface="Arial"/>
                <a:ea typeface="Arial"/>
                <a:cs typeface="Arial"/>
                <a:sym typeface="Arial"/>
              </a:rPr>
              <a:t>دو دسته اول به contention resolution نیازمندند زیرا فرستنده های متعدد می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توانند از آن تایم اسلات ها استفاده کنند.</a:t>
            </a:r>
            <a:br>
              <a:rPr lang="fa-IR" sz="2000" dirty="0">
                <a:solidFill>
                  <a:schemeClr val="dk1"/>
                </a:solidFill>
                <a:latin typeface="Arial"/>
                <a:ea typeface="Arial"/>
                <a:cs typeface="Arial"/>
                <a:sym typeface="Arial"/>
              </a:rPr>
            </a:br>
            <a:r>
              <a:rPr lang="fa-IR" sz="2000" dirty="0">
                <a:solidFill>
                  <a:schemeClr val="dk1"/>
                </a:solidFill>
                <a:latin typeface="Arial"/>
                <a:ea typeface="Arial"/>
                <a:cs typeface="Arial"/>
                <a:sym typeface="Arial"/>
              </a:rPr>
              <a:t>Orchestra بر سه اسلات فریم مختلف متکی است تا beacon های بهبود یافته و بسته های RPL و بسته های داده را کنترل کند زیرا تعداد و سایز ونوع اسلات فریم ها باید در دستگاه هایی قبل از اینکه شبکه اجرا شود ،hardcode بشود.</a:t>
            </a:r>
            <a:endParaRPr sz="2000" dirty="0">
              <a:solidFill>
                <a:schemeClr val="dk1"/>
              </a:solidFill>
              <a:latin typeface="Arial"/>
              <a:ea typeface="Arial"/>
              <a:cs typeface="Arial"/>
              <a:sym typeface="Arial"/>
            </a:endParaRPr>
          </a:p>
        </p:txBody>
      </p:sp>
      <p:sp>
        <p:nvSpPr>
          <p:cNvPr id="208" name="Google Shape;208;p14"/>
          <p:cNvSpPr txBox="1"/>
          <p:nvPr/>
        </p:nvSpPr>
        <p:spPr>
          <a:xfrm>
            <a:off x="11277600" y="5921509"/>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body" idx="2"/>
          </p:nvPr>
        </p:nvSpPr>
        <p:spPr>
          <a:xfrm>
            <a:off x="615820" y="1249258"/>
            <a:ext cx="10754774" cy="4871993"/>
          </a:xfrm>
          <a:prstGeom prst="rect">
            <a:avLst/>
          </a:prstGeom>
          <a:noFill/>
          <a:ln>
            <a:noFill/>
          </a:ln>
        </p:spPr>
        <p:txBody>
          <a:bodyPr spcFirstLastPara="1" wrap="square" lIns="91425" tIns="45700" rIns="91425" bIns="45700" anchor="t" anchorCtr="0">
            <a:normAutofit/>
          </a:bodyPr>
          <a:lstStyle/>
          <a:p>
            <a:pPr marL="228600" lvl="0" indent="0" algn="r" rtl="1">
              <a:lnSpc>
                <a:spcPct val="90000"/>
              </a:lnSpc>
              <a:spcBef>
                <a:spcPts val="0"/>
              </a:spcBef>
              <a:spcAft>
                <a:spcPts val="0"/>
              </a:spcAft>
              <a:buNone/>
            </a:pPr>
            <a:r>
              <a:rPr lang="fa-IR" sz="2000" dirty="0">
                <a:solidFill>
                  <a:srgbClr val="38761D"/>
                </a:solidFill>
                <a:latin typeface="Arial"/>
                <a:ea typeface="Arial"/>
                <a:cs typeface="Arial"/>
                <a:sym typeface="Arial"/>
              </a:rPr>
              <a:t>B. SDN paradigm</a:t>
            </a:r>
            <a:endParaRPr dirty="0">
              <a:solidFill>
                <a:srgbClr val="38761D"/>
              </a:solidFill>
            </a:endParaRPr>
          </a:p>
          <a:p>
            <a:pPr marL="228600" lvl="0" indent="0" algn="r" rtl="1">
              <a:lnSpc>
                <a:spcPct val="150000"/>
              </a:lnSpc>
              <a:spcBef>
                <a:spcPts val="2200"/>
              </a:spcBef>
              <a:spcAft>
                <a:spcPts val="0"/>
              </a:spcAft>
              <a:buNone/>
            </a:pPr>
            <a:r>
              <a:rPr lang="fa-IR" sz="2000" dirty="0">
                <a:solidFill>
                  <a:schemeClr val="dk1"/>
                </a:solidFill>
                <a:latin typeface="Arial"/>
                <a:ea typeface="Arial"/>
                <a:cs typeface="Arial"/>
                <a:sym typeface="Arial"/>
              </a:rPr>
              <a:t>SDN به این خاطر معروف شده است که شبکه را </a:t>
            </a:r>
            <a:r>
              <a:rPr lang="fa-IR" sz="2000" b="1" dirty="0">
                <a:solidFill>
                  <a:schemeClr val="dk1"/>
                </a:solidFill>
                <a:latin typeface="Arial"/>
                <a:ea typeface="Arial"/>
                <a:cs typeface="Arial"/>
                <a:sym typeface="Arial"/>
              </a:rPr>
              <a:t>چابک تر </a:t>
            </a:r>
            <a:r>
              <a:rPr lang="fa-IR" sz="2000" dirty="0">
                <a:solidFill>
                  <a:schemeClr val="dk1"/>
                </a:solidFill>
                <a:latin typeface="Arial"/>
                <a:ea typeface="Arial"/>
                <a:cs typeface="Arial"/>
                <a:sym typeface="Arial"/>
              </a:rPr>
              <a:t>می کند. SDN هوش شبکه را به وسیله جدا کردن فرآیند هدایت بسته ها (dataplane) از فرآیند مسیریابی (controlplane) از دستگاه های شبکه حذف کرده است. </a:t>
            </a:r>
            <a:r>
              <a:rPr lang="fa-IR" sz="2000" b="1" dirty="0">
                <a:solidFill>
                  <a:schemeClr val="dk1"/>
                </a:solidFill>
                <a:latin typeface="Arial"/>
                <a:ea typeface="Arial"/>
                <a:cs typeface="Arial"/>
                <a:sym typeface="Arial"/>
              </a:rPr>
              <a:t>یک یا چند کنترلر </a:t>
            </a:r>
            <a:r>
              <a:rPr lang="fa-IR" sz="2000" dirty="0">
                <a:solidFill>
                  <a:schemeClr val="dk1"/>
                </a:solidFill>
                <a:latin typeface="Arial"/>
                <a:ea typeface="Arial"/>
                <a:cs typeface="Arial"/>
                <a:sym typeface="Arial"/>
              </a:rPr>
              <a:t>هوش شبکه را برای تشکیل controlplane  و </a:t>
            </a:r>
            <a:r>
              <a:rPr lang="fa-IR" sz="2000" b="1" dirty="0">
                <a:solidFill>
                  <a:schemeClr val="dk1"/>
                </a:solidFill>
                <a:latin typeface="Arial"/>
                <a:ea typeface="Arial"/>
                <a:cs typeface="Arial"/>
                <a:sym typeface="Arial"/>
              </a:rPr>
              <a:t>دستگاه های شبکه </a:t>
            </a:r>
            <a:r>
              <a:rPr lang="fa-IR" sz="2000" dirty="0">
                <a:solidFill>
                  <a:schemeClr val="dk1"/>
                </a:solidFill>
                <a:latin typeface="Arial"/>
                <a:ea typeface="Arial"/>
                <a:cs typeface="Arial"/>
                <a:sym typeface="Arial"/>
              </a:rPr>
              <a:t>را برای تشکیل dataplane  متمرکز می کنند. </a:t>
            </a:r>
            <a:r>
              <a:rPr lang="fa-IR" sz="2000" dirty="0">
                <a:solidFill>
                  <a:schemeClr val="dk1"/>
                </a:solidFill>
              </a:rPr>
              <a:t>       </a:t>
            </a:r>
            <a:r>
              <a:rPr lang="fa-IR" sz="2000" dirty="0">
                <a:solidFill>
                  <a:schemeClr val="dk1"/>
                </a:solidFill>
                <a:latin typeface="Arial"/>
                <a:ea typeface="Arial"/>
                <a:cs typeface="Arial"/>
                <a:sym typeface="Arial"/>
              </a:rPr>
              <a:t>یک دید کامل از شبکه به کنترلر داده می شود تا بتواند تصمیمات بهینه برای هدایت ترافیک بگیرد. دستگاه های شبکه بدون هیچ دانشی از شبکه شروع کرده و از کنترلر سوال پرسیده (درخواست کرده) که بگوید چگونه بسته های دریافتی را مدیریت (کنترل) کنند. سپس کنترلر قوانین هدایت بسته (forwarding) را بر دستگاه های شبکه اعمال می کند که با بسته های خاص آن جریان سازگار است، مثلا یک بسته را دور انداخته (drop)  یا آن را از طریق یک صف خروجی مشخص می فرستد ( هدایت میکند) البته اگر f</a:t>
            </a:r>
            <a:r>
              <a:rPr lang="en-US" sz="2000" dirty="0">
                <a:solidFill>
                  <a:schemeClr val="dk1"/>
                </a:solidFill>
              </a:rPr>
              <a:t>l</a:t>
            </a:r>
            <a:r>
              <a:rPr lang="fa-IR" sz="2000" dirty="0">
                <a:solidFill>
                  <a:schemeClr val="dk1"/>
                </a:solidFill>
                <a:latin typeface="Arial"/>
                <a:ea typeface="Arial"/>
                <a:cs typeface="Arial"/>
                <a:sym typeface="Arial"/>
              </a:rPr>
              <a:t>ow-id با i یکسان باشد.</a:t>
            </a:r>
            <a:endParaRPr dirty="0"/>
          </a:p>
        </p:txBody>
      </p:sp>
      <p:sp>
        <p:nvSpPr>
          <p:cNvPr id="215" name="Google Shape;215;p15"/>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EDE7"/>
        </a:solidFill>
        <a:effectLst/>
      </p:bgPr>
    </p:bg>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695409" y="-175220"/>
            <a:ext cx="6727945" cy="5602625"/>
          </a:xfrm>
          <a:prstGeom prst="rect">
            <a:avLst/>
          </a:prstGeom>
          <a:noFill/>
          <a:ln>
            <a:noFill/>
          </a:ln>
        </p:spPr>
        <p:txBody>
          <a:bodyPr spcFirstLastPara="1" wrap="square" lIns="91425" tIns="45700" rIns="91425" bIns="45700" anchor="b" anchorCtr="0">
            <a:noAutofit/>
          </a:bodyPr>
          <a:lstStyle/>
          <a:p>
            <a:pPr marL="0" lvl="0" indent="0" algn="r" rtl="1">
              <a:lnSpc>
                <a:spcPct val="100000"/>
              </a:lnSpc>
              <a:spcBef>
                <a:spcPts val="0"/>
              </a:spcBef>
              <a:spcAft>
                <a:spcPts val="0"/>
              </a:spcAft>
              <a:buClr>
                <a:schemeClr val="dk1"/>
              </a:buClr>
              <a:buSzPts val="2000"/>
              <a:buFont typeface="Arial"/>
              <a:buNone/>
            </a:pPr>
            <a:r>
              <a:rPr lang="fa-IR" sz="2000" dirty="0">
                <a:solidFill>
                  <a:srgbClr val="38761D"/>
                </a:solidFill>
                <a:latin typeface="Arial"/>
                <a:ea typeface="Arial"/>
                <a:cs typeface="Arial"/>
                <a:sym typeface="Arial"/>
              </a:rPr>
              <a:t>شبکه های بی سیم </a:t>
            </a:r>
            <a:r>
              <a:rPr lang="fa-IR" sz="2000" b="1" dirty="0">
                <a:solidFill>
                  <a:srgbClr val="38761D"/>
                </a:solidFill>
                <a:latin typeface="Arial"/>
                <a:ea typeface="Arial"/>
                <a:cs typeface="Arial"/>
                <a:sym typeface="Arial"/>
              </a:rPr>
              <a:t>غیر قابل اعتماد </a:t>
            </a:r>
            <a:r>
              <a:rPr lang="fa-IR" sz="2000" dirty="0">
                <a:solidFill>
                  <a:srgbClr val="38761D"/>
                </a:solidFill>
                <a:latin typeface="Arial"/>
                <a:ea typeface="Arial"/>
                <a:cs typeface="Arial"/>
                <a:sym typeface="Arial"/>
              </a:rPr>
              <a:t>هستند: </a:t>
            </a:r>
            <a:br>
              <a:rPr lang="fa-IR" sz="2000" dirty="0">
                <a:solidFill>
                  <a:schemeClr val="dk1"/>
                </a:solidFill>
                <a:latin typeface="Arial"/>
                <a:ea typeface="Arial"/>
                <a:cs typeface="Arial"/>
                <a:sym typeface="Arial"/>
              </a:rPr>
            </a:br>
            <a:br>
              <a:rPr lang="fa-IR" sz="2000" dirty="0">
                <a:solidFill>
                  <a:schemeClr val="dk1"/>
                </a:solidFill>
                <a:latin typeface="Arial"/>
                <a:ea typeface="Arial"/>
                <a:cs typeface="Arial"/>
                <a:sym typeface="Arial"/>
              </a:rPr>
            </a:br>
            <a:r>
              <a:rPr lang="fa-IR" sz="2000" dirty="0">
                <a:solidFill>
                  <a:schemeClr val="dk1"/>
                </a:solidFill>
                <a:latin typeface="Arial"/>
                <a:ea typeface="Arial"/>
                <a:cs typeface="Arial"/>
                <a:sym typeface="Arial"/>
              </a:rPr>
              <a:t>صفحه کنترل به یکسری مکانیزم ها برای اندازه گیری کیفیت لینک برای فراهم کردن فرصت های ارسال دوباره (بسته) احتیاج دارد. بیشتر نود ها با باتری کار می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کنند و شبکه باید تعداد بسته های ارسالی کنترلی و داده را کم کند.     SDN-WISE بر تراکم درون شبکه ای متمرکز است.                        جدول های حالت (stateful) درون هر نود قوانینی را برای اعمال روی بسته های دریافتی بر اساس </a:t>
            </a:r>
            <a:r>
              <a:rPr lang="fa-IR" sz="2000" b="1" dirty="0">
                <a:solidFill>
                  <a:schemeClr val="dk1"/>
                </a:solidFill>
                <a:latin typeface="Arial"/>
                <a:ea typeface="Arial"/>
                <a:cs typeface="Arial"/>
                <a:sym typeface="Arial"/>
              </a:rPr>
              <a:t>خواندن بسته ها </a:t>
            </a:r>
            <a:r>
              <a:rPr lang="fa-IR" sz="2000" dirty="0">
                <a:solidFill>
                  <a:schemeClr val="dk1"/>
                </a:solidFill>
                <a:latin typeface="Arial"/>
                <a:ea typeface="Arial"/>
                <a:cs typeface="Arial"/>
                <a:sym typeface="Arial"/>
              </a:rPr>
              <a:t>و </a:t>
            </a:r>
            <a:r>
              <a:rPr lang="fa-IR" sz="2000" b="1" dirty="0">
                <a:solidFill>
                  <a:schemeClr val="dk1"/>
                </a:solidFill>
                <a:latin typeface="Arial"/>
                <a:ea typeface="Arial"/>
                <a:cs typeface="Arial"/>
                <a:sym typeface="Arial"/>
              </a:rPr>
              <a:t>محتوای آنها</a:t>
            </a:r>
            <a:r>
              <a:rPr lang="fa-IR" sz="2000" dirty="0">
                <a:solidFill>
                  <a:schemeClr val="dk1"/>
                </a:solidFill>
                <a:latin typeface="Arial"/>
                <a:ea typeface="Arial"/>
                <a:cs typeface="Arial"/>
                <a:sym typeface="Arial"/>
              </a:rPr>
              <a:t>، اجرا می کند.          یک نود ممکن است کانفیگ شود مثلا بسته ای را از نود B هدایت کند (بفرستد) ، اگر مقدار temperature اخیر که از نود c فوروارد شده است از یک مقدار thereshhold فراتر برود. SDN-WISE محاسبات را تا جای ممکن به تولید کننده های داده محول می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کند، لازم است بسته ها و payload آنها را با یک هدر</a:t>
            </a:r>
            <a:r>
              <a:rPr lang="en-US" sz="2000" dirty="0">
                <a:solidFill>
                  <a:schemeClr val="dk1"/>
                </a:solidFill>
                <a:latin typeface="Arial"/>
                <a:ea typeface="Arial"/>
                <a:cs typeface="Arial"/>
                <a:sym typeface="Arial"/>
              </a:rPr>
              <a:t>fixed size</a:t>
            </a:r>
            <a:r>
              <a:rPr lang="fa-IR" sz="2000" dirty="0">
                <a:solidFill>
                  <a:schemeClr val="dk1"/>
                </a:solidFill>
                <a:latin typeface="Arial"/>
                <a:ea typeface="Arial"/>
                <a:cs typeface="Arial"/>
                <a:sym typeface="Arial"/>
              </a:rPr>
              <a:t> بخواند. </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شبکه بی</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سیم نود های حسگر صنعتی بر زمانبندی رای جلوگیری از تصادم متکی است.</a:t>
            </a:r>
            <a:r>
              <a:rPr lang="en-US" sz="2000" dirty="0">
                <a:solidFill>
                  <a:schemeClr val="dk1"/>
                </a:solidFill>
                <a:latin typeface="Arial"/>
                <a:ea typeface="Arial"/>
                <a:cs typeface="Arial"/>
                <a:sym typeface="Arial"/>
              </a:rPr>
              <a:t>                                                                              </a:t>
            </a:r>
            <a:r>
              <a:rPr lang="fa-IR" sz="2000" dirty="0">
                <a:solidFill>
                  <a:schemeClr val="dk1"/>
                </a:solidFill>
                <a:latin typeface="Arial"/>
                <a:ea typeface="Arial"/>
                <a:cs typeface="Arial"/>
                <a:sym typeface="Arial"/>
              </a:rPr>
              <a:t>SDN-WISE را بهبود داده تا از شبکه های زمانبندی شده پشتیبانی کند</a:t>
            </a:r>
            <a:r>
              <a:rPr lang="en-US" sz="2000" dirty="0">
                <a:solidFill>
                  <a:schemeClr val="dk1"/>
                </a:solidFill>
                <a:latin typeface="Arial"/>
                <a:ea typeface="Arial"/>
                <a:cs typeface="Arial"/>
                <a:sym typeface="Arial"/>
              </a:rPr>
              <a:t>.</a:t>
            </a:r>
            <a:endParaRPr sz="2000" dirty="0">
              <a:solidFill>
                <a:schemeClr val="dk1"/>
              </a:solidFill>
              <a:latin typeface="Arial"/>
              <a:ea typeface="Arial"/>
              <a:cs typeface="Arial"/>
              <a:sym typeface="Arial"/>
            </a:endParaRPr>
          </a:p>
        </p:txBody>
      </p:sp>
      <p:pic>
        <p:nvPicPr>
          <p:cNvPr id="222" name="Google Shape;222;p16"/>
          <p:cNvPicPr preferRelativeResize="0">
            <a:picLocks noGrp="1"/>
          </p:cNvPicPr>
          <p:nvPr>
            <p:ph type="pic" idx="2"/>
          </p:nvPr>
        </p:nvPicPr>
        <p:blipFill rotWithShape="1">
          <a:blip r:embed="rId3">
            <a:alphaModFix/>
          </a:blip>
          <a:srcRect t="5988" b="5988"/>
          <a:stretch/>
        </p:blipFill>
        <p:spPr>
          <a:xfrm>
            <a:off x="6762732" y="679559"/>
            <a:ext cx="5713410" cy="5029200"/>
          </a:xfrm>
          <a:prstGeom prst="rect">
            <a:avLst/>
          </a:prstGeom>
          <a:noFill/>
          <a:ln>
            <a:noFill/>
          </a:ln>
        </p:spPr>
      </p:pic>
      <p:sp>
        <p:nvSpPr>
          <p:cNvPr id="223" name="Google Shape;223;p16"/>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lnSpcReduction="10000"/>
          </a:bodyPr>
          <a:lstStyle/>
          <a:p>
            <a:pPr marL="228600" lvl="0" indent="0" algn="r" rtl="1">
              <a:lnSpc>
                <a:spcPct val="150000"/>
              </a:lnSpc>
              <a:spcBef>
                <a:spcPts val="0"/>
              </a:spcBef>
              <a:spcAft>
                <a:spcPts val="0"/>
              </a:spcAft>
              <a:buNone/>
            </a:pPr>
            <a:r>
              <a:rPr lang="fa-IR" sz="2000" dirty="0">
                <a:solidFill>
                  <a:schemeClr val="dk1"/>
                </a:solidFill>
              </a:rPr>
              <a:t>هدف این است که زمانبندی ساخته شود که ددلاین هایی مشخص برای هر جریان وقتی یک بسته تولید می</a:t>
            </a:r>
            <a:r>
              <a:rPr lang="en-US" sz="2000" dirty="0">
                <a:solidFill>
                  <a:schemeClr val="dk1"/>
                </a:solidFill>
              </a:rPr>
              <a:t> </a:t>
            </a:r>
            <a:r>
              <a:rPr lang="fa-IR" sz="2000" dirty="0">
                <a:solidFill>
                  <a:schemeClr val="dk1"/>
                </a:solidFill>
              </a:rPr>
              <a:t>شود، داشته باشد. کنترلر هم مسیرها و هم زمانبندی را محاسبه و پردازش می</a:t>
            </a:r>
            <a:r>
              <a:rPr lang="en-US" sz="2000" dirty="0">
                <a:solidFill>
                  <a:schemeClr val="dk1"/>
                </a:solidFill>
              </a:rPr>
              <a:t> </a:t>
            </a:r>
            <a:r>
              <a:rPr lang="fa-IR" sz="2000" dirty="0">
                <a:solidFill>
                  <a:schemeClr val="dk1"/>
                </a:solidFill>
              </a:rPr>
              <a:t>کند</a:t>
            </a:r>
            <a:r>
              <a:rPr lang="en-US" sz="2000" dirty="0">
                <a:solidFill>
                  <a:schemeClr val="dk1"/>
                </a:solidFill>
              </a:rPr>
              <a:t> </a:t>
            </a:r>
            <a:r>
              <a:rPr lang="fa-IR" sz="2000" dirty="0">
                <a:solidFill>
                  <a:schemeClr val="dk1"/>
                </a:solidFill>
              </a:rPr>
              <a:t>و از استراتژی</a:t>
            </a:r>
            <a:r>
              <a:rPr lang="fa-IR" sz="2000" b="1" dirty="0">
                <a:solidFill>
                  <a:schemeClr val="dk1"/>
                </a:solidFill>
              </a:rPr>
              <a:t> دایجسترا </a:t>
            </a:r>
            <a:r>
              <a:rPr lang="fa-IR" sz="2000" dirty="0">
                <a:solidFill>
                  <a:schemeClr val="dk1"/>
                </a:solidFill>
              </a:rPr>
              <a:t>برای محاسبه کوتاه ترین مسیر بر اساس متریک pressure استفاده می</a:t>
            </a:r>
            <a:r>
              <a:rPr lang="en-US" sz="2000" dirty="0">
                <a:solidFill>
                  <a:schemeClr val="dk1"/>
                </a:solidFill>
              </a:rPr>
              <a:t> </a:t>
            </a:r>
            <a:r>
              <a:rPr lang="fa-IR" sz="2000" dirty="0">
                <a:solidFill>
                  <a:schemeClr val="dk1"/>
                </a:solidFill>
              </a:rPr>
              <a:t>کند . این متریک متناسب است با میزان ترافیکی که هر نود باید ارسال کند.</a:t>
            </a:r>
            <a:r>
              <a:rPr lang="en-US" sz="2000" dirty="0">
                <a:solidFill>
                  <a:schemeClr val="dk1"/>
                </a:solidFill>
              </a:rPr>
              <a:t>             </a:t>
            </a:r>
            <a:r>
              <a:rPr lang="fa-IR" sz="2000" dirty="0">
                <a:solidFill>
                  <a:schemeClr val="dk1"/>
                </a:solidFill>
              </a:rPr>
              <a:t>سپس کنترلر</a:t>
            </a:r>
            <a:r>
              <a:rPr lang="en-US" sz="2000" dirty="0">
                <a:solidFill>
                  <a:schemeClr val="dk1"/>
                </a:solidFill>
              </a:rPr>
              <a:t> </a:t>
            </a:r>
            <a:r>
              <a:rPr lang="fa-IR" sz="2000" dirty="0">
                <a:solidFill>
                  <a:schemeClr val="dk1"/>
                </a:solidFill>
              </a:rPr>
              <a:t>ابتدا جریان هایی را که </a:t>
            </a:r>
            <a:r>
              <a:rPr lang="fa-IR" sz="2000" b="1" dirty="0">
                <a:solidFill>
                  <a:schemeClr val="dk1"/>
                </a:solidFill>
              </a:rPr>
              <a:t>ددلاین سختگیرانه تر </a:t>
            </a:r>
            <a:r>
              <a:rPr lang="fa-IR" sz="2000" dirty="0">
                <a:solidFill>
                  <a:schemeClr val="dk1"/>
                </a:solidFill>
              </a:rPr>
              <a:t>دارند زمانبندی می</a:t>
            </a:r>
            <a:r>
              <a:rPr lang="en-US" sz="2000" dirty="0">
                <a:solidFill>
                  <a:schemeClr val="dk1"/>
                </a:solidFill>
              </a:rPr>
              <a:t> </a:t>
            </a:r>
            <a:r>
              <a:rPr lang="fa-IR" sz="2000" dirty="0">
                <a:solidFill>
                  <a:schemeClr val="dk1"/>
                </a:solidFill>
              </a:rPr>
              <a:t>کند سپس آنها این shema را گسترش داده تا از ترافیک multicast پشتیبانی کنند. با این حال هنوز صفحه کنترل غیرقابل اعتماد است تا زمانی</a:t>
            </a:r>
            <a:r>
              <a:rPr lang="en-US" sz="2000" dirty="0">
                <a:solidFill>
                  <a:schemeClr val="dk1"/>
                </a:solidFill>
              </a:rPr>
              <a:t> </a:t>
            </a:r>
            <a:r>
              <a:rPr lang="fa-IR" sz="2000" dirty="0">
                <a:solidFill>
                  <a:schemeClr val="dk1"/>
                </a:solidFill>
              </a:rPr>
              <a:t>که به سلول های مشترک که برای بهبود beacon ها و گزارش بسته ها و فرمان های</a:t>
            </a:r>
            <a:r>
              <a:rPr lang="en-US" sz="2000" dirty="0">
                <a:solidFill>
                  <a:schemeClr val="dk1"/>
                </a:solidFill>
              </a:rPr>
              <a:t>to controller </a:t>
            </a:r>
            <a:r>
              <a:rPr lang="fa-IR" sz="2000" dirty="0">
                <a:solidFill>
                  <a:schemeClr val="dk1"/>
                </a:solidFill>
              </a:rPr>
              <a:t> و </a:t>
            </a:r>
            <a:r>
              <a:rPr lang="en-US" sz="2000" dirty="0">
                <a:solidFill>
                  <a:schemeClr val="dk1"/>
                </a:solidFill>
              </a:rPr>
              <a:t>from controller</a:t>
            </a:r>
            <a:r>
              <a:rPr lang="fa-IR" sz="2000" dirty="0">
                <a:solidFill>
                  <a:schemeClr val="dk1"/>
                </a:solidFill>
              </a:rPr>
              <a:t>، متکی است.</a:t>
            </a:r>
            <a:r>
              <a:rPr lang="en-US" sz="2000" dirty="0">
                <a:solidFill>
                  <a:schemeClr val="dk1"/>
                </a:solidFill>
              </a:rPr>
              <a:t>               </a:t>
            </a:r>
            <a:r>
              <a:rPr lang="fa-IR" sz="2000" dirty="0">
                <a:solidFill>
                  <a:schemeClr val="dk1"/>
                </a:solidFill>
              </a:rPr>
              <a:t> سلول های مشترک بسیار </a:t>
            </a:r>
            <a:r>
              <a:rPr lang="fa-IR" sz="2000" b="1" dirty="0">
                <a:solidFill>
                  <a:schemeClr val="dk1"/>
                </a:solidFill>
              </a:rPr>
              <a:t>پراتلاف</a:t>
            </a:r>
            <a:r>
              <a:rPr lang="fa-IR" sz="2000" dirty="0">
                <a:solidFill>
                  <a:schemeClr val="dk1"/>
                </a:solidFill>
              </a:rPr>
              <a:t> اند.</a:t>
            </a:r>
            <a:r>
              <a:rPr lang="en-US" sz="2000" dirty="0">
                <a:solidFill>
                  <a:schemeClr val="dk1"/>
                </a:solidFill>
              </a:rPr>
              <a:t> </a:t>
            </a:r>
            <a:r>
              <a:rPr lang="fa-IR" sz="2000" dirty="0">
                <a:solidFill>
                  <a:schemeClr val="dk1"/>
                </a:solidFill>
              </a:rPr>
              <a:t>خصوصا برای ترافیک های پشت سرهم و انفجاری مثلا وقتی پیکربندی دوباره شبکه نیاز می</a:t>
            </a:r>
            <a:r>
              <a:rPr lang="en-US" sz="2000" dirty="0">
                <a:solidFill>
                  <a:schemeClr val="dk1"/>
                </a:solidFill>
              </a:rPr>
              <a:t> </a:t>
            </a:r>
            <a:r>
              <a:rPr lang="fa-IR" sz="2000" dirty="0">
                <a:solidFill>
                  <a:schemeClr val="dk1"/>
                </a:solidFill>
              </a:rPr>
              <a:t>شود.  </a:t>
            </a:r>
            <a:r>
              <a:rPr lang="en-US" sz="2000" dirty="0">
                <a:solidFill>
                  <a:schemeClr val="dk1"/>
                </a:solidFill>
              </a:rPr>
              <a:t> </a:t>
            </a:r>
            <a:r>
              <a:rPr lang="fa-IR" sz="2000" dirty="0">
                <a:solidFill>
                  <a:schemeClr val="dk1"/>
                </a:solidFill>
              </a:rPr>
              <a:t>uSDN مفاهیم SDN را در پشته 6TiSCH پیاده سازی می کند. متکی بودن بر RPL و تابع زمانبندی توزیع شده برای هر نود یک مسیر اختصاصی از کنترلر برای تکمیل و نگهداری صفحه کنترل رزرو می کند. حفظ صحفحه کنترل بر کنترلر متکی نیست. با این حال ما متقاعد شدیم که کنترلر باید منابع را به صفحه کنترل تخصیص دهد مثلا اینکه کدام مسیر ها باید استفاده شوند و چه تعداد سلول باید رزرو شوند. </a:t>
            </a:r>
            <a:endParaRPr dirty="0">
              <a:solidFill>
                <a:schemeClr val="dk1"/>
              </a:solidFill>
            </a:endParaRPr>
          </a:p>
        </p:txBody>
      </p:sp>
      <p:sp>
        <p:nvSpPr>
          <p:cNvPr id="230" name="Google Shape;230;p17"/>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763925" y="-326575"/>
            <a:ext cx="10510500" cy="7333800"/>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800"/>
              <a:buFont typeface="Arial"/>
              <a:buNone/>
            </a:pPr>
            <a:r>
              <a:rPr lang="fa-IR" sz="1800" i="0" u="none" strike="noStrike" dirty="0">
                <a:solidFill>
                  <a:schemeClr val="accent5">
                    <a:lumMod val="75000"/>
                  </a:schemeClr>
                </a:solidFill>
                <a:latin typeface="Arial"/>
                <a:ea typeface="Arial"/>
                <a:cs typeface="Arial"/>
                <a:sym typeface="Arial"/>
              </a:rPr>
              <a:t>III. SDN-TSCH</a:t>
            </a:r>
            <a:br>
              <a:rPr lang="fa-IR" sz="1800" i="0" u="none" strike="noStrike" dirty="0">
                <a:solidFill>
                  <a:schemeClr val="tx1"/>
                </a:solidFill>
                <a:highlight>
                  <a:srgbClr val="CCCCFF"/>
                </a:highlight>
                <a:latin typeface="Arial"/>
                <a:ea typeface="Arial"/>
                <a:cs typeface="Arial"/>
                <a:sym typeface="Arial"/>
              </a:rPr>
            </a:br>
            <a:r>
              <a:rPr lang="fa-IR" sz="1800" dirty="0">
                <a:solidFill>
                  <a:schemeClr val="tx1"/>
                </a:solidFill>
                <a:latin typeface="Arial"/>
                <a:ea typeface="Arial"/>
                <a:cs typeface="Arial"/>
                <a:sym typeface="Arial"/>
              </a:rPr>
              <a:t>ما در اینجا یک SDN schema جدید که مناسب شبکه صنعتی بی سیم حسگرها است را پیشنهاد می دهیم. SDN-TSCH زیر بی سیمی می سازد که بتواند:</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رعایت کردن تضمین های جریان برای جریان های مهم (کمترین نرخ تحویل</a:t>
            </a:r>
            <a:r>
              <a:rPr lang="en-US" sz="1800" dirty="0">
                <a:solidFill>
                  <a:schemeClr val="tx1"/>
                </a:solidFill>
                <a:latin typeface="Arial"/>
                <a:ea typeface="Arial"/>
                <a:cs typeface="Arial"/>
                <a:sym typeface="Arial"/>
              </a:rPr>
              <a:t> end to end </a:t>
            </a:r>
            <a:r>
              <a:rPr lang="fa-IR" sz="1800" dirty="0">
                <a:solidFill>
                  <a:schemeClr val="tx1"/>
                </a:solidFill>
                <a:latin typeface="Arial"/>
                <a:ea typeface="Arial"/>
                <a:cs typeface="Arial"/>
                <a:sym typeface="Arial"/>
              </a:rPr>
              <a:t>بسته و بیشترین تاخیر </a:t>
            </a:r>
            <a:r>
              <a:rPr lang="en-US" sz="1800" dirty="0">
                <a:solidFill>
                  <a:schemeClr val="tx1"/>
                </a:solidFill>
                <a:latin typeface="Arial"/>
                <a:ea typeface="Arial"/>
                <a:cs typeface="Arial"/>
                <a:sym typeface="Arial"/>
              </a:rPr>
              <a:t>end to end</a:t>
            </a:r>
            <a:r>
              <a:rPr lang="fa-IR" sz="1800" dirty="0">
                <a:solidFill>
                  <a:schemeClr val="tx1"/>
                </a:solidFill>
                <a:latin typeface="Arial"/>
                <a:ea typeface="Arial"/>
                <a:cs typeface="Arial"/>
                <a:sym typeface="Arial"/>
              </a:rPr>
              <a:t>)</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اجرا بر روی لایه مک زمانبندی شده ( در اینجا IEEE 802.15.4-TSCH ) با جداسازی صفحات کنترل و داده با منابع رادیویی اختصاصی</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نصب یک صفحه کنترل قابل اعتماد ما از سلول های اختصاصی(بدون تصادم) استفاده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کنیم که یک مسیر بدون تصادم </a:t>
            </a:r>
            <a:r>
              <a:rPr lang="en-US" sz="1800" dirty="0">
                <a:solidFill>
                  <a:schemeClr val="tx1"/>
                </a:solidFill>
                <a:latin typeface="Arial"/>
                <a:ea typeface="Arial"/>
                <a:cs typeface="Arial"/>
                <a:sym typeface="Arial"/>
              </a:rPr>
              <a:t>from controller </a:t>
            </a:r>
            <a:r>
              <a:rPr lang="fa-IR" sz="1800" dirty="0">
                <a:solidFill>
                  <a:schemeClr val="tx1"/>
                </a:solidFill>
                <a:latin typeface="Arial"/>
                <a:ea typeface="Arial"/>
                <a:cs typeface="Arial"/>
                <a:sym typeface="Arial"/>
              </a:rPr>
              <a:t> و </a:t>
            </a:r>
            <a:r>
              <a:rPr lang="en-US" sz="1800" dirty="0">
                <a:solidFill>
                  <a:schemeClr val="tx1"/>
                </a:solidFill>
                <a:latin typeface="Arial"/>
                <a:ea typeface="Arial"/>
                <a:cs typeface="Arial"/>
                <a:sym typeface="Arial"/>
              </a:rPr>
              <a:t>to controller</a:t>
            </a:r>
            <a:r>
              <a:rPr lang="fa-IR" sz="1800" dirty="0">
                <a:solidFill>
                  <a:schemeClr val="tx1"/>
                </a:solidFill>
                <a:latin typeface="Arial"/>
                <a:ea typeface="Arial"/>
                <a:cs typeface="Arial"/>
                <a:sym typeface="Arial"/>
              </a:rPr>
              <a:t> برای هر دستگاه شبکه برقرار شود.ما یک روش موثر برای استفاده از یک سلول از یک نود به همه ی نود های فرزندش پیشنهاد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کنیم تا زمانبندی فشرده تری بسازیم و انرژی را ذخیره کنیم</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(مصرف انرژی را کاهش دهیم)</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استفاده از label switching تا بسته به طور مشخص به مقصد ارسال شود. کنترلر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تواند</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کنترل کلی را</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برعهده داشته باشد و برای یک جریان داده شده یک مسیر</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مشخص</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را با منابع اختصاصی برای تضمین flow isolation برقرار کند.</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کانفیگ صفحات کنترل و داده وقتی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که یک دستگاه جدید پذیرفته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شود.(اضافه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شود)</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حالا ما عملیات های SDN-TSCH را برای فعال کردن SDN در شبکه صنعتی بی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سیم حسگرها با جزییات بیشتر توضیح می</a:t>
            </a:r>
            <a:r>
              <a:rPr lang="en-US" sz="1800" dirty="0">
                <a:solidFill>
                  <a:schemeClr val="tx1"/>
                </a:solidFill>
                <a:latin typeface="Arial"/>
                <a:ea typeface="Arial"/>
                <a:cs typeface="Arial"/>
                <a:sym typeface="Arial"/>
              </a:rPr>
              <a:t> </a:t>
            </a:r>
            <a:r>
              <a:rPr lang="fa-IR" sz="1800" dirty="0">
                <a:solidFill>
                  <a:schemeClr val="tx1"/>
                </a:solidFill>
                <a:latin typeface="Arial"/>
                <a:ea typeface="Arial"/>
                <a:cs typeface="Arial"/>
                <a:sym typeface="Arial"/>
              </a:rPr>
              <a:t>دهیم:</a:t>
            </a:r>
            <a:endParaRPr sz="1800" dirty="0">
              <a:solidFill>
                <a:schemeClr val="tx1"/>
              </a:solidFill>
              <a:latin typeface="Arial"/>
              <a:ea typeface="Arial"/>
              <a:cs typeface="Arial"/>
              <a:sym typeface="Arial"/>
            </a:endParaRPr>
          </a:p>
        </p:txBody>
      </p:sp>
      <p:sp>
        <p:nvSpPr>
          <p:cNvPr id="237" name="Google Shape;237;p18"/>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EDE7"/>
        </a:solidFill>
        <a:effectLst/>
      </p:bgPr>
    </p:bg>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783771" y="729439"/>
            <a:ext cx="5312229" cy="5220511"/>
          </a:xfrm>
          <a:prstGeom prst="rect">
            <a:avLst/>
          </a:prstGeom>
          <a:noFill/>
          <a:ln>
            <a:noFill/>
          </a:ln>
        </p:spPr>
        <p:txBody>
          <a:bodyPr spcFirstLastPara="1" wrap="square" lIns="91425" tIns="45700" rIns="91425" bIns="45700" anchor="b" anchorCtr="0">
            <a:noAutofit/>
          </a:bodyPr>
          <a:lstStyle/>
          <a:p>
            <a:pPr marL="0" lvl="0" indent="0" algn="r" rtl="1">
              <a:lnSpc>
                <a:spcPct val="100000"/>
              </a:lnSpc>
              <a:spcBef>
                <a:spcPts val="0"/>
              </a:spcBef>
              <a:spcAft>
                <a:spcPts val="0"/>
              </a:spcAft>
              <a:buClr>
                <a:schemeClr val="dk1"/>
              </a:buClr>
              <a:buSzPts val="2000"/>
              <a:buFont typeface="Arial"/>
              <a:buNone/>
            </a:pPr>
            <a:r>
              <a:rPr lang="fa-IR" sz="2000" b="0" i="0" u="none" strike="noStrike" dirty="0">
                <a:solidFill>
                  <a:schemeClr val="accent5">
                    <a:lumMod val="75000"/>
                  </a:schemeClr>
                </a:solidFill>
                <a:latin typeface="Arial"/>
                <a:ea typeface="Arial"/>
                <a:cs typeface="Arial"/>
                <a:sym typeface="Arial"/>
              </a:rPr>
              <a:t>A. Label switching</a:t>
            </a:r>
            <a:br>
              <a:rPr lang="en-US" sz="2000" b="0" i="0" u="none" strike="noStrike" dirty="0">
                <a:solidFill>
                  <a:schemeClr val="accent5">
                    <a:lumMod val="75000"/>
                  </a:schemeClr>
                </a:solidFill>
                <a:latin typeface="Arial"/>
                <a:ea typeface="Arial"/>
                <a:cs typeface="Arial"/>
                <a:sym typeface="Arial"/>
              </a:rPr>
            </a:br>
            <a:br>
              <a:rPr lang="fa-IR" b="0" i="0" u="none" strike="noStrike" dirty="0">
                <a:solidFill>
                  <a:schemeClr val="dk1"/>
                </a:solidFill>
                <a:highlight>
                  <a:srgbClr val="FF99FF"/>
                </a:highlight>
                <a:latin typeface="Arial"/>
                <a:ea typeface="Arial"/>
                <a:cs typeface="Arial"/>
                <a:sym typeface="Arial"/>
              </a:rPr>
            </a:br>
            <a:r>
              <a:rPr lang="fa-IR" sz="1800" dirty="0">
                <a:solidFill>
                  <a:schemeClr val="dk1"/>
                </a:solidFill>
                <a:latin typeface="Arial"/>
                <a:ea typeface="Arial"/>
                <a:cs typeface="Arial"/>
                <a:sym typeface="Arial"/>
              </a:rPr>
              <a:t>برای ساده تر کردن رفتار همه ی نودها ما روش label switching را پیاده سازی می</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کنیم که متکی است بر flow-id است که در هدر های SDN هر بسته وجود دارد (piggybacked). هر بسته ای که در صف وارد شود یک flow-id دارد که مسیر یا مسیر های به مقصد را تعریف می کند. Flow-id توسط کنترلر تعریف می شود و هم چنین جدول flow-id ها را برای هر نود نگه می دارد.          پس در شروع یک سلول TX، فرستنده flow-id متناظر را از جدول flow-id استخراج کرده و بسته اول صف که متناظر است را از آن برمی دارد .یک flow-id خاص برای کنترل ترافیک به مقصد کنترلر وجود دارد(to controller). در اینجا منابع رادیویی توسط کنترلر برای همه ی مسیرهای  همگرا رزرو شده است. متناسب با آن یک flow-id دیگر برای بسته های تولیدی توسط کنترلر به هر نود درشبکه وجود دارد(from controller). در بخش دیگری اینکه چطور این بسته راه خود را به مقصد (</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unicastتک پخش) خود پیدا می</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کند را توضیح می</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دهیم.</a:t>
            </a:r>
            <a:endParaRPr sz="1800" dirty="0">
              <a:solidFill>
                <a:schemeClr val="dk1"/>
              </a:solidFill>
              <a:latin typeface="Arial"/>
              <a:ea typeface="Arial"/>
              <a:cs typeface="Arial"/>
              <a:sym typeface="Arial"/>
            </a:endParaRPr>
          </a:p>
        </p:txBody>
      </p:sp>
      <p:pic>
        <p:nvPicPr>
          <p:cNvPr id="244" name="Google Shape;244;p19"/>
          <p:cNvPicPr preferRelativeResize="0">
            <a:picLocks noGrp="1"/>
          </p:cNvPicPr>
          <p:nvPr>
            <p:ph type="pic" idx="2"/>
          </p:nvPr>
        </p:nvPicPr>
        <p:blipFill rotWithShape="1">
          <a:blip r:embed="rId3">
            <a:alphaModFix/>
          </a:blip>
          <a:srcRect l="8227" r="8228"/>
          <a:stretch/>
        </p:blipFill>
        <p:spPr>
          <a:xfrm>
            <a:off x="6462186" y="1141259"/>
            <a:ext cx="5230761" cy="4620444"/>
          </a:xfrm>
          <a:prstGeom prst="rect">
            <a:avLst/>
          </a:prstGeom>
          <a:noFill/>
          <a:ln>
            <a:noFill/>
          </a:ln>
        </p:spPr>
      </p:pic>
      <p:sp>
        <p:nvSpPr>
          <p:cNvPr id="245" name="Google Shape;245;p19"/>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xfrm>
            <a:off x="914400" y="883920"/>
            <a:ext cx="4114800" cy="50596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fa-IR" sz="2400" b="0" i="0" u="none" strike="noStrike">
                <a:solidFill>
                  <a:schemeClr val="dk1"/>
                </a:solidFill>
                <a:latin typeface="Times New Roman"/>
                <a:ea typeface="Times New Roman"/>
                <a:cs typeface="Times New Roman"/>
                <a:sym typeface="Times New Roman"/>
              </a:rPr>
              <a:t>SDN-TSCH: </a:t>
            </a:r>
            <a:br>
              <a:rPr lang="fa-IR" sz="2400" b="0" i="0" u="none" strike="noStrike">
                <a:solidFill>
                  <a:schemeClr val="dk1"/>
                </a:solidFill>
                <a:latin typeface="Times New Roman"/>
                <a:ea typeface="Times New Roman"/>
                <a:cs typeface="Times New Roman"/>
                <a:sym typeface="Times New Roman"/>
              </a:rPr>
            </a:br>
            <a:r>
              <a:rPr lang="fa-IR" sz="2400" b="0" i="0" u="none" strike="noStrike">
                <a:solidFill>
                  <a:schemeClr val="dk1"/>
                </a:solidFill>
                <a:latin typeface="Times New Roman"/>
                <a:ea typeface="Times New Roman"/>
                <a:cs typeface="Times New Roman"/>
                <a:sym typeface="Times New Roman"/>
              </a:rPr>
              <a:t>Enabling Software Defined Networking for Scheduled Wireless Networks with Traffic Isolation</a:t>
            </a:r>
            <a:endParaRPr sz="2400">
              <a:solidFill>
                <a:schemeClr val="dk1"/>
              </a:solidFill>
              <a:latin typeface="Times New Roman"/>
              <a:ea typeface="Times New Roman"/>
              <a:cs typeface="Times New Roman"/>
              <a:sym typeface="Times New Roman"/>
            </a:endParaRPr>
          </a:p>
        </p:txBody>
      </p:sp>
      <p:sp>
        <p:nvSpPr>
          <p:cNvPr id="111" name="Google Shape;111;p2"/>
          <p:cNvSpPr txBox="1">
            <a:spLocks noGrp="1"/>
          </p:cNvSpPr>
          <p:nvPr>
            <p:ph type="body" idx="1"/>
          </p:nvPr>
        </p:nvSpPr>
        <p:spPr>
          <a:xfrm>
            <a:off x="6475413" y="2438400"/>
            <a:ext cx="4799012" cy="3505200"/>
          </a:xfrm>
          <a:prstGeom prst="rect">
            <a:avLst/>
          </a:prstGeom>
          <a:noFill/>
          <a:ln>
            <a:noFill/>
          </a:ln>
        </p:spPr>
        <p:txBody>
          <a:bodyPr spcFirstLastPara="1" wrap="square" lIns="91425" tIns="45700" rIns="91425" bIns="45700" anchor="t" anchorCtr="0">
            <a:normAutofit/>
          </a:bodyPr>
          <a:lstStyle/>
          <a:p>
            <a:pPr marL="0" lvl="0" indent="0" algn="r" rtl="1">
              <a:lnSpc>
                <a:spcPct val="125000"/>
              </a:lnSpc>
              <a:spcBef>
                <a:spcPts val="0"/>
              </a:spcBef>
              <a:spcAft>
                <a:spcPts val="0"/>
              </a:spcAft>
              <a:buClr>
                <a:schemeClr val="dk1"/>
              </a:buClr>
              <a:buSzPts val="2000"/>
              <a:buNone/>
            </a:pPr>
            <a:r>
              <a:rPr lang="fa-IR" sz="2200">
                <a:solidFill>
                  <a:schemeClr val="dk1"/>
                </a:solidFill>
                <a:latin typeface="Arial"/>
                <a:ea typeface="Arial"/>
                <a:cs typeface="Arial"/>
                <a:sym typeface="Arial"/>
              </a:rPr>
              <a:t>موضوع مقاله:</a:t>
            </a:r>
            <a:endParaRPr sz="2200"/>
          </a:p>
          <a:p>
            <a:pPr marL="0" lvl="0" indent="0" algn="r" rtl="1">
              <a:lnSpc>
                <a:spcPct val="125000"/>
              </a:lnSpc>
              <a:spcBef>
                <a:spcPts val="1000"/>
              </a:spcBef>
              <a:spcAft>
                <a:spcPts val="0"/>
              </a:spcAft>
              <a:buClr>
                <a:schemeClr val="dk1"/>
              </a:buClr>
              <a:buSzPts val="2000"/>
              <a:buNone/>
            </a:pPr>
            <a:r>
              <a:rPr lang="fa-IR" sz="2200">
                <a:solidFill>
                  <a:schemeClr val="dk1"/>
                </a:solidFill>
                <a:latin typeface="Arial"/>
                <a:ea typeface="Arial"/>
                <a:cs typeface="Arial"/>
                <a:sym typeface="Arial"/>
              </a:rPr>
              <a:t>فعال کردن شبکه های مبتنی بر نرم افزار برای شبکه های بی سیم زمان بندی شده با جداسازی ترافیک</a:t>
            </a:r>
            <a:endParaRPr sz="2200">
              <a:solidFill>
                <a:schemeClr val="dk1"/>
              </a:solidFill>
              <a:latin typeface="Arial"/>
              <a:ea typeface="Arial"/>
              <a:cs typeface="Arial"/>
              <a:sym typeface="Arial"/>
            </a:endParaRPr>
          </a:p>
          <a:p>
            <a:pPr marL="0" lvl="0" indent="0" algn="r" rtl="1">
              <a:lnSpc>
                <a:spcPct val="125000"/>
              </a:lnSpc>
              <a:spcBef>
                <a:spcPts val="1000"/>
              </a:spcBef>
              <a:spcAft>
                <a:spcPts val="0"/>
              </a:spcAft>
              <a:buClr>
                <a:srgbClr val="595959"/>
              </a:buClr>
              <a:buSzPts val="2000"/>
              <a:buNone/>
            </a:pPr>
            <a:endParaRPr sz="2000">
              <a:solidFill>
                <a:schemeClr val="dk1"/>
              </a:solidFill>
              <a:latin typeface="Arial"/>
              <a:ea typeface="Arial"/>
              <a:cs typeface="Arial"/>
              <a:sym typeface="Arial"/>
            </a:endParaRPr>
          </a:p>
        </p:txBody>
      </p:sp>
      <p:sp>
        <p:nvSpPr>
          <p:cNvPr id="112" name="Google Shape;112;p2"/>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b="0" i="0" u="none" strike="noStrike" cap="none">
                <a:solidFill>
                  <a:schemeClr val="dk1"/>
                </a:solidFill>
                <a:latin typeface="Arial"/>
                <a:ea typeface="Arial"/>
                <a:cs typeface="Arial"/>
                <a:sym typeface="Arial"/>
              </a:rPr>
              <a:t>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31" algn="r" rtl="1">
              <a:lnSpc>
                <a:spcPct val="150000"/>
              </a:lnSpc>
              <a:spcBef>
                <a:spcPts val="0"/>
              </a:spcBef>
              <a:spcAft>
                <a:spcPts val="0"/>
              </a:spcAft>
              <a:buClr>
                <a:srgbClr val="C00000"/>
              </a:buClr>
              <a:buSzPct val="100000"/>
              <a:buChar char="•"/>
            </a:pPr>
            <a:r>
              <a:rPr lang="fa-IR" b="0" i="0" u="none" strike="noStrike" dirty="0">
                <a:solidFill>
                  <a:schemeClr val="accent5">
                    <a:lumMod val="75000"/>
                  </a:schemeClr>
                </a:solidFill>
                <a:latin typeface="Arial"/>
                <a:ea typeface="Arial"/>
                <a:cs typeface="Arial"/>
                <a:sym typeface="Arial"/>
              </a:rPr>
              <a:t>B. Discovery process</a:t>
            </a:r>
            <a:endParaRPr dirty="0">
              <a:solidFill>
                <a:schemeClr val="accent5">
                  <a:lumMod val="75000"/>
                </a:schemeClr>
              </a:solidFill>
            </a:endParaRPr>
          </a:p>
          <a:p>
            <a:pPr marL="228600" lvl="0" indent="-228600" algn="r" rtl="1">
              <a:lnSpc>
                <a:spcPct val="110000"/>
              </a:lnSpc>
              <a:spcBef>
                <a:spcPts val="2200"/>
              </a:spcBef>
              <a:spcAft>
                <a:spcPts val="0"/>
              </a:spcAft>
              <a:buClr>
                <a:schemeClr val="dk1"/>
              </a:buClr>
              <a:buSzPct val="100000"/>
              <a:buChar char="•"/>
            </a:pPr>
            <a:r>
              <a:rPr lang="fa-IR" sz="1600" dirty="0">
                <a:solidFill>
                  <a:schemeClr val="tx1"/>
                </a:solidFill>
                <a:latin typeface="Arial"/>
                <a:ea typeface="Arial"/>
                <a:cs typeface="Arial"/>
                <a:sym typeface="Arial"/>
              </a:rPr>
              <a:t>اجازه بدهید فرض کنیم شبکه د</a:t>
            </a:r>
            <a:r>
              <a:rPr lang="fa-IR" sz="1600" dirty="0">
                <a:solidFill>
                  <a:schemeClr val="tx1"/>
                </a:solidFill>
              </a:rPr>
              <a:t>ر</a:t>
            </a:r>
            <a:r>
              <a:rPr lang="fa-IR" sz="1600" dirty="0">
                <a:solidFill>
                  <a:schemeClr val="tx1"/>
                </a:solidFill>
                <a:latin typeface="Arial"/>
                <a:ea typeface="Arial"/>
                <a:cs typeface="Arial"/>
                <a:sym typeface="Arial"/>
              </a:rPr>
              <a:t> اینجا کانفیگ (پیکربندی) شده است (صفحات داده و کنترل):</a:t>
            </a:r>
            <a:endParaRPr dirty="0">
              <a:solidFill>
                <a:schemeClr val="tx1"/>
              </a:solidFill>
            </a:endParaRPr>
          </a:p>
          <a:p>
            <a:pPr marL="228600" lvl="0" indent="-228600" algn="r" rtl="1">
              <a:lnSpc>
                <a:spcPct val="110000"/>
              </a:lnSpc>
              <a:spcBef>
                <a:spcPts val="2200"/>
              </a:spcBef>
              <a:spcAft>
                <a:spcPts val="0"/>
              </a:spcAft>
              <a:buClr>
                <a:srgbClr val="0070C0"/>
              </a:buClr>
              <a:buSzPct val="100000"/>
              <a:buChar char="•"/>
            </a:pPr>
            <a:r>
              <a:rPr lang="fa-IR" sz="1600" dirty="0">
                <a:solidFill>
                  <a:schemeClr val="tx1"/>
                </a:solidFill>
                <a:latin typeface="Arial"/>
                <a:ea typeface="Arial"/>
                <a:cs typeface="Arial"/>
                <a:sym typeface="Arial"/>
              </a:rPr>
              <a:t>1) نود سینک شده (همگام شده) و زمانبندی(schedule) آن نصب شده است. </a:t>
            </a:r>
            <a:endParaRPr dirty="0">
              <a:solidFill>
                <a:schemeClr val="tx1"/>
              </a:solidFill>
            </a:endParaRPr>
          </a:p>
          <a:p>
            <a:pPr marL="228600" lvl="0" indent="-228600" algn="r" rtl="1">
              <a:lnSpc>
                <a:spcPct val="110000"/>
              </a:lnSpc>
              <a:spcBef>
                <a:spcPts val="2200"/>
              </a:spcBef>
              <a:spcAft>
                <a:spcPts val="0"/>
              </a:spcAft>
              <a:buClr>
                <a:srgbClr val="0070C0"/>
              </a:buClr>
              <a:buSzPct val="100000"/>
              <a:buChar char="•"/>
            </a:pPr>
            <a:r>
              <a:rPr lang="fa-IR" sz="1600" dirty="0">
                <a:solidFill>
                  <a:schemeClr val="tx1"/>
                </a:solidFill>
                <a:latin typeface="Arial"/>
                <a:ea typeface="Arial"/>
                <a:cs typeface="Arial"/>
                <a:sym typeface="Arial"/>
              </a:rPr>
              <a:t>2) صفحه کنترل کانفیگ شده و هر دستگاه </a:t>
            </a:r>
            <a:r>
              <a:rPr lang="en-US" sz="1600" dirty="0">
                <a:solidFill>
                  <a:schemeClr val="tx1"/>
                </a:solidFill>
                <a:latin typeface="Arial"/>
                <a:ea typeface="Arial"/>
                <a:cs typeface="Arial"/>
                <a:sym typeface="Arial"/>
              </a:rPr>
              <a:t>to controller </a:t>
            </a:r>
            <a:r>
              <a:rPr lang="fa-IR" sz="1600" dirty="0">
                <a:solidFill>
                  <a:schemeClr val="tx1"/>
                </a:solidFill>
                <a:latin typeface="Arial"/>
                <a:ea typeface="Arial"/>
                <a:cs typeface="Arial"/>
                <a:sym typeface="Arial"/>
              </a:rPr>
              <a:t> و </a:t>
            </a:r>
            <a:r>
              <a:rPr lang="en-US" sz="1600" dirty="0">
                <a:solidFill>
                  <a:schemeClr val="tx1"/>
                </a:solidFill>
                <a:latin typeface="Arial"/>
                <a:ea typeface="Arial"/>
                <a:cs typeface="Arial"/>
                <a:sym typeface="Arial"/>
              </a:rPr>
              <a:t>from controller</a:t>
            </a:r>
            <a:r>
              <a:rPr lang="fa-IR" sz="1600" dirty="0">
                <a:solidFill>
                  <a:schemeClr val="tx1"/>
                </a:solidFill>
                <a:latin typeface="Arial"/>
                <a:ea typeface="Arial"/>
                <a:cs typeface="Arial"/>
                <a:sym typeface="Arial"/>
              </a:rPr>
              <a:t> سلول های اختصاصی خودش را دارد</a:t>
            </a:r>
            <a:r>
              <a:rPr lang="en-US" sz="1600" dirty="0">
                <a:solidFill>
                  <a:schemeClr val="tx1"/>
                </a:solidFill>
              </a:rPr>
              <a:t> </a:t>
            </a:r>
            <a:r>
              <a:rPr lang="fa-IR" sz="1600" dirty="0">
                <a:solidFill>
                  <a:schemeClr val="tx1"/>
                </a:solidFill>
                <a:latin typeface="Arial"/>
                <a:ea typeface="Arial"/>
                <a:cs typeface="Arial"/>
                <a:sym typeface="Arial"/>
              </a:rPr>
              <a:t>و مسیر قدم به قدم (hop-by-hop) </a:t>
            </a:r>
            <a:r>
              <a:rPr lang="en-US" sz="1600" dirty="0">
                <a:solidFill>
                  <a:schemeClr val="tx1"/>
                </a:solidFill>
                <a:latin typeface="Arial"/>
                <a:ea typeface="Arial"/>
                <a:cs typeface="Arial"/>
                <a:sym typeface="Arial"/>
              </a:rPr>
              <a:t>to controller </a:t>
            </a:r>
            <a:r>
              <a:rPr lang="fa-IR" sz="1600" dirty="0">
                <a:solidFill>
                  <a:schemeClr val="tx1"/>
                </a:solidFill>
                <a:latin typeface="Arial"/>
                <a:ea typeface="Arial"/>
                <a:cs typeface="Arial"/>
                <a:sym typeface="Arial"/>
              </a:rPr>
              <a:t> و </a:t>
            </a:r>
            <a:r>
              <a:rPr lang="en-US" sz="1600" dirty="0">
                <a:solidFill>
                  <a:schemeClr val="tx1"/>
                </a:solidFill>
                <a:latin typeface="Arial"/>
                <a:ea typeface="Arial"/>
                <a:cs typeface="Arial"/>
                <a:sym typeface="Arial"/>
              </a:rPr>
              <a:t>from controller</a:t>
            </a:r>
            <a:r>
              <a:rPr lang="fa-IR" sz="1600" dirty="0">
                <a:solidFill>
                  <a:schemeClr val="tx1"/>
                </a:solidFill>
                <a:latin typeface="Arial"/>
                <a:ea typeface="Arial"/>
                <a:cs typeface="Arial"/>
                <a:sym typeface="Arial"/>
              </a:rPr>
              <a:t> </a:t>
            </a:r>
            <a:r>
              <a:rPr lang="en-US" sz="1600" dirty="0">
                <a:solidFill>
                  <a:schemeClr val="tx1"/>
                </a:solidFill>
                <a:latin typeface="Arial"/>
                <a:ea typeface="Arial"/>
                <a:cs typeface="Arial"/>
                <a:sym typeface="Arial"/>
              </a:rPr>
              <a:t> </a:t>
            </a:r>
            <a:r>
              <a:rPr lang="fa-IR" sz="1600" dirty="0">
                <a:solidFill>
                  <a:schemeClr val="tx1"/>
                </a:solidFill>
                <a:latin typeface="Arial"/>
                <a:ea typeface="Arial"/>
                <a:cs typeface="Arial"/>
                <a:sym typeface="Arial"/>
              </a:rPr>
              <a:t>با منابع اختصاصی وجود دارد.</a:t>
            </a:r>
            <a:endParaRPr dirty="0">
              <a:solidFill>
                <a:schemeClr val="tx1"/>
              </a:solidFill>
            </a:endParaRPr>
          </a:p>
          <a:p>
            <a:pPr marL="228600" lvl="0" indent="-228600" algn="r" rtl="1">
              <a:lnSpc>
                <a:spcPct val="110000"/>
              </a:lnSpc>
              <a:spcBef>
                <a:spcPts val="2200"/>
              </a:spcBef>
              <a:spcAft>
                <a:spcPts val="0"/>
              </a:spcAft>
              <a:buClr>
                <a:schemeClr val="dk1"/>
              </a:buClr>
              <a:buSzPct val="100000"/>
              <a:buChar char="•"/>
            </a:pPr>
            <a:r>
              <a:rPr lang="fa-IR" sz="1600" dirty="0">
                <a:solidFill>
                  <a:schemeClr val="tx1"/>
                </a:solidFill>
                <a:latin typeface="Arial"/>
                <a:ea typeface="Arial"/>
                <a:cs typeface="Arial"/>
                <a:sym typeface="Arial"/>
              </a:rPr>
              <a:t>یک نود جدید باید یک فر</a:t>
            </a:r>
            <a:r>
              <a:rPr lang="fa-IR" sz="1600" dirty="0">
                <a:solidFill>
                  <a:schemeClr val="tx1"/>
                </a:solidFill>
              </a:rPr>
              <a:t>آ</a:t>
            </a:r>
            <a:r>
              <a:rPr lang="fa-IR" sz="1600" dirty="0">
                <a:solidFill>
                  <a:schemeClr val="tx1"/>
                </a:solidFill>
                <a:latin typeface="Arial"/>
                <a:ea typeface="Arial"/>
                <a:cs typeface="Arial"/>
                <a:sym typeface="Arial"/>
              </a:rPr>
              <a:t>یند تشخیص (کشف) را برای شناخت همسایه هایی که قبلا (ضمیمه شده اند) راه اندازی کند. ما از EB های قدیمی که به صورت دوره ای توسط هر نود ارسال شده اند دوباره استفاده می کنیم. این EB ها دو هدف دارند:</a:t>
            </a:r>
            <a:endParaRPr dirty="0">
              <a:solidFill>
                <a:schemeClr val="tx1"/>
              </a:solidFill>
            </a:endParaRPr>
          </a:p>
          <a:p>
            <a:pPr marL="228600" lvl="0" indent="-228600" algn="r" rtl="1">
              <a:lnSpc>
                <a:spcPct val="110000"/>
              </a:lnSpc>
              <a:spcBef>
                <a:spcPts val="2200"/>
              </a:spcBef>
              <a:spcAft>
                <a:spcPts val="0"/>
              </a:spcAft>
              <a:buClr>
                <a:schemeClr val="dk1"/>
              </a:buClr>
              <a:buSzPct val="100000"/>
              <a:buChar char="•"/>
            </a:pPr>
            <a:r>
              <a:rPr lang="fa-IR" sz="1600" dirty="0">
                <a:solidFill>
                  <a:schemeClr val="tx1"/>
                </a:solidFill>
                <a:latin typeface="Arial"/>
                <a:ea typeface="Arial"/>
                <a:cs typeface="Arial"/>
                <a:sym typeface="Arial"/>
              </a:rPr>
              <a:t>1) همگام سازی(syncronization) برای نودهای جدیدی که ضمیمه نشده اند که می توانند کلاک خود را برای پیروی از زمانبندی شبکه تنظیم کنند.</a:t>
            </a:r>
            <a:endParaRPr dirty="0">
              <a:solidFill>
                <a:schemeClr val="tx1"/>
              </a:solidFill>
            </a:endParaRPr>
          </a:p>
          <a:p>
            <a:pPr marL="228600" lvl="0" indent="-228600" algn="r" rtl="1">
              <a:lnSpc>
                <a:spcPct val="110000"/>
              </a:lnSpc>
              <a:spcBef>
                <a:spcPts val="2200"/>
              </a:spcBef>
              <a:spcAft>
                <a:spcPts val="0"/>
              </a:spcAft>
              <a:buClr>
                <a:srgbClr val="0070C0"/>
              </a:buClr>
              <a:buSzPct val="100000"/>
              <a:buChar char="•"/>
            </a:pPr>
            <a:r>
              <a:rPr lang="fa-IR" sz="1600" dirty="0">
                <a:solidFill>
                  <a:schemeClr val="tx1"/>
                </a:solidFill>
                <a:latin typeface="Arial"/>
                <a:ea typeface="Arial"/>
                <a:cs typeface="Arial"/>
                <a:sym typeface="Arial"/>
              </a:rPr>
              <a:t>2) پیکربندی (configuration) که piggybacked شده در یک عنصر اطلاعاتی information element) IE) . این IE به گیرنده اجازه می دهد که ASN و طول اسلات فریم و تعداد سلول های مشترک را بداند.</a:t>
            </a:r>
            <a:endParaRPr dirty="0">
              <a:solidFill>
                <a:schemeClr val="tx1"/>
              </a:solidFill>
            </a:endParaRPr>
          </a:p>
        </p:txBody>
      </p:sp>
      <p:sp>
        <p:nvSpPr>
          <p:cNvPr id="252" name="Google Shape;252;p20"/>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19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title"/>
          </p:nvPr>
        </p:nvSpPr>
        <p:spPr>
          <a:xfrm>
            <a:off x="763929" y="-326571"/>
            <a:ext cx="10513671" cy="7333861"/>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800"/>
              <a:buFont typeface="Arial"/>
              <a:buNone/>
            </a:pPr>
            <a:r>
              <a:rPr lang="fa-IR" sz="1800" dirty="0">
                <a:solidFill>
                  <a:schemeClr val="dk1"/>
                </a:solidFill>
                <a:latin typeface="Arial"/>
                <a:ea typeface="Arial"/>
                <a:cs typeface="Arial"/>
                <a:sym typeface="Arial"/>
              </a:rPr>
              <a:t>ما همچنین رفتار پیشفرض IEEE 802.15.4-TSCH داریم که EB توسط سلول های مشترک که فرستاده می شود همه نود ها باید به آن گوش دهند. برای کاهش تاخیر و تصادم ما سلول های مشترک را در اسلات فریم به طور یکسان توزیع می کنیم.</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یک نود لیستی از همسایگان را نگه داشته و تعداد EB هایی که از هر نود دریافت کرده به عنوان شاخص کیفیت لینک می شمارد.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عدد مربوطه(counter) نگه داشته می شود و تا وقتی که بسته های ارسالی دوره ای اند (فرستاده می شوند) ، نرخ تحویل بسته مربوطه بعدا به طور امن توسط کنترلر از counter بدست میاید. </a:t>
            </a:r>
            <a:endParaRPr sz="1000" dirty="0">
              <a:solidFill>
                <a:schemeClr val="dk1"/>
              </a:solidFill>
              <a:latin typeface="Arial"/>
              <a:ea typeface="Arial"/>
              <a:cs typeface="Arial"/>
              <a:sym typeface="Arial"/>
            </a:endParaRPr>
          </a:p>
        </p:txBody>
      </p:sp>
      <p:sp>
        <p:nvSpPr>
          <p:cNvPr id="259" name="Google Shape;259;p21"/>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2"/>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1">
              <a:lnSpc>
                <a:spcPct val="90000"/>
              </a:lnSpc>
              <a:spcBef>
                <a:spcPts val="0"/>
              </a:spcBef>
              <a:spcAft>
                <a:spcPts val="0"/>
              </a:spcAft>
              <a:buClr>
                <a:srgbClr val="C00000"/>
              </a:buClr>
              <a:buSzPts val="2000"/>
              <a:buChar char="•"/>
            </a:pPr>
            <a:r>
              <a:rPr lang="fa-IR" sz="2000" b="0" i="0" u="none" strike="noStrike" dirty="0">
                <a:solidFill>
                  <a:schemeClr val="accent5">
                    <a:lumMod val="75000"/>
                  </a:schemeClr>
                </a:solidFill>
                <a:latin typeface="Arial"/>
                <a:ea typeface="Arial"/>
                <a:cs typeface="Arial"/>
                <a:sym typeface="Arial"/>
              </a:rPr>
              <a:t>C. Join process</a:t>
            </a:r>
            <a:endParaRPr sz="2000" b="0" i="0" u="none" strike="noStrike" dirty="0">
              <a:solidFill>
                <a:schemeClr val="accent5">
                  <a:lumMod val="75000"/>
                </a:schemeClr>
              </a:solidFill>
              <a:latin typeface="Arial"/>
              <a:ea typeface="Arial"/>
              <a:cs typeface="Arial"/>
              <a:sym typeface="Aria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latin typeface="Arial"/>
                <a:ea typeface="Arial"/>
                <a:cs typeface="Arial"/>
                <a:sym typeface="Arial"/>
              </a:rPr>
              <a:t>یک نود جدید باید حضور خود را</a:t>
            </a:r>
            <a:r>
              <a:rPr lang="en-US"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به کنترلر اعلام کند و متقابلا کنترلر صفحه کنترل را برای نود جدید کانفیگ می</a:t>
            </a:r>
            <a:r>
              <a:rPr lang="en-US"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کند. نود ضمیمه نشده همه  EB هایی که به طور پیوسته در فرایند تشخیص(شناسایی) در حال دریافت هستند را جمع آوری میکند. یک نود نباید تا وقتی EB دریافت می کند تشخیص را متوقف کند. یک نود دیگر ممکن است انتخاب بهتری تشکیل دهد. کنترلر ممکن است آن را بعدا تشخیص دهد.  پیکربندی دوباره </a:t>
            </a:r>
            <a:r>
              <a:rPr lang="fa-IR" b="1" dirty="0">
                <a:solidFill>
                  <a:schemeClr val="dk1"/>
                </a:solidFill>
                <a:latin typeface="Arial"/>
                <a:ea typeface="Arial"/>
                <a:cs typeface="Arial"/>
                <a:sym typeface="Arial"/>
              </a:rPr>
              <a:t>هزینه بر و بی استفاده </a:t>
            </a:r>
            <a:r>
              <a:rPr lang="fa-IR" dirty="0">
                <a:solidFill>
                  <a:schemeClr val="dk1"/>
                </a:solidFill>
                <a:latin typeface="Arial"/>
                <a:ea typeface="Arial"/>
                <a:cs typeface="Arial"/>
                <a:sym typeface="Arial"/>
              </a:rPr>
              <a:t>است.</a:t>
            </a:r>
            <a:endParaRPr dirty="0">
              <a:solidFill>
                <a:schemeClr val="dk1"/>
              </a:solidFill>
              <a:latin typeface="Arial"/>
              <a:ea typeface="Arial"/>
              <a:cs typeface="Arial"/>
              <a:sym typeface="Aria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latin typeface="Arial"/>
                <a:ea typeface="Arial"/>
                <a:cs typeface="Arial"/>
                <a:sym typeface="Arial"/>
              </a:rPr>
              <a:t>وقتی یک زمان کافی گذشت(سپری شد) نود جدید یک بسته گزارش report که در آن لیستی از همسایگانش وجود دارد می سازد همچنین تعداد EB های دریافت شده تا زمان شروع برای هر همسایه (EB counter) را نیز در خود دارد. نود جدید با استراتژی hot potato سازگار است که می تواند هرکدام از سلول مشترک ها را برای ارسال بسته گزارش به هر کدام از همسایگانش استفاده کند. ارسال به صورت تک پخش است (unicast تک پخش و broadcast پخش برای همه) و نود جدید منتظر بسته ack می ماند</a:t>
            </a:r>
            <a:endParaRPr dirty="0"/>
          </a:p>
          <a:p>
            <a:pPr marL="228600" lvl="0" indent="-114300" algn="r" rtl="1">
              <a:lnSpc>
                <a:spcPct val="150000"/>
              </a:lnSpc>
              <a:spcBef>
                <a:spcPts val="2200"/>
              </a:spcBef>
              <a:spcAft>
                <a:spcPts val="0"/>
              </a:spcAft>
              <a:buClr>
                <a:srgbClr val="595959"/>
              </a:buClr>
              <a:buSzPts val="1800"/>
              <a:buNone/>
            </a:pPr>
            <a:endParaRPr dirty="0">
              <a:solidFill>
                <a:schemeClr val="dk1"/>
              </a:solidFill>
              <a:latin typeface="Arial"/>
              <a:ea typeface="Arial"/>
              <a:cs typeface="Arial"/>
              <a:sym typeface="Arial"/>
            </a:endParaRPr>
          </a:p>
        </p:txBody>
      </p:sp>
      <p:sp>
        <p:nvSpPr>
          <p:cNvPr id="266" name="Google Shape;266;p22"/>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763929" y="-326571"/>
            <a:ext cx="10513671" cy="7333861"/>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600"/>
              <a:buFont typeface="Arial"/>
              <a:buNone/>
            </a:pPr>
            <a:r>
              <a:rPr lang="fa-IR" sz="1600" b="1"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توجه کنید که کنترلر ممکن است برای نود جدید یک routing parent متفاوت از همسایه انتخاب کند.(شکل 2) پس ما با این استراتژی عملی مسیرها را محدود نمی کنیم. یک نود ضمیمه شده که بسته گزارش را دریافت کرده است باید آن را به کنترلر بفرستد. خوشبختانه صفحه کنترل آن قبلا کانفیگ شده و یک مسیر به کنترلر با سلول های اختصاصی وجود دارد. قدم به قدم بسته گزارش سینک را بدست آورده و بسته  SDN را به کنترلر می فرستد تا وقتی مسیر بدون تصادم است ما انتظار یک صفحه کنترل قابل اعتماد را در تمام بسته های باز ارسالی، داریم.    </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شبیه سازی های ما اعتبار این فرض را ارزیابی می کنند.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یک نود به طور پیوسته دریافت EB و بروزرسانی شمارنده ان را بازبینی می کند حتی بعد از اینکه به شبکه join شده باشد و همچنان بسته های گزارش دوره ای را به کنترلر می فرستد و کنترلر می تواند تغییرات کیفیت لینک را تشخیص دهد.</a:t>
            </a:r>
            <a:endParaRPr dirty="0"/>
          </a:p>
        </p:txBody>
      </p:sp>
      <p:sp>
        <p:nvSpPr>
          <p:cNvPr id="273" name="Google Shape;273;p23"/>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929640" y="485113"/>
            <a:ext cx="10515600" cy="2135614"/>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800"/>
              <a:buFont typeface="Arial"/>
              <a:buNone/>
            </a:pPr>
            <a:r>
              <a:rPr lang="fa-IR" sz="1800" dirty="0">
                <a:solidFill>
                  <a:schemeClr val="dk1"/>
                </a:solidFill>
                <a:latin typeface="Arial"/>
                <a:ea typeface="Arial"/>
                <a:cs typeface="Arial"/>
                <a:sym typeface="Arial"/>
              </a:rPr>
              <a:t>شکل 2 یک سناریو ساده را نشان می دهد که در آن نود A یک نود جدید است در حالی که بقیه توپولوژی (شبکه) قبلا پیکربندی (کانفیگ) شده است. درست بعد از فرایند شناسایی نود A یک بسته report را به واسطه ی یک سلول مشترک به نود C می فرستد و C آن را دریافت می کند و نیاز به هدایت آن بسته دارد تا بفرستدش. C قبلا کانفیگ شده و یک سلول اختصاصی (برای flow-id (به مقصد) کنترلر) دارد.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قدم به قدم بسته گزارش توسط S دریافت می شود.</a:t>
            </a:r>
            <a:endParaRPr sz="1800" dirty="0">
              <a:solidFill>
                <a:schemeClr val="dk1"/>
              </a:solidFill>
              <a:latin typeface="Arial"/>
              <a:ea typeface="Arial"/>
              <a:cs typeface="Arial"/>
              <a:sym typeface="Arial"/>
            </a:endParaRPr>
          </a:p>
        </p:txBody>
      </p:sp>
      <p:pic>
        <p:nvPicPr>
          <p:cNvPr id="279" name="Google Shape;279;p24"/>
          <p:cNvPicPr preferRelativeResize="0"/>
          <p:nvPr/>
        </p:nvPicPr>
        <p:blipFill rotWithShape="1">
          <a:blip r:embed="rId3">
            <a:alphaModFix/>
          </a:blip>
          <a:srcRect/>
          <a:stretch/>
        </p:blipFill>
        <p:spPr>
          <a:xfrm>
            <a:off x="1175654" y="2717306"/>
            <a:ext cx="10058401" cy="3307367"/>
          </a:xfrm>
          <a:prstGeom prst="rect">
            <a:avLst/>
          </a:prstGeom>
          <a:noFill/>
          <a:ln>
            <a:noFill/>
          </a:ln>
        </p:spPr>
      </p:pic>
      <p:sp>
        <p:nvSpPr>
          <p:cNvPr id="280" name="Google Shape;280;p24"/>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763929" y="-326571"/>
            <a:ext cx="10513671" cy="7184571"/>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2000"/>
              <a:buFont typeface="Arial"/>
              <a:buNone/>
            </a:pPr>
            <a:r>
              <a:rPr lang="fa-IR" sz="2000" b="0" i="0" u="none" strike="noStrike" dirty="0">
                <a:solidFill>
                  <a:schemeClr val="accent5">
                    <a:lumMod val="75000"/>
                  </a:schemeClr>
                </a:solidFill>
                <a:latin typeface="Arial"/>
                <a:ea typeface="Arial"/>
                <a:cs typeface="Arial"/>
                <a:sym typeface="Arial"/>
              </a:rPr>
              <a:t>D. Admission and configuration of a novel node</a:t>
            </a:r>
            <a:br>
              <a:rPr lang="fa-IR" sz="2000" dirty="0">
                <a:solidFill>
                  <a:schemeClr val="dk1"/>
                </a:solidFill>
                <a:latin typeface="Arial"/>
                <a:ea typeface="Arial"/>
                <a:cs typeface="Arial"/>
                <a:sym typeface="Arial"/>
              </a:rPr>
            </a:br>
            <a:br>
              <a:rPr lang="fa-IR" sz="4400" b="0" i="0" u="none" strike="noStrike" dirty="0">
                <a:solidFill>
                  <a:schemeClr val="dk1"/>
                </a:solidFill>
                <a:highlight>
                  <a:srgbClr val="FF9999"/>
                </a:highlight>
                <a:latin typeface="Arial"/>
                <a:ea typeface="Arial"/>
                <a:cs typeface="Arial"/>
                <a:sym typeface="Arial"/>
              </a:rPr>
            </a:br>
            <a:r>
              <a:rPr lang="fa-IR" sz="1800" dirty="0">
                <a:solidFill>
                  <a:schemeClr val="dk1"/>
                </a:solidFill>
                <a:latin typeface="Arial"/>
                <a:ea typeface="Arial"/>
                <a:cs typeface="Arial"/>
                <a:sym typeface="Arial"/>
              </a:rPr>
              <a:t>وقتی کنترلر یک بسته گزارش دریافت می کند در لیست نود هایی که قبلا کانفیگ شده اند منبع(نود) را جست وجو می کند.اگر در آن لیست نبود این یعنی نود جدیدی است که نیاز به کانفیگ دارد . کنترلر ابتدا لیست همسایگان و شماره EB های آنها را از بسته گزارش استخراج می کند. سپس کنترلر بهترین همسایه را به عنوان parent انتخاب می کند. برای افزایش قابلیت اعتماد صفحه کنترل کنترلر همسایه ای که بالاترین شمارنده EB را دارد انتخاب می کند. این همسایه بیشترین قابلیت اعتماد را دارد و احتمال بعدها دریافت کردن  بسته های گزارش از نود را بیشتر می کند. </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کنترلر همچنین یک سلول اختصاصی در دسترس را از جدول زمانبندی (scheduling matrix) </a:t>
            </a:r>
            <a:r>
              <a:rPr lang="en-US" sz="1800" dirty="0">
                <a:solidFill>
                  <a:schemeClr val="dk1"/>
                </a:solidFill>
                <a:latin typeface="Arial"/>
                <a:ea typeface="Arial"/>
                <a:cs typeface="Arial"/>
                <a:sym typeface="Arial"/>
              </a:rPr>
              <a:t>to controller</a:t>
            </a:r>
            <a:r>
              <a:rPr lang="fa-IR" sz="1800" dirty="0">
                <a:solidFill>
                  <a:schemeClr val="dk1"/>
                </a:solidFill>
                <a:latin typeface="Arial"/>
                <a:ea typeface="Arial"/>
                <a:cs typeface="Arial"/>
                <a:sym typeface="Arial"/>
              </a:rPr>
              <a:t>  و </a:t>
            </a:r>
            <a:r>
              <a:rPr lang="en-US" sz="1800" dirty="0">
                <a:solidFill>
                  <a:schemeClr val="dk1"/>
                </a:solidFill>
                <a:latin typeface="Arial"/>
                <a:ea typeface="Arial"/>
                <a:cs typeface="Arial"/>
                <a:sym typeface="Arial"/>
              </a:rPr>
              <a:t>from controller</a:t>
            </a:r>
            <a:r>
              <a:rPr lang="fa-IR" sz="1800" dirty="0">
                <a:solidFill>
                  <a:schemeClr val="dk1"/>
                </a:solidFill>
                <a:latin typeface="Arial"/>
                <a:ea typeface="Arial"/>
                <a:cs typeface="Arial"/>
                <a:sym typeface="Arial"/>
              </a:rPr>
              <a:t> برای نود جدید انتخاب می</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کند</a:t>
            </a:r>
            <a:r>
              <a:rPr lang="en-US" sz="1800" dirty="0">
                <a:solidFill>
                  <a:schemeClr val="dk1"/>
                </a:solidFill>
                <a:latin typeface="Arial"/>
                <a:ea typeface="Arial"/>
                <a:cs typeface="Arial"/>
                <a:sym typeface="Arial"/>
              </a:rPr>
              <a:t>.</a:t>
            </a:r>
            <a:r>
              <a:rPr lang="fa-IR" sz="1800" dirty="0">
                <a:solidFill>
                  <a:schemeClr val="dk1"/>
                </a:solidFill>
                <a:latin typeface="Arial"/>
                <a:ea typeface="Arial"/>
                <a:cs typeface="Arial"/>
                <a:sym typeface="Arial"/>
              </a:rPr>
              <a:t> یک تایم اسلات کاندید می شود اگر توسط بهترین همسایه بدون استفاده باقی مانده باشد (half duplex condition) در این وضعیت یک </a:t>
            </a:r>
            <a:r>
              <a:rPr lang="en-US" sz="1800" dirty="0">
                <a:solidFill>
                  <a:schemeClr val="dk1"/>
                </a:solidFill>
                <a:latin typeface="Arial"/>
                <a:ea typeface="Arial"/>
                <a:cs typeface="Arial"/>
                <a:sym typeface="Arial"/>
              </a:rPr>
              <a:t>offset</a:t>
            </a:r>
            <a:r>
              <a:rPr lang="fa-IR" sz="1800" dirty="0">
                <a:solidFill>
                  <a:schemeClr val="dk1"/>
                </a:solidFill>
                <a:latin typeface="Arial"/>
                <a:ea typeface="Arial"/>
                <a:cs typeface="Arial"/>
                <a:sym typeface="Arial"/>
              </a:rPr>
              <a:t> کانال تصادفی انتخاب می شود و فرستنده تداخلگر آن سلول را بررسی نمی کند.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کنترلر نیازی ندارد که بررسی کند نود جدید هم از آن سلول استفاده نمی کند.  زمانبندی آن توسط یک تعریف (خالی) به جز سلول های مشترک انجام می شود.سپس کنترلر یک بسته config که متشکل از موارد زیر است را آماده می کند:</a:t>
            </a:r>
            <a:endParaRPr dirty="0"/>
          </a:p>
        </p:txBody>
      </p:sp>
      <p:sp>
        <p:nvSpPr>
          <p:cNvPr id="287" name="Google Shape;287;p25"/>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24</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6"/>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1">
              <a:lnSpc>
                <a:spcPct val="150000"/>
              </a:lnSpc>
              <a:spcBef>
                <a:spcPts val="0"/>
              </a:spcBef>
              <a:spcAft>
                <a:spcPts val="0"/>
              </a:spcAft>
              <a:buClr>
                <a:srgbClr val="C00000"/>
              </a:buClr>
              <a:buSzPts val="2000"/>
              <a:buChar char="•"/>
            </a:pPr>
            <a:r>
              <a:rPr lang="fa-IR" b="1" dirty="0">
                <a:solidFill>
                  <a:schemeClr val="accent5">
                    <a:lumMod val="75000"/>
                  </a:schemeClr>
                </a:solidFill>
                <a:latin typeface="Arial"/>
                <a:ea typeface="Arial"/>
                <a:cs typeface="Arial"/>
                <a:sym typeface="Arial"/>
              </a:rPr>
              <a:t>Seqnum</a:t>
            </a:r>
            <a:r>
              <a:rPr lang="fa-IR" dirty="0">
                <a:solidFill>
                  <a:schemeClr val="dk1"/>
                </a:solidFill>
                <a:latin typeface="Arial"/>
                <a:ea typeface="Arial"/>
                <a:cs typeface="Arial"/>
                <a:sym typeface="Arial"/>
              </a:rPr>
              <a:t> شماره توالی بسته کانفیگ را مشخص می کند و کمک میکند که timout ها و retransmis</a:t>
            </a:r>
            <a:r>
              <a:rPr lang="en-US" dirty="0">
                <a:solidFill>
                  <a:schemeClr val="dk1"/>
                </a:solidFill>
                <a:latin typeface="Arial"/>
                <a:ea typeface="Arial"/>
                <a:cs typeface="Arial"/>
                <a:sym typeface="Arial"/>
              </a:rPr>
              <a:t>s</a:t>
            </a:r>
            <a:r>
              <a:rPr lang="fa-IR" dirty="0">
                <a:solidFill>
                  <a:schemeClr val="dk1"/>
                </a:solidFill>
                <a:latin typeface="Arial"/>
                <a:ea typeface="Arial"/>
                <a:cs typeface="Arial"/>
                <a:sym typeface="Arial"/>
              </a:rPr>
              <a:t>ion های بسته کانفیگ کنترل شود.</a:t>
            </a:r>
            <a:endParaRPr dirty="0"/>
          </a:p>
          <a:p>
            <a:pPr marL="228600" lvl="0" indent="-228600" algn="r" rtl="1">
              <a:lnSpc>
                <a:spcPct val="150000"/>
              </a:lnSpc>
              <a:spcBef>
                <a:spcPts val="2200"/>
              </a:spcBef>
              <a:spcAft>
                <a:spcPts val="0"/>
              </a:spcAft>
              <a:buClr>
                <a:srgbClr val="C00000"/>
              </a:buClr>
              <a:buSzPts val="2000"/>
              <a:buChar char="•"/>
            </a:pPr>
            <a:r>
              <a:rPr lang="fa-IR" b="1" i="0" u="none" strike="noStrike" dirty="0">
                <a:solidFill>
                  <a:schemeClr val="accent5">
                    <a:lumMod val="75000"/>
                  </a:schemeClr>
                </a:solidFill>
                <a:latin typeface="Arial"/>
                <a:ea typeface="Arial"/>
                <a:cs typeface="Arial"/>
                <a:sym typeface="Arial"/>
              </a:rPr>
              <a:t>client-req-id</a:t>
            </a:r>
            <a:r>
              <a:rPr lang="fa-IR" b="0" i="0" u="none" strike="noStrike" dirty="0">
                <a:solidFill>
                  <a:schemeClr val="dk1"/>
                </a:solidFill>
                <a:latin typeface="Arial"/>
                <a:ea typeface="Arial"/>
                <a:cs typeface="Arial"/>
                <a:sym typeface="Arial"/>
              </a:rPr>
              <a:t> </a:t>
            </a:r>
            <a:r>
              <a:rPr lang="fa-IR" dirty="0">
                <a:solidFill>
                  <a:schemeClr val="dk1"/>
                </a:solidFill>
                <a:latin typeface="Arial"/>
                <a:ea typeface="Arial"/>
                <a:cs typeface="Arial"/>
                <a:sym typeface="Arial"/>
              </a:rPr>
              <a:t>اپلیکیشنی که درخواست اضافه شدن جریان جدید را داده شناسایی می کند. بنابراین یک نود ممکن است از چند جریان critical پشتیبانی کند.</a:t>
            </a:r>
            <a:endParaRPr dirty="0"/>
          </a:p>
          <a:p>
            <a:pPr marL="228600" lvl="0" indent="-228600" algn="r" rtl="1">
              <a:lnSpc>
                <a:spcPct val="150000"/>
              </a:lnSpc>
              <a:spcBef>
                <a:spcPts val="2200"/>
              </a:spcBef>
              <a:spcAft>
                <a:spcPts val="0"/>
              </a:spcAft>
              <a:buClr>
                <a:srgbClr val="C00000"/>
              </a:buClr>
              <a:buSzPts val="2000"/>
              <a:buChar char="•"/>
            </a:pPr>
            <a:r>
              <a:rPr lang="fa-IR" b="1" dirty="0">
                <a:solidFill>
                  <a:schemeClr val="accent5">
                    <a:lumMod val="75000"/>
                  </a:schemeClr>
                </a:solidFill>
                <a:latin typeface="Arial"/>
                <a:ea typeface="Arial"/>
                <a:cs typeface="Arial"/>
                <a:sym typeface="Arial"/>
              </a:rPr>
              <a:t>Cycle</a:t>
            </a:r>
            <a:r>
              <a:rPr lang="fa-IR" dirty="0">
                <a:solidFill>
                  <a:schemeClr val="dk1"/>
                </a:solidFill>
                <a:latin typeface="Arial"/>
                <a:ea typeface="Arial"/>
                <a:cs typeface="Arial"/>
                <a:sym typeface="Arial"/>
              </a:rPr>
              <a:t>  نشان دهنده ی دوره زمانبندی بسته کانفیگ است. به طور دقیق ترتایم اسلاتی که داده می شود در هر دوره از تایم اسلات ها رزرو می شود.</a:t>
            </a:r>
            <a:endParaRPr dirty="0"/>
          </a:p>
          <a:p>
            <a:pPr marL="228600" lvl="0" indent="-228600" algn="r" rtl="1">
              <a:lnSpc>
                <a:spcPct val="150000"/>
              </a:lnSpc>
              <a:spcBef>
                <a:spcPts val="2200"/>
              </a:spcBef>
              <a:spcAft>
                <a:spcPts val="0"/>
              </a:spcAft>
              <a:buClr>
                <a:srgbClr val="C00000"/>
              </a:buClr>
              <a:buSzPts val="2000"/>
              <a:buChar char="•"/>
            </a:pPr>
            <a:r>
              <a:rPr lang="fa-IR" b="1" dirty="0">
                <a:solidFill>
                  <a:schemeClr val="accent5">
                    <a:lumMod val="75000"/>
                  </a:schemeClr>
                </a:solidFill>
                <a:latin typeface="Arial"/>
                <a:ea typeface="Arial"/>
                <a:cs typeface="Arial"/>
                <a:sym typeface="Arial"/>
              </a:rPr>
              <a:t>Flow-id</a:t>
            </a:r>
            <a:r>
              <a:rPr lang="fa-IR" dirty="0">
                <a:solidFill>
                  <a:schemeClr val="dk1"/>
                </a:solidFill>
                <a:latin typeface="Arial"/>
                <a:ea typeface="Arial"/>
                <a:cs typeface="Arial"/>
                <a:sym typeface="Arial"/>
              </a:rPr>
              <a:t> جریان را در قدم اولیه برای label switching شناسایی می کند که مقدار واحدی را در شبکه دارد.</a:t>
            </a:r>
            <a:endParaRPr dirty="0"/>
          </a:p>
          <a:p>
            <a:pPr marL="228600" lvl="0" indent="-228600" algn="r" rtl="1">
              <a:lnSpc>
                <a:spcPct val="150000"/>
              </a:lnSpc>
              <a:spcBef>
                <a:spcPts val="2200"/>
              </a:spcBef>
              <a:spcAft>
                <a:spcPts val="0"/>
              </a:spcAft>
              <a:buClr>
                <a:srgbClr val="C00000"/>
              </a:buClr>
              <a:buSzPts val="2000"/>
              <a:buChar char="•"/>
            </a:pPr>
            <a:r>
              <a:rPr lang="fa-IR" b="1" i="0" u="none" strike="noStrike" dirty="0">
                <a:solidFill>
                  <a:schemeClr val="accent5">
                    <a:lumMod val="75000"/>
                  </a:schemeClr>
                </a:solidFill>
                <a:latin typeface="Arial"/>
                <a:ea typeface="Arial"/>
                <a:cs typeface="Arial"/>
                <a:sym typeface="Arial"/>
              </a:rPr>
              <a:t>Sfid </a:t>
            </a:r>
            <a:r>
              <a:rPr lang="fa-IR" i="0" u="none" strike="noStrike" dirty="0">
                <a:solidFill>
                  <a:schemeClr val="accent5">
                    <a:lumMod val="75000"/>
                  </a:schemeClr>
                </a:solidFill>
                <a:latin typeface="Arial"/>
                <a:ea typeface="Arial"/>
                <a:cs typeface="Arial"/>
                <a:sym typeface="Arial"/>
              </a:rPr>
              <a:t>ID </a:t>
            </a:r>
            <a:r>
              <a:rPr lang="fa-IR" i="0" u="none" strike="noStrike" dirty="0">
                <a:solidFill>
                  <a:schemeClr val="dk1"/>
                </a:solidFill>
                <a:latin typeface="Arial"/>
                <a:ea typeface="Arial"/>
                <a:cs typeface="Arial"/>
                <a:sym typeface="Arial"/>
              </a:rPr>
              <a:t>اسلات فریم را شناسایی می کند.</a:t>
            </a:r>
            <a:endParaRPr dirty="0"/>
          </a:p>
        </p:txBody>
      </p:sp>
      <p:sp>
        <p:nvSpPr>
          <p:cNvPr id="294" name="Google Shape;294;p26"/>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7"/>
          <p:cNvSpPr txBox="1">
            <a:spLocks noGrp="1"/>
          </p:cNvSpPr>
          <p:nvPr>
            <p:ph type="title"/>
          </p:nvPr>
        </p:nvSpPr>
        <p:spPr>
          <a:xfrm>
            <a:off x="511695" y="744890"/>
            <a:ext cx="11066106" cy="2463281"/>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rgbClr val="C00000"/>
              </a:buClr>
              <a:buSzPts val="1800"/>
              <a:buFont typeface="Arial"/>
              <a:buNone/>
            </a:pPr>
            <a:r>
              <a:rPr lang="fa-IR" sz="1800" b="1" i="0" u="none" strike="noStrike" dirty="0">
                <a:solidFill>
                  <a:schemeClr val="accent5">
                    <a:lumMod val="75000"/>
                  </a:schemeClr>
                </a:solidFill>
                <a:latin typeface="Arial"/>
                <a:ea typeface="Arial"/>
                <a:cs typeface="Arial"/>
                <a:sym typeface="Arial"/>
              </a:rPr>
              <a:t>route (Lroute): </a:t>
            </a:r>
            <a:r>
              <a:rPr lang="fa-IR" sz="1800" i="0" u="none" strike="noStrike" dirty="0">
                <a:solidFill>
                  <a:schemeClr val="dk1"/>
                </a:solidFill>
                <a:latin typeface="Arial"/>
                <a:ea typeface="Arial"/>
                <a:cs typeface="Arial"/>
                <a:sym typeface="Arial"/>
              </a:rPr>
              <a:t>لیستی از ادرس های هر نود در مسیر را برای نود جدید دارد که بسته کانفیگ باید انها را پیروی کند. ما source routing را برای اینکه به کنترلر کنترل کامل بدهیم پیاده سازی میکنیم. هر نود در مسیر که بسته کانفیگ را دریافت کند موقعیت خود را در مسیر از ان استخراج کرده (بدست میاورد) و ادرس قدم بعدی را که بسته کانفیگ باید به ان هدایت شود(فرستاده یا فروارد شود) پیدا میکند.</a:t>
            </a:r>
            <a:br>
              <a:rPr lang="fa-IR" sz="1800" i="0" u="none" strike="noStrike" dirty="0">
                <a:solidFill>
                  <a:schemeClr val="dk1"/>
                </a:solidFill>
                <a:latin typeface="Arial"/>
                <a:ea typeface="Arial"/>
                <a:cs typeface="Arial"/>
                <a:sym typeface="Arial"/>
              </a:rPr>
            </a:br>
            <a:endParaRPr sz="1800" b="1" dirty="0">
              <a:solidFill>
                <a:schemeClr val="dk1"/>
              </a:solidFill>
              <a:latin typeface="Arial"/>
              <a:ea typeface="Arial"/>
              <a:cs typeface="Arial"/>
              <a:sym typeface="Arial"/>
            </a:endParaRPr>
          </a:p>
        </p:txBody>
      </p:sp>
      <p:sp>
        <p:nvSpPr>
          <p:cNvPr id="301" name="Google Shape;301;p27"/>
          <p:cNvSpPr txBox="1"/>
          <p:nvPr/>
        </p:nvSpPr>
        <p:spPr>
          <a:xfrm>
            <a:off x="578499" y="2197359"/>
            <a:ext cx="11066106" cy="2463281"/>
          </a:xfrm>
          <a:prstGeom prst="rect">
            <a:avLst/>
          </a:prstGeom>
          <a:noFill/>
          <a:ln>
            <a:noFill/>
          </a:ln>
        </p:spPr>
        <p:txBody>
          <a:bodyPr spcFirstLastPara="1" wrap="square" lIns="91425" tIns="45700" rIns="91425" bIns="45700" anchor="ctr" anchorCtr="0">
            <a:noAutofit/>
          </a:bodyPr>
          <a:lstStyle/>
          <a:p>
            <a:pPr marL="0" marR="0" lvl="0" indent="0" algn="r" rtl="1">
              <a:lnSpc>
                <a:spcPct val="150000"/>
              </a:lnSpc>
              <a:spcBef>
                <a:spcPts val="0"/>
              </a:spcBef>
              <a:spcAft>
                <a:spcPts val="0"/>
              </a:spcAft>
              <a:buClr>
                <a:schemeClr val="dk1"/>
              </a:buClr>
              <a:buSzPts val="1800"/>
              <a:buFont typeface="Arial"/>
              <a:buNone/>
            </a:pPr>
            <a:r>
              <a:rPr lang="fa-IR" sz="1800" dirty="0">
                <a:solidFill>
                  <a:schemeClr val="dk1"/>
                </a:solidFill>
                <a:latin typeface="Arial"/>
                <a:ea typeface="Arial"/>
                <a:cs typeface="Arial"/>
                <a:sym typeface="Arial"/>
              </a:rPr>
              <a:t> </a:t>
            </a:r>
            <a:r>
              <a:rPr lang="fa-IR" sz="1800" dirty="0">
                <a:solidFill>
                  <a:schemeClr val="accent5">
                    <a:lumMod val="75000"/>
                  </a:schemeClr>
                </a:solidFill>
                <a:latin typeface="Arial"/>
                <a:ea typeface="Arial"/>
                <a:cs typeface="Arial"/>
                <a:sym typeface="Arial"/>
              </a:rPr>
              <a:t>schedule (Lschedule) :</a:t>
            </a:r>
            <a:r>
              <a:rPr lang="fa-IR" sz="1800" dirty="0">
                <a:solidFill>
                  <a:schemeClr val="dk1"/>
                </a:solidFill>
                <a:latin typeface="Arial"/>
                <a:ea typeface="Arial"/>
                <a:cs typeface="Arial"/>
                <a:sym typeface="Arial"/>
              </a:rPr>
              <a:t>  لیستی از شکاف‌های زمانی و جابه‌جایی‌های کانال که با سلول‌های TX مطابقت دارند. برای یک گره جدید، تنها دو جهش آخر مسیر (یعنی آخرین لینک) باید جدول زمانی خود را تغییر دهند: بقیه گره‌ها فقط بسته config را فوروارد می‌کنند. با این حال، این فرمت به اندازه کافی عمومی است تا بتواند شرایط پیچیده‌تر را نیز پوشش دهد (به بخش III-F نگاه کنید)</a:t>
            </a:r>
            <a:endParaRPr dirty="0"/>
          </a:p>
        </p:txBody>
      </p:sp>
      <p:sp>
        <p:nvSpPr>
          <p:cNvPr id="302" name="Google Shape;302;p27"/>
          <p:cNvSpPr txBox="1"/>
          <p:nvPr/>
        </p:nvSpPr>
        <p:spPr>
          <a:xfrm>
            <a:off x="511695" y="3849651"/>
            <a:ext cx="11066106" cy="2463281"/>
          </a:xfrm>
          <a:prstGeom prst="rect">
            <a:avLst/>
          </a:prstGeom>
          <a:noFill/>
          <a:ln>
            <a:noFill/>
          </a:ln>
        </p:spPr>
        <p:txBody>
          <a:bodyPr spcFirstLastPara="1" wrap="square" lIns="91425" tIns="45700" rIns="91425" bIns="45700" anchor="ctr" anchorCtr="0">
            <a:noAutofit/>
          </a:bodyPr>
          <a:lstStyle/>
          <a:p>
            <a:pPr marL="0" marR="0" lvl="0" indent="0" algn="r" rtl="1">
              <a:lnSpc>
                <a:spcPct val="150000"/>
              </a:lnSpc>
              <a:spcBef>
                <a:spcPts val="0"/>
              </a:spcBef>
              <a:spcAft>
                <a:spcPts val="0"/>
              </a:spcAft>
              <a:buClr>
                <a:schemeClr val="dk1"/>
              </a:buClr>
              <a:buSzPts val="1800"/>
              <a:buFont typeface="Bodoni"/>
              <a:buNone/>
            </a:pPr>
            <a:r>
              <a:rPr lang="fa-IR" sz="1800" dirty="0">
                <a:solidFill>
                  <a:schemeClr val="dk1"/>
                </a:solidFill>
                <a:latin typeface="Bodoni"/>
                <a:ea typeface="Bodoni"/>
                <a:cs typeface="+mn-cs"/>
                <a:sym typeface="Bodoni"/>
              </a:rPr>
              <a:t> دقیق‌تر بگوییم، جدول زمانی به صورت لیستی از </a:t>
            </a:r>
            <a:r>
              <a:rPr lang="fa-IR" sz="1800" b="1" dirty="0">
                <a:solidFill>
                  <a:schemeClr val="dk1"/>
                </a:solidFill>
                <a:latin typeface="Bodoni"/>
                <a:ea typeface="Bodoni"/>
                <a:cs typeface="+mn-cs"/>
                <a:sym typeface="Bodoni"/>
              </a:rPr>
              <a:t>&lt;تعداد سلول‌ها، لیست سلول‌ها&gt; </a:t>
            </a:r>
            <a:r>
              <a:rPr lang="fa-IR" sz="1800" dirty="0">
                <a:solidFill>
                  <a:schemeClr val="dk1"/>
                </a:solidFill>
                <a:latin typeface="Bodoni"/>
                <a:ea typeface="Bodoni"/>
                <a:cs typeface="+mn-cs"/>
                <a:sym typeface="Bodoni"/>
              </a:rPr>
              <a:t>کدگذاری می‌شود. </a:t>
            </a:r>
            <a:endParaRPr sz="1800" dirty="0">
              <a:cs typeface="+mn-cs"/>
            </a:endParaRPr>
          </a:p>
          <a:p>
            <a:pPr marL="0" marR="0" lvl="0" indent="0" algn="r" rtl="1">
              <a:lnSpc>
                <a:spcPct val="150000"/>
              </a:lnSpc>
              <a:spcBef>
                <a:spcPts val="0"/>
              </a:spcBef>
              <a:spcAft>
                <a:spcPts val="0"/>
              </a:spcAft>
              <a:buClr>
                <a:schemeClr val="dk1"/>
              </a:buClr>
              <a:buSzPts val="1800"/>
              <a:buFont typeface="Bodoni"/>
              <a:buNone/>
            </a:pPr>
            <a:r>
              <a:rPr lang="fa-IR" sz="1800" dirty="0">
                <a:solidFill>
                  <a:schemeClr val="tx1"/>
                </a:solidFill>
                <a:latin typeface="Bodoni"/>
                <a:ea typeface="Bodoni"/>
                <a:cs typeface="+mn-cs"/>
                <a:sym typeface="Bodoni"/>
              </a:rPr>
              <a:t> شایان ذکر است که      Lroute</a:t>
            </a:r>
            <a:r>
              <a:rPr lang="en-US" sz="1800" dirty="0">
                <a:solidFill>
                  <a:schemeClr val="tx1"/>
                </a:solidFill>
                <a:latin typeface="Bodoni"/>
                <a:ea typeface="Bodoni"/>
                <a:cs typeface="+mn-cs"/>
                <a:sym typeface="Bodoni"/>
              </a:rPr>
              <a:t> - 1</a:t>
            </a:r>
            <a:r>
              <a:rPr lang="fa-IR" sz="1800" dirty="0">
                <a:solidFill>
                  <a:schemeClr val="tx1"/>
                </a:solidFill>
                <a:latin typeface="Bodoni"/>
                <a:ea typeface="Bodoni"/>
                <a:cs typeface="+mn-cs"/>
                <a:sym typeface="Bodoni"/>
              </a:rPr>
              <a:t> </a:t>
            </a:r>
            <a:r>
              <a:rPr lang="en-US" sz="1800" dirty="0">
                <a:solidFill>
                  <a:schemeClr val="tx1"/>
                </a:solidFill>
                <a:latin typeface="Bodoni"/>
                <a:ea typeface="Bodoni"/>
                <a:cs typeface="+mn-cs"/>
                <a:sym typeface="Bodoni"/>
              </a:rPr>
              <a:t> </a:t>
            </a:r>
            <a:r>
              <a:rPr lang="fa-IR" sz="1800" dirty="0">
                <a:solidFill>
                  <a:schemeClr val="tx1"/>
                </a:solidFill>
                <a:latin typeface="Bodoni"/>
                <a:ea typeface="Bodoni"/>
                <a:cs typeface="+mn-cs"/>
                <a:sym typeface="Bodoni"/>
              </a:rPr>
              <a:t>= Lschedule  </a:t>
            </a:r>
            <a:endParaRPr sz="1800" dirty="0">
              <a:solidFill>
                <a:schemeClr val="tx1"/>
              </a:solidFill>
              <a:cs typeface="+mn-cs"/>
            </a:endParaRPr>
          </a:p>
          <a:p>
            <a:pPr marL="0" marR="0" lvl="0" indent="0" algn="r" rtl="1">
              <a:lnSpc>
                <a:spcPct val="150000"/>
              </a:lnSpc>
              <a:spcBef>
                <a:spcPts val="0"/>
              </a:spcBef>
              <a:spcAft>
                <a:spcPts val="0"/>
              </a:spcAft>
              <a:buClr>
                <a:schemeClr val="dk1"/>
              </a:buClr>
              <a:buSzPts val="1800"/>
              <a:buFont typeface="Bodoni"/>
              <a:buNone/>
            </a:pPr>
            <a:r>
              <a:rPr lang="fa-IR" sz="1800" dirty="0">
                <a:solidFill>
                  <a:schemeClr val="dk1"/>
                </a:solidFill>
                <a:latin typeface="Bodoni"/>
                <a:ea typeface="Bodoni"/>
                <a:cs typeface="+mn-cs"/>
                <a:sym typeface="Bodoni"/>
              </a:rPr>
              <a:t> در واقع، مسیر شامل مقصد است که هیچ سلول </a:t>
            </a:r>
            <a:r>
              <a:rPr lang="fa-IR" sz="1800" dirty="0">
                <a:solidFill>
                  <a:schemeClr val="dk1"/>
                </a:solidFill>
                <a:latin typeface="+mj-lt"/>
                <a:ea typeface="Bodoni"/>
                <a:cs typeface="+mn-cs"/>
                <a:sym typeface="Bodoni"/>
              </a:rPr>
              <a:t>TX</a:t>
            </a:r>
            <a:r>
              <a:rPr lang="fa-IR" sz="1800" dirty="0">
                <a:solidFill>
                  <a:schemeClr val="dk1"/>
                </a:solidFill>
                <a:latin typeface="Bodoni"/>
                <a:ea typeface="Bodoni"/>
                <a:cs typeface="+mn-cs"/>
                <a:sym typeface="Bodoni"/>
              </a:rPr>
              <a:t> برای نصب ندارد.</a:t>
            </a:r>
            <a:endParaRPr sz="1800" b="1" dirty="0">
              <a:solidFill>
                <a:schemeClr val="dk1"/>
              </a:solidFill>
              <a:latin typeface="Bodoni"/>
              <a:ea typeface="Bodoni"/>
              <a:cs typeface="+mn-cs"/>
              <a:sym typeface="Bodoni"/>
            </a:endParaRPr>
          </a:p>
        </p:txBody>
      </p:sp>
      <p:sp>
        <p:nvSpPr>
          <p:cNvPr id="303" name="Google Shape;303;p27"/>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26</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8"/>
          <p:cNvSpPr txBox="1">
            <a:spLocks noGrp="1"/>
          </p:cNvSpPr>
          <p:nvPr>
            <p:ph type="body" idx="2"/>
          </p:nvPr>
        </p:nvSpPr>
        <p:spPr>
          <a:xfrm>
            <a:off x="651587" y="758890"/>
            <a:ext cx="10888825" cy="5057561"/>
          </a:xfrm>
          <a:prstGeom prst="rect">
            <a:avLst/>
          </a:prstGeom>
          <a:noFill/>
          <a:ln>
            <a:noFill/>
          </a:ln>
        </p:spPr>
        <p:txBody>
          <a:bodyPr spcFirstLastPara="1" wrap="square" lIns="91425" tIns="45700" rIns="91425" bIns="45700" anchor="t" anchorCtr="0">
            <a:noAutofit/>
          </a:bodyPr>
          <a:lstStyle/>
          <a:p>
            <a:pPr marL="228600" lvl="0" indent="-228600" algn="r" rtl="1">
              <a:lnSpc>
                <a:spcPct val="150000"/>
              </a:lnSpc>
              <a:spcBef>
                <a:spcPts val="0"/>
              </a:spcBef>
              <a:spcAft>
                <a:spcPts val="0"/>
              </a:spcAft>
              <a:buClr>
                <a:schemeClr val="dk1"/>
              </a:buClr>
              <a:buSzPct val="100000"/>
              <a:buChar char="•"/>
            </a:pPr>
            <a:r>
              <a:rPr lang="fa-IR" dirty="0">
                <a:solidFill>
                  <a:schemeClr val="tx1"/>
                </a:solidFill>
              </a:rPr>
              <a:t>گره ای که یک بسته config دریافت می کند، هدرهای آن را می خواند. قسمت پیکربندی را پردازش کرده و سلول ها و </a:t>
            </a:r>
            <a:r>
              <a:rPr lang="en-US" dirty="0">
                <a:solidFill>
                  <a:schemeClr val="tx1"/>
                </a:solidFill>
              </a:rPr>
              <a:t>flow-id</a:t>
            </a:r>
            <a:r>
              <a:rPr lang="fa-IR" dirty="0">
                <a:solidFill>
                  <a:schemeClr val="tx1"/>
                </a:solidFill>
              </a:rPr>
              <a:t> را به ترتیب در جداول زمانبندی و </a:t>
            </a:r>
            <a:r>
              <a:rPr lang="en-US" dirty="0">
                <a:solidFill>
                  <a:schemeClr val="tx1"/>
                </a:solidFill>
              </a:rPr>
              <a:t>flow-id</a:t>
            </a:r>
            <a:r>
              <a:rPr lang="fa-IR" dirty="0">
                <a:solidFill>
                  <a:schemeClr val="tx1"/>
                </a:solidFill>
              </a:rPr>
              <a:t> نصب می کند. فرض کنیم که گره تشخیص می دهد که جهش i  ام در مسیر است. اقدامات زیر را انجام می دهد:</a:t>
            </a:r>
            <a:br>
              <a:rPr lang="fa-IR" dirty="0">
                <a:solidFill>
                  <a:schemeClr val="tx1"/>
                </a:solidFill>
              </a:rPr>
            </a:br>
            <a:r>
              <a:rPr lang="fa-IR" dirty="0">
                <a:solidFill>
                  <a:schemeClr val="tx1"/>
                </a:solidFill>
              </a:rPr>
              <a:t>1. سپس سلول‌های مربوط به عنصر i ام در جدول زمانی را استخراج کرده و آن‌ها را به عنوان سلول‌های TX با flow id  موجود در هدر بسته config نصب می‌کند.</a:t>
            </a:r>
            <a:br>
              <a:rPr lang="fa-IR" dirty="0">
                <a:solidFill>
                  <a:schemeClr val="tx1"/>
                </a:solidFill>
              </a:rPr>
            </a:br>
            <a:r>
              <a:rPr lang="fa-IR" dirty="0">
                <a:solidFill>
                  <a:schemeClr val="tx1"/>
                </a:solidFill>
              </a:rPr>
              <a:t>2. سلول‌های TX مربوط به عنصر i</a:t>
            </a:r>
            <a:r>
              <a:rPr lang="en-US" dirty="0">
                <a:solidFill>
                  <a:schemeClr val="tx1"/>
                </a:solidFill>
              </a:rPr>
              <a:t>+1</a:t>
            </a:r>
            <a:r>
              <a:rPr lang="fa-IR" dirty="0">
                <a:solidFill>
                  <a:schemeClr val="tx1"/>
                </a:solidFill>
              </a:rPr>
              <a:t> ام در جدول زمانی (در صورت وجود) را استخراج می‌کند. سلول‌ها به عنوان سلول‌های RX نصب می‌شوند.</a:t>
            </a:r>
            <a:br>
              <a:rPr lang="fa-IR" dirty="0">
                <a:solidFill>
                  <a:schemeClr val="tx1"/>
                </a:solidFill>
              </a:rPr>
            </a:br>
            <a:r>
              <a:rPr lang="fa-IR" dirty="0">
                <a:solidFill>
                  <a:schemeClr val="tx1"/>
                </a:solidFill>
              </a:rPr>
              <a:t>3. شناسه i</a:t>
            </a:r>
            <a:r>
              <a:rPr lang="en-US" dirty="0">
                <a:solidFill>
                  <a:schemeClr val="tx1"/>
                </a:solidFill>
              </a:rPr>
              <a:t>+1</a:t>
            </a:r>
            <a:r>
              <a:rPr lang="fa-IR" dirty="0">
                <a:solidFill>
                  <a:schemeClr val="tx1"/>
                </a:solidFill>
              </a:rPr>
              <a:t> ام در مسیر را استخراج کرده و آدرس مقصد لایه لینک در فریم را جایگزین می</a:t>
            </a:r>
            <a:r>
              <a:rPr lang="en-US" dirty="0">
                <a:solidFill>
                  <a:schemeClr val="tx1"/>
                </a:solidFill>
              </a:rPr>
              <a:t> </a:t>
            </a:r>
            <a:r>
              <a:rPr lang="fa-IR" dirty="0">
                <a:solidFill>
                  <a:schemeClr val="tx1"/>
                </a:solidFill>
              </a:rPr>
              <a:t>‌کند.</a:t>
            </a:r>
            <a:endParaRPr dirty="0">
              <a:solidFill>
                <a:schemeClr val="tx1"/>
              </a:solidFill>
            </a:endParaRPr>
          </a:p>
          <a:p>
            <a:pPr marL="228600" lvl="0" indent="-228600" algn="r" rtl="1">
              <a:lnSpc>
                <a:spcPct val="150000"/>
              </a:lnSpc>
              <a:spcBef>
                <a:spcPts val="2200"/>
              </a:spcBef>
              <a:spcAft>
                <a:spcPts val="0"/>
              </a:spcAft>
              <a:buClr>
                <a:schemeClr val="dk1"/>
              </a:buClr>
              <a:buSzPct val="100000"/>
              <a:buChar char="•"/>
            </a:pPr>
            <a:r>
              <a:rPr lang="fa-IR" dirty="0">
                <a:solidFill>
                  <a:schemeClr val="tx1"/>
                </a:solidFill>
              </a:rPr>
              <a:t>چنین بسته config می‌تواند بدون تغییر برای پیکربندی صفحه داده استفاده شود، همانطور که در زیر در بخش  III-F توضیح داده شده است. با بررسی مثال که در شکل 2 نشان داده شده است ادامه می دهیم. کنترلر که بسته report را از A دریافت کرده است، باید شبکه را برای گره جدید پیکربندی کند. کنترلر B را به عنوان والد گره A انتخاب می‌</a:t>
            </a:r>
            <a:r>
              <a:rPr lang="en-US" dirty="0">
                <a:solidFill>
                  <a:schemeClr val="tx1"/>
                </a:solidFill>
              </a:rPr>
              <a:t> </a:t>
            </a:r>
            <a:r>
              <a:rPr lang="fa-IR" dirty="0">
                <a:solidFill>
                  <a:schemeClr val="tx1"/>
                </a:solidFill>
              </a:rPr>
              <a:t>کند (برای رسیدن به کنترلر در صفحه کنترل). </a:t>
            </a:r>
            <a:endParaRPr lang="en-US" dirty="0">
              <a:solidFill>
                <a:schemeClr val="tx1"/>
              </a:solidFill>
            </a:endParaRPr>
          </a:p>
        </p:txBody>
      </p:sp>
      <p:sp>
        <p:nvSpPr>
          <p:cNvPr id="310" name="Google Shape;310;p28"/>
          <p:cNvSpPr txBox="1"/>
          <p:nvPr/>
        </p:nvSpPr>
        <p:spPr>
          <a:xfrm>
            <a:off x="11451406" y="5904271"/>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dirty="0">
                <a:solidFill>
                  <a:schemeClr val="dk1"/>
                </a:solidFill>
                <a:latin typeface="Arial"/>
                <a:ea typeface="Arial"/>
                <a:cs typeface="Arial"/>
                <a:sym typeface="Arial"/>
              </a:rPr>
              <a:t>27</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578499" y="177282"/>
            <a:ext cx="11066106" cy="6102220"/>
          </a:xfrm>
          <a:prstGeom prst="rect">
            <a:avLst/>
          </a:prstGeom>
          <a:noFill/>
          <a:ln>
            <a:noFill/>
          </a:ln>
        </p:spPr>
        <p:txBody>
          <a:bodyPr spcFirstLastPara="1" wrap="square" lIns="91425" tIns="45700" rIns="91425" bIns="45700" anchor="ctr" anchorCtr="0">
            <a:noAutofit/>
          </a:bodyPr>
          <a:lstStyle/>
          <a:p>
            <a:pPr algn="r" rtl="1">
              <a:lnSpc>
                <a:spcPct val="150000"/>
              </a:lnSpc>
              <a:buClr>
                <a:srgbClr val="C00000"/>
              </a:buClr>
              <a:buSzPts val="1800"/>
            </a:pPr>
            <a:r>
              <a:rPr lang="fa-IR" sz="1800" dirty="0">
                <a:solidFill>
                  <a:schemeClr val="tx1"/>
                </a:solidFill>
                <a:latin typeface="+mj-lt"/>
              </a:rPr>
              <a:t>دو بسته  </a:t>
            </a:r>
            <a:r>
              <a:rPr lang="en-US" sz="1800" dirty="0">
                <a:solidFill>
                  <a:schemeClr val="tx1"/>
                </a:solidFill>
                <a:latin typeface="+mj-lt"/>
              </a:rPr>
              <a:t>config</a:t>
            </a:r>
            <a:r>
              <a:rPr lang="fa-IR" sz="1800" dirty="0">
                <a:solidFill>
                  <a:schemeClr val="tx1"/>
                </a:solidFill>
                <a:latin typeface="+mj-lt"/>
              </a:rPr>
              <a:t> </a:t>
            </a:r>
            <a:r>
              <a:rPr lang="en-US" sz="1800" dirty="0">
                <a:solidFill>
                  <a:schemeClr val="tx1"/>
                </a:solidFill>
                <a:latin typeface="+mj-lt"/>
              </a:rPr>
              <a:t> </a:t>
            </a:r>
            <a:r>
              <a:rPr lang="fa-IR" sz="1800" dirty="0">
                <a:solidFill>
                  <a:schemeClr val="tx1"/>
                </a:solidFill>
                <a:latin typeface="+mj-lt"/>
              </a:rPr>
              <a:t>تولید می‌کند:</a:t>
            </a:r>
            <a:br>
              <a:rPr lang="fa-IR" sz="800" dirty="0">
                <a:solidFill>
                  <a:schemeClr val="tx1"/>
                </a:solidFill>
              </a:rPr>
            </a:br>
            <a:r>
              <a:rPr lang="fa-IR" sz="1800" b="1" dirty="0">
                <a:solidFill>
                  <a:schemeClr val="accent5">
                    <a:lumMod val="75000"/>
                  </a:schemeClr>
                </a:solidFill>
                <a:latin typeface="Arial"/>
                <a:ea typeface="Arial"/>
                <a:cs typeface="Arial"/>
                <a:sym typeface="Arial"/>
              </a:rPr>
              <a:t>from controller</a:t>
            </a:r>
            <a:r>
              <a:rPr lang="fa-IR" sz="1800" b="1" dirty="0">
                <a:solidFill>
                  <a:srgbClr val="C00000"/>
                </a:solidFill>
                <a:latin typeface="Arial"/>
                <a:ea typeface="Arial"/>
                <a:cs typeface="Arial"/>
                <a:sym typeface="Arial"/>
              </a:rPr>
              <a:t> </a:t>
            </a:r>
            <a:r>
              <a:rPr lang="fa-IR" sz="1800" dirty="0">
                <a:solidFill>
                  <a:schemeClr val="dk1"/>
                </a:solidFill>
                <a:latin typeface="Arial"/>
                <a:ea typeface="Arial"/>
                <a:cs typeface="Arial"/>
                <a:sym typeface="Arial"/>
              </a:rPr>
              <a:t>: مسیری که باید دنبال شود  (S,B,A)است. علاوه بر این، کنترلر جدول زمانی را در جهت دانلود (به فرزندان) piggyback می‌کند: شکاف زمانی 4 (جابه‌جایی کانال 0) باید توسط گره B در حالت فرستنده و توسط گره A در حالت گیرنده نصب شود. Flow-id  در اینجا برابر با 0 است       (=”</a:t>
            </a:r>
            <a:r>
              <a:rPr lang="fa-IR" sz="1800" b="1" dirty="0">
                <a:solidFill>
                  <a:schemeClr val="dk1"/>
                </a:solidFill>
                <a:latin typeface="Arial"/>
                <a:ea typeface="Arial"/>
                <a:cs typeface="Arial"/>
                <a:sym typeface="Arial"/>
              </a:rPr>
              <a:t> from controller </a:t>
            </a:r>
            <a:r>
              <a:rPr lang="fa-IR" sz="1800" dirty="0">
                <a:solidFill>
                  <a:schemeClr val="dk1"/>
                </a:solidFill>
                <a:latin typeface="Arial"/>
                <a:ea typeface="Arial"/>
                <a:cs typeface="Arial"/>
                <a:sym typeface="Arial"/>
              </a:rPr>
              <a:t>”).</a:t>
            </a:r>
            <a:br>
              <a:rPr lang="fa-IR" sz="1800" dirty="0">
                <a:solidFill>
                  <a:schemeClr val="dk1"/>
                </a:solidFill>
                <a:latin typeface="Arial"/>
                <a:ea typeface="Arial"/>
                <a:cs typeface="Arial"/>
                <a:sym typeface="Arial"/>
              </a:rPr>
            </a:b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 </a:t>
            </a:r>
            <a:r>
              <a:rPr lang="fa-IR" sz="1800" b="1" dirty="0">
                <a:solidFill>
                  <a:schemeClr val="accent5">
                    <a:lumMod val="75000"/>
                  </a:schemeClr>
                </a:solidFill>
                <a:latin typeface="Arial"/>
                <a:ea typeface="Arial"/>
                <a:cs typeface="Arial"/>
                <a:sym typeface="Arial"/>
              </a:rPr>
              <a:t>to controller </a:t>
            </a:r>
            <a:r>
              <a:rPr lang="fa-IR" sz="1800" dirty="0">
                <a:solidFill>
                  <a:schemeClr val="dk1"/>
                </a:solidFill>
                <a:latin typeface="Arial"/>
                <a:ea typeface="Arial"/>
                <a:cs typeface="Arial"/>
                <a:sym typeface="Arial"/>
              </a:rPr>
              <a:t>: بسته config همان مسیر را دنبال می‌کند، اما جدول زمانی برای آپلود را با شکاف زمانی 7 و جابه‌جایی کانال 0 اضافه می‌کند. Flow-id در اینجا برابر با 1 است (=” to controller”).</a:t>
            </a:r>
            <a:endParaRPr sz="1800" dirty="0">
              <a:solidFill>
                <a:schemeClr val="dk1"/>
              </a:solidFill>
              <a:latin typeface="Arial"/>
              <a:ea typeface="Arial"/>
              <a:cs typeface="Arial"/>
              <a:sym typeface="Arial"/>
            </a:endParaRPr>
          </a:p>
        </p:txBody>
      </p:sp>
      <p:sp>
        <p:nvSpPr>
          <p:cNvPr id="317" name="Google Shape;317;p29"/>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763929" y="567159"/>
            <a:ext cx="10513671" cy="5764193"/>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خلاصه:</a:t>
            </a:r>
            <a:br>
              <a:rPr lang="fa-IR" sz="1800">
                <a:solidFill>
                  <a:schemeClr val="dk1"/>
                </a:solidFill>
                <a:latin typeface="Arial"/>
                <a:ea typeface="Arial"/>
                <a:cs typeface="Arial"/>
                <a:sym typeface="Arial"/>
              </a:rPr>
            </a:br>
            <a:r>
              <a:rPr lang="fa-IR" sz="1800">
                <a:solidFill>
                  <a:schemeClr val="dk1"/>
                </a:solidFill>
                <a:latin typeface="Arial"/>
                <a:ea typeface="Arial"/>
                <a:cs typeface="Arial"/>
                <a:sym typeface="Arial"/>
              </a:rPr>
              <a:t>Industrial Internet of things(IIOT) اینترنت اشیاء صنعتی نیاز دارند بر زیرساخت بی سیمی تکیه کنند که بتواند </a:t>
            </a:r>
            <a:r>
              <a:rPr lang="fa-IR" sz="1800" b="1">
                <a:solidFill>
                  <a:schemeClr val="dk1"/>
                </a:solidFill>
                <a:latin typeface="Arial"/>
                <a:ea typeface="Arial"/>
                <a:cs typeface="Arial"/>
                <a:sym typeface="Arial"/>
              </a:rPr>
              <a:t>تاخیر end to end کم</a:t>
            </a:r>
            <a:r>
              <a:rPr lang="fa-IR" sz="1800">
                <a:solidFill>
                  <a:schemeClr val="dk1"/>
                </a:solidFill>
                <a:latin typeface="Arial"/>
                <a:ea typeface="Arial"/>
                <a:cs typeface="Arial"/>
                <a:sym typeface="Arial"/>
              </a:rPr>
              <a:t> و</a:t>
            </a:r>
            <a:r>
              <a:rPr lang="fa-IR" sz="1800" b="1">
                <a:solidFill>
                  <a:schemeClr val="dk1"/>
                </a:solidFill>
                <a:latin typeface="Arial"/>
                <a:ea typeface="Arial"/>
                <a:cs typeface="Arial"/>
                <a:sym typeface="Arial"/>
              </a:rPr>
              <a:t> قابلیت اطمینان بالا</a:t>
            </a:r>
            <a:r>
              <a:rPr lang="fa-IR" sz="1800">
                <a:solidFill>
                  <a:schemeClr val="dk1"/>
                </a:solidFill>
                <a:latin typeface="Arial"/>
                <a:ea typeface="Arial"/>
                <a:cs typeface="Arial"/>
                <a:sym typeface="Arial"/>
              </a:rPr>
              <a:t> را فراهم کند.</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SDN برای چابک تر شدن شبکه پیشنهاد شده که در ان پردازش تصمیم گیری به یک </a:t>
            </a:r>
            <a:r>
              <a:rPr lang="fa-IR" sz="1800" b="1">
                <a:solidFill>
                  <a:schemeClr val="dk1"/>
                </a:solidFill>
                <a:latin typeface="Arial"/>
                <a:ea typeface="Arial"/>
                <a:cs typeface="Arial"/>
                <a:sym typeface="Arial"/>
              </a:rPr>
              <a:t>کنترلر </a:t>
            </a:r>
            <a:r>
              <a:rPr lang="fa-IR" sz="1800">
                <a:solidFill>
                  <a:schemeClr val="dk1"/>
                </a:solidFill>
                <a:latin typeface="Arial"/>
                <a:ea typeface="Arial"/>
                <a:cs typeface="Arial"/>
                <a:sym typeface="Arial"/>
              </a:rPr>
              <a:t>محول می شود.</a:t>
            </a:r>
            <a:br>
              <a:rPr lang="fa-IR" sz="1800">
                <a:solidFill>
                  <a:schemeClr val="dk1"/>
                </a:solidFill>
                <a:latin typeface="Arial"/>
                <a:ea typeface="Arial"/>
                <a:cs typeface="Arial"/>
                <a:sym typeface="Arial"/>
              </a:rPr>
            </a:br>
            <a:r>
              <a:rPr lang="fa-IR" sz="1800">
                <a:solidFill>
                  <a:schemeClr val="dk1"/>
                </a:solidFill>
                <a:latin typeface="Arial"/>
                <a:ea typeface="Arial"/>
                <a:cs typeface="Arial"/>
                <a:sym typeface="Arial"/>
              </a:rPr>
              <a:t>لینک های رادیویی </a:t>
            </a:r>
            <a:r>
              <a:rPr lang="fa-IR" sz="1800" b="1">
                <a:solidFill>
                  <a:schemeClr val="dk1"/>
                </a:solidFill>
                <a:latin typeface="Arial"/>
                <a:ea typeface="Arial"/>
                <a:cs typeface="Arial"/>
                <a:sym typeface="Arial"/>
              </a:rPr>
              <a:t>ناپایدارند </a:t>
            </a:r>
            <a:r>
              <a:rPr lang="fa-IR" sz="1800">
                <a:solidFill>
                  <a:schemeClr val="dk1"/>
                </a:solidFill>
                <a:latin typeface="Arial"/>
                <a:ea typeface="Arial"/>
                <a:cs typeface="Arial"/>
                <a:sym typeface="Arial"/>
              </a:rPr>
              <a:t>درصورتیکه کنترلر نیاز دارد که یک view صحیح از شبکه برای زمان بندی موٍثر بسته های ارسالی بسازد.</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در اینجا ما SDN-TSCH را پیشنهاد می دهیم تا در شبکه های زمانبندی شده بخش dataplanes  را از controlplanes جدا کند. </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ما یک contolplane قابل اعتماد می سازیم که یک مسیر بدون تصادم to controller و from controller  برقرار می کند.</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در SDN مبحث flow isolation تضمین شده است و هر flow می تواند </a:t>
            </a:r>
            <a:r>
              <a:rPr lang="fa-IR" sz="1800" b="1">
                <a:solidFill>
                  <a:schemeClr val="dk1"/>
                </a:solidFill>
                <a:latin typeface="Arial"/>
                <a:ea typeface="Arial"/>
                <a:cs typeface="Arial"/>
                <a:sym typeface="Arial"/>
              </a:rPr>
              <a:t>منابع اختصاصی</a:t>
            </a:r>
            <a:r>
              <a:rPr lang="fa-IR" sz="1800">
                <a:solidFill>
                  <a:schemeClr val="dk1"/>
                </a:solidFill>
                <a:latin typeface="Arial"/>
                <a:ea typeface="Arial"/>
                <a:cs typeface="Arial"/>
                <a:sym typeface="Arial"/>
              </a:rPr>
              <a:t> خود را رزرو کند و محدودیت تاخیرend to end و قابلیت اعتماد را رعایت کند.   </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2000"/>
              <a:buFont typeface="Bodoni"/>
              <a:buNone/>
            </a:pPr>
            <a:r>
              <a:rPr lang="fa-IR" sz="1800">
                <a:solidFill>
                  <a:schemeClr val="dk1"/>
                </a:solidFill>
                <a:latin typeface="Arial"/>
                <a:ea typeface="Arial"/>
                <a:cs typeface="Arial"/>
                <a:sym typeface="Arial"/>
              </a:rPr>
              <a:t>در آخر با شبیه ساز cooja نشان میدهیم حتی با وجود ترافیک بالا</a:t>
            </a:r>
            <a:r>
              <a:rPr lang="fa-IR" sz="1800" b="1">
                <a:solidFill>
                  <a:schemeClr val="dk1"/>
                </a:solidFill>
                <a:latin typeface="Arial"/>
                <a:ea typeface="Arial"/>
                <a:cs typeface="Arial"/>
                <a:sym typeface="Arial"/>
              </a:rPr>
              <a:t> قابلیت اطمینان بالایی</a:t>
            </a:r>
            <a:r>
              <a:rPr lang="fa-IR" sz="1800">
                <a:solidFill>
                  <a:schemeClr val="dk1"/>
                </a:solidFill>
                <a:latin typeface="Arial"/>
                <a:ea typeface="Arial"/>
                <a:cs typeface="Arial"/>
                <a:sym typeface="Arial"/>
              </a:rPr>
              <a:t> داریم.</a:t>
            </a:r>
            <a:br>
              <a:rPr lang="fa-IR" sz="2000">
                <a:solidFill>
                  <a:schemeClr val="dk1"/>
                </a:solidFill>
              </a:rPr>
            </a:br>
            <a:endParaRPr sz="2000">
              <a:solidFill>
                <a:schemeClr val="dk1"/>
              </a:solidFill>
            </a:endParaRPr>
          </a:p>
        </p:txBody>
      </p:sp>
      <p:sp>
        <p:nvSpPr>
          <p:cNvPr id="119" name="Google Shape;119;p3"/>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0"/>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1">
              <a:lnSpc>
                <a:spcPct val="150000"/>
              </a:lnSpc>
              <a:spcBef>
                <a:spcPts val="0"/>
              </a:spcBef>
              <a:spcAft>
                <a:spcPts val="0"/>
              </a:spcAft>
              <a:buClr>
                <a:schemeClr val="dk1"/>
              </a:buClr>
              <a:buSzPts val="1800"/>
              <a:buChar char="•"/>
            </a:pPr>
            <a:r>
              <a:rPr lang="fa-IR" dirty="0">
                <a:solidFill>
                  <a:schemeClr val="dk1"/>
                </a:solidFill>
              </a:rPr>
              <a:t>همان طورمشاهده می کنید، از یک سلول واحد برای یک گره به همه فرزندان آن استفاده می‌کنیم تا جدول زمانی خود را </a:t>
            </a:r>
            <a:r>
              <a:rPr lang="fa-IR" b="1" dirty="0">
                <a:solidFill>
                  <a:schemeClr val="dk1"/>
                </a:solidFill>
              </a:rPr>
              <a:t>فشرده‌ تر </a:t>
            </a:r>
            <a:r>
              <a:rPr lang="fa-IR" dirty="0">
                <a:solidFill>
                  <a:schemeClr val="dk1"/>
                </a:solidFill>
              </a:rPr>
              <a:t>کنیم و انرژی ذخیره کنیم. در واقع، همه فرزندان در حالت RX هستند و بسته config را دریافت خواهند کرد. با این حال، فقط فرزند با آدرس مقصد لایه لینک صحیح آن را پردازش خواهد کرد، سایر فرزندان بسته را حذف خواهند کرد. گوش دادن بیش از حد توسط جدول زمانی فشرده ‌تر برای صفحه کنترل که توسط این اشتراک‌ گذاری فرزندان به دست آمده است، جبران می ‌شود.</a:t>
            </a:r>
            <a:endParaRPr dirty="0">
              <a:solidFill>
                <a:schemeClr val="dk1"/>
              </a:solidFil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rPr>
              <a:t>از آنجایی که گره جدید هنوز پیکربندی نشده است، آخرین جهش به عنوان یک مورد خاص مدیریت می‌شود. گرهی که قبل از آخرین شناسه در مسیر است، از یک سلول مشترک برای ارسال بسته config به گره جدید استفاده خواهد کرد. در واقع، هنوز سلول اختصاصی برای گره جدید وجود ندارد. با این حال، بار بسیار کم است (فقط برای گره‌های جدید) و به‌ روزرسانی‌های بعدی از سلول‌های صفحه کنترل اختصاصی جدید نصب شده توسط گره جدید استفاده خواهند کرد.</a:t>
            </a:r>
            <a:endParaRPr dirty="0">
              <a:solidFill>
                <a:schemeClr val="dk1"/>
              </a:solidFill>
            </a:endParaRPr>
          </a:p>
        </p:txBody>
      </p:sp>
      <p:sp>
        <p:nvSpPr>
          <p:cNvPr id="324" name="Google Shape;324;p30"/>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29</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title"/>
          </p:nvPr>
        </p:nvSpPr>
        <p:spPr>
          <a:xfrm>
            <a:off x="578499" y="177282"/>
            <a:ext cx="11066106" cy="6102220"/>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800"/>
              <a:buFont typeface="Arial"/>
              <a:buNone/>
            </a:pPr>
            <a:r>
              <a:rPr lang="fa-IR" sz="1800" dirty="0">
                <a:solidFill>
                  <a:schemeClr val="dk1"/>
                </a:solidFill>
                <a:latin typeface="Arial"/>
                <a:ea typeface="Arial"/>
                <a:cs typeface="Arial"/>
                <a:sym typeface="Arial"/>
              </a:rPr>
              <a:t>در شکل 2، گره  B بسته config را از کنترلر دریافت می‌کند. آن آیتم را در جدول زمانی که مربوط به سلول‌های TX آن است (یعنی اولین مورد) استخراج می‌کند. در اینجا، شکاف زمانی 4 قبلاً در جدول زمانی آن وجود دارد (مربوط به حالت </a:t>
            </a:r>
            <a:r>
              <a:rPr lang="en-US" sz="1800" dirty="0">
                <a:solidFill>
                  <a:schemeClr val="dk1"/>
                </a:solidFill>
                <a:latin typeface="Arial"/>
                <a:ea typeface="Arial"/>
                <a:cs typeface="Arial"/>
                <a:sym typeface="Arial"/>
              </a:rPr>
              <a:t>to children</a:t>
            </a:r>
            <a:r>
              <a:rPr lang="fa-IR" sz="1800" dirty="0">
                <a:solidFill>
                  <a:schemeClr val="dk1"/>
                </a:solidFill>
                <a:latin typeface="Arial"/>
                <a:ea typeface="Arial"/>
                <a:cs typeface="Arial"/>
                <a:sym typeface="Arial"/>
              </a:rPr>
              <a:t> / </a:t>
            </a:r>
            <a:r>
              <a:rPr lang="en-US" sz="1800" dirty="0">
                <a:solidFill>
                  <a:schemeClr val="dk1"/>
                </a:solidFill>
                <a:latin typeface="Arial"/>
                <a:ea typeface="Arial"/>
                <a:cs typeface="Arial"/>
                <a:sym typeface="Arial"/>
              </a:rPr>
              <a:t>from controller</a:t>
            </a:r>
            <a:r>
              <a:rPr lang="fa-IR" sz="1800" dirty="0">
                <a:solidFill>
                  <a:schemeClr val="dk1"/>
                </a:solidFill>
                <a:latin typeface="Arial"/>
                <a:ea typeface="Arial"/>
                <a:cs typeface="Arial"/>
                <a:sym typeface="Arial"/>
              </a:rPr>
              <a:t> است) و B آن را رد می‌کند. سپس سلول‌های TX مربوط به جهش بعدی را استخراج می‌کند: هیچکدام وجود ندارد، و بنابراین بسته به جهش بعدی (A در مسیر) فوروارد می‌شود.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گره A، صفحه کنترل پیکربندی شده است و یک مسیر بدون تصادم از و به کنترلر وجود دارد. A می‌تواند شروع به ارسال </a:t>
            </a:r>
            <a:r>
              <a:rPr lang="en-US" sz="1800" dirty="0">
                <a:latin typeface="+mj-lt"/>
              </a:rPr>
              <a:t>Beacons</a:t>
            </a:r>
            <a:r>
              <a:rPr lang="fa-IR" sz="1800" dirty="0">
                <a:solidFill>
                  <a:schemeClr val="dk1"/>
                </a:solidFill>
                <a:latin typeface="Arial"/>
                <a:ea typeface="Arial"/>
                <a:cs typeface="Arial"/>
                <a:sym typeface="Arial"/>
              </a:rPr>
              <a:t> بهبود</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یافته برای همسایگان متصل نشده کند.</a:t>
            </a:r>
            <a:endParaRPr dirty="0"/>
          </a:p>
        </p:txBody>
      </p:sp>
      <p:sp>
        <p:nvSpPr>
          <p:cNvPr id="331" name="Google Shape;331;p31"/>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30</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2"/>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1">
              <a:lnSpc>
                <a:spcPct val="150000"/>
              </a:lnSpc>
              <a:spcBef>
                <a:spcPts val="0"/>
              </a:spcBef>
              <a:spcAft>
                <a:spcPts val="0"/>
              </a:spcAft>
              <a:buClr>
                <a:srgbClr val="C00000"/>
              </a:buClr>
              <a:buSzPts val="1800"/>
              <a:buChar char="•"/>
            </a:pPr>
            <a:r>
              <a:rPr lang="fa-IR" dirty="0">
                <a:solidFill>
                  <a:schemeClr val="accent5">
                    <a:lumMod val="75000"/>
                  </a:schemeClr>
                </a:solidFill>
              </a:rPr>
              <a:t>E.Best Effort Traficx</a:t>
            </a:r>
            <a:endParaRPr dirty="0">
              <a:solidFill>
                <a:schemeClr val="accent5">
                  <a:lumMod val="75000"/>
                </a:schemeClr>
              </a:solidFil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rPr>
              <a:t>یک استراتژی Best Effort را پیشنهاد می‌کنیم که در آن بلافاصله پس از پیوستن به صفحه کنترل، هر دستگاه سلول‌هایی برای ترافیک Best Effort خود به سمت مقصد دریافت می‌کند. دقیق‌تر بگوییم، کنترلر یک بسته config جدید برای رزرو سلول‌های BF-TS</a:t>
            </a:r>
            <a:r>
              <a:rPr lang="en-US" dirty="0">
                <a:solidFill>
                  <a:schemeClr val="dk1"/>
                </a:solidFill>
              </a:rPr>
              <a:t> </a:t>
            </a:r>
            <a:r>
              <a:rPr lang="fa-IR" dirty="0">
                <a:solidFill>
                  <a:schemeClr val="dk1"/>
                </a:solidFill>
              </a:rPr>
              <a:t> در هر فریم زمانی از گره جدید به والد آن تولید می‌کند. از آنجایی که تنها یک فرستنده در طول این سلول فعال است، هیچ برخوردی رخ نمی‌ دهد. با این حال، تمام جریان‌های Best Effort از سلول‌های یکسانی استفاده می‌کنند و بسته‌های داده ممکن است به دلیل سرریز بافر حذف شوند. </a:t>
            </a:r>
            <a:endParaRPr dirty="0">
              <a:solidFill>
                <a:schemeClr val="dk1"/>
              </a:solidFill>
            </a:endParaRPr>
          </a:p>
          <a:p>
            <a:pPr marL="228600" lvl="0" indent="-114300" algn="r" rtl="1">
              <a:lnSpc>
                <a:spcPct val="150000"/>
              </a:lnSpc>
              <a:spcBef>
                <a:spcPts val="2200"/>
              </a:spcBef>
              <a:spcAft>
                <a:spcPts val="0"/>
              </a:spcAft>
              <a:buClr>
                <a:srgbClr val="595959"/>
              </a:buClr>
              <a:buSzPts val="1800"/>
              <a:buNone/>
            </a:pPr>
            <a:endParaRPr dirty="0">
              <a:solidFill>
                <a:schemeClr val="dk1"/>
              </a:solidFil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rPr>
              <a:t>در شکل 2، کنترلر یک بسته config جدید برای اعلام سلول تلاش بهینه (شکاف زمانی 8، جابه‌جایی کانال 0) برای لینک A-&gt;B  ارسال می‌کند.</a:t>
            </a:r>
            <a:endParaRPr dirty="0"/>
          </a:p>
        </p:txBody>
      </p:sp>
      <p:sp>
        <p:nvSpPr>
          <p:cNvPr id="338" name="Google Shape;338;p32"/>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3"/>
          <p:cNvSpPr txBox="1">
            <a:spLocks noGrp="1"/>
          </p:cNvSpPr>
          <p:nvPr>
            <p:ph type="title"/>
          </p:nvPr>
        </p:nvSpPr>
        <p:spPr>
          <a:xfrm>
            <a:off x="578499" y="177282"/>
            <a:ext cx="11066106" cy="6102220"/>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rgbClr val="C00000"/>
              </a:buClr>
              <a:buSzPts val="1800"/>
              <a:buFont typeface="Arial"/>
              <a:buNone/>
            </a:pPr>
            <a:r>
              <a:rPr lang="fa-IR" sz="1800" dirty="0">
                <a:solidFill>
                  <a:schemeClr val="accent5">
                    <a:lumMod val="75000"/>
                  </a:schemeClr>
                </a:solidFill>
                <a:latin typeface="Arial"/>
                <a:ea typeface="Arial"/>
                <a:cs typeface="Arial"/>
                <a:sym typeface="Arial"/>
              </a:rPr>
              <a:t>F. Admission of a novel critical flow</a:t>
            </a:r>
            <a:br>
              <a:rPr lang="fa-IR" sz="1800" dirty="0">
                <a:solidFill>
                  <a:srgbClr val="C00000"/>
                </a:solidFill>
                <a:latin typeface="Arial"/>
                <a:ea typeface="Arial"/>
                <a:cs typeface="Arial"/>
                <a:sym typeface="Arial"/>
              </a:rPr>
            </a:br>
            <a:br>
              <a:rPr lang="fa-IR" sz="1600" dirty="0">
                <a:solidFill>
                  <a:schemeClr val="dk1"/>
                </a:solidFill>
                <a:highlight>
                  <a:srgbClr val="FF99FF"/>
                </a:highlight>
                <a:latin typeface="Arial"/>
                <a:ea typeface="Arial"/>
                <a:cs typeface="Arial"/>
                <a:sym typeface="Arial"/>
              </a:rPr>
            </a:br>
            <a:r>
              <a:rPr lang="fa-IR" sz="1800" dirty="0">
                <a:solidFill>
                  <a:schemeClr val="dk1"/>
                </a:solidFill>
                <a:latin typeface="Arial"/>
                <a:ea typeface="Arial"/>
                <a:cs typeface="Arial"/>
                <a:sym typeface="Arial"/>
              </a:rPr>
              <a:t>SDN-TSCH همچنین از جداسازی جریان پشتیبانی می‌کند. هر برنامه کاربردی بحرانی دارای الزامات خاص کیفیت خدمات (QoS) است و حداقل قابلیت اطمینان end to end و حداکثر تأخیر end to end خود را تعریف می‌کند. هنگامی که برنامه یک اتصال UDP باز می‌کند، لایه انتقال از کنترلر درخواست رزرو جدیدی با مشخصات برنامه می‌کند. لایه SDN  منبع یک بسته flow-request ایجاد کرده و آن را از طریق صفحه کنترل با استفاده از flow-id به کنترلر ارسال می‌کند.</a:t>
            </a:r>
            <a:endParaRPr sz="1600" dirty="0">
              <a:solidFill>
                <a:schemeClr val="dk1"/>
              </a:solidFill>
              <a:latin typeface="Arial"/>
              <a:ea typeface="Arial"/>
              <a:cs typeface="Arial"/>
              <a:sym typeface="Arial"/>
            </a:endParaRPr>
          </a:p>
        </p:txBody>
      </p:sp>
      <p:sp>
        <p:nvSpPr>
          <p:cNvPr id="345" name="Google Shape;345;p33"/>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32</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4"/>
          <p:cNvSpPr txBox="1">
            <a:spLocks noGrp="1"/>
          </p:cNvSpPr>
          <p:nvPr>
            <p:ph type="title"/>
          </p:nvPr>
        </p:nvSpPr>
        <p:spPr>
          <a:xfrm>
            <a:off x="914400" y="1020445"/>
            <a:ext cx="4114800" cy="5029200"/>
          </a:xfrm>
          <a:prstGeom prst="rect">
            <a:avLst/>
          </a:prstGeom>
          <a:noFill/>
          <a:ln>
            <a:noFill/>
          </a:ln>
        </p:spPr>
        <p:txBody>
          <a:bodyPr spcFirstLastPara="1" wrap="square" lIns="91425" tIns="45700" rIns="91425" bIns="45700" anchor="ctr" anchorCtr="0">
            <a:noAutofit/>
          </a:bodyPr>
          <a:lstStyle/>
          <a:p>
            <a:pPr marL="0" marR="0" lvl="0" indent="0" algn="r" rtl="1">
              <a:lnSpc>
                <a:spcPct val="100000"/>
              </a:lnSpc>
              <a:spcBef>
                <a:spcPts val="0"/>
              </a:spcBef>
              <a:spcAft>
                <a:spcPts val="0"/>
              </a:spcAft>
              <a:buClr>
                <a:schemeClr val="dk1"/>
              </a:buClr>
              <a:buSzPts val="1800"/>
              <a:buFont typeface="Arial"/>
              <a:buNone/>
            </a:pPr>
            <a:br>
              <a:rPr lang="fa-IR" sz="1800" dirty="0">
                <a:solidFill>
                  <a:schemeClr val="tx1"/>
                </a:solidFill>
                <a:latin typeface="+mj-lt"/>
                <a:ea typeface="Arial"/>
                <a:cs typeface="Arial"/>
                <a:sym typeface="Arial"/>
              </a:rPr>
            </a:br>
            <a:r>
              <a:rPr lang="fa-IR" sz="1800" b="0" i="0" u="none" strike="noStrike" cap="none" dirty="0">
                <a:solidFill>
                  <a:schemeClr val="tx1"/>
                </a:solidFill>
                <a:latin typeface="+mj-lt"/>
                <a:ea typeface="Arial"/>
                <a:cs typeface="Arial"/>
                <a:sym typeface="Arial"/>
              </a:rPr>
              <a:t> flow-request شامل موارد زیر است: </a:t>
            </a:r>
            <a:br>
              <a:rPr lang="fa-IR" sz="1800" b="0" i="0" u="none" strike="noStrike" cap="none" dirty="0">
                <a:solidFill>
                  <a:schemeClr val="tx1"/>
                </a:solidFill>
                <a:latin typeface="+mj-lt"/>
                <a:ea typeface="Arial"/>
                <a:cs typeface="Arial"/>
                <a:sym typeface="Arial"/>
              </a:rPr>
            </a:br>
            <a:r>
              <a:rPr lang="fa-IR" sz="1800" dirty="0">
                <a:solidFill>
                  <a:schemeClr val="tx1"/>
                </a:solidFill>
                <a:latin typeface="+mj-lt"/>
                <a:ea typeface="Arial"/>
                <a:cs typeface="Arial"/>
                <a:sym typeface="Arial"/>
              </a:rPr>
              <a:t> 1. </a:t>
            </a:r>
            <a:r>
              <a:rPr lang="fa-IR" sz="1800" b="0" i="0" u="none" strike="noStrike" cap="none" dirty="0">
                <a:solidFill>
                  <a:schemeClr val="tx1"/>
                </a:solidFill>
                <a:latin typeface="+mj-lt"/>
                <a:ea typeface="Arial"/>
                <a:cs typeface="Arial"/>
                <a:sym typeface="Arial"/>
              </a:rPr>
              <a:t>آدرس سوکت</a:t>
            </a:r>
            <a:br>
              <a:rPr lang="fa-IR" sz="1800" b="0" i="0" u="none" strike="noStrike" cap="none" dirty="0">
                <a:solidFill>
                  <a:schemeClr val="tx1"/>
                </a:solidFill>
                <a:latin typeface="+mj-lt"/>
                <a:ea typeface="Arial"/>
                <a:cs typeface="Arial"/>
                <a:sym typeface="Arial"/>
              </a:rPr>
            </a:br>
            <a:r>
              <a:rPr lang="fa-IR" sz="1800" b="0" i="0" u="none" strike="noStrike" cap="none" dirty="0">
                <a:solidFill>
                  <a:schemeClr val="tx1"/>
                </a:solidFill>
                <a:latin typeface="+mj-lt"/>
                <a:ea typeface="Arial"/>
                <a:cs typeface="Arial"/>
                <a:sym typeface="Arial"/>
              </a:rPr>
              <a:t> 2. مشخصات ترافیک</a:t>
            </a:r>
            <a:br>
              <a:rPr lang="fa-IR" sz="1800" b="0" i="0" u="none" strike="noStrike" cap="none" dirty="0">
                <a:solidFill>
                  <a:schemeClr val="tx1"/>
                </a:solidFill>
                <a:latin typeface="+mj-lt"/>
                <a:ea typeface="Arial"/>
                <a:cs typeface="Arial"/>
                <a:sym typeface="Arial"/>
              </a:rPr>
            </a:br>
            <a:br>
              <a:rPr lang="fa-IR" sz="1800" b="0" i="0" u="none" strike="noStrike" cap="none" dirty="0">
                <a:solidFill>
                  <a:schemeClr val="tx1"/>
                </a:solidFill>
                <a:highlight>
                  <a:srgbClr val="FFCC99"/>
                </a:highlight>
                <a:latin typeface="+mj-lt"/>
                <a:ea typeface="Arial"/>
                <a:cs typeface="Arial"/>
                <a:sym typeface="Arial"/>
              </a:rPr>
            </a:br>
            <a:r>
              <a:rPr lang="fa-IR" sz="1800" b="0" i="0" u="none" strike="noStrike" cap="none" dirty="0">
                <a:solidFill>
                  <a:schemeClr val="tx1"/>
                </a:solidFill>
                <a:latin typeface="+mj-lt"/>
                <a:ea typeface="Arial"/>
                <a:cs typeface="Arial"/>
                <a:sym typeface="Arial"/>
              </a:rPr>
              <a:t>بنابراین، کنترلر دقیقاً نیازمندی‌ها را می‌داند و می‌تواند یک جدول زمانی برای رزرو پهنای باند کافی برای جریان جدید محاسبه کند:</a:t>
            </a:r>
            <a:br>
              <a:rPr lang="fa-IR" sz="1800" b="0" i="0" u="none" strike="noStrike" cap="none" dirty="0">
                <a:solidFill>
                  <a:schemeClr val="tx1"/>
                </a:solidFill>
                <a:latin typeface="+mj-lt"/>
                <a:ea typeface="Arial"/>
                <a:cs typeface="Arial"/>
                <a:sym typeface="Arial"/>
              </a:rPr>
            </a:br>
            <a:r>
              <a:rPr lang="fa-IR" sz="1800" dirty="0">
                <a:solidFill>
                  <a:schemeClr val="tx1"/>
                </a:solidFill>
                <a:latin typeface="+mj-lt"/>
              </a:rPr>
              <a:t>آن سلول‌های اضافی را در طول مسیر برای رعایت قابلیت اطمینان انتها به انتها فراهم می‌کند</a:t>
            </a:r>
            <a:br>
              <a:rPr lang="fa-IR" sz="1800" dirty="0">
                <a:solidFill>
                  <a:schemeClr val="tx1"/>
                </a:solidFill>
                <a:latin typeface="+mj-lt"/>
                <a:ea typeface="Arial"/>
                <a:cs typeface="Arial"/>
                <a:sym typeface="Arial"/>
              </a:rPr>
            </a:br>
            <a:r>
              <a:rPr lang="fa-IR" sz="1800" dirty="0">
                <a:solidFill>
                  <a:schemeClr val="tx1"/>
                </a:solidFill>
                <a:latin typeface="+mj-lt"/>
              </a:rPr>
              <a:t>سعی می‌کند سلول‌ها را پشت سر هم برنامه‌ریزی کند (سلول ارسال پس از آخرین سلول بازفرست قبلی جهش) تا تأخیر back to back را به حداقل برساند.</a:t>
            </a:r>
            <a:r>
              <a:rPr lang="fa-IR" sz="1800" dirty="0">
                <a:solidFill>
                  <a:schemeClr val="tx1"/>
                </a:solidFill>
                <a:latin typeface="+mj-lt"/>
                <a:ea typeface="Arial"/>
                <a:cs typeface="Arial"/>
                <a:sym typeface="Arial"/>
              </a:rPr>
              <a:t> </a:t>
            </a:r>
            <a:br>
              <a:rPr lang="fa-IR" sz="1800" b="0" i="0" u="none" strike="noStrike" cap="none" dirty="0">
                <a:solidFill>
                  <a:schemeClr val="tx1"/>
                </a:solidFill>
                <a:highlight>
                  <a:srgbClr val="FF9999"/>
                </a:highlight>
                <a:latin typeface="+mj-lt"/>
                <a:ea typeface="Arial"/>
                <a:cs typeface="Arial"/>
                <a:sym typeface="Arial"/>
              </a:rPr>
            </a:br>
            <a:br>
              <a:rPr lang="fa-IR" sz="1800" b="0" i="0" u="none" strike="noStrike" cap="none" dirty="0">
                <a:solidFill>
                  <a:schemeClr val="tx1"/>
                </a:solidFill>
                <a:latin typeface="+mj-lt"/>
                <a:ea typeface="Arial"/>
                <a:cs typeface="Arial"/>
                <a:sym typeface="Arial"/>
              </a:rPr>
            </a:br>
            <a:endParaRPr sz="1800" dirty="0">
              <a:solidFill>
                <a:schemeClr val="tx1"/>
              </a:solidFill>
              <a:latin typeface="+mj-lt"/>
            </a:endParaRPr>
          </a:p>
        </p:txBody>
      </p:sp>
      <p:pic>
        <p:nvPicPr>
          <p:cNvPr id="351" name="Google Shape;351;p34"/>
          <p:cNvPicPr preferRelativeResize="0"/>
          <p:nvPr/>
        </p:nvPicPr>
        <p:blipFill rotWithShape="1">
          <a:blip r:embed="rId3">
            <a:alphaModFix/>
          </a:blip>
          <a:srcRect/>
          <a:stretch/>
        </p:blipFill>
        <p:spPr>
          <a:xfrm>
            <a:off x="5670680" y="1231639"/>
            <a:ext cx="5869043" cy="3890866"/>
          </a:xfrm>
          <a:prstGeom prst="rect">
            <a:avLst/>
          </a:prstGeom>
          <a:noFill/>
          <a:ln>
            <a:noFill/>
          </a:ln>
        </p:spPr>
      </p:pic>
      <p:sp>
        <p:nvSpPr>
          <p:cNvPr id="352" name="Google Shape;352;p34"/>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5"/>
          <p:cNvSpPr txBox="1">
            <a:spLocks noGrp="1"/>
          </p:cNvSpPr>
          <p:nvPr>
            <p:ph type="title"/>
          </p:nvPr>
        </p:nvSpPr>
        <p:spPr>
          <a:xfrm>
            <a:off x="578499" y="177282"/>
            <a:ext cx="11066106" cy="6102220"/>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800"/>
              <a:buFont typeface="Arial"/>
              <a:buNone/>
            </a:pPr>
            <a:r>
              <a:rPr lang="fa-IR" sz="1800" dirty="0">
                <a:solidFill>
                  <a:schemeClr val="tx1"/>
                </a:solidFill>
                <a:latin typeface="Arial"/>
                <a:ea typeface="Arial"/>
                <a:cs typeface="Arial"/>
                <a:sym typeface="Arial"/>
              </a:rPr>
              <a:t>در راهکار ما، یک بسته config برای پیکربندی یک flow-id جدید و جدول زمانی برای کل مسیر کافی است. ما از مسیریابی منبع استفاده می‌کنیم، به طوری که مسیر شامل دو بخش است:</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1) از مقصد به مبدا: جدول زمانی این بخش خالی است (هیچ سلولی برای رزرو نیاز نیست)</a:t>
            </a:r>
            <a:br>
              <a:rPr lang="fa-IR" sz="1800" dirty="0">
                <a:solidFill>
                  <a:schemeClr val="tx1"/>
                </a:solidFill>
                <a:latin typeface="Arial"/>
                <a:ea typeface="Arial"/>
                <a:cs typeface="Arial"/>
                <a:sym typeface="Arial"/>
              </a:rPr>
            </a:br>
            <a:r>
              <a:rPr lang="fa-IR" sz="1800" dirty="0">
                <a:solidFill>
                  <a:schemeClr val="tx1"/>
                </a:solidFill>
                <a:latin typeface="Arial"/>
                <a:ea typeface="Arial"/>
                <a:cs typeface="Arial"/>
                <a:sym typeface="Arial"/>
              </a:rPr>
              <a:t> 2) از مبدا به مقصد: هر جهش تعداد مشخصی سلول در بخش جدول زمانی بسته config دارد. از آنجایی که بسته سپس از مقصد به مبدا مسیریابی می‌شود، مبدا می‌تواند مطمئن باشد که پس از دریافت بسته config، همه چیز پیکربندی شده است. می‌تواند با خیال راحت شروع به انتقال بسته‌های داده مربوط به برنامه جدید کند.</a:t>
            </a:r>
            <a:br>
              <a:rPr lang="fa-IR" sz="1800" dirty="0">
                <a:solidFill>
                  <a:schemeClr val="dk1"/>
                </a:solidFill>
                <a:latin typeface="Arial"/>
                <a:ea typeface="Arial"/>
                <a:cs typeface="Arial"/>
                <a:sym typeface="Arial"/>
              </a:rPr>
            </a:br>
            <a:br>
              <a:rPr lang="fa-IR" sz="1800" dirty="0">
                <a:solidFill>
                  <a:schemeClr val="dk1"/>
                </a:solidFill>
                <a:latin typeface="Arial"/>
                <a:ea typeface="Arial"/>
                <a:cs typeface="Arial"/>
                <a:sym typeface="Arial"/>
              </a:rPr>
            </a:br>
            <a:r>
              <a:rPr lang="fa-IR" sz="1800" dirty="0">
                <a:solidFill>
                  <a:schemeClr val="accent5">
                    <a:lumMod val="75000"/>
                  </a:schemeClr>
                </a:solidFill>
                <a:latin typeface="Arial"/>
                <a:ea typeface="Arial"/>
                <a:cs typeface="Arial"/>
                <a:sym typeface="Arial"/>
              </a:rPr>
              <a:t>IV. PERFORMANCE EVALUATION</a:t>
            </a:r>
            <a:br>
              <a:rPr lang="fa-IR" sz="1800" dirty="0">
                <a:solidFill>
                  <a:schemeClr val="dk1"/>
                </a:solidFill>
                <a:highlight>
                  <a:srgbClr val="FF00FF"/>
                </a:highlight>
                <a:latin typeface="Arial"/>
                <a:ea typeface="Arial"/>
                <a:cs typeface="Arial"/>
                <a:sym typeface="Arial"/>
              </a:rPr>
            </a:br>
            <a:r>
              <a:rPr lang="fa-IR" sz="1800" dirty="0">
                <a:solidFill>
                  <a:schemeClr val="dk1"/>
                </a:solidFill>
                <a:latin typeface="Arial"/>
                <a:ea typeface="Arial"/>
                <a:cs typeface="Arial"/>
                <a:sym typeface="Arial"/>
              </a:rPr>
              <a:t>برای ارزیابی عملکرد SDN-TSCH، SDN-TSCH و Orchestra [9]  را شبیه‌سازی کردیم که نشان‌دهنده یک برنامه‌ریز توزیع‌شده پیشرفته برای IEEE 802.15.4-TSCH است.</a:t>
            </a:r>
            <a:endParaRPr dirty="0"/>
          </a:p>
        </p:txBody>
      </p:sp>
      <p:sp>
        <p:nvSpPr>
          <p:cNvPr id="359" name="Google Shape;359;p35"/>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0" marR="0" lvl="0" indent="-114300" algn="r" rtl="1">
              <a:lnSpc>
                <a:spcPct val="150000"/>
              </a:lnSpc>
              <a:spcBef>
                <a:spcPts val="0"/>
              </a:spcBef>
              <a:spcAft>
                <a:spcPts val="0"/>
              </a:spcAft>
              <a:buClr>
                <a:srgbClr val="C00000"/>
              </a:buClr>
              <a:buSzPts val="1800"/>
              <a:buChar char="•"/>
            </a:pPr>
            <a:r>
              <a:rPr lang="fa-IR" dirty="0">
                <a:solidFill>
                  <a:schemeClr val="accent5">
                    <a:lumMod val="75000"/>
                  </a:schemeClr>
                </a:solidFill>
                <a:latin typeface="Arial"/>
                <a:ea typeface="Arial"/>
                <a:cs typeface="Arial"/>
                <a:sym typeface="Arial"/>
              </a:rPr>
              <a:t>A. Evaluation setup</a:t>
            </a:r>
            <a:endParaRPr sz="1800" b="1" i="0" u="none" strike="noStrike" cap="none" dirty="0">
              <a:solidFill>
                <a:schemeClr val="accent5">
                  <a:lumMod val="75000"/>
                </a:schemeClr>
              </a:solidFill>
              <a:latin typeface="Arial"/>
              <a:ea typeface="Arial"/>
              <a:cs typeface="Arial"/>
              <a:sym typeface="Arial"/>
            </a:endParaRPr>
          </a:p>
          <a:p>
            <a:pPr marL="228600" lvl="0" indent="-228600" algn="r" rtl="1">
              <a:lnSpc>
                <a:spcPct val="150000"/>
              </a:lnSpc>
              <a:spcBef>
                <a:spcPts val="0"/>
              </a:spcBef>
              <a:spcAft>
                <a:spcPts val="0"/>
              </a:spcAft>
              <a:buClr>
                <a:schemeClr val="dk1"/>
              </a:buClr>
              <a:buSzPts val="1800"/>
              <a:buChar char="•"/>
            </a:pPr>
            <a:r>
              <a:rPr lang="fa-IR" dirty="0">
                <a:solidFill>
                  <a:schemeClr val="dk1"/>
                </a:solidFill>
                <a:latin typeface="Arial"/>
                <a:ea typeface="Arial"/>
                <a:cs typeface="Arial"/>
                <a:sym typeface="Arial"/>
              </a:rPr>
              <a:t>برای پیاده‌سازی  SDN-TSCH از سیستم عامل Contiki-ng و شبیه‌ساز Cooja  استفاده می‌کنیم. Orchestra و SDN-TSCH  را مقایسه می‌کنیم. شبکه‌هایی با 5، 10 یا 15 گره و الگوی ترافیک همگرایی را شبیه‌سازی می‌کنیم. دو نوع جریان را شبیه‌سازی می‌کنیم:</a:t>
            </a:r>
            <a:endParaRPr dirty="0">
              <a:solidFill>
                <a:schemeClr val="dk1"/>
              </a:solidFill>
              <a:latin typeface="Arial"/>
              <a:ea typeface="Arial"/>
              <a:cs typeface="Arial"/>
              <a:sym typeface="Arial"/>
            </a:endParaRPr>
          </a:p>
          <a:p>
            <a:pPr marL="0" marR="0" lvl="0" indent="0" algn="r" rtl="1">
              <a:lnSpc>
                <a:spcPct val="150000"/>
              </a:lnSpc>
              <a:spcBef>
                <a:spcPts val="0"/>
              </a:spcBef>
              <a:spcAft>
                <a:spcPts val="0"/>
              </a:spcAft>
              <a:buClr>
                <a:srgbClr val="595959"/>
              </a:buClr>
              <a:buSzPts val="1800"/>
              <a:buFont typeface="Arial"/>
              <a:buNone/>
            </a:pPr>
            <a:endParaRPr b="1" dirty="0">
              <a:solidFill>
                <a:schemeClr val="dk1"/>
              </a:solidFill>
              <a:latin typeface="Arial"/>
              <a:ea typeface="Arial"/>
              <a:cs typeface="Arial"/>
              <a:sym typeface="Arial"/>
            </a:endParaRPr>
          </a:p>
          <a:p>
            <a:pPr marL="0" marR="0" lvl="0" indent="-114300" algn="r" rtl="1">
              <a:lnSpc>
                <a:spcPct val="150000"/>
              </a:lnSpc>
              <a:spcBef>
                <a:spcPts val="0"/>
              </a:spcBef>
              <a:spcAft>
                <a:spcPts val="0"/>
              </a:spcAft>
              <a:buClr>
                <a:srgbClr val="C00000"/>
              </a:buClr>
              <a:buSzPts val="1800"/>
              <a:buFont typeface="Arial"/>
              <a:buChar char="•"/>
            </a:pPr>
            <a:r>
              <a:rPr lang="fa-IR" sz="1800" b="1" i="0" u="none" strike="noStrike" cap="none" dirty="0">
                <a:solidFill>
                  <a:schemeClr val="accent5">
                    <a:lumMod val="75000"/>
                  </a:schemeClr>
                </a:solidFill>
                <a:latin typeface="Arial"/>
                <a:ea typeface="Arial"/>
                <a:cs typeface="Arial"/>
                <a:sym typeface="Arial"/>
              </a:rPr>
              <a:t>بحرانی:(critical)</a:t>
            </a:r>
            <a:r>
              <a:rPr lang="fa-IR" sz="1800" b="0" i="0" u="none" strike="noStrike" cap="none" dirty="0">
                <a:solidFill>
                  <a:schemeClr val="accent5">
                    <a:lumMod val="75000"/>
                  </a:schemeClr>
                </a:solidFill>
                <a:latin typeface="Arial"/>
                <a:ea typeface="Arial"/>
                <a:cs typeface="Arial"/>
                <a:sym typeface="Arial"/>
              </a:rPr>
              <a:t> </a:t>
            </a:r>
            <a:r>
              <a:rPr lang="fa-IR" sz="1800" b="0" i="0" u="none" strike="noStrike" cap="none" dirty="0">
                <a:solidFill>
                  <a:schemeClr val="dk1"/>
                </a:solidFill>
                <a:latin typeface="Arial"/>
                <a:ea typeface="Arial"/>
                <a:cs typeface="Arial"/>
                <a:sym typeface="Arial"/>
              </a:rPr>
              <a:t>کنترلر یک flow-id و مجموعه‌ای از سلول‌ها را برای یک جریان بحرانی واحد رزرو می‌کند. سه گره به صورت تصادفی در توپولوژی انتخاب می‌شوند تا یک جریان بحرانی تولید کنند. برنامه‌های کاربردی بحرانی هر 5 ثانیه یک بسته داده تولید می‌کنند و به 99 درصد نسبت تحویل بسته انتها به انتها نیاز دارند.</a:t>
            </a:r>
            <a:endParaRPr dirty="0"/>
          </a:p>
          <a:p>
            <a:pPr marL="0" marR="0" lvl="0" indent="-114300" algn="r" rtl="1">
              <a:lnSpc>
                <a:spcPct val="150000"/>
              </a:lnSpc>
              <a:spcBef>
                <a:spcPts val="0"/>
              </a:spcBef>
              <a:spcAft>
                <a:spcPts val="0"/>
              </a:spcAft>
              <a:buClr>
                <a:srgbClr val="C00000"/>
              </a:buClr>
              <a:buSzPts val="1800"/>
              <a:buFont typeface="Arial"/>
              <a:buChar char="•"/>
            </a:pPr>
            <a:r>
              <a:rPr lang="fa-IR" sz="1800" b="1" i="0" u="none" strike="noStrike" cap="none" dirty="0">
                <a:solidFill>
                  <a:schemeClr val="accent5">
                    <a:lumMod val="75000"/>
                  </a:schemeClr>
                </a:solidFill>
                <a:latin typeface="Arial"/>
                <a:ea typeface="Arial"/>
                <a:cs typeface="Arial"/>
                <a:sym typeface="Arial"/>
              </a:rPr>
              <a:t>تلاش بهینه  :(</a:t>
            </a:r>
            <a:r>
              <a:rPr lang="fa-IR" b="1" dirty="0">
                <a:solidFill>
                  <a:schemeClr val="accent5">
                    <a:lumMod val="75000"/>
                  </a:schemeClr>
                </a:solidFill>
                <a:latin typeface="Arial"/>
                <a:ea typeface="Arial"/>
                <a:cs typeface="Arial"/>
                <a:sym typeface="Arial"/>
              </a:rPr>
              <a:t>best-effort)</a:t>
            </a:r>
            <a:r>
              <a:rPr lang="fa-IR" sz="1800" b="1" i="0" u="none" strike="noStrike" cap="none" dirty="0">
                <a:solidFill>
                  <a:schemeClr val="accent5">
                    <a:lumMod val="75000"/>
                  </a:schemeClr>
                </a:solidFill>
                <a:latin typeface="Arial"/>
                <a:ea typeface="Arial"/>
                <a:cs typeface="Arial"/>
                <a:sym typeface="Arial"/>
              </a:rPr>
              <a:t> </a:t>
            </a:r>
            <a:r>
              <a:rPr lang="fa-IR" sz="1800" b="0" i="0" u="none" strike="noStrike" cap="none" dirty="0">
                <a:solidFill>
                  <a:schemeClr val="dk1"/>
                </a:solidFill>
                <a:latin typeface="Arial"/>
                <a:ea typeface="Arial"/>
                <a:cs typeface="Arial"/>
                <a:sym typeface="Arial"/>
              </a:rPr>
              <a:t>برنامه‌های کاربردی تلاش بهینه ترافیک </a:t>
            </a:r>
            <a:r>
              <a:rPr lang="fa-IR" dirty="0">
                <a:solidFill>
                  <a:schemeClr val="dk1"/>
                </a:solidFill>
                <a:latin typeface="Arial"/>
                <a:ea typeface="Arial"/>
                <a:cs typeface="Arial"/>
                <a:sym typeface="Arial"/>
              </a:rPr>
              <a:t>Poisson</a:t>
            </a:r>
            <a:r>
              <a:rPr lang="fa-IR" sz="1800" b="0" i="0" u="none" strike="noStrike" cap="none" dirty="0">
                <a:solidFill>
                  <a:schemeClr val="dk1"/>
                </a:solidFill>
                <a:latin typeface="Arial"/>
                <a:ea typeface="Arial"/>
                <a:cs typeface="Arial"/>
                <a:sym typeface="Arial"/>
              </a:rPr>
              <a:t> با میانگین یک بسته در هر 5 ثانیه تولید می‌کنند. ترافیک تلاش بهینه برای مثال جریان‌های فعال‌شده توسط رویداد را تقلید می‌کند. تمام گره‌های انتخاب‌نشده برای جریان‌های بحرانی یک جریان تلاش بهینه تولید می‌کنند. </a:t>
            </a:r>
            <a:endParaRPr sz="1800" b="0" i="0" u="none" strike="noStrike" cap="none" dirty="0">
              <a:solidFill>
                <a:schemeClr val="dk1"/>
              </a:solidFill>
              <a:latin typeface="Arial"/>
              <a:ea typeface="Arial"/>
              <a:cs typeface="Arial"/>
              <a:sym typeface="Arial"/>
            </a:endParaRPr>
          </a:p>
          <a:p>
            <a:pPr marL="228600" lvl="0" indent="-228600" algn="r" rtl="1">
              <a:lnSpc>
                <a:spcPct val="150000"/>
              </a:lnSpc>
              <a:spcBef>
                <a:spcPts val="0"/>
              </a:spcBef>
              <a:spcAft>
                <a:spcPts val="0"/>
              </a:spcAft>
              <a:buClr>
                <a:schemeClr val="dk1"/>
              </a:buClr>
              <a:buSzPts val="1800"/>
              <a:buChar char="•"/>
            </a:pPr>
            <a:r>
              <a:rPr lang="fa-IR" sz="1800" b="0" i="0" u="none" strike="noStrike" cap="none" dirty="0">
                <a:solidFill>
                  <a:schemeClr val="dk1"/>
                </a:solidFill>
                <a:latin typeface="Arial"/>
                <a:ea typeface="Arial"/>
                <a:cs typeface="Arial"/>
                <a:sym typeface="Arial"/>
              </a:rPr>
              <a:t>Orchestra با اندازه‌های فریم زمانی برنامه کاربردی مختلف اجرا می‌شود تا هزینه PDR بالا در مقابل مصرف انرژی را مشخص کند.</a:t>
            </a:r>
            <a:endParaRPr dirty="0"/>
          </a:p>
        </p:txBody>
      </p:sp>
      <p:sp>
        <p:nvSpPr>
          <p:cNvPr id="366" name="Google Shape;366;p36"/>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35</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578499" y="-1194318"/>
            <a:ext cx="11066106" cy="7473820"/>
          </a:xfrm>
          <a:prstGeom prst="rect">
            <a:avLst/>
          </a:prstGeom>
          <a:noFill/>
          <a:ln>
            <a:noFill/>
          </a:ln>
        </p:spPr>
        <p:txBody>
          <a:bodyPr spcFirstLastPara="1" wrap="square" lIns="91425" tIns="45700" rIns="91425" bIns="45700" anchor="ctr" anchorCtr="0">
            <a:noAutofit/>
          </a:bodyPr>
          <a:lstStyle/>
          <a:p>
            <a:pPr marL="0" marR="0" lvl="0" indent="0" algn="r" rtl="1">
              <a:lnSpc>
                <a:spcPct val="150000"/>
              </a:lnSpc>
              <a:spcBef>
                <a:spcPts val="0"/>
              </a:spcBef>
              <a:spcAft>
                <a:spcPts val="0"/>
              </a:spcAft>
              <a:buClr>
                <a:schemeClr val="dk1"/>
              </a:buClr>
              <a:buSzPts val="1600"/>
              <a:buFont typeface="Arial"/>
              <a:buNone/>
            </a:pPr>
            <a:r>
              <a:rPr lang="fa-IR" sz="1800" dirty="0">
                <a:solidFill>
                  <a:srgbClr val="FF0000"/>
                </a:solidFill>
                <a:latin typeface="Arial"/>
                <a:ea typeface="Arial"/>
                <a:cs typeface="Arial"/>
                <a:sym typeface="Arial"/>
              </a:rPr>
              <a:t>توضیح خارج از متن:</a:t>
            </a:r>
            <a:br>
              <a:rPr lang="fa-IR" sz="1800" dirty="0">
                <a:solidFill>
                  <a:schemeClr val="dk1"/>
                </a:solidFill>
                <a:latin typeface="Arial"/>
                <a:ea typeface="Arial"/>
                <a:cs typeface="Arial"/>
                <a:sym typeface="Arial"/>
              </a:rPr>
            </a:br>
            <a:br>
              <a:rPr lang="fa-IR" sz="1800" b="0" i="0" u="none" strike="noStrike" cap="none" dirty="0">
                <a:solidFill>
                  <a:schemeClr val="dk1"/>
                </a:solidFill>
                <a:latin typeface="Arial"/>
                <a:ea typeface="Arial"/>
                <a:cs typeface="Arial"/>
                <a:sym typeface="Arial"/>
              </a:rPr>
            </a:br>
            <a:r>
              <a:rPr lang="fa-IR" sz="1800" b="1" dirty="0">
                <a:solidFill>
                  <a:schemeClr val="accent5">
                    <a:lumMod val="75000"/>
                  </a:schemeClr>
                </a:solidFill>
                <a:latin typeface="Arial"/>
                <a:ea typeface="Arial"/>
                <a:cs typeface="Arial"/>
                <a:sym typeface="Arial"/>
              </a:rPr>
              <a:t>ترافیک Poisson :</a:t>
            </a:r>
            <a:br>
              <a:rPr lang="fa-IR" sz="1800" b="1" dirty="0">
                <a:solidFill>
                  <a:schemeClr val="dk1"/>
                </a:solidFill>
                <a:highlight>
                  <a:srgbClr val="FF0000"/>
                </a:highlight>
                <a:latin typeface="Arial"/>
                <a:ea typeface="Arial"/>
                <a:cs typeface="Arial"/>
                <a:sym typeface="Arial"/>
              </a:rPr>
            </a:br>
            <a:r>
              <a:rPr lang="fa-IR" sz="1800" dirty="0">
                <a:solidFill>
                  <a:schemeClr val="dk1"/>
                </a:solidFill>
                <a:latin typeface="Arial"/>
                <a:ea typeface="Arial"/>
                <a:cs typeface="Arial"/>
                <a:sym typeface="Arial"/>
              </a:rPr>
              <a:t>یک مدل آماری است که برای توصیف فرایندهای تصادفی استفاده می‌شود. در این مدل، وقایع (مثل رسیدن بسته‌های داده) با نرخ ثابت و مستقل از یکدیگر رخ می‌دهند. به عبارت دیگر، احتمال وقوع یک رویداد در هر بازه زمانی ثابت است و وقوع یک رویداد تأثیری بر احتمال وقوع رویداد بعدی ندارد.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این مدل در بسیاری از زمینه‌ها، از جمله شبکه‌های کامپیوتری، برای شبیه‌سازی ترافیک استفاده می‌شود. با این حال، لازم به ذکر است که ترافیک واقعی شبکه‌ها معمولاً پیچیده‌تر از مدل پواسون است و ممکن است ویژگی‌های خودشباهندگی و انفجاری داشته باشد.</a:t>
            </a:r>
            <a:endParaRPr sz="1800" dirty="0"/>
          </a:p>
        </p:txBody>
      </p:sp>
      <p:sp>
        <p:nvSpPr>
          <p:cNvPr id="373" name="Google Shape;373;p37"/>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914400" y="794303"/>
            <a:ext cx="4114800" cy="5029200"/>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600"/>
              <a:buFont typeface="Arial"/>
              <a:buNone/>
            </a:pPr>
            <a:r>
              <a:rPr lang="fa-IR" sz="1800" dirty="0">
                <a:solidFill>
                  <a:schemeClr val="dk1"/>
                </a:solidFill>
                <a:latin typeface="Arial"/>
                <a:ea typeface="Arial"/>
                <a:cs typeface="Arial"/>
                <a:sym typeface="Arial"/>
              </a:rPr>
              <a:t>به حالت مشابه، در SDN-TSCH  دو مقدار برای  BF-TS  </a:t>
            </a:r>
            <a:r>
              <a:rPr lang="en-US" sz="1800" dirty="0">
                <a:solidFill>
                  <a:schemeClr val="dk1"/>
                </a:solidFill>
                <a:latin typeface="Arial"/>
                <a:ea typeface="Arial"/>
                <a:cs typeface="Arial"/>
                <a:sym typeface="Arial"/>
              </a:rPr>
              <a:t>)</a:t>
            </a:r>
            <a:r>
              <a:rPr lang="fa-IR" sz="1800" dirty="0">
                <a:solidFill>
                  <a:schemeClr val="dk1"/>
                </a:solidFill>
                <a:latin typeface="Arial"/>
                <a:ea typeface="Arial"/>
                <a:cs typeface="Arial"/>
                <a:sym typeface="Arial"/>
              </a:rPr>
              <a:t>تعداد سلول‌های تلاش بهینه از یک گره به سمت مقصد در هر فریم زمانی</a:t>
            </a:r>
            <a:r>
              <a:rPr lang="en-US" sz="1800" dirty="0">
                <a:solidFill>
                  <a:schemeClr val="dk1"/>
                </a:solidFill>
                <a:latin typeface="Arial"/>
                <a:ea typeface="Arial"/>
                <a:cs typeface="Arial"/>
                <a:sym typeface="Arial"/>
              </a:rPr>
              <a:t>(</a:t>
            </a:r>
            <a:r>
              <a:rPr lang="fa-IR" sz="1800" dirty="0">
                <a:solidFill>
                  <a:schemeClr val="dk1"/>
                </a:solidFill>
                <a:latin typeface="Arial"/>
                <a:ea typeface="Arial"/>
                <a:cs typeface="Arial"/>
                <a:sym typeface="Arial"/>
              </a:rPr>
              <a:t> در نظر می‌گیریم: </a:t>
            </a:r>
            <a:br>
              <a:rPr lang="en-US"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1 و 5.</a:t>
            </a:r>
            <a:br>
              <a:rPr lang="en-US"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 ما اندازه‌های پیش‌فرض فریم زمانی برای فریم‌های زمانی RPL  و EB درOrchestra </a:t>
            </a:r>
            <a:r>
              <a:rPr lang="en-US" sz="1800" dirty="0">
                <a:solidFill>
                  <a:schemeClr val="dk1"/>
                </a:solidFill>
                <a:latin typeface="Arial"/>
                <a:ea typeface="Arial"/>
                <a:cs typeface="Arial"/>
                <a:sym typeface="Arial"/>
              </a:rPr>
              <a:t> </a:t>
            </a:r>
            <a:r>
              <a:rPr lang="fa-IR" sz="1800" dirty="0">
                <a:solidFill>
                  <a:schemeClr val="dk1"/>
                </a:solidFill>
                <a:latin typeface="Arial"/>
                <a:ea typeface="Arial"/>
                <a:cs typeface="Arial"/>
                <a:sym typeface="Arial"/>
              </a:rPr>
              <a:t>حفظ می‌کنیم.  Orchestra  از جداسازی جریان پشتیبانی نمی‌کند و از منابع یکسانی برای جریان‌های تلاش بهینه و بحرانی استفاده می‌شود. جدول </a:t>
            </a:r>
            <a:r>
              <a:rPr lang="en-US" sz="1800" dirty="0">
                <a:solidFill>
                  <a:schemeClr val="dk1"/>
                </a:solidFill>
                <a:latin typeface="Arial"/>
                <a:ea typeface="Arial"/>
                <a:cs typeface="Arial"/>
                <a:sym typeface="Arial"/>
              </a:rPr>
              <a:t> </a:t>
            </a:r>
            <a:r>
              <a:rPr lang="en-US" sz="1800" dirty="0" err="1">
                <a:solidFill>
                  <a:schemeClr val="dk1"/>
                </a:solidFill>
                <a:latin typeface="Arial"/>
                <a:ea typeface="Arial"/>
                <a:cs typeface="Arial"/>
                <a:sym typeface="Arial"/>
              </a:rPr>
              <a:t>i</a:t>
            </a:r>
            <a:r>
              <a:rPr lang="fa-IR" sz="1800" dirty="0">
                <a:solidFill>
                  <a:schemeClr val="dk1"/>
                </a:solidFill>
                <a:latin typeface="Arial"/>
                <a:ea typeface="Arial"/>
                <a:cs typeface="Arial"/>
                <a:sym typeface="Arial"/>
              </a:rPr>
              <a:t>مقادیر مختلف پارامترهای ما را گروه بندی می‌کند.</a:t>
            </a:r>
            <a:endParaRPr sz="1800" dirty="0">
              <a:solidFill>
                <a:schemeClr val="dk1"/>
              </a:solidFill>
              <a:latin typeface="Arial"/>
              <a:ea typeface="Arial"/>
              <a:cs typeface="Arial"/>
              <a:sym typeface="Arial"/>
            </a:endParaRPr>
          </a:p>
        </p:txBody>
      </p:sp>
      <p:pic>
        <p:nvPicPr>
          <p:cNvPr id="379" name="Google Shape;379;p38" descr="A graph of different colored lines&#10;&#10;Description automatically generated with medium confidence"/>
          <p:cNvPicPr preferRelativeResize="0"/>
          <p:nvPr/>
        </p:nvPicPr>
        <p:blipFill rotWithShape="1">
          <a:blip r:embed="rId3">
            <a:alphaModFix/>
          </a:blip>
          <a:srcRect/>
          <a:stretch/>
        </p:blipFill>
        <p:spPr>
          <a:xfrm>
            <a:off x="5355771" y="1103345"/>
            <a:ext cx="5766318" cy="4651310"/>
          </a:xfrm>
          <a:prstGeom prst="rect">
            <a:avLst/>
          </a:prstGeom>
          <a:noFill/>
          <a:ln>
            <a:noFill/>
          </a:ln>
        </p:spPr>
      </p:pic>
      <p:sp>
        <p:nvSpPr>
          <p:cNvPr id="380" name="Google Shape;380;p38"/>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578499" y="391886"/>
            <a:ext cx="11066106" cy="5887616"/>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600"/>
              <a:buFont typeface="Arial"/>
              <a:buNone/>
            </a:pPr>
            <a:r>
              <a:rPr lang="fa-IR" sz="1800" dirty="0">
                <a:solidFill>
                  <a:schemeClr val="dk1"/>
                </a:solidFill>
                <a:latin typeface="Arial"/>
                <a:ea typeface="Arial"/>
                <a:cs typeface="Arial"/>
                <a:sym typeface="Arial"/>
              </a:rPr>
              <a:t>از یک الگوریتم برنامه‌ ریزی ساده حریصانه استفاده می‌کنیم تا روی معماری  SDN-TSCH تمرکز کنیم و نه خود الگوریتم برنامه‌ریزی. </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در واقع، بسیاری از الگوریتم‌های مرکزی ممکن است با  SDN-TSCH سازگار شود. برای برآورده کردن end-to-end PDR مورد نیاز، برنامه‌ریز</a:t>
            </a:r>
            <a:br>
              <a:rPr lang="fa-IR" sz="1800" dirty="0">
                <a:solidFill>
                  <a:schemeClr val="dk1"/>
                </a:solidFill>
                <a:latin typeface="Arial"/>
                <a:ea typeface="Arial"/>
                <a:cs typeface="Arial"/>
                <a:sym typeface="Arial"/>
              </a:rPr>
            </a:br>
            <a:r>
              <a:rPr lang="fa-IR" sz="1800" b="0" i="0" u="none" strike="noStrike" cap="none" dirty="0">
                <a:solidFill>
                  <a:schemeClr val="dk1"/>
                </a:solidFill>
                <a:latin typeface="Arial"/>
                <a:ea typeface="Arial"/>
                <a:cs typeface="Arial"/>
                <a:sym typeface="Arial"/>
              </a:rPr>
              <a:t> به طور حریصانه سلول‌های بیشتری (برای retransmissions) را به ضعیف‌ترین لینک در  </a:t>
            </a:r>
            <a:r>
              <a:rPr lang="fa-IR" sz="1800" dirty="0">
                <a:solidFill>
                  <a:schemeClr val="dk1"/>
                </a:solidFill>
                <a:latin typeface="Arial"/>
                <a:ea typeface="Arial"/>
                <a:cs typeface="Arial"/>
                <a:sym typeface="Arial"/>
              </a:rPr>
              <a:t>flow path </a:t>
            </a:r>
            <a:r>
              <a:rPr lang="fa-IR" sz="1800" b="0" i="0" u="none" strike="noStrike" cap="none" dirty="0">
                <a:solidFill>
                  <a:schemeClr val="dk1"/>
                </a:solidFill>
                <a:latin typeface="Arial"/>
                <a:ea typeface="Arial"/>
                <a:cs typeface="Arial"/>
                <a:sym typeface="Arial"/>
              </a:rPr>
              <a:t>اختصاص می‌دهد. این فرآیند را زمانی متوقف می‌کند که محدودیت end to end PDR رعایت شود: تعداد مشخصی سلول برای هر جهش به دست می‌آورد .</a:t>
            </a:r>
            <a:br>
              <a:rPr lang="fa-IR" sz="1800" b="0" i="0" u="none" strike="noStrike" cap="none"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 </a:t>
            </a:r>
            <a:r>
              <a:rPr lang="fa-IR" sz="1800" b="0" i="0" u="none" strike="noStrike" cap="none" dirty="0">
                <a:solidFill>
                  <a:schemeClr val="dk1"/>
                </a:solidFill>
                <a:latin typeface="Arial"/>
                <a:ea typeface="Arial"/>
                <a:cs typeface="Arial"/>
                <a:sym typeface="Arial"/>
              </a:rPr>
              <a:t>به طور حریصانه سلول‌ها را از ماتریس برنامه ‌ریزی برای هر جهش رزرو می‌کند و تعداد سلول‌ها برای هر جهش را رعایت می‌کند. برای به حداقل رساندن تأخیر end to end، برنامه ‌ریز اولین شکاف‌های زمانی در دسترس پس از آخرین شکاف زمانی جهش قبلی را اختصاص می‌دهد. </a:t>
            </a:r>
            <a:endParaRPr sz="1800" dirty="0">
              <a:solidFill>
                <a:schemeClr val="dk1"/>
              </a:solidFill>
              <a:latin typeface="Arial"/>
              <a:ea typeface="Arial"/>
              <a:cs typeface="Arial"/>
              <a:sym typeface="Arial"/>
            </a:endParaRPr>
          </a:p>
        </p:txBody>
      </p:sp>
      <p:sp>
        <p:nvSpPr>
          <p:cNvPr id="387" name="Google Shape;387;p39"/>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964694" y="2368984"/>
            <a:ext cx="5006400" cy="2857500"/>
          </a:xfrm>
          <a:prstGeom prst="rect">
            <a:avLst/>
          </a:prstGeom>
          <a:noFill/>
          <a:ln>
            <a:noFill/>
          </a:ln>
        </p:spPr>
        <p:txBody>
          <a:bodyPr spcFirstLastPara="1" wrap="square" lIns="91425" tIns="45700" rIns="914400" bIns="45700" anchor="b" anchorCtr="0">
            <a:noAutofit/>
          </a:bodyPr>
          <a:lstStyle/>
          <a:p>
            <a:pPr marL="0" lvl="0" indent="0" algn="r" rtl="1">
              <a:lnSpc>
                <a:spcPct val="90000"/>
              </a:lnSpc>
              <a:spcBef>
                <a:spcPts val="0"/>
              </a:spcBef>
              <a:spcAft>
                <a:spcPts val="0"/>
              </a:spcAft>
              <a:buClr>
                <a:srgbClr val="3F3F3F"/>
              </a:buClr>
              <a:buSzPts val="2000"/>
              <a:buFont typeface="Arial"/>
              <a:buNone/>
            </a:pPr>
            <a:r>
              <a:rPr lang="fa-IR" sz="2000">
                <a:solidFill>
                  <a:srgbClr val="38761D"/>
                </a:solidFill>
                <a:latin typeface="Arial"/>
                <a:ea typeface="Arial"/>
                <a:cs typeface="Arial"/>
                <a:sym typeface="Arial"/>
              </a:rPr>
              <a:t>شبکه های مبتنی بر نرم افزار </a:t>
            </a:r>
            <a:endParaRPr sz="2000">
              <a:solidFill>
                <a:srgbClr val="38761D"/>
              </a:solidFill>
              <a:latin typeface="Arial"/>
              <a:ea typeface="Arial"/>
              <a:cs typeface="Arial"/>
              <a:sym typeface="Arial"/>
            </a:endParaRPr>
          </a:p>
          <a:p>
            <a:pPr marL="0" lvl="0" indent="0" algn="r" rtl="1">
              <a:lnSpc>
                <a:spcPct val="115000"/>
              </a:lnSpc>
              <a:spcBef>
                <a:spcPts val="0"/>
              </a:spcBef>
              <a:spcAft>
                <a:spcPts val="0"/>
              </a:spcAft>
              <a:buClr>
                <a:srgbClr val="3F3F3F"/>
              </a:buClr>
              <a:buSzPts val="2000"/>
              <a:buFont typeface="Arial"/>
              <a:buNone/>
            </a:pPr>
            <a:br>
              <a:rPr lang="fa-IR" sz="2000">
                <a:latin typeface="Arial"/>
                <a:ea typeface="Arial"/>
                <a:cs typeface="Arial"/>
                <a:sym typeface="Arial"/>
              </a:rPr>
            </a:br>
            <a:r>
              <a:rPr lang="fa-IR" sz="1800">
                <a:solidFill>
                  <a:schemeClr val="dk1"/>
                </a:solidFill>
                <a:latin typeface="Arial"/>
                <a:ea typeface="Arial"/>
                <a:cs typeface="Arial"/>
                <a:sym typeface="Arial"/>
              </a:rPr>
              <a:t>می توان آن را یک لایه در معماری شبکه به عنوان یک سوییچ یا روتر نرم افزاری مجازی در نظر گرفت که با دستگاه های فیزیکی شبکه ارتباط گرفته و به جای نرم افزار تعبیه شده در سوییچ ها یا روتر ها که مدیریت ترافیک را بر عهده دارند ، این نرم افزار از راه دور و خارج از دستگاه ها مدیریت ترافیک را بر عهده می گیرد.</a:t>
            </a:r>
            <a:endParaRPr sz="1800">
              <a:solidFill>
                <a:schemeClr val="dk1"/>
              </a:solidFill>
              <a:latin typeface="Arial"/>
              <a:ea typeface="Arial"/>
              <a:cs typeface="Arial"/>
              <a:sym typeface="Arial"/>
            </a:endParaRPr>
          </a:p>
        </p:txBody>
      </p:sp>
      <p:pic>
        <p:nvPicPr>
          <p:cNvPr id="126" name="Google Shape;126;p4"/>
          <p:cNvPicPr preferRelativeResize="0">
            <a:picLocks noGrp="1"/>
          </p:cNvPicPr>
          <p:nvPr>
            <p:ph type="pic" idx="2"/>
          </p:nvPr>
        </p:nvPicPr>
        <p:blipFill rotWithShape="1">
          <a:blip r:embed="rId3">
            <a:alphaModFix/>
          </a:blip>
          <a:srcRect l="18049" r="18049"/>
          <a:stretch/>
        </p:blipFill>
        <p:spPr>
          <a:xfrm>
            <a:off x="5561013" y="914400"/>
            <a:ext cx="5713411" cy="5029200"/>
          </a:xfrm>
          <a:prstGeom prst="rect">
            <a:avLst/>
          </a:prstGeom>
          <a:noFill/>
          <a:ln>
            <a:noFill/>
          </a:ln>
        </p:spPr>
      </p:pic>
      <p:sp>
        <p:nvSpPr>
          <p:cNvPr id="127" name="Google Shape;127;p4"/>
          <p:cNvSpPr txBox="1"/>
          <p:nvPr/>
        </p:nvSpPr>
        <p:spPr>
          <a:xfrm>
            <a:off x="2135748" y="765765"/>
            <a:ext cx="205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rgbClr val="FF0000"/>
                </a:solidFill>
                <a:latin typeface="Arial"/>
                <a:ea typeface="Arial"/>
                <a:cs typeface="Arial"/>
                <a:sym typeface="Arial"/>
              </a:rPr>
              <a:t>توضیحات خارج از متن</a:t>
            </a:r>
            <a:endParaRPr sz="1800">
              <a:solidFill>
                <a:srgbClr val="FF0000"/>
              </a:solidFill>
              <a:latin typeface="Arial"/>
              <a:ea typeface="Arial"/>
              <a:cs typeface="Arial"/>
              <a:sym typeface="Arial"/>
            </a:endParaRPr>
          </a:p>
        </p:txBody>
      </p:sp>
      <p:sp>
        <p:nvSpPr>
          <p:cNvPr id="128" name="Google Shape;128;p4"/>
          <p:cNvSpPr txBox="1"/>
          <p:nvPr/>
        </p:nvSpPr>
        <p:spPr>
          <a:xfrm>
            <a:off x="1282878" y="1467927"/>
            <a:ext cx="3756300" cy="646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8761D"/>
              </a:buClr>
              <a:buSzPts val="1800"/>
              <a:buFont typeface="Arial"/>
              <a:buChar char="•"/>
            </a:pPr>
            <a:r>
              <a:rPr lang="fa-IR" sz="1800">
                <a:solidFill>
                  <a:srgbClr val="38761D"/>
                </a:solidFill>
                <a:latin typeface="Arial"/>
                <a:ea typeface="Arial"/>
                <a:cs typeface="Arial"/>
                <a:sym typeface="Arial"/>
              </a:rPr>
              <a:t>Software defined networking (SDN)</a:t>
            </a:r>
            <a:endParaRPr sz="1800">
              <a:solidFill>
                <a:srgbClr val="38761D"/>
              </a:solidFill>
              <a:latin typeface="Arial"/>
              <a:ea typeface="Arial"/>
              <a:cs typeface="Arial"/>
              <a:sym typeface="Arial"/>
            </a:endParaRPr>
          </a:p>
        </p:txBody>
      </p:sp>
      <p:sp>
        <p:nvSpPr>
          <p:cNvPr id="129" name="Google Shape;129;p4"/>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0"/>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0">
              <a:lnSpc>
                <a:spcPct val="150000"/>
              </a:lnSpc>
              <a:spcBef>
                <a:spcPts val="0"/>
              </a:spcBef>
              <a:spcAft>
                <a:spcPts val="0"/>
              </a:spcAft>
              <a:buClr>
                <a:schemeClr val="dk1"/>
              </a:buClr>
              <a:buSzPts val="1800"/>
              <a:buChar char="•"/>
            </a:pPr>
            <a:r>
              <a:rPr lang="fa-IR" dirty="0">
                <a:solidFill>
                  <a:schemeClr val="accent5">
                    <a:lumMod val="75000"/>
                  </a:schemeClr>
                </a:solidFill>
              </a:rPr>
              <a:t>B. Results and comments</a:t>
            </a:r>
            <a:endParaRPr dirty="0">
              <a:solidFill>
                <a:schemeClr val="accent5">
                  <a:lumMod val="75000"/>
                </a:schemeClr>
              </a:solidFil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rPr>
              <a:t>ابتدا نسبت تحویل بسته  (PDR) end to end را اندازه‌گیری می‌کنیم.به طور دقیق‌تر، end to end PDR را برای هر جریان در پایان هر شبیه‌سازی اندازه‌گیری می‌کنیم. سپس، شکل 3 توزیع  PDR را برای همه جریان‌ها برای اندازه‌های شبکه مختلف نشان می‌دهد. برای SDN-TSCH، PDR متوسط ​​هر جریان را برای جریان‌های بحرانی و جریان‌های تلاش بهینه به طور جداگانه گزارش می‌دهیم.</a:t>
            </a:r>
            <a:endParaRPr dirty="0">
              <a:solidFill>
                <a:schemeClr val="dk1"/>
              </a:solidFil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rPr>
              <a:t> SDN-TSCH محدودیت‌های جریان‌های بحرانی را رعایت می‌کند:  PDR آن‌ها برابر با 100 درصد است، صرف نظر از شرایط برعکس، جریان‌های تلاش بهینه ممکن است زمانی که تعداد کافی سلول تلاش بهینه رزرو نشده باشد، دچار مشکل شوند. با این حال، ما همچنان PDR  متوسط ​​100درصد را با 15 گره ارائه می‌دهیم، در حالی که برخی جریان‌ها ممکن است PDR  پایین ‌تری داشته باشند.</a:t>
            </a:r>
            <a:endParaRPr dirty="0"/>
          </a:p>
        </p:txBody>
      </p:sp>
      <p:sp>
        <p:nvSpPr>
          <p:cNvPr id="394" name="Google Shape;394;p40"/>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39</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1"/>
          <p:cNvSpPr txBox="1">
            <a:spLocks noGrp="1"/>
          </p:cNvSpPr>
          <p:nvPr>
            <p:ph type="title"/>
          </p:nvPr>
        </p:nvSpPr>
        <p:spPr>
          <a:xfrm>
            <a:off x="578499" y="429208"/>
            <a:ext cx="11066106" cy="5850294"/>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600"/>
              <a:buFont typeface="Bodoni"/>
              <a:buNone/>
            </a:pPr>
            <a:r>
              <a:rPr lang="fa-IR" sz="1800" dirty="0">
                <a:solidFill>
                  <a:schemeClr val="dk1"/>
                </a:solidFill>
                <a:latin typeface="+mj-lt"/>
              </a:rPr>
              <a:t>Orchestra  با همان مشخصات ترافیک اجرا می‌شود. با این حال، نمی‌تواند تضمین‌های هر جریان را رعایت کند و بنابراین PDR  جریان‌های بحرانی و تلاش بهینه یکسان است. علاوه بر این، اندازه فریم زمانی باید به اندازه کافی کوچک باشد تا فرصت‌های انتقال کافی را فراهم کند. زمانی که Orchestra  با تعداد مشابه سلول در هر فریم زمانی مانند SDN-TSCH  کار می‌کند (طول فریم زمانی 151 برای Orchestra  و 5 سلول تلاش بهینه در طول فریم زمانی 509 در SDN-TSCH) </a:t>
            </a:r>
            <a:br>
              <a:rPr lang="fa-IR" sz="1800" dirty="0">
                <a:solidFill>
                  <a:schemeClr val="dk1"/>
                </a:solidFill>
                <a:latin typeface="+mj-lt"/>
              </a:rPr>
            </a:br>
            <a:r>
              <a:rPr lang="fa-IR" sz="1800" dirty="0">
                <a:solidFill>
                  <a:schemeClr val="dk1"/>
                </a:solidFill>
                <a:latin typeface="+mj-lt"/>
              </a:rPr>
              <a:t> Orchestra ،  PDR  پایین‌تری نسبت به SDN-TSCH  برای شبکه‌های بزرگ‌ تر ارائه می‌دهد. برای </a:t>
            </a:r>
            <a:r>
              <a:rPr lang="fa-IR" sz="1800" dirty="0">
                <a:solidFill>
                  <a:schemeClr val="dk1"/>
                </a:solidFill>
                <a:latin typeface="+mn-lt"/>
              </a:rPr>
              <a:t>15</a:t>
            </a:r>
            <a:r>
              <a:rPr lang="fa-IR" sz="1800" dirty="0">
                <a:solidFill>
                  <a:schemeClr val="dk1"/>
                </a:solidFill>
                <a:latin typeface="+mj-lt"/>
              </a:rPr>
              <a:t> گره، PDR  به طور متوسط ​​برابر با 87 درصد برای Orchestra  در مقابل 100 درصد برای SDN TSCH  است. Orchestra  باید با طول فریم زمانی کوچکتر کار کند که واضح است که انرژی بیشتری مصرف می‌کند.</a:t>
            </a:r>
            <a:endParaRPr sz="1800" dirty="0">
              <a:solidFill>
                <a:schemeClr val="dk1"/>
              </a:solidFill>
              <a:latin typeface="+mj-lt"/>
            </a:endParaRPr>
          </a:p>
        </p:txBody>
      </p:sp>
      <p:sp>
        <p:nvSpPr>
          <p:cNvPr id="401" name="Google Shape;401;p41"/>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40</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42" descr="A graph of data on a white background&#10;&#10;Description automatically generated"/>
          <p:cNvPicPr preferRelativeResize="0"/>
          <p:nvPr/>
        </p:nvPicPr>
        <p:blipFill rotWithShape="1">
          <a:blip r:embed="rId3">
            <a:alphaModFix/>
          </a:blip>
          <a:srcRect/>
          <a:stretch/>
        </p:blipFill>
        <p:spPr>
          <a:xfrm>
            <a:off x="876217" y="1336084"/>
            <a:ext cx="5154468" cy="4017877"/>
          </a:xfrm>
          <a:prstGeom prst="rect">
            <a:avLst/>
          </a:prstGeom>
          <a:noFill/>
          <a:ln>
            <a:noFill/>
          </a:ln>
        </p:spPr>
      </p:pic>
      <p:pic>
        <p:nvPicPr>
          <p:cNvPr id="407" name="Google Shape;407;p42" descr="A graph of data showing different colored shapes&#10;&#10;Description automatically generated with medium confidence"/>
          <p:cNvPicPr preferRelativeResize="0"/>
          <p:nvPr/>
        </p:nvPicPr>
        <p:blipFill rotWithShape="1">
          <a:blip r:embed="rId4">
            <a:alphaModFix/>
          </a:blip>
          <a:srcRect/>
          <a:stretch/>
        </p:blipFill>
        <p:spPr>
          <a:xfrm>
            <a:off x="6096000" y="1336084"/>
            <a:ext cx="5421086" cy="4017877"/>
          </a:xfrm>
          <a:prstGeom prst="rect">
            <a:avLst/>
          </a:prstGeom>
          <a:noFill/>
          <a:ln>
            <a:noFill/>
          </a:ln>
        </p:spPr>
      </p:pic>
      <p:sp>
        <p:nvSpPr>
          <p:cNvPr id="408" name="Google Shape;408;p42"/>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578499" y="559837"/>
            <a:ext cx="11066106" cy="2323322"/>
          </a:xfrm>
          <a:prstGeom prst="rect">
            <a:avLst/>
          </a:prstGeom>
          <a:noFill/>
          <a:ln>
            <a:noFill/>
          </a:ln>
        </p:spPr>
        <p:txBody>
          <a:bodyPr spcFirstLastPara="1" wrap="square" lIns="91425" tIns="45700" rIns="91425" bIns="45700" anchor="ctr" anchorCtr="0">
            <a:noAutofit/>
          </a:bodyPr>
          <a:lstStyle/>
          <a:p>
            <a:pPr marL="0" lvl="0" indent="0" algn="r" rtl="1">
              <a:lnSpc>
                <a:spcPct val="150000"/>
              </a:lnSpc>
              <a:spcBef>
                <a:spcPts val="0"/>
              </a:spcBef>
              <a:spcAft>
                <a:spcPts val="0"/>
              </a:spcAft>
              <a:buClr>
                <a:schemeClr val="dk1"/>
              </a:buClr>
              <a:buSzPts val="1600"/>
              <a:buFont typeface="Arial"/>
              <a:buNone/>
            </a:pPr>
            <a:r>
              <a:rPr lang="fa-IR" sz="1800" dirty="0">
                <a:solidFill>
                  <a:schemeClr val="dk1"/>
                </a:solidFill>
                <a:latin typeface="Arial"/>
                <a:ea typeface="Arial"/>
                <a:cs typeface="Arial"/>
                <a:sym typeface="Arial"/>
              </a:rPr>
              <a:t>سپس، شکل 4 توزیع تاخیر end to end را نشان می‌دهد. تاخیر صرف نظر از اندازه شبکه با  SDN-TSCH بسیار کوچک باقی می‌ماند. یک الگوریتم برنامه ‌ریزی مرکزی در ترکیب با یک صفحه کنترل قابل اعتماد بسیار کارآمد است. تاخیر برای Orchestra تمایل به افزایش دارد.</a:t>
            </a:r>
            <a:br>
              <a:rPr lang="fa-IR" sz="1800" dirty="0">
                <a:solidFill>
                  <a:schemeClr val="dk1"/>
                </a:solidFill>
                <a:latin typeface="Arial"/>
                <a:ea typeface="Arial"/>
                <a:cs typeface="Arial"/>
                <a:sym typeface="Arial"/>
              </a:rPr>
            </a:br>
            <a:r>
              <a:rPr lang="fa-IR" sz="1800" dirty="0">
                <a:solidFill>
                  <a:schemeClr val="dk1"/>
                </a:solidFill>
                <a:latin typeface="Arial"/>
                <a:ea typeface="Arial"/>
                <a:cs typeface="Arial"/>
                <a:sym typeface="Arial"/>
              </a:rPr>
              <a:t> باید توجه کنیم که برای 15 گره، تاخیر برای Orchestra  به طور قابل توجهی بالاتر از جریان‌های تلاش بهینه در SDN-TSCH  است، حتی زمانی که یک سلول تلاش بهینه (BF-TS) در هر فریم زمانی با SDN-TSCH  رزرو شده است. اثر قیف برای Orchestra  با برخوردهای بسیار بیشتر و تاخیرهای صف طولانی ‌تر بسیار مضر است.</a:t>
            </a:r>
            <a:endParaRPr sz="1800" dirty="0">
              <a:solidFill>
                <a:schemeClr val="dk1"/>
              </a:solidFill>
              <a:latin typeface="Arial"/>
              <a:ea typeface="Arial"/>
              <a:cs typeface="Arial"/>
              <a:sym typeface="Arial"/>
            </a:endParaRPr>
          </a:p>
        </p:txBody>
      </p:sp>
      <p:sp>
        <p:nvSpPr>
          <p:cNvPr id="415" name="Google Shape;415;p43"/>
          <p:cNvSpPr txBox="1"/>
          <p:nvPr/>
        </p:nvSpPr>
        <p:spPr>
          <a:xfrm>
            <a:off x="578499" y="3242389"/>
            <a:ext cx="11066106" cy="2323322"/>
          </a:xfrm>
          <a:prstGeom prst="rect">
            <a:avLst/>
          </a:prstGeom>
          <a:noFill/>
          <a:ln>
            <a:noFill/>
          </a:ln>
        </p:spPr>
        <p:txBody>
          <a:bodyPr spcFirstLastPara="1" wrap="square" lIns="91425" tIns="45700" rIns="91425" bIns="45700" anchor="ctr" anchorCtr="0">
            <a:noAutofit/>
          </a:bodyPr>
          <a:lstStyle/>
          <a:p>
            <a:pPr marL="0" marR="0" lvl="0" indent="0" algn="r" rtl="1">
              <a:lnSpc>
                <a:spcPct val="150000"/>
              </a:lnSpc>
              <a:spcBef>
                <a:spcPts val="0"/>
              </a:spcBef>
              <a:spcAft>
                <a:spcPts val="0"/>
              </a:spcAft>
              <a:buClr>
                <a:schemeClr val="dk1"/>
              </a:buClr>
              <a:buSzPts val="1600"/>
              <a:buFont typeface="Arial"/>
              <a:buNone/>
            </a:pPr>
            <a:r>
              <a:rPr lang="fa-IR" sz="1800" dirty="0">
                <a:solidFill>
                  <a:schemeClr val="dk1"/>
                </a:solidFill>
                <a:latin typeface="Arial"/>
                <a:ea typeface="Arial"/>
                <a:cs typeface="Arial"/>
                <a:sym typeface="Arial"/>
              </a:rPr>
              <a:t>در نهایت، تعداد سلول‌های برنامه ‌ریزی شده برای هر گره را اندازه‌ گیری می‌کنیم (شکل 5). در واقع، گره‌ای که در تعداد بیشتری سلول فعال است، باید بیشتر بیدار شود و انرژی بیشتری مصرف کند. علاوه بر این، ظرفیت شبکه نیز در صورتی که یک گره به طور متوسط ​​سلول‌های فعال بیشتری داشته باشد، کاهش می ‌یابد. از آنجایی که Orchestra  از ترافیک آگاه نیست، تعداد ثابتی از سلول‌ها برای هر گره دارد، صرف نظر از شرایط. بنابراین، برای ارائه قابلیت اطمینان بالا، Orchestra  باید با فریم‌ های زمانی کوتاه کار کند که تأثیر منفی بر مصرف انرژی دارد. </a:t>
            </a:r>
            <a:endParaRPr sz="1800" dirty="0"/>
          </a:p>
          <a:p>
            <a:pPr marL="0" marR="0" lvl="0" indent="0" algn="r" rtl="1">
              <a:lnSpc>
                <a:spcPct val="150000"/>
              </a:lnSpc>
              <a:spcBef>
                <a:spcPts val="0"/>
              </a:spcBef>
              <a:spcAft>
                <a:spcPts val="0"/>
              </a:spcAft>
              <a:buClr>
                <a:schemeClr val="dk1"/>
              </a:buClr>
              <a:buSzPts val="1600"/>
              <a:buFont typeface="Arial"/>
              <a:buNone/>
            </a:pPr>
            <a:r>
              <a:rPr lang="fa-IR" sz="1800" dirty="0">
                <a:solidFill>
                  <a:schemeClr val="dk1"/>
                </a:solidFill>
                <a:latin typeface="Arial"/>
                <a:ea typeface="Arial"/>
                <a:cs typeface="Arial"/>
                <a:sym typeface="Arial"/>
              </a:rPr>
              <a:t>SDN TSCH  بسیار انعطاف ‌پذیرتر است و می ‌تواند خود را با شرایط تطبیق دهد: انرژی فقط برای ترافیک تلاش بهینه کاهش می ‌یابد، در حالی که مصرف انرژی معقولی را برای پشتیبانی از برنامه‌های کاربردی بحرانی با جداسازی جریان حفظ می ‌کند.</a:t>
            </a:r>
            <a:endParaRPr sz="1800" dirty="0">
              <a:solidFill>
                <a:schemeClr val="dk1"/>
              </a:solidFill>
              <a:latin typeface="Arial"/>
              <a:ea typeface="Arial"/>
              <a:cs typeface="Arial"/>
              <a:sym typeface="Arial"/>
            </a:endParaRPr>
          </a:p>
        </p:txBody>
      </p:sp>
      <p:sp>
        <p:nvSpPr>
          <p:cNvPr id="416" name="Google Shape;416;p43"/>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4"/>
          <p:cNvSpPr txBox="1">
            <a:spLocks noGrp="1"/>
          </p:cNvSpPr>
          <p:nvPr>
            <p:ph type="body" idx="2"/>
          </p:nvPr>
        </p:nvSpPr>
        <p:spPr>
          <a:xfrm>
            <a:off x="615819" y="1063690"/>
            <a:ext cx="10888825" cy="5057561"/>
          </a:xfrm>
          <a:prstGeom prst="rect">
            <a:avLst/>
          </a:prstGeom>
          <a:noFill/>
          <a:ln>
            <a:noFill/>
          </a:ln>
        </p:spPr>
        <p:txBody>
          <a:bodyPr spcFirstLastPara="1" wrap="square" lIns="91425" tIns="45700" rIns="91425" bIns="45700" anchor="t" anchorCtr="0">
            <a:normAutofit/>
          </a:bodyPr>
          <a:lstStyle/>
          <a:p>
            <a:pPr marL="228600" lvl="0" indent="-228600" algn="r" rtl="0">
              <a:lnSpc>
                <a:spcPct val="150000"/>
              </a:lnSpc>
              <a:spcBef>
                <a:spcPts val="0"/>
              </a:spcBef>
              <a:spcAft>
                <a:spcPts val="0"/>
              </a:spcAft>
              <a:buClr>
                <a:schemeClr val="dk1"/>
              </a:buClr>
              <a:buSzPts val="1800"/>
              <a:buChar char="•"/>
            </a:pPr>
            <a:r>
              <a:rPr lang="fa-IR" dirty="0">
                <a:solidFill>
                  <a:schemeClr val="accent5">
                    <a:lumMod val="75000"/>
                  </a:schemeClr>
                </a:solidFill>
                <a:latin typeface="Arial"/>
                <a:ea typeface="Arial"/>
                <a:cs typeface="Arial"/>
                <a:sym typeface="Arial"/>
              </a:rPr>
              <a:t>V. CONCLUSION &amp; PERSPECTIVES</a:t>
            </a:r>
            <a:endParaRPr dirty="0">
              <a:solidFill>
                <a:schemeClr val="accent5">
                  <a:lumMod val="75000"/>
                </a:schemeClr>
              </a:solidFill>
              <a:latin typeface="Arial"/>
              <a:ea typeface="Arial"/>
              <a:cs typeface="Arial"/>
              <a:sym typeface="Arial"/>
            </a:endParaRPr>
          </a:p>
          <a:p>
            <a:pPr marL="228600" lvl="0" indent="-228600" algn="r" rtl="1">
              <a:lnSpc>
                <a:spcPct val="150000"/>
              </a:lnSpc>
              <a:spcBef>
                <a:spcPts val="2200"/>
              </a:spcBef>
              <a:spcAft>
                <a:spcPts val="0"/>
              </a:spcAft>
              <a:buClr>
                <a:schemeClr val="dk1"/>
              </a:buClr>
              <a:buSzPts val="1800"/>
              <a:buChar char="•"/>
            </a:pPr>
            <a:r>
              <a:rPr lang="fa-IR" dirty="0">
                <a:solidFill>
                  <a:schemeClr val="dk1"/>
                </a:solidFill>
                <a:latin typeface="Arial"/>
                <a:ea typeface="Arial"/>
                <a:cs typeface="Arial"/>
                <a:sym typeface="Arial"/>
              </a:rPr>
              <a:t>در اینجا SDN-TSCH  را ارائه کرده‌ایم که قادر است به طور موثر یک معماری SDN  را در یک شبکه حسگر بی‌ سیم صنعتی برنامه‌ ریزی شده پیاده ‌سازی کند. هر دستگاه در شبکه پذیرفته می‌شود و کنترلر صفحه کنترل را برای حفظ یک مسیر بدون برخورد from and to the controller پیکربندی می‌کند. کنترلر همچنین بسته‌ های report را برای حفظ یک دیدگاه ثابت از کیفیت لینک جمع ‌آوری می‌ کند و یک جدول زمانی می‌سازد که تضمین‌های end to end را رعایت می ‌کند. کنترلر کنترل کاملی بر شبکه دارد و می‌تواند منابع اختصاصی را برای جریان ‌های بحرانی در مقابل جریان‌های تلاش بهینه رزرو کند. ارزیابی عملکرد ما توانایی  SDN-TSCH را در پشتیبانی از جداسازی جریان با تعداد کمی سلول فعال و در نتیجه مصرف انرژی کمتر نشان می ‌دهد.</a:t>
            </a:r>
            <a:endParaRPr dirty="0">
              <a:solidFill>
                <a:schemeClr val="dk1"/>
              </a:solidFill>
              <a:latin typeface="Arial"/>
              <a:ea typeface="Arial"/>
              <a:cs typeface="Arial"/>
              <a:sym typeface="Arial"/>
            </a:endParaRPr>
          </a:p>
        </p:txBody>
      </p:sp>
      <p:sp>
        <p:nvSpPr>
          <p:cNvPr id="423" name="Google Shape;423;p44"/>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43</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5"/>
          <p:cNvSpPr txBox="1"/>
          <p:nvPr/>
        </p:nvSpPr>
        <p:spPr>
          <a:xfrm>
            <a:off x="562947" y="728289"/>
            <a:ext cx="11066106" cy="4847254"/>
          </a:xfrm>
          <a:prstGeom prst="rect">
            <a:avLst/>
          </a:prstGeom>
          <a:noFill/>
          <a:ln>
            <a:noFill/>
          </a:ln>
        </p:spPr>
        <p:txBody>
          <a:bodyPr spcFirstLastPara="1" wrap="square" lIns="91425" tIns="45700" rIns="91425" bIns="45700" anchor="ctr" anchorCtr="0">
            <a:noAutofit/>
          </a:bodyPr>
          <a:lstStyle/>
          <a:p>
            <a:pPr marL="0" marR="0" lvl="0" indent="0" algn="r" rtl="1">
              <a:lnSpc>
                <a:spcPct val="150000"/>
              </a:lnSpc>
              <a:spcBef>
                <a:spcPts val="0"/>
              </a:spcBef>
              <a:spcAft>
                <a:spcPts val="0"/>
              </a:spcAft>
              <a:buClr>
                <a:schemeClr val="dk1"/>
              </a:buClr>
              <a:buSzPts val="1800"/>
              <a:buFont typeface="Arial"/>
              <a:buNone/>
            </a:pPr>
            <a:r>
              <a:rPr lang="fa-IR" sz="1800" dirty="0">
                <a:solidFill>
                  <a:schemeClr val="dk1"/>
                </a:solidFill>
                <a:latin typeface="Arial"/>
                <a:ea typeface="Arial"/>
                <a:cs typeface="Arial"/>
                <a:sym typeface="Arial"/>
              </a:rPr>
              <a:t>در آینده، قصد داریم کنترلر را برای فعال کردن بهینه ‌سازی مداوم گسترش دهیم تا در صورت تغییر مشخصات شبکه (به عنوان مثال، حجم ترافیک، کیفیت لینک) انرژی صرفه‌ جویی کنیم. به طور خاص، ما انتظار داریم عملکرد مسیرها و جدول‌ های زمانی مختلف را بر روی مصرف انرژی و همچنین تحمل خطا ارزیابی کنیم. معماری ما همچنین به طور طبیعی از چند مسیر پشتیبانی می ‌کند، زیرا یک flow-id ممکن است با چندین سلول  TX به همسایگان مختلف مرتبط باشد. بنابراین، ما انتظار داریم خواص تحمل خطای راه حل خود را برای ارائه قابلیت اطمینان بسیار بالا حتی در حضور خطاها بررسی کنیم.</a:t>
            </a:r>
            <a:endParaRPr sz="1800" dirty="0">
              <a:solidFill>
                <a:schemeClr val="dk1"/>
              </a:solidFill>
              <a:latin typeface="Arial"/>
              <a:ea typeface="Arial"/>
              <a:cs typeface="Arial"/>
              <a:sym typeface="Arial"/>
            </a:endParaRPr>
          </a:p>
        </p:txBody>
      </p:sp>
      <p:sp>
        <p:nvSpPr>
          <p:cNvPr id="430" name="Google Shape;430;p45"/>
          <p:cNvSpPr txBox="1"/>
          <p:nvPr/>
        </p:nvSpPr>
        <p:spPr>
          <a:xfrm>
            <a:off x="11274425" y="5943600"/>
            <a:ext cx="4058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46"/>
          <p:cNvPicPr preferRelativeResize="0"/>
          <p:nvPr/>
        </p:nvPicPr>
        <p:blipFill rotWithShape="1">
          <a:blip r:embed="rId3">
            <a:alphaModFix/>
          </a:blip>
          <a:srcRect/>
          <a:stretch/>
        </p:blipFill>
        <p:spPr>
          <a:xfrm>
            <a:off x="373223" y="345232"/>
            <a:ext cx="11411339" cy="61861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948969" y="2584184"/>
            <a:ext cx="5006400" cy="2857500"/>
          </a:xfrm>
          <a:prstGeom prst="rect">
            <a:avLst/>
          </a:prstGeom>
          <a:noFill/>
          <a:ln>
            <a:noFill/>
          </a:ln>
        </p:spPr>
        <p:txBody>
          <a:bodyPr spcFirstLastPara="1" wrap="square" lIns="91425" tIns="45700" rIns="914400" bIns="45700" anchor="b" anchorCtr="0">
            <a:noAutofit/>
          </a:bodyPr>
          <a:lstStyle/>
          <a:p>
            <a:pPr marL="0" lvl="0" indent="0" algn="r" rtl="1">
              <a:lnSpc>
                <a:spcPct val="115000"/>
              </a:lnSpc>
              <a:spcBef>
                <a:spcPts val="0"/>
              </a:spcBef>
              <a:spcAft>
                <a:spcPts val="0"/>
              </a:spcAft>
              <a:buClr>
                <a:srgbClr val="C00000"/>
              </a:buClr>
              <a:buSzPts val="2000"/>
              <a:buFont typeface="Arial"/>
              <a:buNone/>
            </a:pPr>
            <a:br>
              <a:rPr lang="fa-IR" sz="2000">
                <a:solidFill>
                  <a:schemeClr val="dk1"/>
                </a:solidFill>
                <a:latin typeface="Arial"/>
                <a:ea typeface="Arial"/>
                <a:cs typeface="Arial"/>
                <a:sym typeface="Arial"/>
              </a:rPr>
            </a:br>
            <a:r>
              <a:rPr lang="fa-IR" sz="1800">
                <a:solidFill>
                  <a:schemeClr val="dk1"/>
                </a:solidFill>
                <a:latin typeface="Arial"/>
                <a:ea typeface="Arial"/>
                <a:cs typeface="Arial"/>
                <a:sym typeface="Arial"/>
              </a:rPr>
              <a:t>یک روش دسترسی به کانال برای شبکه هایی که از رسانه مشترکی استفاده می کنند است. در دستگاه هایی که توان مصرفی </a:t>
            </a:r>
            <a:r>
              <a:rPr lang="fa-IR" sz="1800" b="1">
                <a:solidFill>
                  <a:schemeClr val="dk1"/>
                </a:solidFill>
                <a:latin typeface="Arial"/>
                <a:ea typeface="Arial"/>
                <a:cs typeface="Arial"/>
                <a:sym typeface="Arial"/>
              </a:rPr>
              <a:t>کمی </a:t>
            </a:r>
            <a:r>
              <a:rPr lang="fa-IR" sz="1800">
                <a:solidFill>
                  <a:schemeClr val="dk1"/>
                </a:solidFill>
                <a:latin typeface="Arial"/>
                <a:ea typeface="Arial"/>
                <a:cs typeface="Arial"/>
                <a:sym typeface="Arial"/>
              </a:rPr>
              <a:t>دارند برای ارتباط بر روی یک لینک بی سیم به کار می روند. این روش برای شبکه های پر اتلاف به جهت ایجاد یک لایه مک قابل اعتماد طراحی شده است.در آن زمان یا فرکانس برای دسترسی به کانال تقسیم می شود.</a:t>
            </a:r>
            <a:endParaRPr sz="4600">
              <a:solidFill>
                <a:schemeClr val="dk1"/>
              </a:solidFill>
            </a:endParaRPr>
          </a:p>
        </p:txBody>
      </p:sp>
      <p:pic>
        <p:nvPicPr>
          <p:cNvPr id="136" name="Google Shape;136;p5"/>
          <p:cNvPicPr preferRelativeResize="0">
            <a:picLocks noGrp="1"/>
          </p:cNvPicPr>
          <p:nvPr>
            <p:ph type="pic" idx="2"/>
          </p:nvPr>
        </p:nvPicPr>
        <p:blipFill rotWithShape="1">
          <a:blip r:embed="rId3">
            <a:alphaModFix/>
          </a:blip>
          <a:srcRect l="21599" r="21599"/>
          <a:stretch/>
        </p:blipFill>
        <p:spPr>
          <a:xfrm>
            <a:off x="5792788" y="914400"/>
            <a:ext cx="5713411" cy="5029200"/>
          </a:xfrm>
          <a:prstGeom prst="rect">
            <a:avLst/>
          </a:prstGeom>
          <a:noFill/>
          <a:ln>
            <a:noFill/>
          </a:ln>
        </p:spPr>
      </p:pic>
      <p:sp>
        <p:nvSpPr>
          <p:cNvPr id="137" name="Google Shape;137;p5"/>
          <p:cNvSpPr txBox="1"/>
          <p:nvPr/>
        </p:nvSpPr>
        <p:spPr>
          <a:xfrm>
            <a:off x="2426935" y="920740"/>
            <a:ext cx="205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rgbClr val="FF0000"/>
                </a:solidFill>
                <a:latin typeface="Arial"/>
                <a:ea typeface="Arial"/>
                <a:cs typeface="Arial"/>
                <a:sym typeface="Arial"/>
              </a:rPr>
              <a:t>توضیحات خارج از متن</a:t>
            </a:r>
            <a:endParaRPr sz="1800">
              <a:solidFill>
                <a:srgbClr val="FF0000"/>
              </a:solidFill>
              <a:latin typeface="Arial"/>
              <a:ea typeface="Arial"/>
              <a:cs typeface="Arial"/>
              <a:sym typeface="Arial"/>
            </a:endParaRPr>
          </a:p>
        </p:txBody>
      </p:sp>
      <p:sp>
        <p:nvSpPr>
          <p:cNvPr id="138" name="Google Shape;138;p5"/>
          <p:cNvSpPr txBox="1"/>
          <p:nvPr/>
        </p:nvSpPr>
        <p:spPr>
          <a:xfrm>
            <a:off x="853425" y="1796750"/>
            <a:ext cx="4786500" cy="646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38761D"/>
              </a:buClr>
              <a:buSzPts val="1800"/>
              <a:buFont typeface="Arial"/>
              <a:buChar char="•"/>
            </a:pPr>
            <a:r>
              <a:rPr lang="fa-IR" sz="1800">
                <a:solidFill>
                  <a:srgbClr val="38761D"/>
                </a:solidFill>
                <a:latin typeface="Arial"/>
                <a:ea typeface="Arial"/>
                <a:cs typeface="Arial"/>
                <a:sym typeface="Arial"/>
              </a:rPr>
              <a:t>Time slotted(or synchronized) channel hopping (TSCH)</a:t>
            </a:r>
            <a:endParaRPr sz="1800">
              <a:solidFill>
                <a:srgbClr val="38761D"/>
              </a:solidFill>
              <a:latin typeface="Arial"/>
              <a:ea typeface="Arial"/>
              <a:cs typeface="Arial"/>
              <a:sym typeface="Arial"/>
            </a:endParaRPr>
          </a:p>
        </p:txBody>
      </p:sp>
      <p:sp>
        <p:nvSpPr>
          <p:cNvPr id="139" name="Google Shape;139;p5"/>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990600" y="1020445"/>
            <a:ext cx="4114800" cy="5029200"/>
          </a:xfrm>
          <a:prstGeom prst="rect">
            <a:avLst/>
          </a:prstGeom>
          <a:noFill/>
          <a:ln>
            <a:noFill/>
          </a:ln>
        </p:spPr>
        <p:txBody>
          <a:bodyPr spcFirstLastPara="1" wrap="square" lIns="91425" tIns="45700" rIns="91425" bIns="45700" anchor="ctr" anchorCtr="0">
            <a:noAutofit/>
          </a:bodyPr>
          <a:lstStyle/>
          <a:p>
            <a:pPr marL="0" lvl="0" indent="0" algn="r" rtl="1">
              <a:lnSpc>
                <a:spcPct val="115000"/>
              </a:lnSpc>
              <a:spcBef>
                <a:spcPts val="0"/>
              </a:spcBef>
              <a:spcAft>
                <a:spcPts val="0"/>
              </a:spcAft>
              <a:buClr>
                <a:srgbClr val="C00000"/>
              </a:buClr>
              <a:buSzPts val="2000"/>
              <a:buFont typeface="Arial"/>
              <a:buNone/>
            </a:pPr>
            <a:r>
              <a:rPr lang="fa-IR" sz="1800">
                <a:latin typeface="Arial"/>
                <a:ea typeface="Arial"/>
                <a:cs typeface="Arial"/>
                <a:sym typeface="Arial"/>
              </a:rPr>
              <a:t>مجموعه‌ای از حسگرها، ابزارها و دستگاه‌های مستقلی است که از طریق اینترنت به برنامه‌های صنعتی متصل می‌شوند. این شبکه جمع‌آوری داده‌ها، تحلیل، آنالیز و بهره‌وری و کاهش هزینه‌های تولید را میسر می‌کند. </a:t>
            </a:r>
            <a:endParaRPr sz="1800">
              <a:latin typeface="Arial"/>
              <a:ea typeface="Arial"/>
              <a:cs typeface="Arial"/>
              <a:sym typeface="Arial"/>
            </a:endParaRPr>
          </a:p>
          <a:p>
            <a:pPr marL="0" lvl="0" indent="0" algn="r" rtl="1">
              <a:lnSpc>
                <a:spcPct val="115000"/>
              </a:lnSpc>
              <a:spcBef>
                <a:spcPts val="0"/>
              </a:spcBef>
              <a:spcAft>
                <a:spcPts val="0"/>
              </a:spcAft>
              <a:buClr>
                <a:srgbClr val="C00000"/>
              </a:buClr>
              <a:buSzPts val="2000"/>
              <a:buFont typeface="Arial"/>
              <a:buNone/>
            </a:pPr>
            <a:r>
              <a:rPr lang="fa-IR" sz="1800">
                <a:latin typeface="Arial"/>
                <a:ea typeface="Arial"/>
                <a:cs typeface="Arial"/>
                <a:sym typeface="Arial"/>
              </a:rPr>
              <a:t>اینترنت اشیا صنعتی از قدرت ماشین‌های هوشمند و تجزیه و تحلیل بلادرنگ استفاده می‌کند.</a:t>
            </a:r>
            <a:endParaRPr sz="1800">
              <a:latin typeface="Arial"/>
              <a:ea typeface="Arial"/>
              <a:cs typeface="Arial"/>
              <a:sym typeface="Arial"/>
            </a:endParaRPr>
          </a:p>
        </p:txBody>
      </p:sp>
      <p:sp>
        <p:nvSpPr>
          <p:cNvPr id="146" name="Google Shape;146;p6"/>
          <p:cNvSpPr txBox="1">
            <a:spLocks noGrp="1"/>
          </p:cNvSpPr>
          <p:nvPr>
            <p:ph type="body" idx="1"/>
          </p:nvPr>
        </p:nvSpPr>
        <p:spPr>
          <a:xfrm>
            <a:off x="6475227" y="1020445"/>
            <a:ext cx="4802735" cy="5029200"/>
          </a:xfrm>
          <a:prstGeom prst="rect">
            <a:avLst/>
          </a:prstGeom>
          <a:noFill/>
          <a:ln>
            <a:noFill/>
          </a:ln>
        </p:spPr>
        <p:txBody>
          <a:bodyPr spcFirstLastPara="1" wrap="square" lIns="91425" tIns="45700" rIns="91425" bIns="45700" anchor="ctr" anchorCtr="0">
            <a:normAutofit/>
          </a:bodyPr>
          <a:lstStyle/>
          <a:p>
            <a:pPr marL="228600" lvl="0" indent="-228600" algn="r" rtl="0">
              <a:lnSpc>
                <a:spcPct val="125000"/>
              </a:lnSpc>
              <a:spcBef>
                <a:spcPts val="0"/>
              </a:spcBef>
              <a:spcAft>
                <a:spcPts val="0"/>
              </a:spcAft>
              <a:buClr>
                <a:srgbClr val="38761D"/>
              </a:buClr>
              <a:buSzPts val="2000"/>
              <a:buChar char="•"/>
            </a:pPr>
            <a:r>
              <a:rPr lang="fa-IR" sz="2000">
                <a:solidFill>
                  <a:srgbClr val="38761D"/>
                </a:solidFill>
                <a:latin typeface="Arial"/>
                <a:ea typeface="Arial"/>
                <a:cs typeface="Arial"/>
                <a:sym typeface="Arial"/>
              </a:rPr>
              <a:t>Traffic isolation</a:t>
            </a:r>
            <a:endParaRPr>
              <a:solidFill>
                <a:srgbClr val="38761D"/>
              </a:solidFill>
            </a:endParaRPr>
          </a:p>
          <a:p>
            <a:pPr marL="0" lvl="0" indent="0" algn="r" rtl="1">
              <a:lnSpc>
                <a:spcPct val="115000"/>
              </a:lnSpc>
              <a:spcBef>
                <a:spcPts val="1200"/>
              </a:spcBef>
              <a:spcAft>
                <a:spcPts val="0"/>
              </a:spcAft>
              <a:buClr>
                <a:srgbClr val="595959"/>
              </a:buClr>
              <a:buSzPts val="2000"/>
              <a:buNone/>
            </a:pPr>
            <a:r>
              <a:rPr lang="fa-IR">
                <a:solidFill>
                  <a:schemeClr val="dk1"/>
                </a:solidFill>
                <a:latin typeface="Arial"/>
                <a:ea typeface="Arial"/>
                <a:cs typeface="Arial"/>
                <a:sym typeface="Arial"/>
              </a:rPr>
              <a:t>جداسازی ترافیک داده ها در شبکه به علت جلوگیری از </a:t>
            </a:r>
            <a:r>
              <a:rPr lang="fa-IR" b="1">
                <a:solidFill>
                  <a:schemeClr val="dk1"/>
                </a:solidFill>
              </a:rPr>
              <a:t>وقوع تصادم و تداخل</a:t>
            </a:r>
            <a:r>
              <a:rPr lang="fa-IR">
                <a:solidFill>
                  <a:schemeClr val="dk1"/>
                </a:solidFill>
                <a:latin typeface="Arial"/>
                <a:ea typeface="Arial"/>
                <a:cs typeface="Arial"/>
                <a:sym typeface="Arial"/>
              </a:rPr>
              <a:t> وقتی داده از منابع مختلف به یک مقصد مشترک ارسال میشوند انجام میشود برای مثال دسترسی های دستگاه ها محدودتر میشود و هر دستگاه تنها به داده خود دسترسی دارد. </a:t>
            </a:r>
            <a:endParaRPr>
              <a:solidFill>
                <a:schemeClr val="dk1"/>
              </a:solidFill>
              <a:latin typeface="Arial"/>
              <a:ea typeface="Arial"/>
              <a:cs typeface="Arial"/>
              <a:sym typeface="Arial"/>
            </a:endParaRPr>
          </a:p>
          <a:p>
            <a:pPr marL="0" lvl="0" indent="0" algn="r" rtl="1">
              <a:lnSpc>
                <a:spcPct val="115000"/>
              </a:lnSpc>
              <a:spcBef>
                <a:spcPts val="1200"/>
              </a:spcBef>
              <a:spcAft>
                <a:spcPts val="0"/>
              </a:spcAft>
              <a:buClr>
                <a:srgbClr val="595959"/>
              </a:buClr>
              <a:buSzPts val="2000"/>
              <a:buNone/>
            </a:pPr>
            <a:r>
              <a:rPr lang="fa-IR">
                <a:solidFill>
                  <a:schemeClr val="dk1"/>
                </a:solidFill>
                <a:latin typeface="Arial"/>
                <a:ea typeface="Arial"/>
                <a:cs typeface="Arial"/>
                <a:sym typeface="Arial"/>
              </a:rPr>
              <a:t>ترافیک داده ها از هم مستقل شده و به صورت جدا ارسال می شوند.</a:t>
            </a:r>
            <a:endParaRPr sz="1600">
              <a:solidFill>
                <a:schemeClr val="dk1"/>
              </a:solidFill>
            </a:endParaRPr>
          </a:p>
          <a:p>
            <a:pPr marL="228600" lvl="0" indent="-101600" algn="r" rtl="1">
              <a:lnSpc>
                <a:spcPct val="125000"/>
              </a:lnSpc>
              <a:spcBef>
                <a:spcPts val="1200"/>
              </a:spcBef>
              <a:spcAft>
                <a:spcPts val="0"/>
              </a:spcAft>
              <a:buClr>
                <a:srgbClr val="595959"/>
              </a:buClr>
              <a:buSzPts val="2000"/>
              <a:buNone/>
            </a:pPr>
            <a:endParaRPr sz="2000">
              <a:latin typeface="Arial"/>
              <a:ea typeface="Arial"/>
              <a:cs typeface="Arial"/>
              <a:sym typeface="Arial"/>
            </a:endParaRPr>
          </a:p>
        </p:txBody>
      </p:sp>
      <p:sp>
        <p:nvSpPr>
          <p:cNvPr id="147" name="Google Shape;147;p6"/>
          <p:cNvSpPr txBox="1"/>
          <p:nvPr/>
        </p:nvSpPr>
        <p:spPr>
          <a:xfrm>
            <a:off x="2248503" y="1951064"/>
            <a:ext cx="2856900" cy="369300"/>
          </a:xfrm>
          <a:prstGeom prst="rect">
            <a:avLst/>
          </a:prstGeom>
          <a:noFill/>
          <a:ln>
            <a:noFill/>
          </a:ln>
        </p:spPr>
        <p:txBody>
          <a:bodyPr spcFirstLastPara="1" wrap="square" lIns="91425" tIns="45700" rIns="91425" bIns="45700" anchor="t" anchorCtr="0">
            <a:spAutoFit/>
          </a:bodyPr>
          <a:lstStyle/>
          <a:p>
            <a:pPr marL="285750" marR="0" lvl="0" indent="-285750" algn="r" rtl="1">
              <a:spcBef>
                <a:spcPts val="0"/>
              </a:spcBef>
              <a:spcAft>
                <a:spcPts val="0"/>
              </a:spcAft>
              <a:buClr>
                <a:srgbClr val="38761D"/>
              </a:buClr>
              <a:buSzPts val="1800"/>
              <a:buFont typeface="Arial"/>
              <a:buChar char="•"/>
            </a:pPr>
            <a:r>
              <a:rPr lang="fa-IR" sz="1800">
                <a:solidFill>
                  <a:srgbClr val="38761D"/>
                </a:solidFill>
                <a:latin typeface="Arial"/>
                <a:ea typeface="Arial"/>
                <a:cs typeface="Arial"/>
                <a:sym typeface="Arial"/>
              </a:rPr>
              <a:t>اینترنت اشیا صنعتی ( IIOT )</a:t>
            </a:r>
            <a:endParaRPr sz="1800">
              <a:solidFill>
                <a:srgbClr val="38761D"/>
              </a:solidFill>
              <a:latin typeface="Arial"/>
              <a:ea typeface="Arial"/>
              <a:cs typeface="Arial"/>
              <a:sym typeface="Arial"/>
            </a:endParaRPr>
          </a:p>
        </p:txBody>
      </p:sp>
      <p:sp>
        <p:nvSpPr>
          <p:cNvPr id="148" name="Google Shape;148;p6"/>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DE7"/>
        </a:solidFill>
        <a:effectLst/>
      </p:bgPr>
    </p:bg>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535475" y="914401"/>
            <a:ext cx="5107200" cy="4478100"/>
          </a:xfrm>
          <a:prstGeom prst="rect">
            <a:avLst/>
          </a:prstGeom>
          <a:noFill/>
          <a:ln>
            <a:noFill/>
          </a:ln>
        </p:spPr>
        <p:txBody>
          <a:bodyPr spcFirstLastPara="1" wrap="square" lIns="91425" tIns="45700" rIns="91425" bIns="45700" anchor="b" anchorCtr="0">
            <a:noAutofit/>
          </a:bodyPr>
          <a:lstStyle/>
          <a:p>
            <a:pPr marL="0" lvl="0" indent="0" algn="r" rtl="1">
              <a:lnSpc>
                <a:spcPct val="150000"/>
              </a:lnSpc>
              <a:spcBef>
                <a:spcPts val="0"/>
              </a:spcBef>
              <a:spcAft>
                <a:spcPts val="0"/>
              </a:spcAft>
              <a:buClr>
                <a:schemeClr val="dk1"/>
              </a:buClr>
              <a:buSzPts val="1800"/>
              <a:buFont typeface="Bodoni"/>
              <a:buNone/>
            </a:pPr>
            <a:r>
              <a:rPr lang="fa-IR" sz="2000">
                <a:solidFill>
                  <a:schemeClr val="dk1"/>
                </a:solidFill>
                <a:latin typeface="Arial"/>
                <a:ea typeface="Arial"/>
                <a:cs typeface="Arial"/>
                <a:sym typeface="Arial"/>
              </a:rPr>
              <a:t>مقدمه:</a:t>
            </a:r>
            <a:br>
              <a:rPr lang="fa-IR" sz="1800">
                <a:solidFill>
                  <a:schemeClr val="dk1"/>
                </a:solidFill>
                <a:highlight>
                  <a:srgbClr val="CCCCFF"/>
                </a:highlight>
                <a:latin typeface="Arial"/>
                <a:ea typeface="Arial"/>
                <a:cs typeface="Arial"/>
                <a:sym typeface="Arial"/>
              </a:rPr>
            </a:br>
            <a:r>
              <a:rPr lang="fa-IR" sz="1800">
                <a:solidFill>
                  <a:schemeClr val="dk1"/>
                </a:solidFill>
                <a:latin typeface="Arial"/>
                <a:ea typeface="Arial"/>
                <a:cs typeface="Arial"/>
                <a:sym typeface="Arial"/>
              </a:rPr>
              <a:t>هدف industry 4.0 این بود که فرآیند های صنعتی را برای </a:t>
            </a:r>
            <a:r>
              <a:rPr lang="fa-IR" sz="1800" b="1">
                <a:solidFill>
                  <a:schemeClr val="dk1"/>
                </a:solidFill>
                <a:latin typeface="Arial"/>
                <a:ea typeface="Arial"/>
                <a:cs typeface="Arial"/>
                <a:sym typeface="Arial"/>
              </a:rPr>
              <a:t>flexible تر</a:t>
            </a:r>
            <a:r>
              <a:rPr lang="fa-IR" sz="1800">
                <a:solidFill>
                  <a:schemeClr val="dk1"/>
                </a:solidFill>
                <a:latin typeface="Arial"/>
                <a:ea typeface="Arial"/>
                <a:cs typeface="Arial"/>
                <a:sym typeface="Arial"/>
              </a:rPr>
              <a:t> شدن ، از طریق خطوط مونتاژی که مجددا قابل تنظیم باشند، اصلاح کند.</a:t>
            </a:r>
            <a:endParaRPr sz="1800">
              <a:solidFill>
                <a:schemeClr val="dk1"/>
              </a:solidFill>
              <a:latin typeface="Arial"/>
              <a:ea typeface="Arial"/>
              <a:cs typeface="Arial"/>
              <a:sym typeface="Arial"/>
            </a:endParaRPr>
          </a:p>
          <a:p>
            <a:pPr marL="0" lvl="0" indent="0" algn="r" rtl="1">
              <a:lnSpc>
                <a:spcPct val="150000"/>
              </a:lnSpc>
              <a:spcBef>
                <a:spcPts val="0"/>
              </a:spcBef>
              <a:spcAft>
                <a:spcPts val="0"/>
              </a:spcAft>
              <a:buClr>
                <a:schemeClr val="dk1"/>
              </a:buClr>
              <a:buSzPts val="1800"/>
              <a:buFont typeface="Bodoni"/>
              <a:buNone/>
            </a:pPr>
            <a:r>
              <a:rPr lang="fa-IR" sz="1800">
                <a:solidFill>
                  <a:schemeClr val="dk1"/>
                </a:solidFill>
                <a:latin typeface="Arial"/>
                <a:ea typeface="Arial"/>
                <a:cs typeface="Arial"/>
                <a:sym typeface="Arial"/>
              </a:rPr>
              <a:t>cyber physical system ها به صورت </a:t>
            </a:r>
            <a:r>
              <a:rPr lang="fa-IR" sz="1800" b="1">
                <a:solidFill>
                  <a:schemeClr val="dk1"/>
                </a:solidFill>
                <a:latin typeface="Arial"/>
                <a:ea typeface="Arial"/>
                <a:cs typeface="Arial"/>
                <a:sym typeface="Arial"/>
              </a:rPr>
              <a:t>در لحظه و بی درنگ</a:t>
            </a:r>
            <a:r>
              <a:rPr lang="fa-IR" sz="1800">
                <a:solidFill>
                  <a:schemeClr val="dk1"/>
                </a:solidFill>
                <a:latin typeface="Arial"/>
                <a:ea typeface="Arial"/>
                <a:cs typeface="Arial"/>
                <a:sym typeface="Arial"/>
              </a:rPr>
              <a:t> مقادیر کمیت های اندازه گیری شده را جمع آوری کرده و تصمیمات درستی را برای بهبود سیستم می گیرند: اضافه کردن دستگاه های جدید و نواوری قابلیت های سیستم را افزایش می دهد. برای این منظور industry 4.0 بسیار بر ارسال بی سیم برای ساخت IIOT متکی است.</a:t>
            </a:r>
            <a:endParaRPr>
              <a:latin typeface="Arial"/>
              <a:ea typeface="Arial"/>
              <a:cs typeface="Arial"/>
              <a:sym typeface="Arial"/>
            </a:endParaRPr>
          </a:p>
        </p:txBody>
      </p:sp>
      <p:pic>
        <p:nvPicPr>
          <p:cNvPr id="155" name="Google Shape;155;p7"/>
          <p:cNvPicPr preferRelativeResize="0">
            <a:picLocks noGrp="1"/>
          </p:cNvPicPr>
          <p:nvPr>
            <p:ph type="pic" idx="2"/>
          </p:nvPr>
        </p:nvPicPr>
        <p:blipFill rotWithShape="1">
          <a:blip r:embed="rId3">
            <a:alphaModFix/>
          </a:blip>
          <a:srcRect t="8837" b="8836"/>
          <a:stretch/>
        </p:blipFill>
        <p:spPr>
          <a:xfrm>
            <a:off x="5971588" y="914400"/>
            <a:ext cx="5713412" cy="5029201"/>
          </a:xfrm>
          <a:prstGeom prst="rect">
            <a:avLst/>
          </a:prstGeom>
          <a:noFill/>
          <a:ln>
            <a:noFill/>
          </a:ln>
        </p:spPr>
      </p:pic>
      <p:sp>
        <p:nvSpPr>
          <p:cNvPr id="156" name="Google Shape;156;p7"/>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a:spLocks noGrp="1"/>
          </p:cNvSpPr>
          <p:nvPr>
            <p:ph type="body" idx="1"/>
          </p:nvPr>
        </p:nvSpPr>
        <p:spPr>
          <a:xfrm>
            <a:off x="6321424" y="1459818"/>
            <a:ext cx="4953000" cy="3500400"/>
          </a:xfrm>
          <a:prstGeom prst="rect">
            <a:avLst/>
          </a:prstGeom>
          <a:noFill/>
          <a:ln>
            <a:noFill/>
          </a:ln>
        </p:spPr>
        <p:txBody>
          <a:bodyPr spcFirstLastPara="1" wrap="square" lIns="91425" tIns="45700" rIns="91425" bIns="45700" anchor="t" anchorCtr="0">
            <a:normAutofit/>
          </a:bodyPr>
          <a:lstStyle/>
          <a:p>
            <a:pPr marL="0" lvl="0" indent="0" algn="r" rtl="1">
              <a:lnSpc>
                <a:spcPct val="150000"/>
              </a:lnSpc>
              <a:spcBef>
                <a:spcPts val="0"/>
              </a:spcBef>
              <a:spcAft>
                <a:spcPts val="0"/>
              </a:spcAft>
              <a:buClr>
                <a:schemeClr val="dk1"/>
              </a:buClr>
              <a:buSzPts val="1800"/>
              <a:buNone/>
            </a:pPr>
            <a:r>
              <a:rPr lang="fa-IR">
                <a:solidFill>
                  <a:schemeClr val="dk1"/>
                </a:solidFill>
              </a:rPr>
              <a:t>تعداد زیادی </a:t>
            </a:r>
            <a:r>
              <a:rPr lang="fa-IR" b="1">
                <a:solidFill>
                  <a:schemeClr val="dk1"/>
                </a:solidFill>
              </a:rPr>
              <a:t>حسگر و محرک</a:t>
            </a:r>
            <a:r>
              <a:rPr lang="fa-IR">
                <a:solidFill>
                  <a:schemeClr val="dk1"/>
                </a:solidFill>
              </a:rPr>
              <a:t> (معروف به mote) در محیط پخش می شوند تا مقادیر کمیت های اندازه گیری شده ای که به طور پیوسته دریافت می شوند را برای گرفتن تصمیمات هوشمندانه ،کنترل کنند.</a:t>
            </a:r>
            <a:endParaRPr>
              <a:solidFill>
                <a:schemeClr val="dk1"/>
              </a:solidFill>
            </a:endParaRPr>
          </a:p>
          <a:p>
            <a:pPr marL="0" lvl="0" indent="0" algn="r" rtl="1">
              <a:lnSpc>
                <a:spcPct val="150000"/>
              </a:lnSpc>
              <a:spcBef>
                <a:spcPts val="0"/>
              </a:spcBef>
              <a:spcAft>
                <a:spcPts val="0"/>
              </a:spcAft>
              <a:buClr>
                <a:schemeClr val="dk1"/>
              </a:buClr>
              <a:buSzPts val="1800"/>
              <a:buNone/>
            </a:pPr>
            <a:r>
              <a:rPr lang="fa-IR">
                <a:solidFill>
                  <a:schemeClr val="dk1"/>
                </a:solidFill>
              </a:rPr>
              <a:t>چون دستگاه ها با </a:t>
            </a:r>
            <a:r>
              <a:rPr lang="fa-IR" b="1">
                <a:solidFill>
                  <a:schemeClr val="dk1"/>
                </a:solidFill>
              </a:rPr>
              <a:t>باتری </a:t>
            </a:r>
            <a:r>
              <a:rPr lang="fa-IR">
                <a:solidFill>
                  <a:schemeClr val="dk1"/>
                </a:solidFill>
              </a:rPr>
              <a:t>کار می کنند پروتکل هایی را بازطراحی شده اند که </a:t>
            </a:r>
            <a:r>
              <a:rPr lang="fa-IR" b="1">
                <a:solidFill>
                  <a:schemeClr val="dk1"/>
                </a:solidFill>
              </a:rPr>
              <a:t>مصرف انرژی کمتری</a:t>
            </a:r>
            <a:r>
              <a:rPr lang="fa-IR">
                <a:solidFill>
                  <a:schemeClr val="dk1"/>
                </a:solidFill>
              </a:rPr>
              <a:t> دارند و کمتر از منابع استفاده می کنند و بیشتر اوقات mote ها را خاموش می کنند.</a:t>
            </a:r>
            <a:endParaRPr/>
          </a:p>
        </p:txBody>
      </p:sp>
      <p:sp>
        <p:nvSpPr>
          <p:cNvPr id="163" name="Google Shape;163;p8"/>
          <p:cNvSpPr txBox="1">
            <a:spLocks noGrp="1"/>
          </p:cNvSpPr>
          <p:nvPr>
            <p:ph type="body" idx="2"/>
          </p:nvPr>
        </p:nvSpPr>
        <p:spPr>
          <a:xfrm>
            <a:off x="778997" y="676681"/>
            <a:ext cx="5136000" cy="3500400"/>
          </a:xfrm>
          <a:prstGeom prst="rect">
            <a:avLst/>
          </a:prstGeom>
          <a:noFill/>
          <a:ln>
            <a:noFill/>
          </a:ln>
        </p:spPr>
        <p:txBody>
          <a:bodyPr spcFirstLastPara="1" wrap="square" lIns="91425" tIns="45700" rIns="91425" bIns="45700" anchor="t" anchorCtr="0">
            <a:noAutofit/>
          </a:bodyPr>
          <a:lstStyle/>
          <a:p>
            <a:pPr marL="228600" lvl="0" indent="-248920" algn="r" rtl="1">
              <a:lnSpc>
                <a:spcPct val="80000"/>
              </a:lnSpc>
              <a:spcBef>
                <a:spcPts val="0"/>
              </a:spcBef>
              <a:spcAft>
                <a:spcPts val="0"/>
              </a:spcAft>
              <a:buClr>
                <a:srgbClr val="38761D"/>
              </a:buClr>
              <a:buSzPts val="1800"/>
              <a:buChar char="•"/>
            </a:pPr>
            <a:r>
              <a:rPr lang="fa-IR" dirty="0">
                <a:solidFill>
                  <a:srgbClr val="38761D"/>
                </a:solidFill>
              </a:rPr>
              <a:t>با این حال شبکه های بی سیم </a:t>
            </a:r>
            <a:r>
              <a:rPr lang="fa-IR" b="1" dirty="0">
                <a:solidFill>
                  <a:srgbClr val="38761D"/>
                </a:solidFill>
              </a:rPr>
              <a:t>دارای تلفات</a:t>
            </a:r>
            <a:r>
              <a:rPr lang="fa-IR" dirty="0">
                <a:solidFill>
                  <a:srgbClr val="38761D"/>
                </a:solidFill>
              </a:rPr>
              <a:t> هستند  :</a:t>
            </a:r>
            <a:endParaRPr dirty="0">
              <a:solidFill>
                <a:srgbClr val="38761D"/>
              </a:solidFill>
            </a:endParaRPr>
          </a:p>
          <a:p>
            <a:pPr marL="0" lvl="0" indent="0" algn="r" rtl="1">
              <a:lnSpc>
                <a:spcPct val="140000"/>
              </a:lnSpc>
              <a:spcBef>
                <a:spcPts val="2200"/>
              </a:spcBef>
              <a:spcAft>
                <a:spcPts val="0"/>
              </a:spcAft>
              <a:buClr>
                <a:schemeClr val="dk1"/>
              </a:buClr>
              <a:buSzPts val="1480"/>
              <a:buNone/>
            </a:pPr>
            <a:r>
              <a:rPr lang="fa-IR" dirty="0">
                <a:solidFill>
                  <a:schemeClr val="dk1"/>
                </a:solidFill>
                <a:latin typeface="Arial"/>
                <a:ea typeface="Arial"/>
                <a:cs typeface="Arial"/>
                <a:sym typeface="Arial"/>
              </a:rPr>
              <a:t>بسته به شرایط کانال ،یک بسته ممکن است توسط گیرنده رمزگشایی بشود یا نشود. حتی </a:t>
            </a:r>
            <a:r>
              <a:rPr lang="fa-IR" b="1" dirty="0">
                <a:solidFill>
                  <a:schemeClr val="dk1"/>
                </a:solidFill>
              </a:rPr>
              <a:t>کیفیت لینک کانال</a:t>
            </a:r>
            <a:r>
              <a:rPr lang="fa-IR" dirty="0">
                <a:solidFill>
                  <a:schemeClr val="dk1"/>
                </a:solidFill>
                <a:latin typeface="Arial"/>
                <a:ea typeface="Arial"/>
                <a:cs typeface="Arial"/>
                <a:sym typeface="Arial"/>
              </a:rPr>
              <a:t> در طول زمان متغیر است: </a:t>
            </a:r>
            <a:r>
              <a:rPr lang="fa-IR" dirty="0">
                <a:solidFill>
                  <a:schemeClr val="dk1"/>
                </a:solidFill>
              </a:rPr>
              <a:t>اگر signal to noise ratio) SNR) </a:t>
            </a:r>
            <a:r>
              <a:rPr lang="fa-IR" b="1" dirty="0">
                <a:solidFill>
                  <a:schemeClr val="dk1"/>
                </a:solidFill>
              </a:rPr>
              <a:t>بسیار کم</a:t>
            </a:r>
            <a:r>
              <a:rPr lang="fa-IR" dirty="0">
                <a:solidFill>
                  <a:schemeClr val="dk1"/>
                </a:solidFill>
              </a:rPr>
              <a:t> شود،</a:t>
            </a:r>
            <a:r>
              <a:rPr lang="fa-IR" dirty="0">
                <a:solidFill>
                  <a:schemeClr val="dk1"/>
                </a:solidFill>
                <a:latin typeface="Arial"/>
                <a:ea typeface="Arial"/>
                <a:cs typeface="Arial"/>
                <a:sym typeface="Arial"/>
              </a:rPr>
              <a:t> تداخل خارجی ممکن است ایجاد شود که </a:t>
            </a:r>
            <a:r>
              <a:rPr lang="fa-IR" b="1" dirty="0">
                <a:solidFill>
                  <a:schemeClr val="dk1"/>
                </a:solidFill>
              </a:rPr>
              <a:t>اثرمنفی</a:t>
            </a:r>
            <a:r>
              <a:rPr lang="fa-IR" dirty="0">
                <a:solidFill>
                  <a:schemeClr val="dk1"/>
                </a:solidFill>
                <a:latin typeface="Arial"/>
                <a:ea typeface="Arial"/>
                <a:cs typeface="Arial"/>
                <a:sym typeface="Arial"/>
              </a:rPr>
              <a:t> روی قابلیت اطمینان خواهد گذاشت.</a:t>
            </a:r>
            <a:r>
              <a:rPr lang="fa-IR" dirty="0">
                <a:solidFill>
                  <a:schemeClr val="dk1"/>
                </a:solidFill>
              </a:rPr>
              <a:t>                                                  </a:t>
            </a:r>
            <a:r>
              <a:rPr lang="fa-IR" dirty="0">
                <a:solidFill>
                  <a:schemeClr val="dk1"/>
                </a:solidFill>
                <a:latin typeface="Arial"/>
                <a:ea typeface="Arial"/>
                <a:cs typeface="Arial"/>
                <a:sym typeface="Arial"/>
              </a:rPr>
              <a:t>در چنین شرایطی فراهم کردن </a:t>
            </a:r>
            <a:r>
              <a:rPr lang="fa-IR" b="1" dirty="0">
                <a:solidFill>
                  <a:schemeClr val="dk1"/>
                </a:solidFill>
              </a:rPr>
              <a:t>قابلیت اطمینان بالا</a:t>
            </a:r>
            <a:r>
              <a:rPr lang="fa-IR" dirty="0">
                <a:solidFill>
                  <a:schemeClr val="dk1"/>
                </a:solidFill>
                <a:latin typeface="Arial"/>
                <a:ea typeface="Arial"/>
                <a:cs typeface="Arial"/>
                <a:sym typeface="Arial"/>
              </a:rPr>
              <a:t> و </a:t>
            </a:r>
            <a:r>
              <a:rPr lang="fa-IR" b="1" dirty="0">
                <a:solidFill>
                  <a:schemeClr val="dk1"/>
                </a:solidFill>
              </a:rPr>
              <a:t>تاخیر کمتر</a:t>
            </a:r>
            <a:r>
              <a:rPr lang="fa-IR" dirty="0">
                <a:solidFill>
                  <a:schemeClr val="dk1"/>
                </a:solidFill>
                <a:latin typeface="Arial"/>
                <a:ea typeface="Arial"/>
                <a:cs typeface="Arial"/>
                <a:sym typeface="Arial"/>
              </a:rPr>
              <a:t> برای بیشتر اپلیکیشن های صنعتی چالش برانگیز است. برای مقابله با این محدودیت ها پروتکل های لایه مک در مقالات پیشنهاد شدند. IEEE 802.15.4-TSCH بر یک برنامه زمانبندی سختگیرانه برای بسته های ارسالی </a:t>
            </a:r>
            <a:r>
              <a:rPr lang="fa-IR" dirty="0">
                <a:solidFill>
                  <a:schemeClr val="dk1"/>
                </a:solidFill>
              </a:rPr>
              <a:t>تکیه دارد</a:t>
            </a:r>
            <a:r>
              <a:rPr lang="fa-IR" dirty="0">
                <a:solidFill>
                  <a:schemeClr val="dk1"/>
                </a:solidFill>
                <a:latin typeface="Arial"/>
                <a:ea typeface="Arial"/>
                <a:cs typeface="Arial"/>
                <a:sym typeface="Arial"/>
              </a:rPr>
              <a:t> تا جلوی </a:t>
            </a:r>
            <a:r>
              <a:rPr lang="fa-IR" b="1" dirty="0">
                <a:solidFill>
                  <a:schemeClr val="dk1"/>
                </a:solidFill>
              </a:rPr>
              <a:t>وقوع تصادم</a:t>
            </a:r>
            <a:r>
              <a:rPr lang="fa-IR" dirty="0">
                <a:solidFill>
                  <a:schemeClr val="dk1"/>
                </a:solidFill>
                <a:latin typeface="Arial"/>
                <a:ea typeface="Arial"/>
                <a:cs typeface="Arial"/>
                <a:sym typeface="Arial"/>
              </a:rPr>
              <a:t> را بگیرد.</a:t>
            </a:r>
            <a:endParaRPr dirty="0">
              <a:solidFill>
                <a:schemeClr val="dk1"/>
              </a:solidFill>
            </a:endParaRPr>
          </a:p>
        </p:txBody>
      </p:sp>
      <p:sp>
        <p:nvSpPr>
          <p:cNvPr id="164" name="Google Shape;164;p8"/>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7</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777616" y="4524731"/>
            <a:ext cx="5178425" cy="1325563"/>
          </a:xfrm>
          <a:prstGeom prst="rect">
            <a:avLst/>
          </a:prstGeom>
          <a:noFill/>
          <a:ln>
            <a:noFill/>
          </a:ln>
        </p:spPr>
        <p:txBody>
          <a:bodyPr spcFirstLastPara="1" wrap="square" lIns="91425" tIns="45700" rIns="91425" bIns="45700" anchor="ctr" anchorCtr="0">
            <a:normAutofit/>
          </a:bodyPr>
          <a:lstStyle/>
          <a:p>
            <a:pPr marL="0" lvl="0" indent="0" algn="r" rtl="1">
              <a:lnSpc>
                <a:spcPct val="115000"/>
              </a:lnSpc>
              <a:spcBef>
                <a:spcPts val="0"/>
              </a:spcBef>
              <a:spcAft>
                <a:spcPts val="0"/>
              </a:spcAft>
              <a:buClr>
                <a:schemeClr val="dk1"/>
              </a:buClr>
              <a:buSzPts val="1800"/>
              <a:buFont typeface="Arial"/>
              <a:buNone/>
            </a:pPr>
            <a:r>
              <a:rPr lang="fa-IR" sz="1800">
                <a:solidFill>
                  <a:schemeClr val="dk1"/>
                </a:solidFill>
                <a:latin typeface="Arial"/>
                <a:ea typeface="Arial"/>
                <a:cs typeface="Arial"/>
                <a:sym typeface="Arial"/>
              </a:rPr>
              <a:t>یک زمانبندی TSCH ساده با سلول های (خانه) مشترک و اختصاصی</a:t>
            </a:r>
            <a:endParaRPr sz="1800">
              <a:solidFill>
                <a:schemeClr val="dk1"/>
              </a:solidFill>
              <a:latin typeface="Arial"/>
              <a:ea typeface="Arial"/>
              <a:cs typeface="Arial"/>
              <a:sym typeface="Arial"/>
            </a:endParaRPr>
          </a:p>
        </p:txBody>
      </p:sp>
      <p:sp>
        <p:nvSpPr>
          <p:cNvPr id="171" name="Google Shape;171;p9"/>
          <p:cNvSpPr txBox="1">
            <a:spLocks noGrp="1"/>
          </p:cNvSpPr>
          <p:nvPr>
            <p:ph type="body" idx="1"/>
          </p:nvPr>
        </p:nvSpPr>
        <p:spPr>
          <a:xfrm>
            <a:off x="6475413" y="2153285"/>
            <a:ext cx="4799012" cy="3790315"/>
          </a:xfrm>
          <a:prstGeom prst="rect">
            <a:avLst/>
          </a:prstGeom>
          <a:noFill/>
          <a:ln>
            <a:noFill/>
          </a:ln>
        </p:spPr>
        <p:txBody>
          <a:bodyPr spcFirstLastPara="1" wrap="square" lIns="91425" tIns="45700" rIns="91425" bIns="45700" anchor="t" anchorCtr="0">
            <a:normAutofit/>
          </a:bodyPr>
          <a:lstStyle/>
          <a:p>
            <a:pPr marL="228600" lvl="0" indent="-228600" algn="r" rtl="1">
              <a:lnSpc>
                <a:spcPct val="95000"/>
              </a:lnSpc>
              <a:spcBef>
                <a:spcPts val="0"/>
              </a:spcBef>
              <a:spcAft>
                <a:spcPts val="0"/>
              </a:spcAft>
              <a:buClr>
                <a:srgbClr val="38761D"/>
              </a:buClr>
              <a:buSzPts val="2000"/>
              <a:buChar char="•"/>
            </a:pPr>
            <a:r>
              <a:rPr lang="fa-IR">
                <a:solidFill>
                  <a:srgbClr val="38761D"/>
                </a:solidFill>
                <a:latin typeface="Arial"/>
                <a:ea typeface="Arial"/>
                <a:cs typeface="Arial"/>
                <a:sym typeface="Arial"/>
              </a:rPr>
              <a:t>BACKGROUND &amp; RELATED WORK</a:t>
            </a:r>
            <a:endParaRPr>
              <a:solidFill>
                <a:srgbClr val="38761D"/>
              </a:solidFill>
              <a:latin typeface="Arial"/>
              <a:ea typeface="Arial"/>
              <a:cs typeface="Arial"/>
              <a:sym typeface="Arial"/>
            </a:endParaRPr>
          </a:p>
          <a:p>
            <a:pPr marL="0" lvl="0" indent="0" algn="r" rtl="1">
              <a:lnSpc>
                <a:spcPct val="150000"/>
              </a:lnSpc>
              <a:spcBef>
                <a:spcPts val="2200"/>
              </a:spcBef>
              <a:spcAft>
                <a:spcPts val="0"/>
              </a:spcAft>
              <a:buClr>
                <a:schemeClr val="dk1"/>
              </a:buClr>
              <a:buSzPts val="2000"/>
              <a:buNone/>
            </a:pPr>
            <a:r>
              <a:rPr lang="fa-IR" sz="1800">
                <a:solidFill>
                  <a:srgbClr val="38761D"/>
                </a:solidFill>
                <a:latin typeface="Arial"/>
                <a:ea typeface="Arial"/>
                <a:cs typeface="Arial"/>
                <a:sym typeface="Arial"/>
              </a:rPr>
              <a:t>پیشینه و کارهای مرتبط:</a:t>
            </a:r>
            <a:endParaRPr sz="1800">
              <a:solidFill>
                <a:srgbClr val="38761D"/>
              </a:solidFill>
            </a:endParaRPr>
          </a:p>
          <a:p>
            <a:pPr marL="0" lvl="0" indent="0" algn="r" rtl="1">
              <a:lnSpc>
                <a:spcPct val="150000"/>
              </a:lnSpc>
              <a:spcBef>
                <a:spcPts val="2200"/>
              </a:spcBef>
              <a:spcAft>
                <a:spcPts val="0"/>
              </a:spcAft>
              <a:buClr>
                <a:schemeClr val="dk1"/>
              </a:buClr>
              <a:buSzPts val="2000"/>
              <a:buNone/>
            </a:pPr>
            <a:r>
              <a:rPr lang="fa-IR" sz="1800">
                <a:solidFill>
                  <a:schemeClr val="dk1"/>
                </a:solidFill>
                <a:latin typeface="Arial"/>
                <a:ea typeface="Arial"/>
                <a:cs typeface="Arial"/>
                <a:sym typeface="Arial"/>
              </a:rPr>
              <a:t>ما در اینجا مفاهیم پیشین و کارهای مرتبط انجام شده روی شبکه های بی سیم کم مصرف زمانبندی شده و SDN را توضیح می دهیم.</a:t>
            </a:r>
            <a:endParaRPr sz="1800"/>
          </a:p>
        </p:txBody>
      </p:sp>
      <p:pic>
        <p:nvPicPr>
          <p:cNvPr id="172" name="Google Shape;172;p9"/>
          <p:cNvPicPr preferRelativeResize="0"/>
          <p:nvPr/>
        </p:nvPicPr>
        <p:blipFill rotWithShape="1">
          <a:blip r:embed="rId3">
            <a:alphaModFix/>
          </a:blip>
          <a:srcRect/>
          <a:stretch/>
        </p:blipFill>
        <p:spPr>
          <a:xfrm>
            <a:off x="656220" y="743750"/>
            <a:ext cx="5626360" cy="4041811"/>
          </a:xfrm>
          <a:prstGeom prst="rect">
            <a:avLst/>
          </a:prstGeom>
          <a:noFill/>
          <a:ln>
            <a:noFill/>
          </a:ln>
        </p:spPr>
      </p:pic>
      <p:sp>
        <p:nvSpPr>
          <p:cNvPr id="173" name="Google Shape;173;p9"/>
          <p:cNvSpPr txBox="1"/>
          <p:nvPr/>
        </p:nvSpPr>
        <p:spPr>
          <a:xfrm>
            <a:off x="11274425" y="5943600"/>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a-IR" sz="1800">
                <a:solidFill>
                  <a:schemeClr val="dk1"/>
                </a:solidFill>
                <a:latin typeface="Arial"/>
                <a:ea typeface="Arial"/>
                <a:cs typeface="Arial"/>
                <a:sym typeface="Arial"/>
              </a:rPr>
              <a:t>8</a:t>
            </a:r>
            <a:endParaRPr/>
          </a:p>
        </p:txBody>
      </p:sp>
    </p:spTree>
  </p:cSld>
  <p:clrMapOvr>
    <a:masterClrMapping/>
  </p:clrMapOvr>
</p:sld>
</file>

<file path=ppt/theme/theme1.xml><?xml version="1.0" encoding="utf-8"?>
<a:theme xmlns:a="http://schemas.openxmlformats.org/drawingml/2006/main" name="Custom">
  <a:themeElements>
    <a:clrScheme name="Custom 77">
      <a:dk1>
        <a:srgbClr val="000000"/>
      </a:dk1>
      <a:lt1>
        <a:srgbClr val="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6437</Words>
  <Application>Microsoft Office PowerPoint</Application>
  <PresentationFormat>Widescreen</PresentationFormat>
  <Paragraphs>189</Paragraphs>
  <Slides>46</Slides>
  <Notes>46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Bodoni</vt:lpstr>
      <vt:lpstr>Times New Roman</vt:lpstr>
      <vt:lpstr>Custom</vt:lpstr>
      <vt:lpstr>PowerPoint Presentation</vt:lpstr>
      <vt:lpstr>SDN-TSCH:  Enabling Software Defined Networking for Scheduled Wireless Networks with Traffic Isolation</vt:lpstr>
      <vt:lpstr>خلاصه: Industrial Internet of things(IIOT) اینترنت اشیاء صنعتی نیاز دارند بر زیرساخت بی سیمی تکیه کنند که بتواند تاخیر end to end کم و قابلیت اطمینان بالا را فراهم کند. SDN برای چابک تر شدن شبکه پیشنهاد شده که در ان پردازش تصمیم گیری به یک کنترلر محول می شود. لینک های رادیویی ناپایدارند درصورتیکه کنترلر نیاز دارد که یک view صحیح از شبکه برای زمان بندی موٍثر بسته های ارسالی بسازد. در اینجا ما SDN-TSCH را پیشنهاد می دهیم تا در شبکه های زمانبندی شده بخش dataplanes  را از controlplanes جدا کند.  ما یک contolplane قابل اعتماد می سازیم که یک مسیر بدون تصادم to controller و from controller  برقرار می کند. در SDN مبحث flow isolation تضمین شده است و هر flow می تواند منابع اختصاصی خود را رزرو کند و محدودیت تاخیرend to end و قابلیت اعتماد را رعایت کند.    در آخر با شبیه ساز cooja نشان میدهیم حتی با وجود ترافیک بالا قابلیت اطمینان بالایی داریم. </vt:lpstr>
      <vt:lpstr>شبکه های مبتنی بر نرم افزار   می توان آن را یک لایه در معماری شبکه به عنوان یک سوییچ یا روتر نرم افزاری مجازی در نظر گرفت که با دستگاه های فیزیکی شبکه ارتباط گرفته و به جای نرم افزار تعبیه شده در سوییچ ها یا روتر ها که مدیریت ترافیک را بر عهده دارند ، این نرم افزار از راه دور و خارج از دستگاه ها مدیریت ترافیک را بر عهده می گیرد.</vt:lpstr>
      <vt:lpstr> یک روش دسترسی به کانال برای شبکه هایی که از رسانه مشترکی استفاده می کنند است. در دستگاه هایی که توان مصرفی کمی دارند برای ارتباط بر روی یک لینک بی سیم به کار می روند. این روش برای شبکه های پر اتلاف به جهت ایجاد یک لایه مک قابل اعتماد طراحی شده است.در آن زمان یا فرکانس برای دسترسی به کانال تقسیم می شود.</vt:lpstr>
      <vt:lpstr>مجموعه‌ای از حسگرها، ابزارها و دستگاه‌های مستقلی است که از طریق اینترنت به برنامه‌های صنعتی متصل می‌شوند. این شبکه جمع‌آوری داده‌ها، تحلیل، آنالیز و بهره‌وری و کاهش هزینه‌های تولید را میسر می‌کند.  اینترنت اشیا صنعتی از قدرت ماشین‌های هوشمند و تجزیه و تحلیل بلادرنگ استفاده می‌کند.</vt:lpstr>
      <vt:lpstr>مقدمه: هدف industry 4.0 این بود که فرآیند های صنعتی را برای flexible تر شدن ، از طریق خطوط مونتاژی که مجددا قابل تنظیم باشند، اصلاح کند. cyber physical system ها به صورت در لحظه و بی درنگ مقادیر کمیت های اندازه گیری شده را جمع آوری کرده و تصمیمات درستی را برای بهبود سیستم می گیرند: اضافه کردن دستگاه های جدید و نواوری قابلیت های سیستم را افزایش می دهد. برای این منظور industry 4.0 بسیار بر ارسال بی سیم برای ساخت IIOT متکی است.</vt:lpstr>
      <vt:lpstr>PowerPoint Presentation</vt:lpstr>
      <vt:lpstr>یک زمانبندی TSCH ساده با سلول های (خانه) مشترک و اختصاصی</vt:lpstr>
      <vt:lpstr>PowerPoint Presentation</vt:lpstr>
      <vt:lpstr>PowerPoint Presentation</vt:lpstr>
      <vt:lpstr>PowerPoint Presentation</vt:lpstr>
      <vt:lpstr> در شکل 1 ، flow ها از A به رنگ قرمز و از C به   رنگ خاکستری از سلول های مختلف ، وقتی از لینک B به S ارسال میشوند، استفاده می کنند.</vt:lpstr>
      <vt:lpstr>Orchestra راه حل کارایی برای ساخت زمانبندی  IEEE 802.15.4-TSCH  به روش توزیع شده است. Orchestra بر RPL متکی است تا مسیری نزدیک به sink بسازد. وقتی که RPL جمع شد دستگاه سلول ها را با استفاده ازid همسایگانش تکمیل می کند.      به طور دقیق تر یک تابع شبه تصادفی یک تایم اسلات و offset کانال را از id برای هر اسلات فریم می گیرد. سلول ها را می توان مبتنی بر گیرنده یا مبتنی بر فرستنده به اشتراک گذاشت.    دو دسته اول به contention resolution نیازمندند زیرا فرستنده های متعدد می توانند از آن تایم اسلات ها استفاده کنند. Orchestra بر سه اسلات فریم مختلف متکی است تا beacon های بهبود یافته و بسته های RPL و بسته های داده را کنترل کند زیرا تعداد و سایز ونوع اسلات فریم ها باید در دستگاه هایی قبل از اینکه شبکه اجرا شود ،hardcode بشود.</vt:lpstr>
      <vt:lpstr>PowerPoint Presentation</vt:lpstr>
      <vt:lpstr>شبکه های بی سیم غیر قابل اعتماد هستند:   صفحه کنترل به یکسری مکانیزم ها برای اندازه گیری کیفیت لینک برای فراهم کردن فرصت های ارسال دوباره (بسته) احتیاج دارد. بیشتر نود ها با باتری کار می کنند و شبکه باید تعداد بسته های ارسالی کنترلی و داده را کم کند.     SDN-WISE بر تراکم درون شبکه ای متمرکز است.                        جدول های حالت (stateful) درون هر نود قوانینی را برای اعمال روی بسته های دریافتی بر اساس خواندن بسته ها و محتوای آنها، اجرا می کند.          یک نود ممکن است کانفیگ شود مثلا بسته ای را از نود B هدایت کند (بفرستد) ، اگر مقدار temperature اخیر که از نود c فوروارد شده است از یک مقدار thereshhold فراتر برود. SDN-WISE محاسبات را تا جای ممکن به تولید کننده های داده محول می کند، لازم است بسته ها و payload آنها را با یک هدرfixed size بخواند.                                                       شبکه بی سیم نود های حسگر صنعتی بر زمانبندی رای جلوگیری از تصادم متکی است.                                                                              SDN-WISE را بهبود داده تا از شبکه های زمانبندی شده پشتیبانی کند.</vt:lpstr>
      <vt:lpstr>PowerPoint Presentation</vt:lpstr>
      <vt:lpstr>III. SDN-TSCH ما در اینجا یک SDN schema جدید که مناسب شبکه صنعتی بی سیم حسگرها است را پیشنهاد می دهیم. SDN-TSCH زیر بی سیمی می سازد که بتواند: - رعایت کردن تضمین های جریان برای جریان های مهم (کمترین نرخ تحویل end to end بسته و بیشترین تاخیر end to end) - اجرا بر روی لایه مک زمانبندی شده ( در اینجا IEEE 802.15.4-TSCH ) با جداسازی صفحات کنترل و داده با منابع رادیویی اختصاصی - نصب یک صفحه کنترل قابل اعتماد ما از سلول های اختصاصی(بدون تصادم) استفاده می کنیم که یک مسیر بدون تصادم from controller  و to controller برای هر دستگاه شبکه برقرار شود.ما یک روش موثر برای استفاده از یک سلول از یک نود به همه ی نود های فرزندش پیشنهاد می کنیم تا زمانبندی فشرده تری بسازیم و انرژی را ذخیره کنیم (مصرف انرژی را کاهش دهیم) - استفاده از label switching تا بسته به طور مشخص به مقصد ارسال شود. کنترلر می تواند کنترل کلی را برعهده داشته باشد و برای یک جریان داده شده یک مسیر مشخص را با منابع اختصاصی برای تضمین flow isolation برقرار کند. - کانفیگ صفحات کنترل و داده وقتی که یک دستگاه جدید پذیرفته می شود.(اضافه می شود) حالا ما عملیات های SDN-TSCH را برای فعال کردن SDN در شبکه صنعتی بی سیم حسگرها با جزییات بیشتر توضیح می دهیم:</vt:lpstr>
      <vt:lpstr>A. Label switching  برای ساده تر کردن رفتار همه ی نودها ما روش label switching را پیاده سازی می کنیم که متکی است بر flow-id است که در هدر های SDN هر بسته وجود دارد (piggybacked). هر بسته ای که در صف وارد شود یک flow-id دارد که مسیر یا مسیر های به مقصد را تعریف می کند. Flow-id توسط کنترلر تعریف می شود و هم چنین جدول flow-id ها را برای هر نود نگه می دارد.          پس در شروع یک سلول TX، فرستنده flow-id متناظر را از جدول flow-id استخراج کرده و بسته اول صف که متناظر است را از آن برمی دارد .یک flow-id خاص برای کنترل ترافیک به مقصد کنترلر وجود دارد(to controller). در اینجا منابع رادیویی توسط کنترلر برای همه ی مسیرهای  همگرا رزرو شده است. متناسب با آن یک flow-id دیگر برای بسته های تولیدی توسط کنترلر به هر نود درشبکه وجود دارد(from controller). در بخش دیگری اینکه چطور این بسته راه خود را به مقصد ( unicastتک پخش) خود پیدا می کند را توضیح می دهیم.</vt:lpstr>
      <vt:lpstr>PowerPoint Presentation</vt:lpstr>
      <vt:lpstr>ما همچنین رفتار پیشفرض IEEE 802.15.4-TSCH داریم که EB توسط سلول های مشترک که فرستاده می شود همه نود ها باید به آن گوش دهند. برای کاهش تاخیر و تصادم ما سلول های مشترک را در اسلات فریم به طور یکسان توزیع می کنیم. یک نود لیستی از همسایگان را نگه داشته و تعداد EB هایی که از هر نود دریافت کرده به عنوان شاخص کیفیت لینک می شمارد. عدد مربوطه(counter) نگه داشته می شود و تا وقتی که بسته های ارسالی دوره ای اند (فرستاده می شوند) ، نرخ تحویل بسته مربوطه بعدا به طور امن توسط کنترلر از counter بدست میاید. </vt:lpstr>
      <vt:lpstr>PowerPoint Presentation</vt:lpstr>
      <vt:lpstr> توجه کنید که کنترلر ممکن است برای نود جدید یک routing parent متفاوت از همسایه انتخاب کند.(شکل 2) پس ما با این استراتژی عملی مسیرها را محدود نمی کنیم. یک نود ضمیمه شده که بسته گزارش را دریافت کرده است باید آن را به کنترلر بفرستد. خوشبختانه صفحه کنترل آن قبلا کانفیگ شده و یک مسیر به کنترلر با سلول های اختصاصی وجود دارد. قدم به قدم بسته گزارش سینک را بدست آورده و بسته  SDN را به کنترلر می فرستد تا وقتی مسیر بدون تصادم است ما انتظار یک صفحه کنترل قابل اعتماد را در تمام بسته های باز ارسالی، داریم.     شبیه سازی های ما اعتبار این فرض را ارزیابی می کنند. یک نود به طور پیوسته دریافت EB و بروزرسانی شمارنده ان را بازبینی می کند حتی بعد از اینکه به شبکه join شده باشد و همچنان بسته های گزارش دوره ای را به کنترلر می فرستد و کنترلر می تواند تغییرات کیفیت لینک را تشخیص دهد.</vt:lpstr>
      <vt:lpstr>شکل 2 یک سناریو ساده را نشان می دهد که در آن نود A یک نود جدید است در حالی که بقیه توپولوژی (شبکه) قبلا پیکربندی (کانفیگ) شده است. درست بعد از فرایند شناسایی نود A یک بسته report را به واسطه ی یک سلول مشترک به نود C می فرستد و C آن را دریافت می کند و نیاز به هدایت آن بسته دارد تا بفرستدش. C قبلا کانفیگ شده و یک سلول اختصاصی (برای flow-id (به مقصد) کنترلر) دارد. قدم به قدم بسته گزارش توسط S دریافت می شود.</vt:lpstr>
      <vt:lpstr>D. Admission and configuration of a novel node  وقتی کنترلر یک بسته گزارش دریافت می کند در لیست نود هایی که قبلا کانفیگ شده اند منبع(نود) را جست وجو می کند.اگر در آن لیست نبود این یعنی نود جدیدی است که نیاز به کانفیگ دارد . کنترلر ابتدا لیست همسایگان و شماره EB های آنها را از بسته گزارش استخراج می کند. سپس کنترلر بهترین همسایه را به عنوان parent انتخاب می کند. برای افزایش قابلیت اعتماد صفحه کنترل کنترلر همسایه ای که بالاترین شمارنده EB را دارد انتخاب می کند. این همسایه بیشترین قابلیت اعتماد را دارد و احتمال بعدها دریافت کردن  بسته های گزارش از نود را بیشتر می کند.  کنترلر همچنین یک سلول اختصاصی در دسترس را از جدول زمانبندی (scheduling matrix) to controller  و from controller برای نود جدید انتخاب می کند. یک تایم اسلات کاندید می شود اگر توسط بهترین همسایه بدون استفاده باقی مانده باشد (half duplex condition) در این وضعیت یک offset کانال تصادفی انتخاب می شود و فرستنده تداخلگر آن سلول را بررسی نمی کند. کنترلر نیازی ندارد که بررسی کند نود جدید هم از آن سلول استفاده نمی کند.  زمانبندی آن توسط یک تعریف (خالی) به جز سلول های مشترک انجام می شود.سپس کنترلر یک بسته config که متشکل از موارد زیر است را آماده می کند:</vt:lpstr>
      <vt:lpstr>PowerPoint Presentation</vt:lpstr>
      <vt:lpstr>route (Lroute): لیستی از ادرس های هر نود در مسیر را برای نود جدید دارد که بسته کانفیگ باید انها را پیروی کند. ما source routing را برای اینکه به کنترلر کنترل کامل بدهیم پیاده سازی میکنیم. هر نود در مسیر که بسته کانفیگ را دریافت کند موقعیت خود را در مسیر از ان استخراج کرده (بدست میاورد) و ادرس قدم بعدی را که بسته کانفیگ باید به ان هدایت شود(فرستاده یا فروارد شود) پیدا میکند. </vt:lpstr>
      <vt:lpstr>PowerPoint Presentation</vt:lpstr>
      <vt:lpstr>دو بسته  config  تولید می‌کند: from controller : مسیری که باید دنبال شود  (S,B,A)است. علاوه بر این، کنترلر جدول زمانی را در جهت دانلود (به فرزندان) piggyback می‌کند: شکاف زمانی 4 (جابه‌جایی کانال 0) باید توسط گره B در حالت فرستنده و توسط گره A در حالت گیرنده نصب شود. Flow-id  در اینجا برابر با 0 است       (=” from controller ”).   to controller : بسته config همان مسیر را دنبال می‌کند، اما جدول زمانی برای آپلود را با شکاف زمانی 7 و جابه‌جایی کانال 0 اضافه می‌کند. Flow-id در اینجا برابر با 1 است (=” to controller”).</vt:lpstr>
      <vt:lpstr>PowerPoint Presentation</vt:lpstr>
      <vt:lpstr>در شکل 2، گره  B بسته config را از کنترلر دریافت می‌کند. آن آیتم را در جدول زمانی که مربوط به سلول‌های TX آن است (یعنی اولین مورد) استخراج می‌کند. در اینجا، شکاف زمانی 4 قبلاً در جدول زمانی آن وجود دارد (مربوط به حالت to children / from controller است) و B آن را رد می‌کند. سپس سلول‌های TX مربوط به جهش بعدی را استخراج می‌کند: هیچکدام وجود ندارد، و بنابراین بسته به جهش بعدی (A در مسیر) فوروارد می‌شود. گره A، صفحه کنترل پیکربندی شده است و یک مسیر بدون تصادم از و به کنترلر وجود دارد. A می‌تواند شروع به ارسال Beacons بهبود یافته برای همسایگان متصل نشده کند.</vt:lpstr>
      <vt:lpstr>PowerPoint Presentation</vt:lpstr>
      <vt:lpstr>F. Admission of a novel critical flow  SDN-TSCH همچنین از جداسازی جریان پشتیبانی می‌کند. هر برنامه کاربردی بحرانی دارای الزامات خاص کیفیت خدمات (QoS) است و حداقل قابلیت اطمینان end to end و حداکثر تأخیر end to end خود را تعریف می‌کند. هنگامی که برنامه یک اتصال UDP باز می‌کند، لایه انتقال از کنترلر درخواست رزرو جدیدی با مشخصات برنامه می‌کند. لایه SDN  منبع یک بسته flow-request ایجاد کرده و آن را از طریق صفحه کنترل با استفاده از flow-id به کنترلر ارسال می‌کند.</vt:lpstr>
      <vt:lpstr>  flow-request شامل موارد زیر است:   1. آدرس سوکت  2. مشخصات ترافیک  بنابراین، کنترلر دقیقاً نیازمندی‌ها را می‌داند و می‌تواند یک جدول زمانی برای رزرو پهنای باند کافی برای جریان جدید محاسبه کند: آن سلول‌های اضافی را در طول مسیر برای رعایت قابلیت اطمینان انتها به انتها فراهم می‌کند سعی می‌کند سلول‌ها را پشت سر هم برنامه‌ریزی کند (سلول ارسال پس از آخرین سلول بازفرست قبلی جهش) تا تأخیر back to back را به حداقل برساند.   </vt:lpstr>
      <vt:lpstr>در راهکار ما، یک بسته config برای پیکربندی یک flow-id جدید و جدول زمانی برای کل مسیر کافی است. ما از مسیریابی منبع استفاده می‌کنیم، به طوری که مسیر شامل دو بخش است:  1) از مقصد به مبدا: جدول زمانی این بخش خالی است (هیچ سلولی برای رزرو نیاز نیست)  2) از مبدا به مقصد: هر جهش تعداد مشخصی سلول در بخش جدول زمانی بسته config دارد. از آنجایی که بسته سپس از مقصد به مبدا مسیریابی می‌شود، مبدا می‌تواند مطمئن باشد که پس از دریافت بسته config، همه چیز پیکربندی شده است. می‌تواند با خیال راحت شروع به انتقال بسته‌های داده مربوط به برنامه جدید کند.  IV. PERFORMANCE EVALUATION برای ارزیابی عملکرد SDN-TSCH، SDN-TSCH و Orchestra [9]  را شبیه‌سازی کردیم که نشان‌دهنده یک برنامه‌ریز توزیع‌شده پیشرفته برای IEEE 802.15.4-TSCH است.</vt:lpstr>
      <vt:lpstr>PowerPoint Presentation</vt:lpstr>
      <vt:lpstr>توضیح خارج از متن:  ترافیک Poisson : یک مدل آماری است که برای توصیف فرایندهای تصادفی استفاده می‌شود. در این مدل، وقایع (مثل رسیدن بسته‌های داده) با نرخ ثابت و مستقل از یکدیگر رخ می‌دهند. به عبارت دیگر، احتمال وقوع یک رویداد در هر بازه زمانی ثابت است و وقوع یک رویداد تأثیری بر احتمال وقوع رویداد بعدی ندارد. این مدل در بسیاری از زمینه‌ها، از جمله شبکه‌های کامپیوتری، برای شبیه‌سازی ترافیک استفاده می‌شود. با این حال، لازم به ذکر است که ترافیک واقعی شبکه‌ها معمولاً پیچیده‌تر از مدل پواسون است و ممکن است ویژگی‌های خودشباهندگی و انفجاری داشته باشد.</vt:lpstr>
      <vt:lpstr>به حالت مشابه، در SDN-TSCH  دو مقدار برای  BF-TS  )تعداد سلول‌های تلاش بهینه از یک گره به سمت مقصد در هر فریم زمانی( در نظر می‌گیریم:  1 و 5.  ما اندازه‌های پیش‌فرض فریم زمانی برای فریم‌های زمانی RPL  و EB درOrchestra  حفظ می‌کنیم.  Orchestra  از جداسازی جریان پشتیبانی نمی‌کند و از منابع یکسانی برای جریان‌های تلاش بهینه و بحرانی استفاده می‌شود. جدول  iمقادیر مختلف پارامترهای ما را گروه بندی می‌کند.</vt:lpstr>
      <vt:lpstr>از یک الگوریتم برنامه‌ ریزی ساده حریصانه استفاده می‌کنیم تا روی معماری  SDN-TSCH تمرکز کنیم و نه خود الگوریتم برنامه‌ریزی.  در واقع، بسیاری از الگوریتم‌های مرکزی ممکن است با  SDN-TSCH سازگار شود. برای برآورده کردن end-to-end PDR مورد نیاز، برنامه‌ریز  به طور حریصانه سلول‌های بیشتری (برای retransmissions) را به ضعیف‌ترین لینک در  flow path اختصاص می‌دهد. این فرآیند را زمانی متوقف می‌کند که محدودیت end to end PDR رعایت شود: تعداد مشخصی سلول برای هر جهش به دست می‌آورد .  به طور حریصانه سلول‌ها را از ماتریس برنامه ‌ریزی برای هر جهش رزرو می‌کند و تعداد سلول‌ها برای هر جهش را رعایت می‌کند. برای به حداقل رساندن تأخیر end to end، برنامه ‌ریز اولین شکاف‌های زمانی در دسترس پس از آخرین شکاف زمانی جهش قبلی را اختصاص می‌دهد. </vt:lpstr>
      <vt:lpstr>PowerPoint Presentation</vt:lpstr>
      <vt:lpstr>Orchestra  با همان مشخصات ترافیک اجرا می‌شود. با این حال، نمی‌تواند تضمین‌های هر جریان را رعایت کند و بنابراین PDR  جریان‌های بحرانی و تلاش بهینه یکسان است. علاوه بر این، اندازه فریم زمانی باید به اندازه کافی کوچک باشد تا فرصت‌های انتقال کافی را فراهم کند. زمانی که Orchestra  با تعداد مشابه سلول در هر فریم زمانی مانند SDN-TSCH  کار می‌کند (طول فریم زمانی 151 برای Orchestra  و 5 سلول تلاش بهینه در طول فریم زمانی 509 در SDN-TSCH)   Orchestra ،  PDR  پایین‌تری نسبت به SDN-TSCH  برای شبکه‌های بزرگ‌ تر ارائه می‌دهد. برای 15 گره، PDR  به طور متوسط ​​برابر با 87 درصد برای Orchestra  در مقابل 100 درصد برای SDN TSCH  است. Orchestra  باید با طول فریم زمانی کوچکتر کار کند که واضح است که انرژی بیشتری مصرف می‌کند.</vt:lpstr>
      <vt:lpstr>PowerPoint Presentation</vt:lpstr>
      <vt:lpstr>سپس، شکل 4 توزیع تاخیر end to end را نشان می‌دهد. تاخیر صرف نظر از اندازه شبکه با  SDN-TSCH بسیار کوچک باقی می‌ماند. یک الگوریتم برنامه ‌ریزی مرکزی در ترکیب با یک صفحه کنترل قابل اعتماد بسیار کارآمد است. تاخیر برای Orchestra تمایل به افزایش دارد.  باید توجه کنیم که برای 15 گره، تاخیر برای Orchestra  به طور قابل توجهی بالاتر از جریان‌های تلاش بهینه در SDN-TSCH  است، حتی زمانی که یک سلول تلاش بهینه (BF-TS) در هر فریم زمانی با SDN-TSCH  رزرو شده است. اثر قیف برای Orchestra  با برخوردهای بسیار بیشتر و تاخیرهای صف طولانی ‌تر بسیار مضر است.</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Ali Emami</cp:lastModifiedBy>
  <cp:revision>9</cp:revision>
  <dcterms:created xsi:type="dcterms:W3CDTF">2024-02-15T19:21:17Z</dcterms:created>
  <dcterms:modified xsi:type="dcterms:W3CDTF">2024-08-03T12:39:57Z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