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86" r:id="rId2"/>
    <p:sldId id="321" r:id="rId3"/>
    <p:sldId id="322" r:id="rId4"/>
    <p:sldId id="323" r:id="rId5"/>
    <p:sldId id="325" r:id="rId6"/>
    <p:sldId id="324" r:id="rId7"/>
    <p:sldId id="326" r:id="rId8"/>
    <p:sldId id="327" r:id="rId9"/>
    <p:sldId id="328" r:id="rId10"/>
    <p:sldId id="329" r:id="rId11"/>
    <p:sldId id="330" r:id="rId12"/>
    <p:sldId id="332" r:id="rId13"/>
    <p:sldId id="333" r:id="rId14"/>
    <p:sldId id="340" r:id="rId15"/>
    <p:sldId id="334" r:id="rId16"/>
    <p:sldId id="335" r:id="rId17"/>
    <p:sldId id="336" r:id="rId18"/>
    <p:sldId id="337" r:id="rId19"/>
    <p:sldId id="331" r:id="rId20"/>
    <p:sldId id="302" r:id="rId21"/>
    <p:sldId id="33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D00"/>
    <a:srgbClr val="275D38"/>
    <a:srgbClr val="6CC2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6320"/>
  </p:normalViewPr>
  <p:slideViewPr>
    <p:cSldViewPr snapToGrid="0" snapToObjects="1">
      <p:cViewPr varScale="1">
        <p:scale>
          <a:sx n="82" d="100"/>
          <a:sy n="82" d="100"/>
        </p:scale>
        <p:origin x="95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DA4FB-FF3E-B74F-8D8A-02FBFF69173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BEA57-B478-A244-8045-469284E49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EA57-B478-A244-8045-469284E49C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4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BEA57-B478-A244-8045-469284E49C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F52686-6430-0B44-84C4-7041661DE13C}"/>
              </a:ext>
            </a:extLst>
          </p:cNvPr>
          <p:cNvSpPr/>
          <p:nvPr userDrawn="1"/>
        </p:nvSpPr>
        <p:spPr>
          <a:xfrm>
            <a:off x="6087376" y="0"/>
            <a:ext cx="6104623" cy="6858000"/>
          </a:xfrm>
          <a:prstGeom prst="rect">
            <a:avLst/>
          </a:prstGeom>
          <a:solidFill>
            <a:srgbClr val="F2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F89EAE0D-5D30-814F-B7A6-7C8BD2DE40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8629" y="2566609"/>
            <a:ext cx="5410279" cy="1412694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85000"/>
              </a:lnSpc>
              <a:defRPr sz="5400" b="1" i="0" kern="0" cap="all" spc="-60" baseline="0">
                <a:solidFill>
                  <a:srgbClr val="F2CD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825FBE8-D501-F049-BB8C-2749379953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9995" y="794695"/>
            <a:ext cx="5079387" cy="5346332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62880B-DFD3-D64C-92C3-67B32FFB0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7312" y="5876636"/>
            <a:ext cx="2443706" cy="6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86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853EC0B4-9DD0-3E42-8433-7FF2BCEBE109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90591" y="1343279"/>
            <a:ext cx="11383897" cy="4183582"/>
          </a:xfrm>
        </p:spPr>
        <p:txBody>
          <a:bodyPr/>
          <a:lstStyle/>
          <a:p>
            <a:r>
              <a:rPr lang="en-US" dirty="0"/>
              <a:t>Click icon to insert chart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9F9ECB-E455-B648-BC28-63F9169F62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591" y="498930"/>
            <a:ext cx="11383897" cy="687387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Add chart title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198B815-91E0-F54F-8DBF-E1E115486F8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D77A3A9-C12D-DA40-8219-2377C49874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B0096DC-00BB-7144-8688-CF3D555BA45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3D5752F-93E8-5640-B649-2F69D4E4B4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525" y="5688013"/>
            <a:ext cx="11410950" cy="373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chart source text</a:t>
            </a:r>
          </a:p>
        </p:txBody>
      </p:sp>
    </p:spTree>
    <p:extLst>
      <p:ext uri="{BB962C8B-B14F-4D97-AF65-F5344CB8AC3E}">
        <p14:creationId xmlns:p14="http://schemas.microsoft.com/office/powerpoint/2010/main" val="1507784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hart Placeholder 2">
            <a:extLst>
              <a:ext uri="{FF2B5EF4-FFF2-40B4-BE49-F238E27FC236}">
                <a16:creationId xmlns:a16="http://schemas.microsoft.com/office/drawing/2014/main" id="{DBDA81E4-D819-194B-A845-51E77961E251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390591" y="1343279"/>
            <a:ext cx="11383897" cy="4183582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insert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6B907DA-D648-3848-B281-CF9A84B4C7A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591" y="498930"/>
            <a:ext cx="11383897" cy="687387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Add chart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333AAA-2953-3E42-89E5-E6D6786DA5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0525" y="5688013"/>
            <a:ext cx="11410950" cy="373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chart source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6E9AE-1B93-944F-94E9-92B7D2B39F3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A558C-3CFE-9F45-8C8F-90D0362E71B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BAD6E-366B-1E4E-B7F4-DD7B00DDA4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19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3962DB7E-0883-7945-8AA8-880B377F4D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51120" y="1608138"/>
            <a:ext cx="3557298" cy="33276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30FD155-F064-E242-90C2-6F80336985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7875" y="1608138"/>
            <a:ext cx="5322888" cy="416877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2800" b="1" i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D51F88-AA70-F347-9489-C2435C814DE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F34C8B-A24B-834E-97B0-23FD1B54B1B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8AD62E2-152C-CC4F-89F0-606EC63B930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78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is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6A1FA5-02DD-3D41-8634-67C3FF4938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013" y="5876636"/>
            <a:ext cx="2443706" cy="6618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0132E0B-F5FA-A649-92CF-89A8BABC5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654" y="2599170"/>
            <a:ext cx="11516592" cy="1325563"/>
          </a:xfrm>
        </p:spPr>
        <p:txBody>
          <a:bodyPr>
            <a:noAutofit/>
          </a:bodyPr>
          <a:lstStyle>
            <a:lvl1pPr>
              <a:defRPr sz="8900" b="1" i="0" spc="-140" baseline="0">
                <a:solidFill>
                  <a:srgbClr val="F2CD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Leading with Purpose.</a:t>
            </a:r>
          </a:p>
        </p:txBody>
      </p:sp>
    </p:spTree>
    <p:extLst>
      <p:ext uri="{BB962C8B-B14F-4D97-AF65-F5344CB8AC3E}">
        <p14:creationId xmlns:p14="http://schemas.microsoft.com/office/powerpoint/2010/main" val="1903685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is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6A1FA5-02DD-3D41-8634-67C3FF4938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013" y="5876636"/>
            <a:ext cx="2443706" cy="6618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0132E0B-F5FA-A649-92CF-89A8BABC5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654" y="2630343"/>
            <a:ext cx="9137073" cy="1325563"/>
          </a:xfrm>
        </p:spPr>
        <p:txBody>
          <a:bodyPr>
            <a:noAutofit/>
          </a:bodyPr>
          <a:lstStyle>
            <a:lvl1pPr>
              <a:defRPr sz="7200" b="1" i="0" spc="-140" baseline="0">
                <a:solidFill>
                  <a:srgbClr val="F2CD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Leading with Purpose.</a:t>
            </a:r>
          </a:p>
        </p:txBody>
      </p:sp>
    </p:spTree>
    <p:extLst>
      <p:ext uri="{BB962C8B-B14F-4D97-AF65-F5344CB8AC3E}">
        <p14:creationId xmlns:p14="http://schemas.microsoft.com/office/powerpoint/2010/main" val="1480720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8A413-3734-3C4C-B113-2BB989517A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0379" y="5906804"/>
            <a:ext cx="2407631" cy="65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0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9D906D3-8B7E-1149-8B20-A66E908F15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0"/>
            <a:ext cx="6089073" cy="68580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94D23AA6-1750-3D47-9E0A-6A94907D69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8874" y="2621371"/>
            <a:ext cx="5410279" cy="161525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85000"/>
              </a:lnSpc>
              <a:defRPr sz="5400" b="1" i="0" kern="0" cap="all" spc="-60" baseline="0">
                <a:solidFill>
                  <a:srgbClr val="F2CD0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00DFB4-9F59-7747-AA09-5658FC269E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013" y="5876636"/>
            <a:ext cx="2443706" cy="6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97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2DD3DC5E-BB1F-CC49-8A6A-15B7AA0596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374573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3E6B1A-8D98-FD42-A4CA-51E78A48F3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0379" y="5987724"/>
            <a:ext cx="2407631" cy="652067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920B4C46-B53F-D041-9D91-C4F5B83BC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5110" y="5024533"/>
            <a:ext cx="5410279" cy="1615258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85000"/>
              </a:lnSpc>
              <a:defRPr sz="5400" b="1" i="0" kern="0" cap="all" spc="-60" baseline="0">
                <a:solidFill>
                  <a:srgbClr val="275D3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0124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827D8E9-644D-9348-AE09-62079C534D98}"/>
              </a:ext>
            </a:extLst>
          </p:cNvPr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F2C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4B75D-85A6-A440-A2A4-6BE8238D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EED9667-564A-9D42-B035-C9F4643433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1965325"/>
            <a:ext cx="11410818" cy="41941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CB782E-AFC9-E44D-BC30-747F09DD17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F5E64-4170-A048-B967-058F83A1D04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C2586-8877-EF4C-B528-8425113CEA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8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46ADF0-4FA1-534E-AE2E-0BA9A26A6007}"/>
              </a:ext>
            </a:extLst>
          </p:cNvPr>
          <p:cNvSpPr/>
          <p:nvPr userDrawn="1"/>
        </p:nvSpPr>
        <p:spPr>
          <a:xfrm>
            <a:off x="-12086" y="0"/>
            <a:ext cx="1220408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DB62A6C-FCD9-F348-BC39-AC4EDF3EDF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525" y="1965324"/>
            <a:ext cx="11410883" cy="4194175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B36EC-AE6D-7B4C-9149-E278D2EE2F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F6D64-6CA8-4E46-8078-EB7559BEAD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C3E2-7AE8-8347-8C47-1414C00CC4C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5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D81B8BA2-1F4B-E349-8B72-C54B055380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0592" y="1074258"/>
            <a:ext cx="11410816" cy="70258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spcBef>
                <a:spcPts val="400"/>
              </a:spcBef>
              <a:buNone/>
              <a:defRPr sz="5400" b="1" i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Your Title Goes Here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6CEDB-D656-694C-BA91-65ADFC3D28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F6AD3-74BC-6A46-8208-E4646CF992B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DF7E4-AB1D-AB4F-9EB2-C891920D02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2D10FC0-70CD-F04F-8870-C9881614CD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2340855"/>
            <a:ext cx="11410818" cy="338453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199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96EDDE9-0D4B-A044-A12C-1688B006ED4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1965325"/>
            <a:ext cx="11410818" cy="41941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Google Shape;17;p4">
            <a:extLst>
              <a:ext uri="{FF2B5EF4-FFF2-40B4-BE49-F238E27FC236}">
                <a16:creationId xmlns:a16="http://schemas.microsoft.com/office/drawing/2014/main" id="{9E787EB5-1C41-A34E-8CF2-43A8EB83503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51487" y="556576"/>
            <a:ext cx="11449855" cy="760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400" b="1" i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CA" dirty="0"/>
              <a:t>Your Title Here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EB020-6420-494B-95DB-E9AD8CE0C60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E9E22-20D4-F140-900D-D0C4110480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2ABC-BFE4-4D47-9151-B99D1850F3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C4BE29-637A-8249-853A-17D0176371B3}"/>
              </a:ext>
            </a:extLst>
          </p:cNvPr>
          <p:cNvSpPr/>
          <p:nvPr userDrawn="1"/>
        </p:nvSpPr>
        <p:spPr>
          <a:xfrm>
            <a:off x="0" y="0"/>
            <a:ext cx="12192000" cy="1485900"/>
          </a:xfrm>
          <a:prstGeom prst="rect">
            <a:avLst/>
          </a:prstGeom>
          <a:solidFill>
            <a:srgbClr val="275D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7;p4">
            <a:extLst>
              <a:ext uri="{FF2B5EF4-FFF2-40B4-BE49-F238E27FC236}">
                <a16:creationId xmlns:a16="http://schemas.microsoft.com/office/drawing/2014/main" id="{7745FA55-A17E-1442-B82C-EB919EC7125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51487" y="556576"/>
            <a:ext cx="11449855" cy="7609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400" b="1" i="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CA" dirty="0"/>
              <a:t>Your Title Here</a:t>
            </a:r>
            <a:endParaRPr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5C67B29-3361-7044-B10F-1D2880365E0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525" y="1965325"/>
            <a:ext cx="11410818" cy="4194175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60203-9422-4A4A-83AE-9349F3600C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31723-859E-6A40-B89A-CAD5E47EDE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3134F-C888-DF45-9DC4-837B891207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A04BE0-5C54-8543-A526-3B18831952A1}"/>
              </a:ext>
            </a:extLst>
          </p:cNvPr>
          <p:cNvSpPr/>
          <p:nvPr userDrawn="1"/>
        </p:nvSpPr>
        <p:spPr>
          <a:xfrm>
            <a:off x="6096000" y="0"/>
            <a:ext cx="6104623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ACA2EC1B-7F3B-E243-B93A-7186975219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A4C0F9C-1D5F-D14A-89EC-85CD14178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95960" y="1579417"/>
            <a:ext cx="4178176" cy="387581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tabLst/>
              <a:defRPr sz="3200" b="0" i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tabLst/>
              <a:defRPr/>
            </a:pPr>
            <a:r>
              <a:rPr lang="en-US" dirty="0"/>
              <a:t>Your Text Goes Here</a:t>
            </a:r>
          </a:p>
          <a:p>
            <a:pPr lvl="0"/>
            <a:r>
              <a:rPr lang="en-US" dirty="0"/>
              <a:t>Your Text Goes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15F37-35F6-DA4E-9480-0E302143DAF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362A8-AC39-A24B-A550-5B87DC5173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C9496-36B1-9A4E-9804-213B9A36F7C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28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555AB-A659-BD40-978B-F47AA54B1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91" y="365125"/>
            <a:ext cx="114108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E43-AFF8-8A43-98D1-00F3E9F42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91" y="1825625"/>
            <a:ext cx="114134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1EAD-ACA1-FE47-A8A5-C7966E097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059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1535BD11-B08F-2E4E-8A2A-C0A6527C5A21}" type="datetime1">
              <a:rPr lang="en-CA" smtClean="0"/>
              <a:t>2023-04-12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6E2DD-2D19-1640-A6B3-94C55C6D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35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2D2B5-C3DE-A045-A1E5-C92623BB7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28009" y="6356350"/>
            <a:ext cx="297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61130C78-B4AB-6843-B818-B4CC8CBE361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8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6" r:id="rId4"/>
    <p:sldLayoutId id="2147483657" r:id="rId5"/>
    <p:sldLayoutId id="2147483663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7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60" baseline="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F597C-96FF-B44A-9822-1524585B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45" y="2370870"/>
            <a:ext cx="5410279" cy="1412694"/>
          </a:xfrm>
        </p:spPr>
        <p:txBody>
          <a:bodyPr/>
          <a:lstStyle/>
          <a:p>
            <a:pPr algn="ctr"/>
            <a:r>
              <a:rPr lang="en-US" dirty="0"/>
              <a:t>UR5 </a:t>
            </a:r>
            <a:br>
              <a:rPr lang="en-US" dirty="0"/>
            </a:br>
            <a:r>
              <a:rPr lang="en-US" dirty="0"/>
              <a:t>Robotic Arm</a:t>
            </a:r>
          </a:p>
        </p:txBody>
      </p:sp>
      <p:pic>
        <p:nvPicPr>
          <p:cNvPr id="17" name="Picture 16" descr="Shape, polygon&#10;&#10;Description automatically generated">
            <a:extLst>
              <a:ext uri="{FF2B5EF4-FFF2-40B4-BE49-F238E27FC236}">
                <a16:creationId xmlns:a16="http://schemas.microsoft.com/office/drawing/2014/main" id="{558997A6-92B6-FE40-B4A7-0D227FF6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987" y="1152056"/>
            <a:ext cx="4460026" cy="4684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1482FF-8BAE-9ED2-6D63-9E9966F892FF}"/>
              </a:ext>
            </a:extLst>
          </p:cNvPr>
          <p:cNvSpPr txBox="1"/>
          <p:nvPr/>
        </p:nvSpPr>
        <p:spPr>
          <a:xfrm>
            <a:off x="1456419" y="4860477"/>
            <a:ext cx="320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2CD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 by: Mahdi Chalaki</a:t>
            </a:r>
          </a:p>
        </p:txBody>
      </p:sp>
    </p:spTree>
    <p:extLst>
      <p:ext uri="{BB962C8B-B14F-4D97-AF65-F5344CB8AC3E}">
        <p14:creationId xmlns:p14="http://schemas.microsoft.com/office/powerpoint/2010/main" val="247980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/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URWBookmanL-DemiBold"/>
                  </a:rPr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blipFill>
                <a:blip r:embed="rId2"/>
                <a:stretch>
                  <a:fillRect l="-8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947C339-6AD8-D84D-ED50-2664A771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84" y="2439590"/>
            <a:ext cx="6310249" cy="315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96AAFE-A92B-3516-D1D7-C9B6CDFFA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62" y="4710839"/>
            <a:ext cx="5314950" cy="685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5A8F6E-B0FB-B3C0-B32D-5EAD29F05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097" y="2563571"/>
            <a:ext cx="2619375" cy="40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571C74F-3841-91DA-1AA4-EA419FE89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262" y="3077921"/>
            <a:ext cx="1828800" cy="5810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220F3B-153F-F7DA-0E41-BE7998EAE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817" y="3763721"/>
            <a:ext cx="21812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2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/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URWBookmanL-DemiBold"/>
                  </a:rPr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blipFill>
                <a:blip r:embed="rId2"/>
                <a:stretch>
                  <a:fillRect l="-8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BDFA289-99C9-3C9A-ACE5-44CF0A910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271" y="3295716"/>
            <a:ext cx="2247900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7D4AAA-206A-8799-9184-A0389859FF16}"/>
                  </a:ext>
                </a:extLst>
              </p:cNvPr>
              <p:cNvSpPr txBox="1"/>
              <p:nvPr/>
            </p:nvSpPr>
            <p:spPr>
              <a:xfrm>
                <a:off x="351486" y="2288926"/>
                <a:ext cx="1101319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is defined as the angle from X</a:t>
                </a:r>
                <a:r>
                  <a:rPr lang="en-US" sz="1100" b="0" i="0" u="none" strike="noStrike" baseline="0" dirty="0">
                    <a:latin typeface="+mj-lt"/>
                  </a:rPr>
                  <a:t>3 </a:t>
                </a:r>
                <a:r>
                  <a:rPr lang="en-US" sz="1800" b="0" i="0" u="none" strike="noStrike" baseline="0" dirty="0">
                    <a:latin typeface="+mj-lt"/>
                  </a:rPr>
                  <a:t>to X</a:t>
                </a:r>
                <a:r>
                  <a:rPr lang="en-US" sz="1100" b="0" i="0" u="none" strike="noStrike" baseline="0" dirty="0">
                    <a:latin typeface="+mj-lt"/>
                  </a:rPr>
                  <a:t>4 </a:t>
                </a:r>
                <a:r>
                  <a:rPr lang="en-US" sz="1800" b="0" i="0" u="none" strike="noStrike" baseline="0" dirty="0">
                    <a:latin typeface="+mj-lt"/>
                  </a:rPr>
                  <a:t>measured about Z</a:t>
                </a:r>
                <a:r>
                  <a:rPr lang="en-US" sz="1100" b="0" i="0" u="none" strike="noStrike" baseline="0" dirty="0">
                    <a:latin typeface="+mj-lt"/>
                  </a:rPr>
                  <a:t>4, </a:t>
                </a:r>
                <a:r>
                  <a:rPr lang="en-US" dirty="0">
                    <a:latin typeface="+mj-lt"/>
                  </a:rPr>
                  <a:t>and can easily be derived from the last remaining transformation matrix,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7D4AAA-206A-8799-9184-A0389859F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6" y="2288926"/>
                <a:ext cx="11013199" cy="646331"/>
              </a:xfrm>
              <a:prstGeom prst="rect">
                <a:avLst/>
              </a:prstGeom>
              <a:blipFill>
                <a:blip r:embed="rId4"/>
                <a:stretch>
                  <a:fillRect l="-498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D985F29F-1A05-7C16-E730-973ECD5AF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5888" y="2622588"/>
            <a:ext cx="342900" cy="342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1DAA63C-FAB4-3DA7-2084-E6C6F5EEA431}"/>
              </a:ext>
            </a:extLst>
          </p:cNvPr>
          <p:cNvSpPr txBox="1"/>
          <p:nvPr/>
        </p:nvSpPr>
        <p:spPr>
          <a:xfrm>
            <a:off x="351487" y="4585666"/>
            <a:ext cx="9826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To sum up, a total of 8 solutions exist in general for the general inverse kinematic problem of the UR5: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AF56FC4-95F7-4885-62A5-04E824AD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7946" y="5211169"/>
            <a:ext cx="28765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4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E497F-D174-618D-BBC1-41BD7D2E5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7" y="1934503"/>
            <a:ext cx="3105907" cy="8926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692805-69BC-1369-94E4-5BE2775BCB05}"/>
                  </a:ext>
                </a:extLst>
              </p:cNvPr>
              <p:cNvSpPr txBox="1"/>
              <p:nvPr/>
            </p:nvSpPr>
            <p:spPr>
              <a:xfrm>
                <a:off x="4180115" y="2233971"/>
                <a:ext cx="1199046" cy="293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692805-69BC-1369-94E4-5BE2775B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0115" y="2233971"/>
                <a:ext cx="1199046" cy="293735"/>
              </a:xfrm>
              <a:prstGeom prst="rect">
                <a:avLst/>
              </a:prstGeom>
              <a:blipFill>
                <a:blip r:embed="rId3"/>
                <a:stretch>
                  <a:fillRect l="-5102" t="-16327" r="-26531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64438-C971-C168-72D7-96D05FE1A7DB}"/>
                  </a:ext>
                </a:extLst>
              </p:cNvPr>
              <p:cNvSpPr txBox="1"/>
              <p:nvPr/>
            </p:nvSpPr>
            <p:spPr>
              <a:xfrm>
                <a:off x="6232850" y="2117677"/>
                <a:ext cx="3105907" cy="6585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+mj-lt"/>
                        </a:rPr>
                        <m:t>end</m:t>
                      </m:r>
                      <m:r>
                        <m:rPr>
                          <m:nor/>
                        </m:rPr>
                        <a:rPr lang="en-US">
                          <a:latin typeface="+mj-lt"/>
                        </a:rPr>
                        <m:t>−</m:t>
                      </m:r>
                      <m:r>
                        <m:rPr>
                          <m:nor/>
                        </m:rPr>
                        <a:rPr lang="en-US">
                          <a:latin typeface="+mj-lt"/>
                        </a:rPr>
                        <m:t>effector</m:t>
                      </m:r>
                      <m:r>
                        <m:rPr>
                          <m:nor/>
                        </m:rPr>
                        <a:rPr lang="en-US">
                          <a:latin typeface="+mj-lt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+mj-lt"/>
                        </a:rPr>
                        <m:t>position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+mj-lt"/>
                      </a:rPr>
                      <m:t>with</m:t>
                    </m:r>
                    <m:r>
                      <m:rPr>
                        <m:nor/>
                      </m:rPr>
                      <a:rPr lang="en-US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+mj-lt"/>
                      </a:rPr>
                      <m:t>respect</m:t>
                    </m:r>
                    <m:r>
                      <m:rPr>
                        <m:nor/>
                      </m:rPr>
                      <a:rPr lang="en-US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+mj-lt"/>
                      </a:rPr>
                      <m:t>to</m:t>
                    </m:r>
                    <m:r>
                      <m:rPr>
                        <m:nor/>
                      </m:rPr>
                      <a:rPr lang="en-US">
                        <a:latin typeface="+mj-lt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+mj-lt"/>
                      </a:rPr>
                      <m:t>frame</m:t>
                    </m:r>
                  </m:oMath>
                </a14:m>
                <a:r>
                  <a:rPr lang="en-US" dirty="0">
                    <a:latin typeface="+mj-lt"/>
                  </a:rPr>
                  <a:t> i-1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64438-C971-C168-72D7-96D05FE1A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850" y="2117677"/>
                <a:ext cx="3105907" cy="658514"/>
              </a:xfrm>
              <a:prstGeom prst="rect">
                <a:avLst/>
              </a:prstGeom>
              <a:blipFill>
                <a:blip r:embed="rId4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2D5B226-7998-5735-D141-7EE3EBDBF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84" y="2971771"/>
            <a:ext cx="4537754" cy="105905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1FEA34-0F34-2278-904E-26E8F52742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7340" y="3054961"/>
            <a:ext cx="1778147" cy="8926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4F161F5-43A1-BCEF-AF40-2BCD7559AC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882" y="3024429"/>
            <a:ext cx="2117077" cy="92195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76A6628-7884-478C-F6C9-78138C53F3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943" y="4254307"/>
            <a:ext cx="3971051" cy="107469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5048C1D-3AAF-6D19-4AA9-935441DC37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6764" y="4251398"/>
            <a:ext cx="3339244" cy="102188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45A4DD-1555-5C6F-EB09-300EB08B1D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6778" y="4239640"/>
            <a:ext cx="3105907" cy="104540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B959CEC-7112-AF39-9CE5-9E0811C9EA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1487" y="5611915"/>
            <a:ext cx="1189963" cy="110956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C16A3C4-93E3-9820-2AE9-EE8E01D1B9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48828" y="6002939"/>
            <a:ext cx="4868160" cy="43135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77502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692805-69BC-1369-94E4-5BE2775BCB05}"/>
                  </a:ext>
                </a:extLst>
              </p:cNvPr>
              <p:cNvSpPr txBox="1"/>
              <p:nvPr/>
            </p:nvSpPr>
            <p:spPr>
              <a:xfrm>
                <a:off x="3933665" y="3777412"/>
                <a:ext cx="7180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692805-69BC-1369-94E4-5BE2775BC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665" y="3777412"/>
                <a:ext cx="718082" cy="276999"/>
              </a:xfrm>
              <a:prstGeom prst="rect">
                <a:avLst/>
              </a:prstGeom>
              <a:blipFill>
                <a:blip r:embed="rId2"/>
                <a:stretch>
                  <a:fillRect l="-2542" r="-593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CC16A3C4-93E3-9820-2AE9-EE8E01D1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7" y="2033087"/>
            <a:ext cx="4868160" cy="431356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29F62-2B7A-67CA-67D9-2A0A286EBEB6}"/>
                  </a:ext>
                </a:extLst>
              </p:cNvPr>
              <p:cNvSpPr txBox="1"/>
              <p:nvPr/>
            </p:nvSpPr>
            <p:spPr>
              <a:xfrm>
                <a:off x="3814512" y="4411079"/>
                <a:ext cx="9563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29F62-2B7A-67CA-67D9-2A0A286EB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12" y="4411079"/>
                <a:ext cx="9563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AD7B7D-EC6A-EC3D-49A1-9D0C65E18B6C}"/>
              </a:ext>
            </a:extLst>
          </p:cNvPr>
          <p:cNvSpPr txBox="1"/>
          <p:nvPr/>
        </p:nvSpPr>
        <p:spPr>
          <a:xfrm>
            <a:off x="351487" y="3051412"/>
            <a:ext cx="2281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Shoulder singularity: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C985F7-2D54-1E9C-E636-58BA701D16EC}"/>
                  </a:ext>
                </a:extLst>
              </p:cNvPr>
              <p:cNvSpPr txBox="1"/>
              <p:nvPr/>
            </p:nvSpPr>
            <p:spPr>
              <a:xfrm>
                <a:off x="2697797" y="3051412"/>
                <a:ext cx="31898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C985F7-2D54-1E9C-E636-58BA701D1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97" y="3051412"/>
                <a:ext cx="31898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AF613B4-5A25-FAF3-8841-899FEF41E94D}"/>
              </a:ext>
            </a:extLst>
          </p:cNvPr>
          <p:cNvSpPr txBox="1"/>
          <p:nvPr/>
        </p:nvSpPr>
        <p:spPr>
          <a:xfrm>
            <a:off x="351487" y="3675450"/>
            <a:ext cx="19872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Wrist singularity: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7799-A015-7B5F-2739-9A22E45E7829}"/>
              </a:ext>
            </a:extLst>
          </p:cNvPr>
          <p:cNvSpPr txBox="1"/>
          <p:nvPr/>
        </p:nvSpPr>
        <p:spPr>
          <a:xfrm>
            <a:off x="351487" y="4411079"/>
            <a:ext cx="189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Elbow singularity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D4311A-7A38-B110-F337-4DE006B5C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4731" y="1690994"/>
            <a:ext cx="2576705" cy="396891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209FDCE-53BC-2BF1-B0FA-F6BAAE0105E5}"/>
              </a:ext>
            </a:extLst>
          </p:cNvPr>
          <p:cNvSpPr txBox="1"/>
          <p:nvPr/>
        </p:nvSpPr>
        <p:spPr>
          <a:xfrm>
            <a:off x="8150290" y="5821631"/>
            <a:ext cx="3214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Example of shoulder singularity</a:t>
            </a:r>
          </a:p>
        </p:txBody>
      </p:sp>
    </p:spTree>
    <p:extLst>
      <p:ext uri="{BB962C8B-B14F-4D97-AF65-F5344CB8AC3E}">
        <p14:creationId xmlns:p14="http://schemas.microsoft.com/office/powerpoint/2010/main" val="3212624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in Cartesian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" name="Picture 1" descr="Chart&#10;&#10;Description automatically generated with medium confidence">
            <a:extLst>
              <a:ext uri="{FF2B5EF4-FFF2-40B4-BE49-F238E27FC236}">
                <a16:creationId xmlns:a16="http://schemas.microsoft.com/office/drawing/2014/main" id="{F19DFFCD-2996-99C1-03FD-CCB4041A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" y="2476638"/>
            <a:ext cx="11672807" cy="38797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A4CFB9-869B-088B-B624-298DA5EC12EE}"/>
                  </a:ext>
                </a:extLst>
              </p:cNvPr>
              <p:cNvSpPr txBox="1"/>
              <p:nvPr/>
            </p:nvSpPr>
            <p:spPr>
              <a:xfrm>
                <a:off x="4666190" y="1962152"/>
                <a:ext cx="29790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𝐷𝐿𝑆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A4CFB9-869B-088B-B624-298DA5EC1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190" y="1962152"/>
                <a:ext cx="2979095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463C05-C9CD-7EF2-D127-A0B28CA2920C}"/>
                  </a:ext>
                </a:extLst>
              </p:cNvPr>
              <p:cNvSpPr txBox="1"/>
              <p:nvPr/>
            </p:nvSpPr>
            <p:spPr>
              <a:xfrm>
                <a:off x="3133471" y="1962152"/>
                <a:ext cx="1413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𝐷𝐿𝑆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463C05-C9CD-7EF2-D127-A0B28CA29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71" y="1962152"/>
                <a:ext cx="1413246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0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18AFC-84F4-77A8-53AF-C4A19F01BAC0}"/>
                  </a:ext>
                </a:extLst>
              </p:cNvPr>
              <p:cNvSpPr txBox="1"/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URWBookmanL-DemiBold"/>
                  </a:rPr>
                  <a:t>Mass Matrix (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𝑀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18AFC-84F4-77A8-53AF-C4A19F01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blipFill>
                <a:blip r:embed="rId2"/>
                <a:stretch>
                  <a:fillRect l="-8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F90D2CA-B5BC-E312-E027-F580450AE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811" y="2139281"/>
            <a:ext cx="3895822" cy="12633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D1AAF-3A3F-C3CB-D479-87608C9D3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836" y="3895530"/>
            <a:ext cx="54197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87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18AFC-84F4-77A8-53AF-C4A19F01BAC0}"/>
                  </a:ext>
                </a:extLst>
              </p:cNvPr>
              <p:cNvSpPr txBox="1"/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URWBookmanL-DemiBold"/>
                  </a:rPr>
                  <a:t>Coriolis</a:t>
                </a:r>
                <a:r>
                  <a:rPr lang="en-US" sz="1800" b="1" i="0" u="none" strike="noStrike" dirty="0">
                    <a:latin typeface="URWBookmanL-DemiBold"/>
                  </a:rPr>
                  <a:t> and Centrifugal</a:t>
                </a:r>
                <a:r>
                  <a:rPr lang="en-US" sz="1800" b="1" i="0" u="none" strike="noStrike" baseline="0" dirty="0">
                    <a:latin typeface="URWBookmanL-DemiBold"/>
                  </a:rPr>
                  <a:t> Matrix (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18AFC-84F4-77A8-53AF-C4A19F01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blipFill>
                <a:blip r:embed="rId2"/>
                <a:stretch>
                  <a:fillRect l="-8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18F5C6-07CD-16C9-6562-EC4057A38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690" y="2251788"/>
            <a:ext cx="71247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81CF9C-7B17-2E87-85AB-A81A4D38D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3630000"/>
            <a:ext cx="79914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18AFC-84F4-77A8-53AF-C4A19F01BAC0}"/>
                  </a:ext>
                </a:extLst>
              </p:cNvPr>
              <p:cNvSpPr txBox="1"/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URWBookmanL-DemiBold"/>
                  </a:rPr>
                  <a:t>Gravity Vector (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818AFC-84F4-77A8-53AF-C4A19F01B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blipFill>
                <a:blip r:embed="rId2"/>
                <a:stretch>
                  <a:fillRect l="-8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2AD48A3-1F02-3792-8236-8A1CA290F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465" y="2179843"/>
            <a:ext cx="1667069" cy="6376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CEF862-30BE-3B10-5B77-0B3F7A93D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886" y="3055487"/>
            <a:ext cx="40862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5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18AFC-84F4-77A8-53AF-C4A19F01BAC0}"/>
              </a:ext>
            </a:extLst>
          </p:cNvPr>
          <p:cNvSpPr txBox="1"/>
          <p:nvPr/>
        </p:nvSpPr>
        <p:spPr>
          <a:xfrm>
            <a:off x="351487" y="1619523"/>
            <a:ext cx="6646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URWBookmanL-DemiBold"/>
              </a:rPr>
              <a:t>Linear Parametrization (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Based on a work done by Gabriele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Porcelli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69FC1B-E60B-29D2-39CA-30CCC024C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8" y="2186642"/>
            <a:ext cx="1738570" cy="397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B45FBF-8D77-F799-1DCF-B09E5FCF7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8" y="2552723"/>
            <a:ext cx="4503185" cy="755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5FE788-EAF5-1BC2-C419-D3C559173481}"/>
              </a:ext>
            </a:extLst>
          </p:cNvPr>
          <p:cNvSpPr txBox="1"/>
          <p:nvPr/>
        </p:nvSpPr>
        <p:spPr>
          <a:xfrm>
            <a:off x="442039" y="3434096"/>
            <a:ext cx="575348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j-lt"/>
              </a:rPr>
              <a:t>For computational limit, the robot links are divided into two groups: Base, Shoulder, Elbow (</a:t>
            </a:r>
            <a:r>
              <a:rPr lang="en-US" b="1" dirty="0">
                <a:latin typeface="+mj-lt"/>
              </a:rPr>
              <a:t>BSE</a:t>
            </a:r>
            <a:r>
              <a:rPr lang="en-US" dirty="0">
                <a:latin typeface="+mj-lt"/>
              </a:rPr>
              <a:t>) and the Wrist group (</a:t>
            </a:r>
            <a:r>
              <a:rPr lang="en-US" b="1" dirty="0">
                <a:latin typeface="+mj-lt"/>
              </a:rPr>
              <a:t>W</a:t>
            </a:r>
            <a:r>
              <a:rPr lang="en-US" dirty="0">
                <a:latin typeface="+mj-lt"/>
              </a:rPr>
              <a:t>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89BFCE-8499-3E47-CC8B-4D707E20E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78" y="4169212"/>
            <a:ext cx="4676775" cy="1104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D375DB-8302-83A9-F8D4-5E9823334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2004" y="5335267"/>
            <a:ext cx="2736689" cy="1386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5F4EDF-7221-84A6-8337-FC2D4857F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295" y="2065811"/>
            <a:ext cx="2750755" cy="38094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33FA58-7EFB-EC23-ABA6-E0D1AF2176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2036" y="2092776"/>
            <a:ext cx="3057773" cy="38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3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8108-BAE6-FB03-403E-13EEAD6B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FE19-8F35-D1D7-A7B5-90B0F5778D0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66443-C897-DA87-B66D-6DA7F1994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09" y="1856208"/>
            <a:ext cx="84582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Universal Robot UR5e">
            <a:extLst>
              <a:ext uri="{FF2B5EF4-FFF2-40B4-BE49-F238E27FC236}">
                <a16:creationId xmlns:a16="http://schemas.microsoft.com/office/drawing/2014/main" id="{E8E6DC0F-20A0-A68D-4E8A-158773C96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654" y="1621049"/>
            <a:ext cx="4098277" cy="468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EF3E66-A508-1F45-D07D-F5C1BD01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87" y="1884785"/>
            <a:ext cx="5935409" cy="403215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987625-48DE-9305-4EA0-48F01AA26DE3}"/>
              </a:ext>
            </a:extLst>
          </p:cNvPr>
          <p:cNvSpPr txBox="1"/>
          <p:nvPr/>
        </p:nvSpPr>
        <p:spPr>
          <a:xfrm>
            <a:off x="351487" y="5732273"/>
            <a:ext cx="6130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effectLst/>
                <a:cs typeface="Times New Roman" panose="02020603050405020304" pitchFamily="18" charset="0"/>
              </a:rPr>
              <a:t>Weight</a:t>
            </a:r>
            <a:r>
              <a:rPr lang="en-US" sz="1400" b="0" i="0" dirty="0">
                <a:effectLst/>
                <a:cs typeface="Times New Roman" panose="02020603050405020304" pitchFamily="18" charset="0"/>
              </a:rPr>
              <a:t>  20.6kg / 45.4 </a:t>
            </a:r>
            <a:r>
              <a:rPr lang="en-US" sz="1400" b="0" i="0" dirty="0" err="1">
                <a:effectLst/>
                <a:cs typeface="Times New Roman" panose="02020603050405020304" pitchFamily="18" charset="0"/>
              </a:rPr>
              <a:t>lbs</a:t>
            </a:r>
            <a:endParaRPr lang="en-US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06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94299-B233-1D42-BE19-F4CF644C5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59" y="2766218"/>
            <a:ext cx="10175882" cy="1325563"/>
          </a:xfrm>
        </p:spPr>
        <p:txBody>
          <a:bodyPr/>
          <a:lstStyle/>
          <a:p>
            <a:pPr algn="ctr"/>
            <a:r>
              <a:rPr lang="en-US" dirty="0"/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1634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18AFC-84F4-77A8-53AF-C4A19F01BAC0}"/>
              </a:ext>
            </a:extLst>
          </p:cNvPr>
          <p:cNvSpPr txBox="1"/>
          <p:nvPr/>
        </p:nvSpPr>
        <p:spPr>
          <a:xfrm>
            <a:off x="351487" y="1731490"/>
            <a:ext cx="61302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URWBookmanL-DemiBold"/>
              </a:rPr>
              <a:t>PID controller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F90859-57C2-5A6B-5BAA-FFB9F2D73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71" y="2140759"/>
            <a:ext cx="5861457" cy="510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D22493-2D46-52B5-750D-9793BE17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87" y="2569811"/>
            <a:ext cx="3163175" cy="40938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147E0F-CFA8-35C9-9516-4E098EA4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172" y="2650827"/>
            <a:ext cx="7209075" cy="37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1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E9A13-0E69-3963-CBC5-119B6DE0D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008" y="1582303"/>
            <a:ext cx="2675199" cy="5100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E28CE8-F75E-4E96-B47B-992C18B20BE7}"/>
              </a:ext>
            </a:extLst>
          </p:cNvPr>
          <p:cNvSpPr txBox="1"/>
          <p:nvPr/>
        </p:nvSpPr>
        <p:spPr>
          <a:xfrm>
            <a:off x="9675607" y="4875587"/>
            <a:ext cx="2534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</a:t>
            </a:r>
            <a:r>
              <a:rPr lang="en-US" sz="1000" dirty="0"/>
              <a:t>: </a:t>
            </a:r>
            <a:r>
              <a:rPr lang="en-US" sz="1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K. </a:t>
            </a:r>
            <a:r>
              <a:rPr lang="en-US" sz="1000" b="0" i="0" u="none" strike="noStrike" baseline="0" dirty="0" err="1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Kufieta</a:t>
            </a:r>
            <a:r>
              <a:rPr lang="en-US" sz="1000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NimbusRomNo9L-Regu"/>
              </a:rPr>
              <a:t>, ”Force Estimation in Robotic Manipulators: UR5 as a case study”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AFFD60-8A61-D19F-044C-1B1B59B6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20" y="2149562"/>
            <a:ext cx="5257800" cy="15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11B7C2-6155-8F58-8DA4-FC3CB68CF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7" y="4132347"/>
            <a:ext cx="6372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6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8D67F-D9C8-BEB6-6F5D-D31B839DD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7" y="2101107"/>
            <a:ext cx="6954382" cy="3579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AA7396-82EF-CD3F-44C8-8BDFBC99C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97" y="2799185"/>
            <a:ext cx="3517322" cy="24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8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53C9A-547D-0599-D101-893B2C4BC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6" y="3227081"/>
            <a:ext cx="2098682" cy="1435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6F9BAE-2C2C-1360-4DFF-E0F9400D8494}"/>
              </a:ext>
            </a:extLst>
          </p:cNvPr>
          <p:cNvSpPr txBox="1"/>
          <p:nvPr/>
        </p:nvSpPr>
        <p:spPr>
          <a:xfrm>
            <a:off x="263103" y="3650846"/>
            <a:ext cx="572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 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737CA0-1861-1DDE-3731-DC07F55971B3}"/>
              </a:ext>
            </a:extLst>
          </p:cNvPr>
          <p:cNvSpPr txBox="1"/>
          <p:nvPr/>
        </p:nvSpPr>
        <p:spPr>
          <a:xfrm>
            <a:off x="176989" y="3420013"/>
            <a:ext cx="2988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05C3877-BFD4-202C-7F2D-98F36F4B0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261" y="1739393"/>
            <a:ext cx="8920636" cy="474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1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/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URWBookmanL-DemiBold"/>
                  </a:rPr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blipFill>
                <a:blip r:embed="rId2"/>
                <a:stretch>
                  <a:fillRect l="-8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DB46FCE-6937-FE68-C019-816D38DAB1D4}"/>
              </a:ext>
            </a:extLst>
          </p:cNvPr>
          <p:cNvSpPr txBox="1"/>
          <p:nvPr/>
        </p:nvSpPr>
        <p:spPr>
          <a:xfrm>
            <a:off x="351487" y="2321004"/>
            <a:ext cx="5828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+mj-lt"/>
              </a:rPr>
              <a:t>we first determine the location of frame 5 (the wrist frame) in relation to the base frame.</a:t>
            </a:r>
            <a:endParaRPr lang="en-US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8DEB38-E4FF-4936-23BC-07A3F029E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699" y="2184049"/>
            <a:ext cx="5433945" cy="34630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4FF745-05EC-8144-A4CB-C3CE78BFB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87" y="3111115"/>
            <a:ext cx="1494697" cy="3866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9EE2C3-8372-3300-49BA-EBF3B6D28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751" y="3468641"/>
            <a:ext cx="1627431" cy="3866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BE7F2D-08F4-DEF5-DEAE-4D6845A1A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95" y="3792059"/>
            <a:ext cx="2250703" cy="7386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FDFEBF-7D47-F9D7-920B-D643FE97F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95" y="4491635"/>
            <a:ext cx="3843510" cy="6348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3CF0847-B94B-1EDB-B930-AD07E03ADCF0}"/>
              </a:ext>
            </a:extLst>
          </p:cNvPr>
          <p:cNvSpPr txBox="1"/>
          <p:nvPr/>
        </p:nvSpPr>
        <p:spPr>
          <a:xfrm>
            <a:off x="351487" y="6094167"/>
            <a:ext cx="6767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+mj-lt"/>
              </a:rPr>
              <a:t>The two solutions correspond to the shoulder being “left” or “right”.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03237-BC1D-6110-7C06-0DBCC75C1B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3662" y="4465715"/>
            <a:ext cx="1736664" cy="136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/>
              <p:nvPr/>
            </p:nvSpPr>
            <p:spPr>
              <a:xfrm>
                <a:off x="351487" y="1723444"/>
                <a:ext cx="12067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URWBookmanL-DemiBold"/>
                  </a:rPr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fa-IR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1723444"/>
                <a:ext cx="1206725" cy="369332"/>
              </a:xfrm>
              <a:prstGeom prst="rect">
                <a:avLst/>
              </a:prstGeom>
              <a:blipFill>
                <a:blip r:embed="rId2"/>
                <a:stretch>
                  <a:fillRect l="-454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64D73C1-E993-0D8D-0591-5FFA2104E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794" y="2092776"/>
            <a:ext cx="5854189" cy="3467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7429F-55E4-2203-6366-9C790A4D1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87" y="2284354"/>
            <a:ext cx="2200275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25B504-213F-4A49-D434-C3B291940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80" y="4964308"/>
            <a:ext cx="4767069" cy="1574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C50687-1574-4C7E-5EE0-AD68A9FBDF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380" y="3483034"/>
            <a:ext cx="4067175" cy="1323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B8114EF-06A0-ACAC-2E30-61B99F7AD6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518" y="2643467"/>
            <a:ext cx="2076450" cy="781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8FBD9F-A7D6-4412-3BDB-A982BBBC4CC7}"/>
              </a:ext>
            </a:extLst>
          </p:cNvPr>
          <p:cNvSpPr txBox="1"/>
          <p:nvPr/>
        </p:nvSpPr>
        <p:spPr>
          <a:xfrm>
            <a:off x="6117947" y="5932092"/>
            <a:ext cx="497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+mj-lt"/>
              </a:rPr>
              <a:t>These correspond to the wrist being “up” or “down”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9184A-0326-BD44-E5E5-0C3E16B00FDC}"/>
                  </a:ext>
                </a:extLst>
              </p:cNvPr>
              <p:cNvSpPr txBox="1"/>
              <p:nvPr/>
            </p:nvSpPr>
            <p:spPr>
              <a:xfrm>
                <a:off x="2434968" y="1790735"/>
                <a:ext cx="613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+mj-lt"/>
                  </a:rPr>
                  <a:t>the y-component of </a:t>
                </a:r>
                <a:r>
                  <a:rPr lang="en-US" sz="1100" dirty="0">
                    <a:latin typeface="+mj-lt"/>
                  </a:rPr>
                  <a:t>       </a:t>
                </a:r>
                <a:r>
                  <a:rPr lang="en-US" dirty="0">
                    <a:latin typeface="+mj-lt"/>
                  </a:rPr>
                  <a:t>o</a:t>
                </a:r>
                <a:r>
                  <a:rPr lang="en-US" sz="1800" b="0" i="0" u="none" strike="noStrike" baseline="0" dirty="0">
                    <a:latin typeface="+mj-lt"/>
                  </a:rPr>
                  <a:t>nly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fa-IR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9184A-0326-BD44-E5E5-0C3E16B00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968" y="1790735"/>
                <a:ext cx="6130212" cy="369332"/>
              </a:xfrm>
              <a:prstGeom prst="rect">
                <a:avLst/>
              </a:prstGeom>
              <a:blipFill>
                <a:blip r:embed="rId8"/>
                <a:stretch>
                  <a:fillRect l="-7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7D7590-5EE8-3DCA-FDCD-22508F91D3E2}"/>
              </a:ext>
            </a:extLst>
          </p:cNvPr>
          <p:cNvSpPr txBox="1"/>
          <p:nvPr/>
        </p:nvSpPr>
        <p:spPr>
          <a:xfrm>
            <a:off x="4380627" y="1802869"/>
            <a:ext cx="572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9DA99-966C-199F-DCBA-AD5CB845F804}"/>
              </a:ext>
            </a:extLst>
          </p:cNvPr>
          <p:cNvSpPr txBox="1"/>
          <p:nvPr/>
        </p:nvSpPr>
        <p:spPr>
          <a:xfrm>
            <a:off x="4285182" y="1600029"/>
            <a:ext cx="2988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1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5595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/>
              <p:nvPr/>
            </p:nvSpPr>
            <p:spPr>
              <a:xfrm>
                <a:off x="351487" y="1723444"/>
                <a:ext cx="13000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URWBookmanL-DemiBold"/>
                  </a:rPr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fa-IR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6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1723444"/>
                <a:ext cx="1300031" cy="369332"/>
              </a:xfrm>
              <a:prstGeom prst="rect">
                <a:avLst/>
              </a:prstGeom>
              <a:blipFill>
                <a:blip r:embed="rId2"/>
                <a:stretch>
                  <a:fillRect l="-422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EF991A1-D8B9-6D4A-FCDA-9F694E2F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14" y="2430757"/>
            <a:ext cx="5923676" cy="3054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41A91-6D3B-A6ED-E845-18DDE60D8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87" y="2507611"/>
            <a:ext cx="246697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610BE-8A36-F193-8264-4FB59EF5A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87" y="4431223"/>
            <a:ext cx="3286125" cy="485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90555FC-B610-093E-2690-AA0098EB79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87" y="5213117"/>
            <a:ext cx="6075706" cy="8398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ED1CB8-7E13-E535-622C-FE2EF23F5BB8}"/>
                  </a:ext>
                </a:extLst>
              </p:cNvPr>
              <p:cNvSpPr txBox="1"/>
              <p:nvPr/>
            </p:nvSpPr>
            <p:spPr>
              <a:xfrm>
                <a:off x="3393232" y="1805197"/>
                <a:ext cx="3286125" cy="378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sPre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 will only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0" i="0" u="none" strike="noStrike" baseline="0" dirty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fa-IR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6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ED1CB8-7E13-E535-622C-FE2EF23F5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232" y="1805197"/>
                <a:ext cx="3286125" cy="378693"/>
              </a:xfrm>
              <a:prstGeom prst="rect">
                <a:avLst/>
              </a:prstGeom>
              <a:blipFill>
                <a:blip r:embed="rId7"/>
                <a:stretch>
                  <a:fillRect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7A136-881A-2201-EAA5-D2EEDC5A6E5C}"/>
                  </a:ext>
                </a:extLst>
              </p:cNvPr>
              <p:cNvSpPr txBox="1"/>
              <p:nvPr/>
            </p:nvSpPr>
            <p:spPr>
              <a:xfrm>
                <a:off x="351487" y="3929096"/>
                <a:ext cx="6130212" cy="378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sPre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s given as a rotation of</a:t>
                </a:r>
                <a:r>
                  <a:rPr lang="en-US" sz="1800" b="0" i="0" u="none" strike="noStrike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fa-IR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fa-IR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in the x-y</a:t>
                </a:r>
                <a:r>
                  <a:rPr lang="en-US" sz="1800" b="0" i="0" u="none" strike="noStrike" dirty="0">
                    <a:latin typeface="+mj-lt"/>
                  </a:rPr>
                  <a:t> </a:t>
                </a:r>
                <a:r>
                  <a:rPr lang="en-US" sz="1800" b="0" i="0" u="none" strike="noStrike" baseline="0" dirty="0">
                    <a:latin typeface="+mj-lt"/>
                  </a:rPr>
                  <a:t>plane of frame O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E7A136-881A-2201-EAA5-D2EEDC5A6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3929096"/>
                <a:ext cx="6130212" cy="378693"/>
              </a:xfrm>
              <a:prstGeom prst="rect">
                <a:avLst/>
              </a:prstGeom>
              <a:blipFill>
                <a:blip r:embed="rId8"/>
                <a:stretch>
                  <a:fillRect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024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DD6BC9-FBC9-0342-9250-1E6B7D2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Kinematics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345E3-C12B-3346-9E83-7940613FD3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61130C78-B4AB-6843-B818-B4CC8CBE3619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/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i="0" u="none" strike="noStrike" baseline="0" dirty="0">
                    <a:latin typeface="URWBookmanL-DemiBold"/>
                  </a:rPr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3A9CC-BC65-3036-E768-D964AA904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" y="1723444"/>
                <a:ext cx="6130212" cy="369332"/>
              </a:xfrm>
              <a:prstGeom prst="rect">
                <a:avLst/>
              </a:prstGeom>
              <a:blipFill>
                <a:blip r:embed="rId2"/>
                <a:stretch>
                  <a:fillRect l="-89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DB46FCE-6937-FE68-C019-816D38DAB1D4}"/>
              </a:ext>
            </a:extLst>
          </p:cNvPr>
          <p:cNvSpPr txBox="1"/>
          <p:nvPr/>
        </p:nvSpPr>
        <p:spPr>
          <a:xfrm>
            <a:off x="351487" y="2286609"/>
            <a:ext cx="5828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+mj-lt"/>
              </a:rPr>
              <a:t>Three remaining joints form a planar 3R-manipulator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47C339-6AD8-D84D-ED50-2664A771C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84" y="2439590"/>
            <a:ext cx="6310249" cy="3155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343BF-0240-D3CC-77A7-219DD9BA5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87" y="2989414"/>
            <a:ext cx="4861007" cy="671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F4D695-5CA4-B2EB-A692-BCACF6C60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817" y="3701992"/>
            <a:ext cx="2643173" cy="400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768E5B-A2AB-97B7-A338-E49429A01D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487" y="4102220"/>
            <a:ext cx="3638550" cy="1276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474849-F2F0-BDB3-A2F6-BE7A0A7863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023" y="5791857"/>
            <a:ext cx="3227576" cy="4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1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A Palette">
      <a:dk1>
        <a:srgbClr val="000000"/>
      </a:dk1>
      <a:lt1>
        <a:srgbClr val="FFFFFF"/>
      </a:lt1>
      <a:dk2>
        <a:srgbClr val="275D37"/>
      </a:dk2>
      <a:lt2>
        <a:srgbClr val="F1CC00"/>
      </a:lt2>
      <a:accent1>
        <a:srgbClr val="F68D2E"/>
      </a:accent1>
      <a:accent2>
        <a:srgbClr val="E56954"/>
      </a:accent2>
      <a:accent3>
        <a:srgbClr val="C86BA8"/>
      </a:accent3>
      <a:accent4>
        <a:srgbClr val="007933"/>
      </a:accent4>
      <a:accent5>
        <a:srgbClr val="6CC249"/>
      </a:accent5>
      <a:accent6>
        <a:srgbClr val="6BBBAE"/>
      </a:accent6>
      <a:hlink>
        <a:srgbClr val="7BA3DB"/>
      </a:hlink>
      <a:folHlink>
        <a:srgbClr val="FFB6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351</Words>
  <Application>Microsoft Office PowerPoint</Application>
  <PresentationFormat>Widescreen</PresentationFormat>
  <Paragraphs>86</Paragraphs>
  <Slides>21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NimbusRomNo9L-Regu</vt:lpstr>
      <vt:lpstr>Roboto</vt:lpstr>
      <vt:lpstr>Roboto Light</vt:lpstr>
      <vt:lpstr>Times New Roman</vt:lpstr>
      <vt:lpstr>URWBookmanL-DemiBold</vt:lpstr>
      <vt:lpstr>Office Theme</vt:lpstr>
      <vt:lpstr>UR5  Robotic Arm</vt:lpstr>
      <vt:lpstr>Introduction</vt:lpstr>
      <vt:lpstr>Forward Kinematics</vt:lpstr>
      <vt:lpstr>DH parameters</vt:lpstr>
      <vt:lpstr>Forward Kinematics</vt:lpstr>
      <vt:lpstr>Inverse Kinematics</vt:lpstr>
      <vt:lpstr>Inverse Kinematics</vt:lpstr>
      <vt:lpstr>Inverse Kinematics</vt:lpstr>
      <vt:lpstr>Inverse Kinematics</vt:lpstr>
      <vt:lpstr>Inverse Kinematics</vt:lpstr>
      <vt:lpstr>Inverse Kinematics</vt:lpstr>
      <vt:lpstr>Jacobian</vt:lpstr>
      <vt:lpstr>Jacobian</vt:lpstr>
      <vt:lpstr>Trajectory in Cartesian space</vt:lpstr>
      <vt:lpstr>Dynamics</vt:lpstr>
      <vt:lpstr>Dynamics</vt:lpstr>
      <vt:lpstr>Dynamics</vt:lpstr>
      <vt:lpstr>Dynamics</vt:lpstr>
      <vt:lpstr>References</vt:lpstr>
      <vt:lpstr>Thanks for your attention</vt:lpstr>
      <vt:lpstr>Regulation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HERE</dc:title>
  <dc:creator>Microsoft Office User</dc:creator>
  <cp:lastModifiedBy>Mahdi Chalaki</cp:lastModifiedBy>
  <cp:revision>122</cp:revision>
  <dcterms:created xsi:type="dcterms:W3CDTF">2021-08-27T13:13:24Z</dcterms:created>
  <dcterms:modified xsi:type="dcterms:W3CDTF">2023-04-13T05:45:51Z</dcterms:modified>
</cp:coreProperties>
</file>