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6" r:id="rId3"/>
    <p:sldId id="257" r:id="rId4"/>
    <p:sldId id="258" r:id="rId5"/>
    <p:sldId id="259" r:id="rId6"/>
    <p:sldId id="266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A4F6-BCE8-42CF-8C9C-65BFE82043CA}" type="datetimeFigureOut">
              <a:rPr lang="fa-IR" smtClean="0"/>
              <a:t>02/01/1446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8245-06B9-4B88-961F-23ACC3176CD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855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A4F6-BCE8-42CF-8C9C-65BFE82043CA}" type="datetimeFigureOut">
              <a:rPr lang="fa-IR" smtClean="0"/>
              <a:t>02/01/1446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8245-06B9-4B88-961F-23ACC3176CD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0399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A4F6-BCE8-42CF-8C9C-65BFE82043CA}" type="datetimeFigureOut">
              <a:rPr lang="fa-IR" smtClean="0"/>
              <a:t>02/01/1446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8245-06B9-4B88-961F-23ACC3176CD9}" type="slidenum">
              <a:rPr lang="fa-IR" smtClean="0"/>
              <a:t>‹#›</a:t>
            </a:fld>
            <a:endParaRPr lang="fa-I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3632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A4F6-BCE8-42CF-8C9C-65BFE82043CA}" type="datetimeFigureOut">
              <a:rPr lang="fa-IR" smtClean="0"/>
              <a:t>02/01/1446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8245-06B9-4B88-961F-23ACC3176CD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40416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A4F6-BCE8-42CF-8C9C-65BFE82043CA}" type="datetimeFigureOut">
              <a:rPr lang="fa-IR" smtClean="0"/>
              <a:t>02/01/1446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8245-06B9-4B88-961F-23ACC3176CD9}" type="slidenum">
              <a:rPr lang="fa-IR" smtClean="0"/>
              <a:t>‹#›</a:t>
            </a:fld>
            <a:endParaRPr lang="fa-I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7578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A4F6-BCE8-42CF-8C9C-65BFE82043CA}" type="datetimeFigureOut">
              <a:rPr lang="fa-IR" smtClean="0"/>
              <a:t>02/01/1446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8245-06B9-4B88-961F-23ACC3176CD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4606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A4F6-BCE8-42CF-8C9C-65BFE82043CA}" type="datetimeFigureOut">
              <a:rPr lang="fa-IR" smtClean="0"/>
              <a:t>02/01/1446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8245-06B9-4B88-961F-23ACC3176CD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30372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A4F6-BCE8-42CF-8C9C-65BFE82043CA}" type="datetimeFigureOut">
              <a:rPr lang="fa-IR" smtClean="0"/>
              <a:t>02/01/1446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8245-06B9-4B88-961F-23ACC3176CD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0597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A4F6-BCE8-42CF-8C9C-65BFE82043CA}" type="datetimeFigureOut">
              <a:rPr lang="fa-IR" smtClean="0"/>
              <a:t>02/01/1446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8245-06B9-4B88-961F-23ACC3176CD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7852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A4F6-BCE8-42CF-8C9C-65BFE82043CA}" type="datetimeFigureOut">
              <a:rPr lang="fa-IR" smtClean="0"/>
              <a:t>02/01/1446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8245-06B9-4B88-961F-23ACC3176CD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6280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A4F6-BCE8-42CF-8C9C-65BFE82043CA}" type="datetimeFigureOut">
              <a:rPr lang="fa-IR" smtClean="0"/>
              <a:t>02/01/1446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8245-06B9-4B88-961F-23ACC3176CD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4829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A4F6-BCE8-42CF-8C9C-65BFE82043CA}" type="datetimeFigureOut">
              <a:rPr lang="fa-IR" smtClean="0"/>
              <a:t>02/01/1446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8245-06B9-4B88-961F-23ACC3176CD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2140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A4F6-BCE8-42CF-8C9C-65BFE82043CA}" type="datetimeFigureOut">
              <a:rPr lang="fa-IR" smtClean="0"/>
              <a:t>02/01/1446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8245-06B9-4B88-961F-23ACC3176CD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9026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A4F6-BCE8-42CF-8C9C-65BFE82043CA}" type="datetimeFigureOut">
              <a:rPr lang="fa-IR" smtClean="0"/>
              <a:t>02/01/1446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8245-06B9-4B88-961F-23ACC3176CD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9826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A4F6-BCE8-42CF-8C9C-65BFE82043CA}" type="datetimeFigureOut">
              <a:rPr lang="fa-IR" smtClean="0"/>
              <a:t>02/01/1446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8245-06B9-4B88-961F-23ACC3176CD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00041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A4F6-BCE8-42CF-8C9C-65BFE82043CA}" type="datetimeFigureOut">
              <a:rPr lang="fa-IR" smtClean="0"/>
              <a:t>02/01/1446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8245-06B9-4B88-961F-23ACC3176CD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2445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0A4F6-BCE8-42CF-8C9C-65BFE82043CA}" type="datetimeFigureOut">
              <a:rPr lang="fa-IR" smtClean="0"/>
              <a:t>02/01/1446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DF8245-06B9-4B88-961F-23ACC3176CD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9984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B00C-15C7-4F9C-B2E9-FC084A0AC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84" y="2257425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a-IR" b="1" dirty="0">
                <a:solidFill>
                  <a:schemeClr val="tx1"/>
                </a:solidFill>
              </a:rPr>
              <a:t>عرفان علی اکبر </a:t>
            </a:r>
            <a:br>
              <a:rPr lang="fa-IR" b="1" dirty="0">
                <a:solidFill>
                  <a:schemeClr val="tx1"/>
                </a:solidFill>
              </a:rPr>
            </a:br>
            <a:r>
              <a:rPr lang="fa-IR" b="1" dirty="0">
                <a:solidFill>
                  <a:schemeClr val="tx1"/>
                </a:solidFill>
              </a:rPr>
              <a:t>درس :</a:t>
            </a:r>
            <a:r>
              <a:rPr lang="en-US" b="1" dirty="0">
                <a:solidFill>
                  <a:schemeClr val="tx1"/>
                </a:solidFill>
              </a:rPr>
              <a:t>DSP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fa-IR" b="1" dirty="0">
                <a:solidFill>
                  <a:schemeClr val="tx1"/>
                </a:solidFill>
              </a:rPr>
              <a:t>دانشگاه : علوم و تحقیقات </a:t>
            </a:r>
            <a:br>
              <a:rPr lang="fa-IR" b="1" dirty="0">
                <a:solidFill>
                  <a:schemeClr val="tx1"/>
                </a:solidFill>
              </a:rPr>
            </a:br>
            <a:r>
              <a:rPr lang="fa-IR" b="1" dirty="0">
                <a:solidFill>
                  <a:schemeClr val="tx1"/>
                </a:solidFill>
              </a:rPr>
              <a:t>استاد : دکتر اسلامی </a:t>
            </a:r>
            <a:br>
              <a:rPr lang="fa-IR" b="1" dirty="0">
                <a:solidFill>
                  <a:schemeClr val="tx1"/>
                </a:solidFill>
              </a:rPr>
            </a:br>
            <a:r>
              <a:rPr lang="fa-IR" b="1" dirty="0">
                <a:solidFill>
                  <a:schemeClr val="tx1"/>
                </a:solidFill>
              </a:rPr>
              <a:t>بهار 1403 </a:t>
            </a:r>
          </a:p>
        </p:txBody>
      </p:sp>
    </p:spTree>
    <p:extLst>
      <p:ext uri="{BB962C8B-B14F-4D97-AF65-F5344CB8AC3E}">
        <p14:creationId xmlns:p14="http://schemas.microsoft.com/office/powerpoint/2010/main" val="3456522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5ABA-47D0-48AB-9BAD-1F5C3398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a-IR" dirty="0"/>
              <a:t>نتایج شبیه سازی :</a:t>
            </a:r>
            <a:br>
              <a:rPr lang="fa-IR" dirty="0"/>
            </a:br>
            <a:r>
              <a:rPr lang="fa-IR" dirty="0"/>
              <a:t>سیگنال </a:t>
            </a:r>
            <a:r>
              <a:rPr lang="en-US" dirty="0"/>
              <a:t>LFM </a:t>
            </a:r>
            <a:r>
              <a:rPr lang="fa-IR" dirty="0"/>
              <a:t> مرحله پردازش </a:t>
            </a:r>
            <a:br>
              <a:rPr lang="fa-IR" dirty="0"/>
            </a:br>
            <a:endParaRPr lang="fa-I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341C72-9A66-44E9-A52F-64AA56CF1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2365176"/>
            <a:ext cx="6429375" cy="361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93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77A9-F67A-48CE-A75D-FF938FA0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/>
              <a:t>نتایج شبیه سازی :</a:t>
            </a:r>
            <a:br>
              <a:rPr lang="fa-IR" dirty="0"/>
            </a:br>
            <a:r>
              <a:rPr lang="fa-IR" dirty="0"/>
              <a:t>سیگنتل </a:t>
            </a:r>
            <a:r>
              <a:rPr lang="en-US" dirty="0"/>
              <a:t>LFM </a:t>
            </a:r>
            <a:r>
              <a:rPr lang="fa-IR" dirty="0"/>
              <a:t> بعد از </a:t>
            </a:r>
            <a:r>
              <a:rPr lang="en-US" dirty="0"/>
              <a:t>CANCELING </a:t>
            </a:r>
            <a:endParaRPr lang="fa-I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73BC7E-2ECE-4B4D-B4E1-31D1A4065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2438995"/>
            <a:ext cx="6772275" cy="380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96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A59DD-1430-4D32-894F-A23C5FF61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fa-IR" dirty="0"/>
            </a:br>
            <a:br>
              <a:rPr lang="fa-IR" dirty="0"/>
            </a:br>
            <a:r>
              <a:rPr lang="fa-IR" dirty="0"/>
              <a:t>نتیجه گیری</a:t>
            </a:r>
            <a:br>
              <a:rPr lang="fa-IR" dirty="0"/>
            </a:br>
            <a:br>
              <a:rPr lang="fa-IR" dirty="0"/>
            </a:br>
            <a:br>
              <a:rPr lang="fa-IR" dirty="0"/>
            </a:br>
            <a:r>
              <a:rPr lang="fa-IR" sz="1800" dirty="0">
                <a:solidFill>
                  <a:schemeClr val="tx1"/>
                </a:solidFill>
              </a:rPr>
              <a:t>این مقاله یک سیستم کنسل‌کننده فعال را معرفی می‌کند که با پردازش و حذف سیگنال‌های راداری </a:t>
            </a:r>
            <a:r>
              <a:rPr lang="en-US" sz="1800" dirty="0">
                <a:solidFill>
                  <a:schemeClr val="tx1"/>
                </a:solidFill>
              </a:rPr>
              <a:t>LFM </a:t>
            </a:r>
            <a:r>
              <a:rPr lang="fa-IR" sz="1800" dirty="0">
                <a:solidFill>
                  <a:schemeClr val="tx1"/>
                </a:solidFill>
              </a:rPr>
              <a:t>و </a:t>
            </a:r>
            <a:r>
              <a:rPr lang="en-US" sz="1800" dirty="0">
                <a:solidFill>
                  <a:schemeClr val="tx1"/>
                </a:solidFill>
              </a:rPr>
              <a:t>NLFM، </a:t>
            </a:r>
            <a:r>
              <a:rPr lang="fa-IR" sz="1800" dirty="0">
                <a:solidFill>
                  <a:schemeClr val="tx1"/>
                </a:solidFill>
              </a:rPr>
              <a:t>به طور موثری احتمال کشف توسط رادار را کاهش می‌دهد. نتایج شبیه‌سازی نشان می‌دهند که این سیستم حتی در شرایط وجود خطاهای مختلف، عملکرد قابل توجهی در کاهش سیگنال اکو دارد</a:t>
            </a:r>
            <a:r>
              <a:rPr lang="fa-I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8729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44B3-B3F6-4256-B32C-891015279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761175"/>
            <a:ext cx="7766936" cy="1898186"/>
          </a:xfrm>
        </p:spPr>
        <p:txBody>
          <a:bodyPr/>
          <a:lstStyle/>
          <a:p>
            <a:r>
              <a:rPr lang="fa-IR" sz="3600" dirty="0"/>
              <a:t>عنوان مقاله :</a:t>
            </a:r>
            <a:br>
              <a:rPr lang="fa-IR" sz="3600" dirty="0"/>
            </a:br>
            <a:br>
              <a:rPr lang="fa-IR" sz="6600" dirty="0"/>
            </a:br>
            <a:r>
              <a:rPr lang="en-US" sz="2400" dirty="0"/>
              <a:t>Active Cancellation Analysis Based on the Radar Detection Probability</a:t>
            </a:r>
            <a:endParaRPr lang="fa-IR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8579A-3132-4399-BB7B-747E8C4F3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fa-IR" b="1" dirty="0"/>
              <a:t>نویسندگان:</a:t>
            </a:r>
            <a:r>
              <a:rPr lang="fa-IR" dirty="0"/>
              <a:t> </a:t>
            </a:r>
            <a:r>
              <a:rPr lang="en-US" dirty="0" err="1"/>
              <a:t>Mingxu</a:t>
            </a:r>
            <a:r>
              <a:rPr lang="en-US" dirty="0"/>
              <a:t> Yi, </a:t>
            </a:r>
            <a:r>
              <a:rPr lang="en-US" dirty="0" err="1"/>
              <a:t>Lifeng</a:t>
            </a:r>
            <a:r>
              <a:rPr lang="en-US" dirty="0"/>
              <a:t> Wang, Jun Huang</a:t>
            </a:r>
            <a:endParaRPr lang="fa-IR" dirty="0"/>
          </a:p>
          <a:p>
            <a:r>
              <a:rPr lang="fa-IR" b="1" dirty="0"/>
              <a:t>مجله:</a:t>
            </a:r>
            <a:r>
              <a:rPr lang="fa-IR" dirty="0"/>
              <a:t> </a:t>
            </a:r>
            <a:r>
              <a:rPr lang="en-US" dirty="0"/>
              <a:t>Aerospace Science and Technology</a:t>
            </a:r>
            <a:endParaRPr lang="fa-IR" dirty="0"/>
          </a:p>
          <a:p>
            <a:r>
              <a:rPr lang="en-US" dirty="0"/>
              <a:t>http://www.elsevier.com/locate/aescte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73913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484C2-0069-48E6-ABAC-8D5A361BA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419725"/>
          </a:xfrm>
        </p:spPr>
        <p:txBody>
          <a:bodyPr>
            <a:normAutofit fontScale="90000"/>
          </a:bodyPr>
          <a:lstStyle/>
          <a:p>
            <a:pPr algn="r"/>
            <a:r>
              <a:rPr lang="fa-IR" dirty="0"/>
              <a:t>بررسی تئوری پنهان‌کاری فعال</a:t>
            </a:r>
            <a:br>
              <a:rPr lang="fa-IR" dirty="0"/>
            </a:br>
            <a:r>
              <a:rPr lang="en-US" dirty="0"/>
              <a:t>Active Stealth</a:t>
            </a:r>
            <a:br>
              <a:rPr lang="fa-IR" dirty="0"/>
            </a:br>
            <a:br>
              <a:rPr lang="fa-IR" dirty="0"/>
            </a:br>
            <a:br>
              <a:rPr lang="fa-IR" dirty="0"/>
            </a:br>
            <a:br>
              <a:rPr lang="fa-IR" b="1" dirty="0"/>
            </a:br>
            <a:br>
              <a:rPr lang="fa-IR" sz="2000" b="1" dirty="0">
                <a:solidFill>
                  <a:schemeClr val="tx1"/>
                </a:solidFill>
              </a:rPr>
            </a:br>
            <a:r>
              <a:rPr lang="fa-IR" sz="2000" b="1" dirty="0">
                <a:solidFill>
                  <a:schemeClr val="tx1"/>
                </a:solidFill>
              </a:rPr>
              <a:t>1=کنسل کردن فعال </a:t>
            </a:r>
            <a:r>
              <a:rPr lang="en-US" sz="2000" b="1" dirty="0">
                <a:solidFill>
                  <a:schemeClr val="tx1"/>
                </a:solidFill>
              </a:rPr>
              <a:t>Active Cancellation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fa-IR" sz="2000" b="1" dirty="0">
                <a:solidFill>
                  <a:schemeClr val="tx1"/>
                </a:solidFill>
              </a:rPr>
              <a:t>2=ا</a:t>
            </a:r>
            <a:r>
              <a:rPr lang="fa-IR" sz="2800" b="1" dirty="0">
                <a:solidFill>
                  <a:schemeClr val="tx1"/>
                </a:solidFill>
              </a:rPr>
              <a:t>یجاد نویز و تداخل </a:t>
            </a:r>
            <a:r>
              <a:rPr lang="en-US" sz="2800" b="1" dirty="0">
                <a:solidFill>
                  <a:schemeClr val="tx1"/>
                </a:solidFill>
              </a:rPr>
              <a:t>Jamming</a:t>
            </a:r>
            <a:br>
              <a:rPr lang="fa-IR" sz="2800" b="1" dirty="0">
                <a:solidFill>
                  <a:schemeClr val="tx1"/>
                </a:solidFill>
              </a:rPr>
            </a:br>
            <a:r>
              <a:rPr lang="fa-IR" sz="2800" b="1" dirty="0">
                <a:solidFill>
                  <a:schemeClr val="tx1"/>
                </a:solidFill>
              </a:rPr>
              <a:t>3=</a:t>
            </a:r>
            <a:r>
              <a:rPr lang="fa-IR" sz="2700" b="1" dirty="0">
                <a:solidFill>
                  <a:schemeClr val="tx1"/>
                </a:solidFill>
              </a:rPr>
              <a:t>جذب و پراکندگی سیگنال</a:t>
            </a:r>
            <a:br>
              <a:rPr lang="en-US" sz="2000" b="1" dirty="0">
                <a:solidFill>
                  <a:schemeClr val="tx1"/>
                </a:solidFill>
              </a:rPr>
            </a:br>
            <a:br>
              <a:rPr lang="fa-IR" sz="2000" dirty="0">
                <a:solidFill>
                  <a:schemeClr val="tx1"/>
                </a:solidFill>
              </a:rPr>
            </a:br>
            <a:br>
              <a:rPr lang="fa-IR" dirty="0"/>
            </a:b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271608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58B78-430E-49D7-9D14-60DFA38FF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سیگنال های </a:t>
            </a:r>
            <a:r>
              <a:rPr lang="en-US" dirty="0"/>
              <a:t>LFM</a:t>
            </a:r>
            <a:endParaRPr lang="fa-I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F609B-A365-4699-9297-21C3AFC0C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6" y="1930399"/>
            <a:ext cx="7058024" cy="375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2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7B659-A74B-42BB-8F56-52A45D94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سیگنال های </a:t>
            </a:r>
            <a:r>
              <a:rPr lang="en-US" dirty="0"/>
              <a:t>NLFM</a:t>
            </a:r>
            <a:endParaRPr lang="fa-I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CB632C-2CDB-4D38-83E4-C9EB5B735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6" y="2047875"/>
            <a:ext cx="57912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92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01AC-AE60-4BC1-B7BA-37BB9ACB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پردازش سیگنال های </a:t>
            </a:r>
            <a:r>
              <a:rPr lang="en-US" dirty="0"/>
              <a:t>LFM </a:t>
            </a:r>
            <a:endParaRPr lang="fa-I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BA841-94D9-4E2D-9705-5ABE2070E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93" y="2266950"/>
            <a:ext cx="77279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4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FC42-8B86-4E21-B179-F88516A7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 </a:t>
            </a:r>
            <a:r>
              <a:rPr lang="en-US" dirty="0"/>
              <a:t>CANCELING </a:t>
            </a:r>
            <a:r>
              <a:rPr lang="fa-IR" dirty="0"/>
              <a:t> سیگنال های </a:t>
            </a:r>
            <a:r>
              <a:rPr lang="en-US" dirty="0"/>
              <a:t>LFM </a:t>
            </a:r>
            <a:endParaRPr lang="fa-I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422806-AE38-4174-B439-79CE80596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126" y="2381250"/>
            <a:ext cx="7886873" cy="378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91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9A700-883C-4A21-AFE4-8EFC7E46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تشخیص اهداف از روی </a:t>
            </a:r>
            <a:r>
              <a:rPr lang="en-US" dirty="0"/>
              <a:t>LFM </a:t>
            </a:r>
            <a:endParaRPr lang="fa-I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75385A-C59E-43E4-888B-7866BCF79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575" y="2641600"/>
            <a:ext cx="75311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14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696D-AD27-4828-B6FD-535E34F04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/>
              <a:t>نتایج شبیه سازی :</a:t>
            </a:r>
            <a:br>
              <a:rPr lang="fa-IR" dirty="0"/>
            </a:br>
            <a:r>
              <a:rPr lang="fa-IR" dirty="0"/>
              <a:t>سیگنال </a:t>
            </a:r>
            <a:r>
              <a:rPr lang="en-US" dirty="0"/>
              <a:t>LFM </a:t>
            </a:r>
            <a:r>
              <a:rPr lang="fa-IR" dirty="0"/>
              <a:t> قبل از </a:t>
            </a:r>
            <a:r>
              <a:rPr lang="en-US" dirty="0"/>
              <a:t>CANCELING </a:t>
            </a:r>
            <a:endParaRPr lang="fa-I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94FD07-9201-422E-AD2E-AB48C0360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828" y="2294831"/>
            <a:ext cx="6537498" cy="367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183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210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عرفان علی اکبر  درس :DSP دانشگاه : علوم و تحقیقات  استاد : دکتر اسلامی  بهار 1403 </vt:lpstr>
      <vt:lpstr>عنوان مقاله :  Active Cancellation Analysis Based on the Radar Detection Probability</vt:lpstr>
      <vt:lpstr>بررسی تئوری پنهان‌کاری فعال Active Stealth     1=کنسل کردن فعال Active Cancellation 2=ایجاد نویز و تداخل Jamming 3=جذب و پراکندگی سیگنال   </vt:lpstr>
      <vt:lpstr>سیگنال های LFM</vt:lpstr>
      <vt:lpstr>سیگنال های NLFM</vt:lpstr>
      <vt:lpstr>پردازش سیگنال های LFM </vt:lpstr>
      <vt:lpstr> CANCELING  سیگنال های LFM </vt:lpstr>
      <vt:lpstr>تشخیص اهداف از روی LFM </vt:lpstr>
      <vt:lpstr>نتایج شبیه سازی : سیگنال LFM  قبل از CANCELING </vt:lpstr>
      <vt:lpstr>نتایج شبیه سازی : سیگنال LFM  مرحله پردازش  </vt:lpstr>
      <vt:lpstr>نتایج شبیه سازی : سیگنتل LFM  بعد از CANCELING </vt:lpstr>
      <vt:lpstr>  نتیجه گیری   این مقاله یک سیستم کنسل‌کننده فعال را معرفی می‌کند که با پردازش و حذف سیگنال‌های راداری LFM و NLFM، به طور موثری احتمال کشف توسط رادار را کاهش می‌دهد. نتایج شبیه‌سازی نشان می‌دهند که این سیستم حتی در شرایط وجود خطاهای مختلف، عملکرد قابل توجهی در کاهش سیگنال اکو دارد.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عنوان مقاله :  Active Cancellation Analysis Based on the Radar Detection Probability</dc:title>
  <dc:creator>moota</dc:creator>
  <cp:lastModifiedBy>moota</cp:lastModifiedBy>
  <cp:revision>3</cp:revision>
  <dcterms:created xsi:type="dcterms:W3CDTF">2024-07-07T22:41:41Z</dcterms:created>
  <dcterms:modified xsi:type="dcterms:W3CDTF">2024-07-07T23:11:21Z</dcterms:modified>
</cp:coreProperties>
</file>