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6" r:id="rId2"/>
    <p:sldId id="257" r:id="rId3"/>
    <p:sldId id="270" r:id="rId4"/>
    <p:sldId id="258" r:id="rId5"/>
    <p:sldId id="272" r:id="rId6"/>
    <p:sldId id="259" r:id="rId7"/>
    <p:sldId id="271" r:id="rId8"/>
    <p:sldId id="260" r:id="rId9"/>
    <p:sldId id="261" r:id="rId10"/>
    <p:sldId id="263" r:id="rId11"/>
    <p:sldId id="264" r:id="rId12"/>
    <p:sldId id="322" r:id="rId13"/>
    <p:sldId id="265" r:id="rId14"/>
    <p:sldId id="266" r:id="rId15"/>
    <p:sldId id="267" r:id="rId16"/>
    <p:sldId id="268" r:id="rId17"/>
    <p:sldId id="274" r:id="rId18"/>
    <p:sldId id="275"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10" r:id="rId48"/>
    <p:sldId id="311" r:id="rId49"/>
    <p:sldId id="315" r:id="rId50"/>
    <p:sldId id="316" r:id="rId51"/>
    <p:sldId id="312" r:id="rId52"/>
    <p:sldId id="313" r:id="rId53"/>
    <p:sldId id="314" r:id="rId54"/>
    <p:sldId id="317" r:id="rId55"/>
    <p:sldId id="305" r:id="rId56"/>
    <p:sldId id="306" r:id="rId57"/>
    <p:sldId id="307" r:id="rId58"/>
    <p:sldId id="308" r:id="rId59"/>
    <p:sldId id="309" r:id="rId60"/>
    <p:sldId id="318" r:id="rId61"/>
    <p:sldId id="319" r:id="rId62"/>
    <p:sldId id="320" r:id="rId63"/>
    <p:sldId id="321" r:id="rId64"/>
    <p:sldId id="269"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556BAF-7DFB-5639-C684-873614E62D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9BDB6D-2E0A-3646-68D3-37430A6938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3081B3-983A-4AE0-BB51-85EF799DF39A}" type="datetime1">
              <a:rPr lang="en-US" smtClean="0"/>
              <a:t>5/17/2024</a:t>
            </a:fld>
            <a:endParaRPr lang="en-US"/>
          </a:p>
        </p:txBody>
      </p:sp>
      <p:sp>
        <p:nvSpPr>
          <p:cNvPr id="4" name="Footer Placeholder 3">
            <a:extLst>
              <a:ext uri="{FF2B5EF4-FFF2-40B4-BE49-F238E27FC236}">
                <a16:creationId xmlns:a16="http://schemas.microsoft.com/office/drawing/2014/main" id="{FDA1EBD6-10A2-D86C-935D-37C67B77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D59689-7EA4-5C85-1CA7-C2E4380D0F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C44C29-945F-43B0-A3C8-9CEE150B037D}" type="slidenum">
              <a:rPr lang="en-US" smtClean="0"/>
              <a:t>‹#›</a:t>
            </a:fld>
            <a:endParaRPr lang="en-US"/>
          </a:p>
        </p:txBody>
      </p:sp>
    </p:spTree>
    <p:extLst>
      <p:ext uri="{BB962C8B-B14F-4D97-AF65-F5344CB8AC3E}">
        <p14:creationId xmlns:p14="http://schemas.microsoft.com/office/powerpoint/2010/main" val="28231101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FBF44-5049-44B8-A4CA-CB2B9815F982}" type="datetime1">
              <a:rPr lang="en-US" smtClean="0"/>
              <a:t>5/17/2024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a-IR" dirty="0"/>
              <a:t>1</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C9951-0EE3-43B9-B9DF-2CB77ADC2431}" type="slidenum">
              <a:rPr lang="en-US" smtClean="0"/>
              <a:t>‹#›</a:t>
            </a:fld>
            <a:endParaRPr lang="en-US"/>
          </a:p>
        </p:txBody>
      </p:sp>
    </p:spTree>
    <p:extLst>
      <p:ext uri="{BB962C8B-B14F-4D97-AF65-F5344CB8AC3E}">
        <p14:creationId xmlns:p14="http://schemas.microsoft.com/office/powerpoint/2010/main" val="15457361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C9951-0EE3-43B9-B9DF-2CB77ADC2431}" type="slidenum">
              <a:rPr lang="en-US" smtClean="0"/>
              <a:t>4</a:t>
            </a:fld>
            <a:endParaRPr lang="en-US"/>
          </a:p>
        </p:txBody>
      </p:sp>
      <p:sp>
        <p:nvSpPr>
          <p:cNvPr id="5" name="Footer Placeholder 4">
            <a:extLst>
              <a:ext uri="{FF2B5EF4-FFF2-40B4-BE49-F238E27FC236}">
                <a16:creationId xmlns:a16="http://schemas.microsoft.com/office/drawing/2014/main" id="{79707F88-DF4B-B99C-4410-904E4FE15F30}"/>
              </a:ext>
            </a:extLst>
          </p:cNvPr>
          <p:cNvSpPr>
            <a:spLocks noGrp="1"/>
          </p:cNvSpPr>
          <p:nvPr>
            <p:ph type="ftr" sz="quarter" idx="4"/>
          </p:nvPr>
        </p:nvSpPr>
        <p:spPr/>
        <p:txBody>
          <a:bodyPr/>
          <a:lstStyle/>
          <a:p>
            <a:r>
              <a:rPr lang="fa-IR"/>
              <a:t>1</a:t>
            </a:r>
            <a:endParaRPr lang="en-US" dirty="0"/>
          </a:p>
        </p:txBody>
      </p:sp>
    </p:spTree>
    <p:extLst>
      <p:ext uri="{BB962C8B-B14F-4D97-AF65-F5344CB8AC3E}">
        <p14:creationId xmlns:p14="http://schemas.microsoft.com/office/powerpoint/2010/main" val="413220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C9951-0EE3-43B9-B9DF-2CB77ADC2431}" type="slidenum">
              <a:rPr lang="en-US" smtClean="0"/>
              <a:t>64</a:t>
            </a:fld>
            <a:endParaRPr lang="en-US"/>
          </a:p>
        </p:txBody>
      </p:sp>
      <p:sp>
        <p:nvSpPr>
          <p:cNvPr id="5" name="Footer Placeholder 4">
            <a:extLst>
              <a:ext uri="{FF2B5EF4-FFF2-40B4-BE49-F238E27FC236}">
                <a16:creationId xmlns:a16="http://schemas.microsoft.com/office/drawing/2014/main" id="{6ABEB962-BD24-3B51-5291-70F2D5568D08}"/>
              </a:ext>
            </a:extLst>
          </p:cNvPr>
          <p:cNvSpPr>
            <a:spLocks noGrp="1"/>
          </p:cNvSpPr>
          <p:nvPr>
            <p:ph type="ftr" sz="quarter" idx="4"/>
          </p:nvPr>
        </p:nvSpPr>
        <p:spPr/>
        <p:txBody>
          <a:bodyPr/>
          <a:lstStyle/>
          <a:p>
            <a:r>
              <a:rPr lang="fa-IR"/>
              <a:t>1</a:t>
            </a:r>
            <a:endParaRPr lang="en-US" dirty="0"/>
          </a:p>
        </p:txBody>
      </p:sp>
    </p:spTree>
    <p:extLst>
      <p:ext uri="{BB962C8B-B14F-4D97-AF65-F5344CB8AC3E}">
        <p14:creationId xmlns:p14="http://schemas.microsoft.com/office/powerpoint/2010/main" val="2410210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401A10A-E6D2-45FF-90B3-2145FCE7EC01}" type="datetime8">
              <a:rPr lang="fa-IR" smtClean="0"/>
              <a:t>17 مه 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0E75CD-7337-44CB-918F-80C0BCF6257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96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E6FC32-D123-4723-8C6A-1A0FB3149E41}" type="datetime8">
              <a:rPr lang="fa-IR" smtClean="0"/>
              <a:t>17 مه 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E75CD-7337-44CB-918F-80C0BCF62570}" type="slidenum">
              <a:rPr lang="en-US" smtClean="0"/>
              <a:t>‹#›</a:t>
            </a:fld>
            <a:endParaRPr lang="en-US"/>
          </a:p>
        </p:txBody>
      </p:sp>
    </p:spTree>
    <p:extLst>
      <p:ext uri="{BB962C8B-B14F-4D97-AF65-F5344CB8AC3E}">
        <p14:creationId xmlns:p14="http://schemas.microsoft.com/office/powerpoint/2010/main" val="329200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46204-1A14-49F6-9216-2C1EA4AE9498}"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56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A7B96-DEC2-4C9D-8DAE-C26818A58A53}"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46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21F07-F070-4924-A2A9-F249C6B06C08}"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spTree>
    <p:extLst>
      <p:ext uri="{BB962C8B-B14F-4D97-AF65-F5344CB8AC3E}">
        <p14:creationId xmlns:p14="http://schemas.microsoft.com/office/powerpoint/2010/main" val="2800093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63E72-8C45-4671-8E38-1B12519DF05B}"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577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AC5E6-F5BC-432C-9148-B11B1491BAE5}"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9846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D26F8-D794-4525-A666-7B465C317CEF}"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70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F0EF0-DEE5-4E60-9B8E-87C4C7BD98C7}"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080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A005C-F3B3-47D4-8C4E-9724136AEA01}"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spTree>
    <p:extLst>
      <p:ext uri="{BB962C8B-B14F-4D97-AF65-F5344CB8AC3E}">
        <p14:creationId xmlns:p14="http://schemas.microsoft.com/office/powerpoint/2010/main" val="141348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451FC-74F0-4CEE-927B-0BBE05BBA951}" type="datetime8">
              <a:rPr lang="fa-IR" smtClean="0"/>
              <a:t>17 مه 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E75CD-7337-44CB-918F-80C0BCF6257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39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E571B2-545D-4057-90A6-7F677505F4C4}" type="datetime8">
              <a:rPr lang="fa-IR" smtClean="0"/>
              <a:t>17 مه 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E75CD-7337-44CB-918F-80C0BCF62570}" type="slidenum">
              <a:rPr lang="en-US" smtClean="0"/>
              <a:t>‹#›</a:t>
            </a:fld>
            <a:endParaRPr lang="en-US"/>
          </a:p>
        </p:txBody>
      </p:sp>
    </p:spTree>
    <p:extLst>
      <p:ext uri="{BB962C8B-B14F-4D97-AF65-F5344CB8AC3E}">
        <p14:creationId xmlns:p14="http://schemas.microsoft.com/office/powerpoint/2010/main" val="122721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A58E8-BB01-413D-8B51-398C04A3ED46}" type="datetime8">
              <a:rPr lang="fa-IR" smtClean="0"/>
              <a:t>17 مه 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E75CD-7337-44CB-918F-80C0BCF6257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408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13590D-7E5F-45EC-9386-8FEFC4FD31E6}" type="datetime8">
              <a:rPr lang="fa-IR" smtClean="0"/>
              <a:t>17 مه 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0E75CD-7337-44CB-918F-80C0BCF6257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69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8D1A5-D2DF-4B73-810B-B5A2B55ABD56}" type="datetime8">
              <a:rPr lang="fa-IR" smtClean="0"/>
              <a:t>17 مه 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0E75CD-7337-44CB-918F-80C0BCF62570}" type="slidenum">
              <a:rPr lang="en-US" smtClean="0"/>
              <a:t>‹#›</a:t>
            </a:fld>
            <a:endParaRPr lang="en-US"/>
          </a:p>
        </p:txBody>
      </p:sp>
    </p:spTree>
    <p:extLst>
      <p:ext uri="{BB962C8B-B14F-4D97-AF65-F5344CB8AC3E}">
        <p14:creationId xmlns:p14="http://schemas.microsoft.com/office/powerpoint/2010/main" val="40198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145C9-4D64-43F0-BE1A-C891DCD3C5C3}" type="datetime8">
              <a:rPr lang="fa-IR" smtClean="0"/>
              <a:t>17 مه 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E75CD-7337-44CB-918F-80C0BCF6257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E8A05F-ADCA-48C9-93DD-BF6E084FC6B7}" type="datetime8">
              <a:rPr lang="fa-IR" smtClean="0"/>
              <a:t>17 مه 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E75CD-7337-44CB-918F-80C0BCF62570}" type="slidenum">
              <a:rPr lang="en-US" smtClean="0"/>
              <a:t>‹#›</a:t>
            </a:fld>
            <a:endParaRPr lang="en-US"/>
          </a:p>
        </p:txBody>
      </p:sp>
    </p:spTree>
    <p:extLst>
      <p:ext uri="{BB962C8B-B14F-4D97-AF65-F5344CB8AC3E}">
        <p14:creationId xmlns:p14="http://schemas.microsoft.com/office/powerpoint/2010/main" val="366113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4975B0-38BE-477B-A96F-B0DFA1C720E2}" type="datetime8">
              <a:rPr lang="fa-IR" smtClean="0"/>
              <a:t>17 مه 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0E75CD-7337-44CB-918F-80C0BCF62570}" type="slidenum">
              <a:rPr lang="en-US" smtClean="0"/>
              <a:t>‹#›</a:t>
            </a:fld>
            <a:endParaRPr lang="en-US"/>
          </a:p>
        </p:txBody>
      </p:sp>
    </p:spTree>
    <p:extLst>
      <p:ext uri="{BB962C8B-B14F-4D97-AF65-F5344CB8AC3E}">
        <p14:creationId xmlns:p14="http://schemas.microsoft.com/office/powerpoint/2010/main" val="3661202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4EEF-D328-2259-CF0B-74BC162D4BB3}"/>
              </a:ext>
            </a:extLst>
          </p:cNvPr>
          <p:cNvSpPr>
            <a:spLocks noGrp="1"/>
          </p:cNvSpPr>
          <p:nvPr>
            <p:ph type="ctrTitle"/>
          </p:nvPr>
        </p:nvSpPr>
        <p:spPr>
          <a:xfrm>
            <a:off x="2475914" y="1899137"/>
            <a:ext cx="7216726" cy="1688125"/>
          </a:xfrm>
        </p:spPr>
        <p:txBody>
          <a:bodyPr>
            <a:normAutofit/>
          </a:bodyPr>
          <a:lstStyle/>
          <a:p>
            <a:r>
              <a:rPr lang="fa-IR" sz="6000" dirty="0">
                <a:latin typeface="SimSun-ExtB" panose="02010609060101010101" pitchFamily="49" charset="-122"/>
                <a:ea typeface="SimSun-ExtB" panose="02010609060101010101" pitchFamily="49" charset="-122"/>
                <a:cs typeface="B Titr" panose="00000700000000000000" pitchFamily="2" charset="-78"/>
              </a:rPr>
              <a:t>بسم الله الرحمن الرحیم </a:t>
            </a:r>
            <a:endParaRPr lang="en-US" sz="6000" dirty="0">
              <a:latin typeface="SimSun-ExtB" panose="02010609060101010101" pitchFamily="49" charset="-122"/>
              <a:ea typeface="SimSun-ExtB" panose="02010609060101010101" pitchFamily="49" charset="-122"/>
              <a:cs typeface="B Titr" panose="00000700000000000000" pitchFamily="2" charset="-78"/>
            </a:endParaRPr>
          </a:p>
        </p:txBody>
      </p:sp>
      <p:sp>
        <p:nvSpPr>
          <p:cNvPr id="3" name="Slide Number Placeholder 2">
            <a:extLst>
              <a:ext uri="{FF2B5EF4-FFF2-40B4-BE49-F238E27FC236}">
                <a16:creationId xmlns:a16="http://schemas.microsoft.com/office/drawing/2014/main" id="{D1F46FE5-716B-7585-CE02-0B8FA0ED0950}"/>
              </a:ext>
            </a:extLst>
          </p:cNvPr>
          <p:cNvSpPr>
            <a:spLocks noGrp="1"/>
          </p:cNvSpPr>
          <p:nvPr>
            <p:ph type="sldNum" sz="quarter" idx="12"/>
          </p:nvPr>
        </p:nvSpPr>
        <p:spPr/>
        <p:txBody>
          <a:bodyPr/>
          <a:lstStyle/>
          <a:p>
            <a:fld id="{EA0E75CD-7337-44CB-918F-80C0BCF62570}" type="slidenum">
              <a:rPr lang="en-US" smtClean="0"/>
              <a:t>1</a:t>
            </a:fld>
            <a:endParaRPr lang="en-US"/>
          </a:p>
        </p:txBody>
      </p:sp>
    </p:spTree>
    <p:extLst>
      <p:ext uri="{BB962C8B-B14F-4D97-AF65-F5344CB8AC3E}">
        <p14:creationId xmlns:p14="http://schemas.microsoft.com/office/powerpoint/2010/main" val="318639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1DDC-79EF-2E12-240E-5E7A2B66A9FD}"/>
              </a:ext>
            </a:extLst>
          </p:cNvPr>
          <p:cNvSpPr>
            <a:spLocks noGrp="1"/>
          </p:cNvSpPr>
          <p:nvPr>
            <p:ph type="title"/>
          </p:nvPr>
        </p:nvSpPr>
        <p:spPr>
          <a:xfrm>
            <a:off x="1295402" y="982132"/>
            <a:ext cx="9601196" cy="1071751"/>
          </a:xfrm>
        </p:spPr>
        <p:txBody>
          <a:bodyPr>
            <a:normAutofit/>
          </a:bodyPr>
          <a:lstStyle/>
          <a:p>
            <a:pPr algn="r"/>
            <a:r>
              <a:rPr lang="fa-IR" dirty="0">
                <a:cs typeface="B Titr" panose="00000700000000000000" pitchFamily="2" charset="-78"/>
              </a:rPr>
              <a:t>تحقیقات انجام شده:</a:t>
            </a:r>
            <a:endParaRPr lang="en-US" dirty="0"/>
          </a:p>
        </p:txBody>
      </p:sp>
      <p:sp>
        <p:nvSpPr>
          <p:cNvPr id="3" name="Content Placeholder 2">
            <a:extLst>
              <a:ext uri="{FF2B5EF4-FFF2-40B4-BE49-F238E27FC236}">
                <a16:creationId xmlns:a16="http://schemas.microsoft.com/office/drawing/2014/main" id="{DED432CA-A7BA-EE85-B8A9-A1950EE20792}"/>
              </a:ext>
            </a:extLst>
          </p:cNvPr>
          <p:cNvSpPr>
            <a:spLocks noGrp="1"/>
          </p:cNvSpPr>
          <p:nvPr>
            <p:ph idx="1"/>
          </p:nvPr>
        </p:nvSpPr>
        <p:spPr>
          <a:xfrm>
            <a:off x="1295401" y="2556932"/>
            <a:ext cx="9601197" cy="3318936"/>
          </a:xfrm>
        </p:spPr>
        <p:txBody>
          <a:bodyPr>
            <a:normAutofit fontScale="92500" lnSpcReduction="20000"/>
          </a:bodyPr>
          <a:lstStyle/>
          <a:p>
            <a:pPr algn="just" rtl="1"/>
            <a:r>
              <a:rPr lang="ar-SA" sz="2600" dirty="0">
                <a:effectLst/>
                <a:latin typeface="Calibri" panose="020F0502020204030204" pitchFamily="34" charset="0"/>
                <a:ea typeface="Calibri" panose="020F0502020204030204" pitchFamily="34" charset="0"/>
                <a:cs typeface="B Mitra" panose="00000400000000000000" pitchFamily="2" charset="-78"/>
              </a:rPr>
              <a:t>سواستوپولسکی و همکاران [11] سیستم غربالگری گلوکوم را برای طبقه بندی تصاویر گلوکوماتوز شبکیه از مجموعه داده</a:t>
            </a:r>
            <a:r>
              <a:rPr lang="en-US" sz="2600" dirty="0">
                <a:effectLst/>
                <a:latin typeface="Calibri" panose="020F0502020204030204" pitchFamily="34" charset="0"/>
                <a:ea typeface="Calibri" panose="020F0502020204030204" pitchFamily="34" charset="0"/>
                <a:cs typeface="B Mitra" panose="00000400000000000000" pitchFamily="2" charset="-78"/>
              </a:rPr>
              <a:t> DRISTHIGS1 </a:t>
            </a:r>
            <a:r>
              <a:rPr lang="ar-SA" sz="2600" dirty="0">
                <a:effectLst/>
                <a:latin typeface="Calibri" panose="020F0502020204030204" pitchFamily="34" charset="0"/>
                <a:ea typeface="Calibri" panose="020F0502020204030204" pitchFamily="34" charset="0"/>
                <a:cs typeface="B Mitra" panose="00000400000000000000" pitchFamily="2" charset="-78"/>
              </a:rPr>
              <a:t>با استفاده از طبقه بندی کننده</a:t>
            </a:r>
            <a:r>
              <a:rPr lang="en-US" sz="2600" dirty="0">
                <a:effectLst/>
                <a:latin typeface="Calibri" panose="020F0502020204030204" pitchFamily="34" charset="0"/>
                <a:ea typeface="Calibri" panose="020F0502020204030204" pitchFamily="34" charset="0"/>
                <a:cs typeface="B Mitra" panose="00000400000000000000" pitchFamily="2" charset="-78"/>
              </a:rPr>
              <a:t> SVM </a:t>
            </a:r>
            <a:r>
              <a:rPr lang="ar-SA" sz="2600" dirty="0">
                <a:effectLst/>
                <a:latin typeface="Calibri" panose="020F0502020204030204" pitchFamily="34" charset="0"/>
                <a:ea typeface="Calibri" panose="020F0502020204030204" pitchFamily="34" charset="0"/>
                <a:cs typeface="B Mitra" panose="00000400000000000000" pitchFamily="2" charset="-78"/>
              </a:rPr>
              <a:t>توسعه داد. </a:t>
            </a:r>
            <a:endParaRPr lang="fa-IR" sz="26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sz="2600" dirty="0">
                <a:effectLst/>
                <a:latin typeface="Calibri" panose="020F0502020204030204" pitchFamily="34" charset="0"/>
                <a:ea typeface="Calibri" panose="020F0502020204030204" pitchFamily="34" charset="0"/>
                <a:cs typeface="B Mitra" panose="00000400000000000000" pitchFamily="2" charset="-78"/>
              </a:rPr>
              <a:t>سرکار و همکاران [12] سیستم غربالگری گلوکوم را برای طبقه بندی تصاویر گلوکوماتوز شبکیه از مجموعه داده</a:t>
            </a:r>
            <a:r>
              <a:rPr lang="en-US" sz="2600" dirty="0">
                <a:effectLst/>
                <a:latin typeface="Calibri" panose="020F0502020204030204" pitchFamily="34" charset="0"/>
                <a:ea typeface="Calibri" panose="020F0502020204030204" pitchFamily="34" charset="0"/>
                <a:cs typeface="B Mitra" panose="00000400000000000000" pitchFamily="2" charset="-78"/>
              </a:rPr>
              <a:t> RIM-ONE </a:t>
            </a:r>
            <a:r>
              <a:rPr lang="ar-SA" sz="2600" dirty="0">
                <a:effectLst/>
                <a:latin typeface="Calibri" panose="020F0502020204030204" pitchFamily="34" charset="0"/>
                <a:ea typeface="Calibri" panose="020F0502020204030204" pitchFamily="34" charset="0"/>
                <a:cs typeface="B Mitra" panose="00000400000000000000" pitchFamily="2" charset="-78"/>
              </a:rPr>
              <a:t>با استفاده از طبقه بندی کننده باینری با دقت 97.58</a:t>
            </a:r>
            <a:r>
              <a:rPr lang="ar-SA" sz="2600" dirty="0">
                <a:effectLst/>
                <a:ea typeface="Calibri" panose="020F0502020204030204" pitchFamily="34" charset="0"/>
                <a:cs typeface="B Mitra" panose="00000400000000000000" pitchFamily="2" charset="-78"/>
              </a:rPr>
              <a:t>٪</a:t>
            </a:r>
            <a:r>
              <a:rPr lang="ar-SA" sz="2600" dirty="0">
                <a:effectLst/>
                <a:latin typeface="Calibri" panose="020F0502020204030204" pitchFamily="34" charset="0"/>
                <a:ea typeface="Calibri" panose="020F0502020204030204" pitchFamily="34" charset="0"/>
                <a:cs typeface="B Mitra" panose="00000400000000000000" pitchFamily="2" charset="-78"/>
              </a:rPr>
              <a:t> توسعه داد. </a:t>
            </a:r>
            <a:endParaRPr lang="fa-IR" sz="2600" dirty="0">
              <a:latin typeface="Calibri" panose="020F0502020204030204" pitchFamily="34" charset="0"/>
              <a:ea typeface="Calibri" panose="020F0502020204030204" pitchFamily="34" charset="0"/>
              <a:cs typeface="B Mitra" panose="00000400000000000000" pitchFamily="2" charset="-78"/>
            </a:endParaRPr>
          </a:p>
          <a:p>
            <a:pPr algn="just" rtl="1"/>
            <a:r>
              <a:rPr lang="ar-SA" sz="2600" dirty="0">
                <a:effectLst/>
                <a:latin typeface="Calibri" panose="020F0502020204030204" pitchFamily="34" charset="0"/>
                <a:ea typeface="Calibri" panose="020F0502020204030204" pitchFamily="34" charset="0"/>
                <a:cs typeface="B Mitra" panose="00000400000000000000" pitchFamily="2" charset="-78"/>
              </a:rPr>
              <a:t>نوالدگی و همکاران [14] از مجموعه داده های</a:t>
            </a:r>
            <a:r>
              <a:rPr lang="en-US" sz="2600" dirty="0">
                <a:effectLst/>
                <a:latin typeface="Calibri" panose="020F0502020204030204" pitchFamily="34" charset="0"/>
                <a:ea typeface="Calibri" panose="020F0502020204030204" pitchFamily="34" charset="0"/>
                <a:cs typeface="B Mitra" panose="00000400000000000000" pitchFamily="2" charset="-78"/>
              </a:rPr>
              <a:t> DRISTHI-GS1 </a:t>
            </a:r>
            <a:r>
              <a:rPr lang="ar-SA" sz="2600" dirty="0">
                <a:effectLst/>
                <a:latin typeface="Calibri" panose="020F0502020204030204" pitchFamily="34" charset="0"/>
                <a:ea typeface="Calibri" panose="020F0502020204030204" pitchFamily="34" charset="0"/>
                <a:cs typeface="B Mitra" panose="00000400000000000000" pitchFamily="2" charset="-78"/>
              </a:rPr>
              <a:t>با طبقه بندی کننده باینری استفاده کرد و به دقت 99 درصد دست یافت. </a:t>
            </a:r>
            <a:endParaRPr lang="fa-IR" sz="26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sz="2600" dirty="0">
                <a:effectLst/>
                <a:latin typeface="Calibri" panose="020F0502020204030204" pitchFamily="34" charset="0"/>
                <a:ea typeface="Calibri" panose="020F0502020204030204" pitchFamily="34" charset="0"/>
                <a:cs typeface="B Mitra" panose="00000400000000000000" pitchFamily="2" charset="-78"/>
              </a:rPr>
              <a:t>سپتیارینی و همکاران [15] سیستم غربالگری گلوکوم را بر اساس یادگیری نظارت شده برای طبقه بندی تصاویر شبکیه توسعه داده است و دقت حاصل با بیه ساده، </a:t>
            </a:r>
            <a:r>
              <a:rPr lang="en-US" sz="2600" dirty="0">
                <a:effectLst/>
                <a:latin typeface="Calibri" panose="020F0502020204030204" pitchFamily="34" charset="0"/>
                <a:ea typeface="Calibri" panose="020F0502020204030204" pitchFamily="34" charset="0"/>
                <a:cs typeface="B Mitra" panose="00000400000000000000" pitchFamily="2" charset="-78"/>
              </a:rPr>
              <a:t>MLP</a:t>
            </a:r>
            <a:r>
              <a:rPr lang="ar-SA" sz="2600" dirty="0">
                <a:effectLst/>
                <a:latin typeface="Calibri" panose="020F0502020204030204" pitchFamily="34" charset="0"/>
                <a:ea typeface="Calibri" panose="020F0502020204030204" pitchFamily="34" charset="0"/>
                <a:cs typeface="B Mitra" panose="00000400000000000000" pitchFamily="2" charset="-78"/>
              </a:rPr>
              <a:t>، </a:t>
            </a:r>
            <a:r>
              <a:rPr lang="en-US" sz="2600" dirty="0">
                <a:effectLst/>
                <a:latin typeface="Calibri" panose="020F0502020204030204" pitchFamily="34" charset="0"/>
                <a:ea typeface="Calibri" panose="020F0502020204030204" pitchFamily="34" charset="0"/>
                <a:cs typeface="B Mitra" panose="00000400000000000000" pitchFamily="2" charset="-78"/>
              </a:rPr>
              <a:t>SVM</a:t>
            </a:r>
            <a:r>
              <a:rPr lang="ar-SA" sz="2600" dirty="0">
                <a:effectLst/>
                <a:latin typeface="Calibri" panose="020F0502020204030204" pitchFamily="34" charset="0"/>
                <a:ea typeface="Calibri" panose="020F0502020204030204" pitchFamily="34" charset="0"/>
                <a:cs typeface="B Mitra" panose="00000400000000000000" pitchFamily="2" charset="-78"/>
              </a:rPr>
              <a:t>، و</a:t>
            </a:r>
            <a:r>
              <a:rPr lang="en-US" sz="2600" dirty="0">
                <a:effectLst/>
                <a:latin typeface="Calibri" panose="020F0502020204030204" pitchFamily="34" charset="0"/>
                <a:ea typeface="Calibri" panose="020F0502020204030204" pitchFamily="34" charset="0"/>
                <a:cs typeface="B Mitra" panose="00000400000000000000" pitchFamily="2" charset="-78"/>
              </a:rPr>
              <a:t> </a:t>
            </a:r>
            <a:r>
              <a:rPr lang="en-US" sz="2600" dirty="0" err="1">
                <a:effectLst/>
                <a:latin typeface="Calibri" panose="020F0502020204030204" pitchFamily="34" charset="0"/>
                <a:ea typeface="Calibri" panose="020F0502020204030204" pitchFamily="34" charset="0"/>
                <a:cs typeface="B Mitra" panose="00000400000000000000" pitchFamily="2" charset="-78"/>
              </a:rPr>
              <a:t>kNN</a:t>
            </a:r>
            <a:r>
              <a:rPr lang="en-US" sz="2600" dirty="0">
                <a:effectLst/>
                <a:latin typeface="Calibri" panose="020F0502020204030204" pitchFamily="34" charset="0"/>
                <a:ea typeface="Calibri" panose="020F0502020204030204" pitchFamily="34" charset="0"/>
                <a:cs typeface="B Mitra" panose="00000400000000000000" pitchFamily="2" charset="-78"/>
              </a:rPr>
              <a:t> </a:t>
            </a:r>
            <a:r>
              <a:rPr lang="ar-SA" sz="2600" dirty="0">
                <a:effectLst/>
                <a:latin typeface="Calibri" panose="020F0502020204030204" pitchFamily="34" charset="0"/>
                <a:ea typeface="Calibri" panose="020F0502020204030204" pitchFamily="34" charset="0"/>
                <a:cs typeface="B Mitra" panose="00000400000000000000" pitchFamily="2" charset="-78"/>
              </a:rPr>
              <a:t>در محدوده 92.90</a:t>
            </a:r>
            <a:r>
              <a:rPr lang="ar-SA" sz="2600" dirty="0">
                <a:effectLst/>
                <a:ea typeface="Calibri" panose="020F0502020204030204" pitchFamily="34" charset="0"/>
                <a:cs typeface="B Mitra" panose="00000400000000000000" pitchFamily="2" charset="-78"/>
              </a:rPr>
              <a:t>٪</a:t>
            </a:r>
            <a:r>
              <a:rPr lang="ar-SA" sz="2600" dirty="0">
                <a:effectLst/>
                <a:latin typeface="Calibri" panose="020F0502020204030204" pitchFamily="34" charset="0"/>
                <a:ea typeface="Calibri" panose="020F0502020204030204" pitchFamily="34" charset="0"/>
                <a:cs typeface="B Mitra" panose="00000400000000000000" pitchFamily="2" charset="-78"/>
              </a:rPr>
              <a:t> تا 95.12</a:t>
            </a:r>
            <a:r>
              <a:rPr lang="ar-SA" sz="2600" dirty="0">
                <a:effectLst/>
                <a:ea typeface="Calibri" panose="020F0502020204030204" pitchFamily="34" charset="0"/>
                <a:cs typeface="B Mitra" panose="00000400000000000000" pitchFamily="2" charset="-78"/>
              </a:rPr>
              <a:t>٪</a:t>
            </a:r>
            <a:r>
              <a:rPr lang="ar-SA" sz="2600" dirty="0">
                <a:effectLst/>
                <a:latin typeface="Calibri" panose="020F0502020204030204" pitchFamily="34" charset="0"/>
                <a:ea typeface="Calibri" panose="020F0502020204030204" pitchFamily="34" charset="0"/>
                <a:cs typeface="B Mitra" panose="00000400000000000000" pitchFamily="2" charset="-78"/>
              </a:rPr>
              <a:t> است. </a:t>
            </a:r>
            <a:endParaRPr lang="fa-IR" sz="2600" dirty="0">
              <a:effectLst/>
              <a:latin typeface="Calibri" panose="020F0502020204030204" pitchFamily="34" charset="0"/>
              <a:ea typeface="Calibri" panose="020F0502020204030204" pitchFamily="34" charset="0"/>
              <a:cs typeface="B Mitra" panose="00000400000000000000" pitchFamily="2" charset="-78"/>
            </a:endParaRPr>
          </a:p>
          <a:p>
            <a:pPr algn="just"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E343113A-703B-3EC3-D0CD-50D9B31A71D3}"/>
              </a:ext>
            </a:extLst>
          </p:cNvPr>
          <p:cNvSpPr>
            <a:spLocks noGrp="1"/>
          </p:cNvSpPr>
          <p:nvPr>
            <p:ph type="sldNum" sz="quarter" idx="12"/>
          </p:nvPr>
        </p:nvSpPr>
        <p:spPr/>
        <p:txBody>
          <a:bodyPr/>
          <a:lstStyle/>
          <a:p>
            <a:fld id="{EA0E75CD-7337-44CB-918F-80C0BCF62570}" type="slidenum">
              <a:rPr lang="en-US" smtClean="0"/>
              <a:t>10</a:t>
            </a:fld>
            <a:endParaRPr lang="en-US"/>
          </a:p>
        </p:txBody>
      </p:sp>
    </p:spTree>
    <p:extLst>
      <p:ext uri="{BB962C8B-B14F-4D97-AF65-F5344CB8AC3E}">
        <p14:creationId xmlns:p14="http://schemas.microsoft.com/office/powerpoint/2010/main" val="368655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1FC8-7603-2DF1-F838-E0608295F377}"/>
              </a:ext>
            </a:extLst>
          </p:cNvPr>
          <p:cNvSpPr>
            <a:spLocks noGrp="1"/>
          </p:cNvSpPr>
          <p:nvPr>
            <p:ph type="title"/>
          </p:nvPr>
        </p:nvSpPr>
        <p:spPr>
          <a:xfrm>
            <a:off x="1295401" y="1125415"/>
            <a:ext cx="9601196" cy="1129842"/>
          </a:xfrm>
        </p:spPr>
        <p:txBody>
          <a:bodyPr>
            <a:normAutofit/>
          </a:bodyPr>
          <a:lstStyle/>
          <a:p>
            <a:pPr algn="r"/>
            <a:r>
              <a:rPr lang="fa-IR" dirty="0">
                <a:cs typeface="B Titr" panose="00000700000000000000" pitchFamily="2" charset="-78"/>
              </a:rPr>
              <a:t>تحقیقات انجام شده: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DAB9EA97-DD3F-748D-7814-8CB6905B1886}"/>
              </a:ext>
            </a:extLst>
          </p:cNvPr>
          <p:cNvSpPr>
            <a:spLocks noGrp="1"/>
          </p:cNvSpPr>
          <p:nvPr>
            <p:ph idx="1"/>
          </p:nvPr>
        </p:nvSpPr>
        <p:spPr>
          <a:xfrm>
            <a:off x="1295401" y="2556932"/>
            <a:ext cx="9601196" cy="3318936"/>
          </a:xfrm>
        </p:spPr>
        <p:txBody>
          <a:bodyPr>
            <a:noAutofit/>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زو و همکاران [16] از</a:t>
            </a:r>
            <a:r>
              <a:rPr lang="en-US" dirty="0">
                <a:effectLst/>
                <a:latin typeface="Calibri" panose="020F0502020204030204" pitchFamily="34" charset="0"/>
                <a:ea typeface="Calibri" panose="020F0502020204030204" pitchFamily="34" charset="0"/>
                <a:cs typeface="B Mitra" panose="00000400000000000000" pitchFamily="2" charset="-78"/>
              </a:rPr>
              <a:t> SVM </a:t>
            </a:r>
            <a:r>
              <a:rPr lang="ar-SA" dirty="0">
                <a:effectLst/>
                <a:latin typeface="Calibri" panose="020F0502020204030204" pitchFamily="34" charset="0"/>
                <a:ea typeface="Calibri" panose="020F0502020204030204" pitchFamily="34" charset="0"/>
                <a:cs typeface="B Mitra" panose="00000400000000000000" pitchFamily="2" charset="-78"/>
              </a:rPr>
              <a:t>و جنگل تصادفی بر روی مجموعه داده</a:t>
            </a:r>
            <a:r>
              <a:rPr lang="en-US" dirty="0">
                <a:effectLst/>
                <a:latin typeface="Calibri" panose="020F0502020204030204" pitchFamily="34" charset="0"/>
                <a:ea typeface="Calibri" panose="020F0502020204030204" pitchFamily="34" charset="0"/>
                <a:cs typeface="B Mitra" panose="00000400000000000000" pitchFamily="2" charset="-78"/>
              </a:rPr>
              <a:t> DRISTHI-GS1 </a:t>
            </a:r>
            <a:r>
              <a:rPr lang="ar-SA" dirty="0">
                <a:effectLst/>
                <a:latin typeface="Calibri" panose="020F0502020204030204" pitchFamily="34" charset="0"/>
                <a:ea typeface="Calibri" panose="020F0502020204030204" pitchFamily="34" charset="0"/>
                <a:cs typeface="B Mitra" panose="00000400000000000000" pitchFamily="2" charset="-78"/>
              </a:rPr>
              <a:t>استفاده کرد و به دقت در محدوده 74</a:t>
            </a:r>
            <a:r>
              <a:rPr lang="ar-SA" dirty="0">
                <a:effectLst/>
                <a:ea typeface="Calibri" panose="020F0502020204030204" pitchFamily="34" charset="0"/>
                <a:cs typeface="B Mitra" panose="00000400000000000000" pitchFamily="2" charset="-78"/>
              </a:rPr>
              <a:t>٪</a:t>
            </a:r>
            <a:r>
              <a:rPr lang="ar-SA" dirty="0">
                <a:effectLst/>
                <a:latin typeface="Calibri" panose="020F0502020204030204" pitchFamily="34" charset="0"/>
                <a:ea typeface="Calibri" panose="020F0502020204030204" pitchFamily="34" charset="0"/>
                <a:cs typeface="B Mitra" panose="00000400000000000000" pitchFamily="2" charset="-78"/>
              </a:rPr>
              <a:t> تا 78</a:t>
            </a:r>
            <a:r>
              <a:rPr lang="ar-SA" dirty="0">
                <a:effectLst/>
                <a:ea typeface="Calibri" panose="020F0502020204030204" pitchFamily="34" charset="0"/>
                <a:cs typeface="B Mitra" panose="00000400000000000000" pitchFamily="2" charset="-78"/>
              </a:rPr>
              <a:t>٪</a:t>
            </a:r>
            <a:r>
              <a:rPr lang="ar-SA" dirty="0">
                <a:effectLst/>
                <a:latin typeface="Calibri" panose="020F0502020204030204" pitchFamily="34" charset="0"/>
                <a:ea typeface="Calibri" panose="020F0502020204030204" pitchFamily="34" charset="0"/>
                <a:cs typeface="B Mitra" panose="00000400000000000000" pitchFamily="2" charset="-78"/>
              </a:rPr>
              <a:t> دست یافت.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ییپ و همکاران [17] مدل های مختلف یادگیری عمیق</a:t>
            </a:r>
            <a:r>
              <a:rPr lang="en-US" dirty="0">
                <a:effectLst/>
                <a:latin typeface="Calibri" panose="020F0502020204030204" pitchFamily="34" charset="0"/>
                <a:ea typeface="Calibri" panose="020F0502020204030204" pitchFamily="34" charset="0"/>
                <a:cs typeface="B Mitra" panose="00000400000000000000" pitchFamily="2" charset="-78"/>
              </a:rPr>
              <a:t> (DL) </a:t>
            </a:r>
            <a:r>
              <a:rPr lang="ar-SA" dirty="0">
                <a:effectLst/>
                <a:latin typeface="Calibri" panose="020F0502020204030204" pitchFamily="34" charset="0"/>
                <a:ea typeface="Calibri" panose="020F0502020204030204" pitchFamily="34" charset="0"/>
                <a:cs typeface="B Mitra" panose="00000400000000000000" pitchFamily="2" charset="-78"/>
              </a:rPr>
              <a:t>را برای رتینوپاتی دیابتی تجزیه و تحلیل می کند. آنها از مدل های مختلفی مانند</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VGGNet</a:t>
            </a:r>
            <a:r>
              <a:rPr lang="ar-SA"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ResNet</a:t>
            </a:r>
            <a:r>
              <a:rPr lang="ar-SA"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DenseNet</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ar-SA" dirty="0">
                <a:effectLst/>
                <a:latin typeface="Calibri" panose="020F0502020204030204" pitchFamily="34" charset="0"/>
                <a:ea typeface="Calibri" panose="020F0502020204030204" pitchFamily="34" charset="0"/>
                <a:cs typeface="B Mitra" panose="00000400000000000000" pitchFamily="2" charset="-78"/>
              </a:rPr>
              <a:t>و</a:t>
            </a:r>
            <a:r>
              <a:rPr lang="en-US" dirty="0">
                <a:effectLst/>
                <a:latin typeface="Calibri" panose="020F0502020204030204" pitchFamily="34" charset="0"/>
                <a:ea typeface="Calibri" panose="020F0502020204030204" pitchFamily="34" charset="0"/>
                <a:cs typeface="B Mitra" panose="00000400000000000000" pitchFamily="2" charset="-78"/>
              </a:rPr>
              <a:t> Ensemble </a:t>
            </a:r>
            <a:r>
              <a:rPr lang="ar-SA" dirty="0">
                <a:effectLst/>
                <a:latin typeface="Calibri" panose="020F0502020204030204" pitchFamily="34" charset="0"/>
                <a:ea typeface="Calibri" panose="020F0502020204030204" pitchFamily="34" charset="0"/>
                <a:cs typeface="B Mitra" panose="00000400000000000000" pitchFamily="2" charset="-78"/>
              </a:rPr>
              <a:t>برای تحلیل استفاده کردند. برای تشخیص</a:t>
            </a:r>
            <a:r>
              <a:rPr lang="en-US" dirty="0">
                <a:effectLst/>
                <a:latin typeface="Calibri" panose="020F0502020204030204" pitchFamily="34" charset="0"/>
                <a:ea typeface="Calibri" panose="020F0502020204030204" pitchFamily="34" charset="0"/>
                <a:cs typeface="B Mitra" panose="00000400000000000000" pitchFamily="2" charset="-78"/>
              </a:rPr>
              <a:t> DR</a:t>
            </a:r>
            <a:r>
              <a:rPr lang="ar-SA" dirty="0">
                <a:effectLst/>
                <a:latin typeface="Calibri" panose="020F0502020204030204" pitchFamily="34" charset="0"/>
                <a:ea typeface="Calibri" panose="020F0502020204030204" pitchFamily="34" charset="0"/>
                <a:cs typeface="B Mitra" panose="00000400000000000000" pitchFamily="2" charset="-78"/>
              </a:rPr>
              <a:t>، چهار مدل</a:t>
            </a:r>
            <a:r>
              <a:rPr lang="en-US" dirty="0">
                <a:effectLst/>
                <a:latin typeface="Calibri" panose="020F0502020204030204" pitchFamily="34" charset="0"/>
                <a:ea typeface="Calibri" panose="020F0502020204030204" pitchFamily="34" charset="0"/>
                <a:cs typeface="B Mitra" panose="00000400000000000000" pitchFamily="2" charset="-78"/>
              </a:rPr>
              <a:t> DL </a:t>
            </a:r>
            <a:r>
              <a:rPr lang="ar-SA" dirty="0">
                <a:effectLst/>
                <a:latin typeface="Calibri" panose="020F0502020204030204" pitchFamily="34" charset="0"/>
                <a:ea typeface="Calibri" panose="020F0502020204030204" pitchFamily="34" charset="0"/>
                <a:cs typeface="B Mitra" panose="00000400000000000000" pitchFamily="2" charset="-78"/>
              </a:rPr>
              <a:t>عملکرد تشخیصی قابل مقایسه ای را با استفاده از</a:t>
            </a:r>
            <a:r>
              <a:rPr lang="en-US" dirty="0">
                <a:effectLst/>
                <a:latin typeface="Calibri" panose="020F0502020204030204" pitchFamily="34" charset="0"/>
                <a:ea typeface="Calibri" panose="020F0502020204030204" pitchFamily="34" charset="0"/>
                <a:cs typeface="B Mitra" panose="00000400000000000000" pitchFamily="2" charset="-78"/>
              </a:rPr>
              <a:t> AUC </a:t>
            </a:r>
            <a:r>
              <a:rPr lang="ar-SA" dirty="0">
                <a:effectLst/>
                <a:latin typeface="Calibri" panose="020F0502020204030204" pitchFamily="34" charset="0"/>
                <a:ea typeface="Calibri" panose="020F0502020204030204" pitchFamily="34" charset="0"/>
                <a:cs typeface="B Mitra" panose="00000400000000000000" pitchFamily="2" charset="-78"/>
              </a:rPr>
              <a:t>در محدوده 0.936 تا 0.944 نشان دادند</a:t>
            </a:r>
            <a:endParaRPr lang="fa-IR" dirty="0">
              <a:latin typeface="Calibri" panose="020F0502020204030204" pitchFamily="34" charset="0"/>
              <a:ea typeface="Calibri" panose="020F0502020204030204" pitchFamily="34" charset="0"/>
              <a:cs typeface="B Mitra" panose="00000400000000000000" pitchFamily="2" charset="-78"/>
            </a:endParaRPr>
          </a:p>
        </p:txBody>
      </p:sp>
      <p:sp>
        <p:nvSpPr>
          <p:cNvPr id="4" name="Slide Number Placeholder 3">
            <a:extLst>
              <a:ext uri="{FF2B5EF4-FFF2-40B4-BE49-F238E27FC236}">
                <a16:creationId xmlns:a16="http://schemas.microsoft.com/office/drawing/2014/main" id="{5620C6F3-F0DE-EB20-8FA1-091A387B9225}"/>
              </a:ext>
            </a:extLst>
          </p:cNvPr>
          <p:cNvSpPr>
            <a:spLocks noGrp="1"/>
          </p:cNvSpPr>
          <p:nvPr>
            <p:ph type="sldNum" sz="quarter" idx="12"/>
          </p:nvPr>
        </p:nvSpPr>
        <p:spPr/>
        <p:txBody>
          <a:bodyPr/>
          <a:lstStyle/>
          <a:p>
            <a:fld id="{EA0E75CD-7337-44CB-918F-80C0BCF62570}" type="slidenum">
              <a:rPr lang="en-US" smtClean="0"/>
              <a:t>11</a:t>
            </a:fld>
            <a:endParaRPr lang="en-US"/>
          </a:p>
        </p:txBody>
      </p:sp>
    </p:spTree>
    <p:extLst>
      <p:ext uri="{BB962C8B-B14F-4D97-AF65-F5344CB8AC3E}">
        <p14:creationId xmlns:p14="http://schemas.microsoft.com/office/powerpoint/2010/main" val="237241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7962-0E76-C209-7FDA-5EEE3FC560AB}"/>
              </a:ext>
            </a:extLst>
          </p:cNvPr>
          <p:cNvSpPr>
            <a:spLocks noGrp="1"/>
          </p:cNvSpPr>
          <p:nvPr>
            <p:ph type="title"/>
          </p:nvPr>
        </p:nvSpPr>
        <p:spPr/>
        <p:txBody>
          <a:bodyPr/>
          <a:lstStyle/>
          <a:p>
            <a:pPr algn="r"/>
            <a:r>
              <a:rPr lang="fa-IR" dirty="0">
                <a:cs typeface="B Titr" panose="00000700000000000000" pitchFamily="2" charset="-78"/>
              </a:rPr>
              <a:t>تحقیقات انجام شده:</a:t>
            </a:r>
            <a:endParaRPr lang="en-US" dirty="0"/>
          </a:p>
        </p:txBody>
      </p:sp>
      <p:sp>
        <p:nvSpPr>
          <p:cNvPr id="3" name="Content Placeholder 2">
            <a:extLst>
              <a:ext uri="{FF2B5EF4-FFF2-40B4-BE49-F238E27FC236}">
                <a16:creationId xmlns:a16="http://schemas.microsoft.com/office/drawing/2014/main" id="{C204FEBE-9B7C-62FC-F6FB-4237353C0085}"/>
              </a:ext>
            </a:extLst>
          </p:cNvPr>
          <p:cNvSpPr>
            <a:spLocks noGrp="1"/>
          </p:cNvSpPr>
          <p:nvPr>
            <p:ph idx="1"/>
          </p:nvPr>
        </p:nvSpPr>
        <p:spPr/>
        <p:txBody>
          <a:bodyPr/>
          <a:lstStyle/>
          <a:p>
            <a:pPr algn="just" rtl="1"/>
            <a:r>
              <a:rPr lang="en-US" sz="2400" dirty="0" err="1">
                <a:effectLst/>
                <a:latin typeface="Calibri" panose="020F0502020204030204" pitchFamily="34" charset="0"/>
                <a:ea typeface="Calibri" panose="020F0502020204030204" pitchFamily="34" charset="0"/>
                <a:cs typeface="B Mitra" panose="00000400000000000000" pitchFamily="2" charset="-78"/>
              </a:rPr>
              <a:t>Sahlsten</a:t>
            </a:r>
            <a:r>
              <a:rPr lang="en-US" sz="2400" dirty="0">
                <a:effectLst/>
                <a:latin typeface="Calibri" panose="020F0502020204030204" pitchFamily="34" charset="0"/>
                <a:ea typeface="Calibri" panose="020F0502020204030204" pitchFamily="34" charset="0"/>
                <a:cs typeface="B Mitra" panose="00000400000000000000" pitchFamily="2" charset="-78"/>
              </a:rPr>
              <a:t> </a:t>
            </a:r>
            <a:r>
              <a:rPr lang="ar-SA" sz="2400" dirty="0">
                <a:effectLst/>
                <a:latin typeface="Calibri" panose="020F0502020204030204" pitchFamily="34" charset="0"/>
                <a:ea typeface="Calibri" panose="020F0502020204030204" pitchFamily="34" charset="0"/>
                <a:cs typeface="B Mitra" panose="00000400000000000000" pitchFamily="2" charset="-78"/>
              </a:rPr>
              <a:t>و همکاران. [18] مدل مبتنی بر هوش مصنوعی را برای رتینوپاتی دیابتی با استفاده از تصاویر شبکیه فوندوس پیشنهاد کرد. آنها از حدود 41122 تصویر رنگی شبکیه از 14624 بیمار برای تجزیه و تحلیل مدل یادگیری عمیق استفاده می کنند. مدل اولیه</a:t>
            </a:r>
            <a:r>
              <a:rPr lang="en-US" sz="2400" dirty="0">
                <a:effectLst/>
                <a:latin typeface="Calibri" panose="020F0502020204030204" pitchFamily="34" charset="0"/>
                <a:ea typeface="Calibri" panose="020F0502020204030204" pitchFamily="34" charset="0"/>
                <a:cs typeface="B Mitra" panose="00000400000000000000" pitchFamily="2" charset="-78"/>
              </a:rPr>
              <a:t> V3 </a:t>
            </a:r>
            <a:r>
              <a:rPr lang="ar-SA" sz="2400" dirty="0">
                <a:effectLst/>
                <a:latin typeface="Calibri" panose="020F0502020204030204" pitchFamily="34" charset="0"/>
                <a:ea typeface="Calibri" panose="020F0502020204030204" pitchFamily="34" charset="0"/>
                <a:cs typeface="B Mitra" panose="00000400000000000000" pitchFamily="2" charset="-78"/>
              </a:rPr>
              <a:t>استفاده می‌شود و حساسیت تا 0.968 (0.961-0.974) و ویژگی تا 0.893 (0.883-0.902) را ارائه می‌کند. </a:t>
            </a:r>
            <a:endParaRPr lang="en-US" sz="2400" dirty="0">
              <a:cs typeface="B Mitra" panose="00000400000000000000" pitchFamily="2" charset="-78"/>
            </a:endParaRPr>
          </a:p>
          <a:p>
            <a:pPr algn="l" rtl="1"/>
            <a:endParaRPr lang="en-US" dirty="0"/>
          </a:p>
        </p:txBody>
      </p:sp>
      <p:sp>
        <p:nvSpPr>
          <p:cNvPr id="4" name="Slide Number Placeholder 3">
            <a:extLst>
              <a:ext uri="{FF2B5EF4-FFF2-40B4-BE49-F238E27FC236}">
                <a16:creationId xmlns:a16="http://schemas.microsoft.com/office/drawing/2014/main" id="{4290909A-967D-2668-5B31-3E7C0577A66E}"/>
              </a:ext>
            </a:extLst>
          </p:cNvPr>
          <p:cNvSpPr>
            <a:spLocks noGrp="1"/>
          </p:cNvSpPr>
          <p:nvPr>
            <p:ph type="sldNum" sz="quarter" idx="12"/>
          </p:nvPr>
        </p:nvSpPr>
        <p:spPr/>
        <p:txBody>
          <a:bodyPr/>
          <a:lstStyle/>
          <a:p>
            <a:fld id="{EA0E75CD-7337-44CB-918F-80C0BCF62570}" type="slidenum">
              <a:rPr lang="en-US" smtClean="0"/>
              <a:t>12</a:t>
            </a:fld>
            <a:endParaRPr lang="en-US"/>
          </a:p>
        </p:txBody>
      </p:sp>
    </p:spTree>
    <p:extLst>
      <p:ext uri="{BB962C8B-B14F-4D97-AF65-F5344CB8AC3E}">
        <p14:creationId xmlns:p14="http://schemas.microsoft.com/office/powerpoint/2010/main" val="119215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34E2-F305-023B-8DF9-EA0734A1D5C4}"/>
              </a:ext>
            </a:extLst>
          </p:cNvPr>
          <p:cNvSpPr>
            <a:spLocks noGrp="1"/>
          </p:cNvSpPr>
          <p:nvPr>
            <p:ph type="title"/>
          </p:nvPr>
        </p:nvSpPr>
        <p:spPr>
          <a:xfrm>
            <a:off x="1350496" y="982132"/>
            <a:ext cx="9546101" cy="1303867"/>
          </a:xfrm>
        </p:spPr>
        <p:txBody>
          <a:bodyPr>
            <a:normAutofit/>
          </a:bodyPr>
          <a:lstStyle/>
          <a:p>
            <a:pPr algn="r" rtl="1"/>
            <a:r>
              <a:rPr lang="fa-IR" dirty="0">
                <a:cs typeface="B Titr" panose="00000700000000000000" pitchFamily="2" charset="-78"/>
              </a:rPr>
              <a:t>تحقیقات انجام شده: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D0295DFC-BF5A-DE9A-95AC-36A7741AF109}"/>
              </a:ext>
            </a:extLst>
          </p:cNvPr>
          <p:cNvSpPr>
            <a:spLocks noGrp="1"/>
          </p:cNvSpPr>
          <p:nvPr>
            <p:ph idx="1"/>
          </p:nvPr>
        </p:nvSpPr>
        <p:spPr>
          <a:xfrm>
            <a:off x="1350498" y="2556932"/>
            <a:ext cx="9546100" cy="3318936"/>
          </a:xfrm>
        </p:spPr>
        <p:txBody>
          <a:bodyPr>
            <a:noAutofit/>
          </a:bodyPr>
          <a:lstStyle/>
          <a:p>
            <a:pPr marL="0" algn="just" rtl="1">
              <a:spcBef>
                <a:spcPts val="0"/>
              </a:spcBef>
              <a:spcAft>
                <a:spcPts val="800"/>
              </a:spcAft>
            </a:pPr>
            <a:r>
              <a:rPr lang="ar-SA" kern="100" dirty="0">
                <a:effectLst/>
                <a:latin typeface="Calibri" panose="020F0502020204030204" pitchFamily="34" charset="0"/>
                <a:ea typeface="Calibri" panose="020F0502020204030204" pitchFamily="34" charset="0"/>
                <a:cs typeface="B Mitra" panose="00000400000000000000" pitchFamily="2" charset="-78"/>
              </a:rPr>
              <a:t>وانگ و همکاران [21] مدل های یادگیری انتقال را برای طبقه بندی طبقه بندی تصویر شبکیه نشان داد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گوپتا و همکاران [22] مدل یادگیری بهینه را برای طبقه بندی تصویر شبکیه پیشنهاد کرد. در این سیستم، نویسندگان از دو فیلتر مانند فیلتر هدایت شونده و فیلتر میانی تطبیقی برای پیش پردازش تصاویر قبل از تغذیه به شبکه عصبی استفاده کردند. ویژگی‌های تصاویر با استفاده از استخراج‌کننده ویژگی شبکه کارآمد استخراج می‌شوند در حالی که بهینه‌سازی</a:t>
            </a:r>
            <a:r>
              <a:rPr lang="en-US" dirty="0">
                <a:effectLst/>
                <a:latin typeface="Calibri" panose="020F0502020204030204" pitchFamily="34" charset="0"/>
                <a:ea typeface="Calibri" panose="020F0502020204030204" pitchFamily="34" charset="0"/>
                <a:cs typeface="B Mitra" panose="00000400000000000000" pitchFamily="2" charset="-78"/>
              </a:rPr>
              <a:t> mayfly </a:t>
            </a:r>
            <a:r>
              <a:rPr lang="ar-SA" dirty="0">
                <a:effectLst/>
                <a:latin typeface="Calibri" panose="020F0502020204030204" pitchFamily="34" charset="0"/>
                <a:ea typeface="Calibri" panose="020F0502020204030204" pitchFamily="34" charset="0"/>
                <a:cs typeface="B Mitra" panose="00000400000000000000" pitchFamily="2" charset="-78"/>
              </a:rPr>
              <a:t>با مدل یادگیری ماشین مبتنی بر هسته برای طبقه‌بندی تصاویر استفاده می‌شود. </a:t>
            </a:r>
            <a:r>
              <a:rPr lang="en-US" kern="100" dirty="0">
                <a:effectLst/>
                <a:latin typeface="Calibri" panose="020F0502020204030204" pitchFamily="34" charset="0"/>
                <a:ea typeface="Calibri" panose="020F0502020204030204" pitchFamily="34" charset="0"/>
                <a:cs typeface="B Mitra" panose="00000400000000000000" pitchFamily="2" charset="-78"/>
              </a:rPr>
              <a:t> </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عبدالحمید [23] مدل مبتنی بر یادگیری انتقال</a:t>
            </a:r>
            <a:r>
              <a:rPr lang="en-US" dirty="0">
                <a:effectLst/>
                <a:latin typeface="Calibri" panose="020F0502020204030204" pitchFamily="34" charset="0"/>
                <a:ea typeface="Calibri" panose="020F0502020204030204" pitchFamily="34" charset="0"/>
                <a:cs typeface="B Mitra" panose="00000400000000000000" pitchFamily="2" charset="-78"/>
              </a:rPr>
              <a:t> VGG16 </a:t>
            </a:r>
            <a:r>
              <a:rPr lang="ar-SA" dirty="0">
                <a:effectLst/>
                <a:latin typeface="Calibri" panose="020F0502020204030204" pitchFamily="34" charset="0"/>
                <a:ea typeface="Calibri" panose="020F0502020204030204" pitchFamily="34" charset="0"/>
                <a:cs typeface="B Mitra" panose="00000400000000000000" pitchFamily="2" charset="-78"/>
              </a:rPr>
              <a:t>را برای طبقه بندی تصویر شبکیه پیشنهاد کرد. این روش برای بررسی کیفیت تصویر شبکیه قبل از استفاده برای کاربردهای بعدی استفاده می شود. </a:t>
            </a: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algn="just" rtl="1"/>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0F6376A2-5E11-6365-7C84-C955FB9182F4}"/>
              </a:ext>
            </a:extLst>
          </p:cNvPr>
          <p:cNvSpPr>
            <a:spLocks noGrp="1"/>
          </p:cNvSpPr>
          <p:nvPr>
            <p:ph type="sldNum" sz="quarter" idx="12"/>
          </p:nvPr>
        </p:nvSpPr>
        <p:spPr/>
        <p:txBody>
          <a:bodyPr/>
          <a:lstStyle/>
          <a:p>
            <a:fld id="{EA0E75CD-7337-44CB-918F-80C0BCF62570}" type="slidenum">
              <a:rPr lang="en-US" smtClean="0"/>
              <a:t>13</a:t>
            </a:fld>
            <a:endParaRPr lang="en-US"/>
          </a:p>
        </p:txBody>
      </p:sp>
    </p:spTree>
    <p:extLst>
      <p:ext uri="{BB962C8B-B14F-4D97-AF65-F5344CB8AC3E}">
        <p14:creationId xmlns:p14="http://schemas.microsoft.com/office/powerpoint/2010/main" val="223598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1FE5-EBB7-B6F1-D437-9F3F8753018E}"/>
              </a:ext>
            </a:extLst>
          </p:cNvPr>
          <p:cNvSpPr>
            <a:spLocks noGrp="1"/>
          </p:cNvSpPr>
          <p:nvPr>
            <p:ph type="title"/>
          </p:nvPr>
        </p:nvSpPr>
        <p:spPr>
          <a:xfrm>
            <a:off x="1252024" y="982132"/>
            <a:ext cx="9644573" cy="1303867"/>
          </a:xfrm>
        </p:spPr>
        <p:txBody>
          <a:bodyPr>
            <a:normAutofit/>
          </a:bodyPr>
          <a:lstStyle/>
          <a:p>
            <a:pPr algn="r" rtl="1"/>
            <a:r>
              <a:rPr lang="fa-IR" dirty="0">
                <a:cs typeface="B Titr" panose="00000700000000000000" pitchFamily="2" charset="-78"/>
              </a:rPr>
              <a:t>تحقیقات انجام شده: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FDDC89A5-95EF-C91E-9D01-66A45CCADF91}"/>
              </a:ext>
            </a:extLst>
          </p:cNvPr>
          <p:cNvSpPr>
            <a:spLocks noGrp="1"/>
          </p:cNvSpPr>
          <p:nvPr>
            <p:ph idx="1"/>
          </p:nvPr>
        </p:nvSpPr>
        <p:spPr>
          <a:xfrm>
            <a:off x="1252024" y="2556931"/>
            <a:ext cx="9644573" cy="3604717"/>
          </a:xfrm>
        </p:spPr>
        <p:txBody>
          <a:bodyPr>
            <a:noAutofit/>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گوئل و همکاران [24] مدل یادگیری عمیق مبتنی بر</a:t>
            </a:r>
            <a:r>
              <a:rPr lang="en-US" dirty="0">
                <a:effectLst/>
                <a:latin typeface="Calibri" panose="020F0502020204030204" pitchFamily="34" charset="0"/>
                <a:ea typeface="Calibri" panose="020F0502020204030204" pitchFamily="34" charset="0"/>
                <a:cs typeface="B Mitra" panose="00000400000000000000" pitchFamily="2" charset="-78"/>
              </a:rPr>
              <a:t> VGG </a:t>
            </a:r>
            <a:r>
              <a:rPr lang="ar-SA" dirty="0">
                <a:effectLst/>
                <a:latin typeface="Calibri" panose="020F0502020204030204" pitchFamily="34" charset="0"/>
                <a:ea typeface="Calibri" panose="020F0502020204030204" pitchFamily="34" charset="0"/>
                <a:cs typeface="B Mitra" panose="00000400000000000000" pitchFamily="2" charset="-78"/>
              </a:rPr>
              <a:t>را برای طبقه بندی مراحل مختلف رتینوپاتی دیابتی با استفاده از تصاویر شبکیه پیشنهاد کرد</a:t>
            </a:r>
            <a:r>
              <a:rPr lang="fa-IR" dirty="0">
                <a:effectLst/>
                <a:latin typeface="Calibri" panose="020F0502020204030204" pitchFamily="34" charset="0"/>
                <a:ea typeface="Calibri" panose="020F0502020204030204" pitchFamily="34" charset="0"/>
                <a:cs typeface="B Mitra" panose="00000400000000000000" pitchFamily="2" charset="-78"/>
              </a:rPr>
              <a:t>.</a:t>
            </a:r>
          </a:p>
          <a:p>
            <a:pPr algn="just" rtl="1"/>
            <a:r>
              <a:rPr lang="en-US" dirty="0">
                <a:effectLst/>
                <a:latin typeface="Calibri" panose="020F0502020204030204" pitchFamily="34" charset="0"/>
                <a:ea typeface="Calibri" panose="020F0502020204030204" pitchFamily="34" charset="0"/>
                <a:cs typeface="B Mitra" panose="00000400000000000000" pitchFamily="2" charset="-78"/>
              </a:rPr>
              <a:t>Kaur </a:t>
            </a:r>
            <a:r>
              <a:rPr lang="ar-SA" dirty="0">
                <a:effectLst/>
                <a:latin typeface="Calibri" panose="020F0502020204030204" pitchFamily="34" charset="0"/>
                <a:ea typeface="Calibri" panose="020F0502020204030204" pitchFamily="34" charset="0"/>
                <a:cs typeface="B Mitra" panose="00000400000000000000" pitchFamily="2" charset="-78"/>
              </a:rPr>
              <a:t>و همکاران [25] سیستم طبقه‌بندی‌کننده مبتنی بر</a:t>
            </a:r>
            <a:r>
              <a:rPr lang="en-US" dirty="0">
                <a:effectLst/>
                <a:latin typeface="Calibri" panose="020F0502020204030204" pitchFamily="34" charset="0"/>
                <a:ea typeface="Calibri" panose="020F0502020204030204" pitchFamily="34" charset="0"/>
                <a:cs typeface="B Mitra" panose="00000400000000000000" pitchFamily="2" charset="-78"/>
              </a:rPr>
              <a:t> k </a:t>
            </a:r>
            <a:r>
              <a:rPr lang="ar-SA" dirty="0">
                <a:effectLst/>
                <a:latin typeface="Calibri" panose="020F0502020204030204" pitchFamily="34" charset="0"/>
                <a:ea typeface="Calibri" panose="020F0502020204030204" pitchFamily="34" charset="0"/>
                <a:cs typeface="B Mitra" panose="00000400000000000000" pitchFamily="2" charset="-78"/>
              </a:rPr>
              <a:t>نزدیک‌ترین همسایه را برای طبقه‌بندی تصویر شبکیه پیشنهاد کرد. این سیستم برای طبقه بندی تصاویر شبکیه رتینوپاتی دیابتی و برای طبقه بندی تصاویر از ویژگی های موجک تصاویر استفاده می کرد.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صبا و همکاران [26] سیستم تریاژ را با کمک دو مدل یادگیری عمیق برای طبقه بندی تصاویر شبکیه پیشنهاد کرد. در این سیستم از مدل</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Unet</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ar-SA" dirty="0">
                <a:effectLst/>
                <a:latin typeface="Calibri" panose="020F0502020204030204" pitchFamily="34" charset="0"/>
                <a:ea typeface="Calibri" panose="020F0502020204030204" pitchFamily="34" charset="0"/>
                <a:cs typeface="B Mitra" panose="00000400000000000000" pitchFamily="2" charset="-78"/>
              </a:rPr>
              <a:t>برای ویژگی های مهم استخراج شده مانند دیسک نوری استفاده می شود که به عنوان ورودی به مدل شبکه متراکم تغذیه می شود که دیسک نوری را به عنوان نرمال یا پاپیلودم طبقه بندی می کند. </a:t>
            </a:r>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D30BF2AB-8DBD-69A2-0C5B-52C8F357FAE2}"/>
              </a:ext>
            </a:extLst>
          </p:cNvPr>
          <p:cNvSpPr>
            <a:spLocks noGrp="1"/>
          </p:cNvSpPr>
          <p:nvPr>
            <p:ph type="sldNum" sz="quarter" idx="12"/>
          </p:nvPr>
        </p:nvSpPr>
        <p:spPr/>
        <p:txBody>
          <a:bodyPr/>
          <a:lstStyle/>
          <a:p>
            <a:fld id="{EA0E75CD-7337-44CB-918F-80C0BCF62570}" type="slidenum">
              <a:rPr lang="en-US" smtClean="0"/>
              <a:t>14</a:t>
            </a:fld>
            <a:endParaRPr lang="en-US"/>
          </a:p>
        </p:txBody>
      </p:sp>
    </p:spTree>
    <p:extLst>
      <p:ext uri="{BB962C8B-B14F-4D97-AF65-F5344CB8AC3E}">
        <p14:creationId xmlns:p14="http://schemas.microsoft.com/office/powerpoint/2010/main" val="19871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7C15-532F-C3A0-69BB-2B8F950ACDA1}"/>
              </a:ext>
            </a:extLst>
          </p:cNvPr>
          <p:cNvSpPr>
            <a:spLocks noGrp="1"/>
          </p:cNvSpPr>
          <p:nvPr>
            <p:ph type="title"/>
          </p:nvPr>
        </p:nvSpPr>
        <p:spPr>
          <a:xfrm>
            <a:off x="1280160" y="982132"/>
            <a:ext cx="9616438" cy="1303867"/>
          </a:xfrm>
        </p:spPr>
        <p:txBody>
          <a:bodyPr>
            <a:normAutofit/>
          </a:bodyPr>
          <a:lstStyle/>
          <a:p>
            <a:pPr algn="r" rtl="1"/>
            <a:r>
              <a:rPr lang="fa-IR" dirty="0">
                <a:cs typeface="B Titr" panose="00000700000000000000" pitchFamily="2" charset="-78"/>
              </a:rPr>
              <a:t>تحقیقات انجام شده: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F0C6F88B-2401-A9D2-D634-444171C8D68F}"/>
              </a:ext>
            </a:extLst>
          </p:cNvPr>
          <p:cNvSpPr>
            <a:spLocks noGrp="1"/>
          </p:cNvSpPr>
          <p:nvPr>
            <p:ph idx="1"/>
          </p:nvPr>
        </p:nvSpPr>
        <p:spPr>
          <a:xfrm>
            <a:off x="1280160" y="2556932"/>
            <a:ext cx="9616438" cy="3318936"/>
          </a:xfrm>
        </p:spPr>
        <p:txBody>
          <a:bodyPr/>
          <a:lstStyle/>
          <a:p>
            <a:pPr algn="r" rtl="1"/>
            <a:r>
              <a:rPr lang="ar-SA" kern="100" dirty="0">
                <a:effectLst/>
                <a:latin typeface="Calibri" panose="020F0502020204030204" pitchFamily="34" charset="0"/>
                <a:ea typeface="Calibri" panose="020F0502020204030204" pitchFamily="34" charset="0"/>
                <a:cs typeface="B Mitra" panose="00000400000000000000" pitchFamily="2" charset="-78"/>
              </a:rPr>
              <a:t>جابر و همکاران [27] سیستم تریاژ مبتنی بر شبکه</a:t>
            </a:r>
            <a:r>
              <a:rPr lang="en-US" kern="100" dirty="0">
                <a:effectLst/>
                <a:latin typeface="Calibri" panose="020F0502020204030204" pitchFamily="34" charset="0"/>
                <a:ea typeface="Calibri" panose="020F0502020204030204" pitchFamily="34" charset="0"/>
                <a:cs typeface="B Mitra" panose="00000400000000000000" pitchFamily="2" charset="-78"/>
              </a:rPr>
              <a:t> VGG </a:t>
            </a:r>
            <a:r>
              <a:rPr lang="ar-SA" kern="100" dirty="0">
                <a:effectLst/>
                <a:latin typeface="Calibri" panose="020F0502020204030204" pitchFamily="34" charset="0"/>
                <a:ea typeface="Calibri" panose="020F0502020204030204" pitchFamily="34" charset="0"/>
                <a:cs typeface="B Mitra" panose="00000400000000000000" pitchFamily="2" charset="-78"/>
              </a:rPr>
              <a:t>را برای طبقه بندی تصویر شبکیه پیشنهاد کرد. این سیستم از رویکرد یادگیری انتقالی استفاده می کرد و دقت تا 96 درصد را ارائه می کرد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ال هوگ و همکاران [28] سیستم تریاژ را با استفاده از مدل شبکه عصبی کانولوشن برای طبقه‌بندی تصویر شبکیه پیشنهاد کرد. در این سیستم به جای تصاویر به عنوان ورودی، ویژگی های مختلف تصاویر از تصاویر استخراج می شود و سپس به مدل</a:t>
            </a:r>
            <a:r>
              <a:rPr lang="en-US" dirty="0">
                <a:effectLst/>
                <a:latin typeface="Calibri" panose="020F0502020204030204" pitchFamily="34" charset="0"/>
                <a:ea typeface="Calibri" panose="020F0502020204030204" pitchFamily="34" charset="0"/>
                <a:cs typeface="B Mitra" panose="00000400000000000000" pitchFamily="2" charset="-78"/>
              </a:rPr>
              <a:t> CNN </a:t>
            </a:r>
            <a:r>
              <a:rPr lang="ar-SA" dirty="0">
                <a:effectLst/>
                <a:latin typeface="Calibri" panose="020F0502020204030204" pitchFamily="34" charset="0"/>
                <a:ea typeface="Calibri" panose="020F0502020204030204" pitchFamily="34" charset="0"/>
                <a:cs typeface="B Mitra" panose="00000400000000000000" pitchFamily="2" charset="-78"/>
              </a:rPr>
              <a:t>برای طبقه بندی تصاویر به عنوان عادی یا غیرعادی تغذیه می شود.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اقبال و </a:t>
            </a:r>
            <a:r>
              <a:rPr lang="ar-SA" dirty="0">
                <a:latin typeface="Calibri" panose="020F0502020204030204" pitchFamily="34" charset="0"/>
                <a:cs typeface="B Mitra" panose="00000400000000000000" pitchFamily="2" charset="-78"/>
              </a:rPr>
              <a:t>همکاران</a:t>
            </a:r>
            <a:r>
              <a:rPr lang="ar-SA" dirty="0">
                <a:effectLst/>
                <a:latin typeface="Calibri" panose="020F0502020204030204" pitchFamily="34" charset="0"/>
                <a:ea typeface="Calibri" panose="020F0502020204030204" pitchFamily="34" charset="0"/>
                <a:cs typeface="B Mitra" panose="00000400000000000000" pitchFamily="2" charset="-78"/>
              </a:rPr>
              <a:t> [29] روندهای تحقیقاتی فعلی را برای طبقه بندی تصویر شبکیه ارائه می دهد. همچنین، نویسندگان مزایا و معایب سیستم های مختلف تریاژ را برای طبقه بندی تصاویر شبکیه ارائه می دهند. </a:t>
            </a:r>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56B3E19B-C104-545D-2E4D-0FC20D4D1536}"/>
              </a:ext>
            </a:extLst>
          </p:cNvPr>
          <p:cNvSpPr>
            <a:spLocks noGrp="1"/>
          </p:cNvSpPr>
          <p:nvPr>
            <p:ph type="sldNum" sz="quarter" idx="12"/>
          </p:nvPr>
        </p:nvSpPr>
        <p:spPr/>
        <p:txBody>
          <a:bodyPr/>
          <a:lstStyle/>
          <a:p>
            <a:fld id="{EA0E75CD-7337-44CB-918F-80C0BCF62570}" type="slidenum">
              <a:rPr lang="en-US" smtClean="0"/>
              <a:t>15</a:t>
            </a:fld>
            <a:endParaRPr lang="en-US"/>
          </a:p>
        </p:txBody>
      </p:sp>
    </p:spTree>
    <p:extLst>
      <p:ext uri="{BB962C8B-B14F-4D97-AF65-F5344CB8AC3E}">
        <p14:creationId xmlns:p14="http://schemas.microsoft.com/office/powerpoint/2010/main" val="82226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D07-DDDC-8191-3978-280753F79EB0}"/>
              </a:ext>
            </a:extLst>
          </p:cNvPr>
          <p:cNvSpPr>
            <a:spLocks noGrp="1"/>
          </p:cNvSpPr>
          <p:nvPr>
            <p:ph type="title"/>
          </p:nvPr>
        </p:nvSpPr>
        <p:spPr>
          <a:xfrm>
            <a:off x="1364566" y="982132"/>
            <a:ext cx="9425354" cy="1303867"/>
          </a:xfrm>
        </p:spPr>
        <p:txBody>
          <a:bodyPr>
            <a:normAutofit/>
          </a:bodyPr>
          <a:lstStyle/>
          <a:p>
            <a:pPr algn="r" rtl="1"/>
            <a:r>
              <a:rPr lang="fa-IR" dirty="0">
                <a:cs typeface="B Titr" panose="00000700000000000000" pitchFamily="2" charset="-78"/>
              </a:rPr>
              <a:t>تحقیقات انجام شده: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514DF9F2-C93C-480B-68A5-615C178570E2}"/>
              </a:ext>
            </a:extLst>
          </p:cNvPr>
          <p:cNvSpPr>
            <a:spLocks noGrp="1"/>
          </p:cNvSpPr>
          <p:nvPr>
            <p:ph idx="1"/>
          </p:nvPr>
        </p:nvSpPr>
        <p:spPr>
          <a:xfrm>
            <a:off x="1364565" y="2556932"/>
            <a:ext cx="9425355" cy="3318936"/>
          </a:xfrm>
        </p:spPr>
        <p:txBody>
          <a:bodyPr>
            <a:normAutofit lnSpcReduction="10000"/>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ژانگ و همکاران [30] شبکه کانولوشن گراف هیبریدی</a:t>
            </a:r>
            <a:r>
              <a:rPr lang="en-US" dirty="0">
                <a:effectLst/>
                <a:latin typeface="Calibri" panose="020F0502020204030204" pitchFamily="34" charset="0"/>
                <a:ea typeface="Calibri" panose="020F0502020204030204" pitchFamily="34" charset="0"/>
                <a:cs typeface="B Mitra" panose="00000400000000000000" pitchFamily="2" charset="-78"/>
              </a:rPr>
              <a:t> (HGCN) </a:t>
            </a:r>
            <a:r>
              <a:rPr lang="ar-SA" dirty="0">
                <a:effectLst/>
                <a:latin typeface="Calibri" panose="020F0502020204030204" pitchFamily="34" charset="0"/>
                <a:ea typeface="Calibri" panose="020F0502020204030204" pitchFamily="34" charset="0"/>
                <a:cs typeface="B Mitra" panose="00000400000000000000" pitchFamily="2" charset="-78"/>
              </a:rPr>
              <a:t>را برای طبقه بندی تصویر شبکیه پیشنهاد کرد. این شبکه مبتنی بر یادگیری نیمه نظارتی است و یک یادگیری گراف مبتنی بر مدولار را طراحی می‌کند و ویژگی‌های شبکه عصبی کانولوشن</a:t>
            </a:r>
            <a:r>
              <a:rPr lang="en-US" dirty="0">
                <a:effectLst/>
                <a:latin typeface="Calibri" panose="020F0502020204030204" pitchFamily="34" charset="0"/>
                <a:ea typeface="Calibri" panose="020F0502020204030204" pitchFamily="34" charset="0"/>
                <a:cs typeface="B Mitra" panose="00000400000000000000" pitchFamily="2" charset="-78"/>
              </a:rPr>
              <a:t> (CNN) </a:t>
            </a:r>
            <a:r>
              <a:rPr lang="ar-SA" dirty="0">
                <a:effectLst/>
                <a:latin typeface="Calibri" panose="020F0502020204030204" pitchFamily="34" charset="0"/>
                <a:ea typeface="Calibri" panose="020F0502020204030204" pitchFamily="34" charset="0"/>
                <a:cs typeface="B Mitra" panose="00000400000000000000" pitchFamily="2" charset="-78"/>
              </a:rPr>
              <a:t>را برای ارائه شبکه کانولوشن گراف ادغام می‌کند</a:t>
            </a:r>
            <a:r>
              <a:rPr lang="fa-IR" dirty="0">
                <a:effectLst/>
                <a:latin typeface="Calibri" panose="020F0502020204030204" pitchFamily="34" charset="0"/>
                <a:ea typeface="Calibri" panose="020F0502020204030204" pitchFamily="34" charset="0"/>
                <a:cs typeface="B Mitra" panose="00000400000000000000" pitchFamily="2" charset="-78"/>
              </a:rPr>
              <a:t>.</a:t>
            </a:r>
          </a:p>
          <a:p>
            <a:pPr algn="just" rtl="1"/>
            <a:r>
              <a:rPr lang="en-US" dirty="0" err="1">
                <a:effectLst/>
                <a:latin typeface="Calibri" panose="020F0502020204030204" pitchFamily="34" charset="0"/>
                <a:ea typeface="Calibri" panose="020F0502020204030204" pitchFamily="34" charset="0"/>
                <a:cs typeface="B Mitra" panose="00000400000000000000" pitchFamily="2" charset="-78"/>
              </a:rPr>
              <a:t>Abbood</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ar-SA" dirty="0">
                <a:effectLst/>
                <a:latin typeface="Calibri" panose="020F0502020204030204" pitchFamily="34" charset="0"/>
                <a:ea typeface="Calibri" panose="020F0502020204030204" pitchFamily="34" charset="0"/>
                <a:cs typeface="B Mitra" panose="00000400000000000000" pitchFamily="2" charset="-78"/>
              </a:rPr>
              <a:t>و همکاران [31] مدل یادگیری عمیق را برای بهبود تصویر شبکیه پیشنهاد کرد. این مدل کیفیت تصویر فوندوس شبکیه را قبل از وارد شدن به سیستم تریاژ افزایش می دهد.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لیو و همکاران [32] مدل یادگیری عمیق را برای استخراج ویژگی تصاویر شبکیه قبل از وارد شدن به سیستم تریاژ پیشنهاد کرد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05BBAC99-2ADA-D080-8A1C-10A9F227EC57}"/>
              </a:ext>
            </a:extLst>
          </p:cNvPr>
          <p:cNvSpPr>
            <a:spLocks noGrp="1"/>
          </p:cNvSpPr>
          <p:nvPr>
            <p:ph type="sldNum" sz="quarter" idx="12"/>
          </p:nvPr>
        </p:nvSpPr>
        <p:spPr/>
        <p:txBody>
          <a:bodyPr/>
          <a:lstStyle/>
          <a:p>
            <a:fld id="{EA0E75CD-7337-44CB-918F-80C0BCF62570}" type="slidenum">
              <a:rPr lang="en-US" smtClean="0"/>
              <a:t>16</a:t>
            </a:fld>
            <a:endParaRPr lang="en-US"/>
          </a:p>
        </p:txBody>
      </p:sp>
    </p:spTree>
    <p:extLst>
      <p:ext uri="{BB962C8B-B14F-4D97-AF65-F5344CB8AC3E}">
        <p14:creationId xmlns:p14="http://schemas.microsoft.com/office/powerpoint/2010/main" val="2202266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FE57-0E60-51A2-D99F-A1B0F67C2AD5}"/>
              </a:ext>
            </a:extLst>
          </p:cNvPr>
          <p:cNvSpPr>
            <a:spLocks noGrp="1"/>
          </p:cNvSpPr>
          <p:nvPr>
            <p:ph type="title"/>
          </p:nvPr>
        </p:nvSpPr>
        <p:spPr/>
        <p:txBody>
          <a:bodyPr/>
          <a:lstStyle/>
          <a:p>
            <a:pPr algn="r"/>
            <a:r>
              <a:rPr lang="fa-IR" dirty="0">
                <a:cs typeface="B Titr" panose="00000700000000000000" pitchFamily="2" charset="-78"/>
              </a:rPr>
              <a:t>تحقیقات انجام شده:</a:t>
            </a:r>
            <a:endParaRPr lang="en-US" dirty="0"/>
          </a:p>
        </p:txBody>
      </p:sp>
      <p:sp>
        <p:nvSpPr>
          <p:cNvPr id="3" name="Content Placeholder 2">
            <a:extLst>
              <a:ext uri="{FF2B5EF4-FFF2-40B4-BE49-F238E27FC236}">
                <a16:creationId xmlns:a16="http://schemas.microsoft.com/office/drawing/2014/main" id="{F217E7BD-C35B-19AF-3575-830F7D0AFC3B}"/>
              </a:ext>
            </a:extLst>
          </p:cNvPr>
          <p:cNvSpPr>
            <a:spLocks noGrp="1"/>
          </p:cNvSpPr>
          <p:nvPr>
            <p:ph idx="1"/>
          </p:nvPr>
        </p:nvSpPr>
        <p:spPr/>
        <p:txBody>
          <a:bodyPr>
            <a:normAutofit lnSpcReduction="10000"/>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کامران و همکاران [33] شبکه متخاصم مولد</a:t>
            </a:r>
            <a:r>
              <a:rPr lang="en-US" dirty="0">
                <a:effectLst/>
                <a:latin typeface="Calibri" panose="020F0502020204030204" pitchFamily="34" charset="0"/>
                <a:ea typeface="Calibri" panose="020F0502020204030204" pitchFamily="34" charset="0"/>
                <a:cs typeface="B Mitra" panose="00000400000000000000" pitchFamily="2" charset="-78"/>
              </a:rPr>
              <a:t> (GAN) </a:t>
            </a:r>
            <a:r>
              <a:rPr lang="ar-SA" dirty="0">
                <a:effectLst/>
                <a:latin typeface="Calibri" panose="020F0502020204030204" pitchFamily="34" charset="0"/>
                <a:ea typeface="Calibri" panose="020F0502020204030204" pitchFamily="34" charset="0"/>
                <a:cs typeface="B Mitra" panose="00000400000000000000" pitchFamily="2" charset="-78"/>
              </a:rPr>
              <a:t>را برای تولید تصاویر سنتز فوندوس شبکیه و پیش‌بینی بیماری چشم با استفاده از این نوع تصاویر پیشنهاد کرد. این سیستم پیشنهادی دارای مزایای پرداختن به مشکل تصویربرداری عروق شبکیه به روشی غیر تهاجمی است.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لاتا و همکاران [34] سیستم تریاژ مبتنی بر یادگیری ماشین را برای طبقه بندی تصویر شبکیه پیشنهاد کرد. در این سیستم، نویسندگان از طبقه‌بندی‌کننده‌های مختلف</a:t>
            </a:r>
            <a:r>
              <a:rPr lang="en-US" dirty="0">
                <a:effectLst/>
                <a:latin typeface="Calibri" panose="020F0502020204030204" pitchFamily="34" charset="0"/>
                <a:ea typeface="Calibri" panose="020F0502020204030204" pitchFamily="34" charset="0"/>
                <a:cs typeface="B Mitra" panose="00000400000000000000" pitchFamily="2" charset="-78"/>
              </a:rPr>
              <a:t> ML </a:t>
            </a:r>
            <a:r>
              <a:rPr lang="ar-SA" dirty="0">
                <a:effectLst/>
                <a:latin typeface="Calibri" panose="020F0502020204030204" pitchFamily="34" charset="0"/>
                <a:ea typeface="Calibri" panose="020F0502020204030204" pitchFamily="34" charset="0"/>
                <a:cs typeface="B Mitra" panose="00000400000000000000" pitchFamily="2" charset="-78"/>
              </a:rPr>
              <a:t>مانند ماشین بردار پشتیبان، شبکه عصبی و سیستم استنتاج فازی عصبی تطبیقی استفاده کردند.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الانتاری و همکاران [35] شبکه توجه چند مقیاسی را برای طبقه بندی تصویر شبکیه پیشنهاد کرد. در این شبکه، تصاویر شبکیه ورودی با استفاده از روش فیلتر</a:t>
            </a:r>
            <a:r>
              <a:rPr lang="en-US" kern="100" dirty="0">
                <a:effectLst/>
                <a:latin typeface="Calibri" panose="020F0502020204030204" pitchFamily="34" charset="0"/>
                <a:ea typeface="Calibri" panose="020F0502020204030204" pitchFamily="34" charset="0"/>
                <a:cs typeface="B Mitra" panose="00000400000000000000" pitchFamily="2" charset="-78"/>
              </a:rPr>
              <a:t> min-pooling </a:t>
            </a:r>
            <a:r>
              <a:rPr lang="ar-SA" kern="100" dirty="0">
                <a:effectLst/>
                <a:latin typeface="Calibri" panose="020F0502020204030204" pitchFamily="34" charset="0"/>
                <a:ea typeface="Calibri" panose="020F0502020204030204" pitchFamily="34" charset="0"/>
                <a:cs typeface="B Mitra" panose="00000400000000000000" pitchFamily="2" charset="-78"/>
              </a:rPr>
              <a:t>در حال پیش پردازش هستند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6FD12359-9395-4877-B3C6-82C3007A73F3}"/>
              </a:ext>
            </a:extLst>
          </p:cNvPr>
          <p:cNvSpPr>
            <a:spLocks noGrp="1"/>
          </p:cNvSpPr>
          <p:nvPr>
            <p:ph type="sldNum" sz="quarter" idx="12"/>
          </p:nvPr>
        </p:nvSpPr>
        <p:spPr/>
        <p:txBody>
          <a:bodyPr/>
          <a:lstStyle/>
          <a:p>
            <a:fld id="{EA0E75CD-7337-44CB-918F-80C0BCF62570}" type="slidenum">
              <a:rPr lang="en-US" smtClean="0"/>
              <a:t>17</a:t>
            </a:fld>
            <a:endParaRPr lang="en-US"/>
          </a:p>
        </p:txBody>
      </p:sp>
    </p:spTree>
    <p:extLst>
      <p:ext uri="{BB962C8B-B14F-4D97-AF65-F5344CB8AC3E}">
        <p14:creationId xmlns:p14="http://schemas.microsoft.com/office/powerpoint/2010/main" val="381839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8EB1-17E8-CDB6-2548-542CEA829864}"/>
              </a:ext>
            </a:extLst>
          </p:cNvPr>
          <p:cNvSpPr>
            <a:spLocks noGrp="1"/>
          </p:cNvSpPr>
          <p:nvPr>
            <p:ph type="title"/>
          </p:nvPr>
        </p:nvSpPr>
        <p:spPr/>
        <p:txBody>
          <a:bodyPr/>
          <a:lstStyle/>
          <a:p>
            <a:pPr algn="r"/>
            <a:r>
              <a:rPr lang="fa-IR" dirty="0">
                <a:cs typeface="B Titr" panose="00000700000000000000" pitchFamily="2" charset="-78"/>
              </a:rPr>
              <a:t>تحقیقات انجام شده:</a:t>
            </a:r>
            <a:endParaRPr lang="en-US" dirty="0"/>
          </a:p>
        </p:txBody>
      </p:sp>
      <p:sp>
        <p:nvSpPr>
          <p:cNvPr id="3" name="Content Placeholder 2">
            <a:extLst>
              <a:ext uri="{FF2B5EF4-FFF2-40B4-BE49-F238E27FC236}">
                <a16:creationId xmlns:a16="http://schemas.microsoft.com/office/drawing/2014/main" id="{1057927C-2522-4900-953B-209489063A1A}"/>
              </a:ext>
            </a:extLst>
          </p:cNvPr>
          <p:cNvSpPr>
            <a:spLocks noGrp="1"/>
          </p:cNvSpPr>
          <p:nvPr>
            <p:ph idx="1"/>
          </p:nvPr>
        </p:nvSpPr>
        <p:spPr/>
        <p:txBody>
          <a:bodyPr>
            <a:noAutofit/>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راماسامی و همکاران [36] سیستم تریاژ پایه یادگیری ماشین برای طبقه بندی تصویر شبکیه. در این سیستم ابتدا ویژگی‌های بافتی مختلف مانند هم‌روی، ماتریس طول اجرا و ضرایب ریجلت تصاویر استخراج می‌شود. سپس بر اساس این ویژگی ها، طبقه بندی کننده مبتنی بر حداقل بهینه سازی متوالی</a:t>
            </a:r>
            <a:r>
              <a:rPr lang="en-US" dirty="0">
                <a:effectLst/>
                <a:latin typeface="Calibri" panose="020F0502020204030204" pitchFamily="34" charset="0"/>
                <a:ea typeface="Calibri" panose="020F0502020204030204" pitchFamily="34" charset="0"/>
                <a:cs typeface="B Mitra" panose="00000400000000000000" pitchFamily="2" charset="-78"/>
              </a:rPr>
              <a:t> (SMO) </a:t>
            </a:r>
            <a:r>
              <a:rPr lang="ar-SA" dirty="0">
                <a:effectLst/>
                <a:latin typeface="Calibri" panose="020F0502020204030204" pitchFamily="34" charset="0"/>
                <a:ea typeface="Calibri" panose="020F0502020204030204" pitchFamily="34" charset="0"/>
                <a:cs typeface="B Mitra" panose="00000400000000000000" pitchFamily="2" charset="-78"/>
              </a:rPr>
              <a:t>برای طبقه بندی تصاویر شبکیه استفاده می شود.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شی و همکاران [37] شبکه انتقال شبکه عمیق</a:t>
            </a:r>
            <a:r>
              <a:rPr lang="en-US" dirty="0">
                <a:effectLst/>
                <a:latin typeface="Calibri" panose="020F0502020204030204" pitchFamily="34" charset="0"/>
                <a:ea typeface="Calibri" panose="020F0502020204030204" pitchFamily="34" charset="0"/>
                <a:cs typeface="B Mitra" panose="00000400000000000000" pitchFamily="2" charset="-78"/>
              </a:rPr>
              <a:t> ResNet50 </a:t>
            </a:r>
            <a:r>
              <a:rPr lang="ar-SA" dirty="0">
                <a:effectLst/>
                <a:latin typeface="Calibri" panose="020F0502020204030204" pitchFamily="34" charset="0"/>
                <a:ea typeface="Calibri" panose="020F0502020204030204" pitchFamily="34" charset="0"/>
                <a:cs typeface="B Mitra" panose="00000400000000000000" pitchFamily="2" charset="-78"/>
              </a:rPr>
              <a:t>را برای تجزیه و تحلیل خودکار تصویر شبکیه پیشنهاد کرد.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نذیر و همکاران [38] سیستم مبتنی بر یادگیری عمیق را برای طبقه بندی تصویر شبکیه پیشنهاد کرد. در این سیستم، </a:t>
            </a:r>
            <a:r>
              <a:rPr lang="en-US" dirty="0">
                <a:effectLst/>
                <a:latin typeface="Calibri" panose="020F0502020204030204" pitchFamily="34" charset="0"/>
                <a:ea typeface="Calibri" panose="020F0502020204030204" pitchFamily="34" charset="0"/>
                <a:cs typeface="B Mitra" panose="00000400000000000000" pitchFamily="2" charset="-78"/>
              </a:rPr>
              <a:t>DenseNet-100 </a:t>
            </a:r>
            <a:r>
              <a:rPr lang="ar-SA" dirty="0">
                <a:effectLst/>
                <a:latin typeface="Calibri" panose="020F0502020204030204" pitchFamily="34" charset="0"/>
                <a:ea typeface="Calibri" panose="020F0502020204030204" pitchFamily="34" charset="0"/>
                <a:cs typeface="B Mitra" panose="00000400000000000000" pitchFamily="2" charset="-78"/>
              </a:rPr>
              <a:t>برای استخراج ویژگی ها استفاده می شود در حالی که</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CenterNet</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ar-SA" dirty="0">
                <a:effectLst/>
                <a:latin typeface="Calibri" panose="020F0502020204030204" pitchFamily="34" charset="0"/>
                <a:ea typeface="Calibri" panose="020F0502020204030204" pitchFamily="34" charset="0"/>
                <a:cs typeface="B Mitra" panose="00000400000000000000" pitchFamily="2" charset="-78"/>
              </a:rPr>
              <a:t>برای محلی سازی و طبقه بندی تصاویر شبکیه استفاده می شود. </a:t>
            </a:r>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7F7686C3-11A1-12DB-6323-BB7E63E9F084}"/>
              </a:ext>
            </a:extLst>
          </p:cNvPr>
          <p:cNvSpPr>
            <a:spLocks noGrp="1"/>
          </p:cNvSpPr>
          <p:nvPr>
            <p:ph type="sldNum" sz="quarter" idx="12"/>
          </p:nvPr>
        </p:nvSpPr>
        <p:spPr/>
        <p:txBody>
          <a:bodyPr/>
          <a:lstStyle/>
          <a:p>
            <a:fld id="{EA0E75CD-7337-44CB-918F-80C0BCF62570}" type="slidenum">
              <a:rPr lang="en-US" smtClean="0"/>
              <a:t>18</a:t>
            </a:fld>
            <a:endParaRPr lang="en-US"/>
          </a:p>
        </p:txBody>
      </p:sp>
    </p:spTree>
    <p:extLst>
      <p:ext uri="{BB962C8B-B14F-4D97-AF65-F5344CB8AC3E}">
        <p14:creationId xmlns:p14="http://schemas.microsoft.com/office/powerpoint/2010/main" val="249597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5615-051E-D4ED-A5DA-1E2A67140D98}"/>
              </a:ext>
            </a:extLst>
          </p:cNvPr>
          <p:cNvSpPr>
            <a:spLocks noGrp="1"/>
          </p:cNvSpPr>
          <p:nvPr>
            <p:ph type="title"/>
          </p:nvPr>
        </p:nvSpPr>
        <p:spPr/>
        <p:txBody>
          <a:bodyPr/>
          <a:lstStyle/>
          <a:p>
            <a:pPr algn="r" rtl="1"/>
            <a:r>
              <a:rPr lang="fa-IR" dirty="0">
                <a:cs typeface="B Titr" panose="00000700000000000000" pitchFamily="2" charset="-78"/>
              </a:rPr>
              <a:t>تحقیقات انجام شده:</a:t>
            </a:r>
            <a:endParaRPr lang="en-US" dirty="0"/>
          </a:p>
        </p:txBody>
      </p:sp>
      <p:sp>
        <p:nvSpPr>
          <p:cNvPr id="3" name="Content Placeholder 2">
            <a:extLst>
              <a:ext uri="{FF2B5EF4-FFF2-40B4-BE49-F238E27FC236}">
                <a16:creationId xmlns:a16="http://schemas.microsoft.com/office/drawing/2014/main" id="{CAD29D6E-485B-9C56-AE4E-D5062B71D260}"/>
              </a:ext>
            </a:extLst>
          </p:cNvPr>
          <p:cNvSpPr>
            <a:spLocks noGrp="1"/>
          </p:cNvSpPr>
          <p:nvPr>
            <p:ph idx="1"/>
          </p:nvPr>
        </p:nvSpPr>
        <p:spPr/>
        <p:txBody>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نتو و همکاران [39] مدل های مختلف یادگیری انتقال مانند</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Xception</a:t>
            </a:r>
            <a:r>
              <a:rPr lang="ar-SA" dirty="0">
                <a:effectLst/>
                <a:latin typeface="Calibri" panose="020F0502020204030204" pitchFamily="34" charset="0"/>
                <a:ea typeface="Calibri" panose="020F0502020204030204" pitchFamily="34" charset="0"/>
                <a:cs typeface="B Mitra" panose="00000400000000000000" pitchFamily="2" charset="-78"/>
              </a:rPr>
              <a:t>، </a:t>
            </a:r>
            <a:r>
              <a:rPr lang="en-US" dirty="0">
                <a:effectLst/>
                <a:latin typeface="Calibri" panose="020F0502020204030204" pitchFamily="34" charset="0"/>
                <a:ea typeface="Calibri" panose="020F0502020204030204" pitchFamily="34" charset="0"/>
                <a:cs typeface="B Mitra" panose="00000400000000000000" pitchFamily="2" charset="-78"/>
              </a:rPr>
              <a:t>ResNet152 V2 </a:t>
            </a:r>
            <a:r>
              <a:rPr lang="ar-SA" dirty="0">
                <a:effectLst/>
                <a:latin typeface="Calibri" panose="020F0502020204030204" pitchFamily="34" charset="0"/>
                <a:ea typeface="Calibri" panose="020F0502020204030204" pitchFamily="34" charset="0"/>
                <a:cs typeface="B Mitra" panose="00000400000000000000" pitchFamily="2" charset="-78"/>
              </a:rPr>
              <a:t>و</a:t>
            </a:r>
            <a:r>
              <a:rPr lang="en-US" dirty="0">
                <a:effectLst/>
                <a:latin typeface="Calibri" panose="020F0502020204030204" pitchFamily="34" charset="0"/>
                <a:ea typeface="Calibri" panose="020F0502020204030204" pitchFamily="34" charset="0"/>
                <a:cs typeface="B Mitra" panose="00000400000000000000" pitchFamily="2" charset="-78"/>
              </a:rPr>
              <a:t> Inception </a:t>
            </a:r>
            <a:r>
              <a:rPr lang="en-US" dirty="0" err="1">
                <a:effectLst/>
                <a:latin typeface="Calibri" panose="020F0502020204030204" pitchFamily="34" charset="0"/>
                <a:ea typeface="Calibri" panose="020F0502020204030204" pitchFamily="34" charset="0"/>
                <a:cs typeface="B Mitra" panose="00000400000000000000" pitchFamily="2" charset="-78"/>
              </a:rPr>
              <a:t>ResNet</a:t>
            </a:r>
            <a:r>
              <a:rPr lang="en-US" dirty="0">
                <a:effectLst/>
                <a:latin typeface="Calibri" panose="020F0502020204030204" pitchFamily="34" charset="0"/>
                <a:ea typeface="Calibri" panose="020F0502020204030204" pitchFamily="34" charset="0"/>
                <a:cs typeface="B Mitra" panose="00000400000000000000" pitchFamily="2" charset="-78"/>
              </a:rPr>
              <a:t> V2 </a:t>
            </a:r>
            <a:r>
              <a:rPr lang="ar-SA" dirty="0">
                <a:effectLst/>
                <a:latin typeface="Calibri" panose="020F0502020204030204" pitchFamily="34" charset="0"/>
                <a:ea typeface="Calibri" panose="020F0502020204030204" pitchFamily="34" charset="0"/>
                <a:cs typeface="B Mitra" panose="00000400000000000000" pitchFamily="2" charset="-78"/>
              </a:rPr>
              <a:t>را برای طبقه بندی تصویر شبکیه تجزیه و تحلیل کردند.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سیکدر و همکاران [40] مدل مبتنی بر یادگیری گروهی را برای طبقه بندی تصویر شبکیه پیشنهاد کرد.</a:t>
            </a:r>
            <a:endParaRPr lang="fa-IR" dirty="0">
              <a:latin typeface="Calibri" panose="020F0502020204030204" pitchFamily="34" charset="0"/>
              <a:ea typeface="Calibri" panose="020F0502020204030204" pitchFamily="34" charset="0"/>
              <a:cs typeface="B Mitra" panose="00000400000000000000" pitchFamily="2" charset="-78"/>
            </a:endParaRP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بلال و همکاران [41] مدل مبتنی بر یادگیری عمیق را برای طبقه بندی تصویر شبکیه پیشنهاد کرد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r" rtl="1"/>
            <a:endParaRPr lang="en-US" dirty="0"/>
          </a:p>
        </p:txBody>
      </p:sp>
      <p:sp>
        <p:nvSpPr>
          <p:cNvPr id="4" name="Slide Number Placeholder 3">
            <a:extLst>
              <a:ext uri="{FF2B5EF4-FFF2-40B4-BE49-F238E27FC236}">
                <a16:creationId xmlns:a16="http://schemas.microsoft.com/office/drawing/2014/main" id="{C2701A6D-8132-E448-72DD-1223129943F2}"/>
              </a:ext>
            </a:extLst>
          </p:cNvPr>
          <p:cNvSpPr>
            <a:spLocks noGrp="1"/>
          </p:cNvSpPr>
          <p:nvPr>
            <p:ph type="sldNum" sz="quarter" idx="12"/>
          </p:nvPr>
        </p:nvSpPr>
        <p:spPr/>
        <p:txBody>
          <a:bodyPr/>
          <a:lstStyle/>
          <a:p>
            <a:fld id="{EA0E75CD-7337-44CB-918F-80C0BCF62570}" type="slidenum">
              <a:rPr lang="en-US" smtClean="0"/>
              <a:t>19</a:t>
            </a:fld>
            <a:endParaRPr lang="en-US"/>
          </a:p>
        </p:txBody>
      </p:sp>
    </p:spTree>
    <p:extLst>
      <p:ext uri="{BB962C8B-B14F-4D97-AF65-F5344CB8AC3E}">
        <p14:creationId xmlns:p14="http://schemas.microsoft.com/office/powerpoint/2010/main" val="238670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B8C6-26C5-A511-0FC6-C3C376A15E08}"/>
              </a:ext>
            </a:extLst>
          </p:cNvPr>
          <p:cNvSpPr>
            <a:spLocks noGrp="1"/>
          </p:cNvSpPr>
          <p:nvPr>
            <p:ph type="title"/>
          </p:nvPr>
        </p:nvSpPr>
        <p:spPr>
          <a:xfrm>
            <a:off x="1295402" y="1057292"/>
            <a:ext cx="9601196" cy="1303867"/>
          </a:xfrm>
        </p:spPr>
        <p:txBody>
          <a:bodyPr>
            <a:normAutofit/>
          </a:bodyPr>
          <a:lstStyle/>
          <a:p>
            <a:pPr algn="r" rtl="1"/>
            <a:br>
              <a:rPr lang="fa-IR" sz="2400" b="1" dirty="0">
                <a:cs typeface="B Titr" panose="00000700000000000000" pitchFamily="2" charset="-78"/>
              </a:rPr>
            </a:br>
            <a:br>
              <a:rPr lang="fa-IR" sz="1800" dirty="0"/>
            </a:br>
            <a:endParaRPr lang="en-US" sz="1800" dirty="0">
              <a:cs typeface="B Titr" panose="00000700000000000000" pitchFamily="2" charset="-78"/>
            </a:endParaRPr>
          </a:p>
        </p:txBody>
      </p:sp>
      <p:sp>
        <p:nvSpPr>
          <p:cNvPr id="3" name="Content Placeholder 2">
            <a:extLst>
              <a:ext uri="{FF2B5EF4-FFF2-40B4-BE49-F238E27FC236}">
                <a16:creationId xmlns:a16="http://schemas.microsoft.com/office/drawing/2014/main" id="{EDCD5445-5790-B4AF-D01E-1C726CF59683}"/>
              </a:ext>
            </a:extLst>
          </p:cNvPr>
          <p:cNvSpPr>
            <a:spLocks noGrp="1"/>
          </p:cNvSpPr>
          <p:nvPr>
            <p:ph idx="1"/>
          </p:nvPr>
        </p:nvSpPr>
        <p:spPr>
          <a:xfrm>
            <a:off x="838200" y="2574389"/>
            <a:ext cx="9909517" cy="2841678"/>
          </a:xfrm>
        </p:spPr>
        <p:txBody>
          <a:bodyPr>
            <a:normAutofit lnSpcReduction="10000"/>
          </a:bodyPr>
          <a:lstStyle/>
          <a:p>
            <a:pPr marL="0" indent="0" algn="r">
              <a:buNone/>
            </a:pPr>
            <a:r>
              <a:rPr lang="fa-IR" dirty="0">
                <a:cs typeface="B Mitra" panose="00000400000000000000" pitchFamily="2" charset="-78"/>
              </a:rPr>
              <a:t>نام و نام خانوادگی: سارا علیمحمدی</a:t>
            </a:r>
          </a:p>
          <a:p>
            <a:pPr marL="0" indent="0" algn="r">
              <a:buNone/>
            </a:pPr>
            <a:r>
              <a:rPr lang="fa-IR" dirty="0">
                <a:cs typeface="B Mitra" panose="00000400000000000000" pitchFamily="2" charset="-78"/>
              </a:rPr>
              <a:t>شماره  دانشجویی:40212340048006</a:t>
            </a:r>
          </a:p>
          <a:p>
            <a:pPr marL="0" indent="0" algn="r">
              <a:buNone/>
            </a:pPr>
            <a:r>
              <a:rPr lang="fa-IR" dirty="0">
                <a:cs typeface="B Mitra" panose="00000400000000000000" pitchFamily="2" charset="-78"/>
              </a:rPr>
              <a:t>رشته تحصیلی: مهندسی برق- سیستم های الکترونیک دیجیتال </a:t>
            </a:r>
          </a:p>
          <a:p>
            <a:pPr marL="0" indent="0" algn="r">
              <a:buNone/>
            </a:pPr>
            <a:r>
              <a:rPr lang="fa-IR" dirty="0">
                <a:cs typeface="B Mitra" panose="00000400000000000000" pitchFamily="2" charset="-78"/>
              </a:rPr>
              <a:t>مقطع: کارشناسی ارشد</a:t>
            </a:r>
          </a:p>
          <a:p>
            <a:pPr marL="0" indent="0" algn="r">
              <a:buNone/>
            </a:pPr>
            <a:r>
              <a:rPr lang="en-US" dirty="0">
                <a:cs typeface="B Mitra" panose="00000400000000000000" pitchFamily="2" charset="-78"/>
              </a:rPr>
              <a:t>DSP</a:t>
            </a:r>
            <a:r>
              <a:rPr lang="fa-IR" dirty="0">
                <a:cs typeface="B Mitra" panose="00000400000000000000" pitchFamily="2" charset="-78"/>
              </a:rPr>
              <a:t> </a:t>
            </a:r>
            <a:r>
              <a:rPr lang="en-US" dirty="0">
                <a:cs typeface="B Mitra" panose="00000400000000000000" pitchFamily="2" charset="-78"/>
              </a:rPr>
              <a:t>:</a:t>
            </a:r>
            <a:r>
              <a:rPr lang="fa-IR" dirty="0">
                <a:cs typeface="B Mitra" panose="00000400000000000000" pitchFamily="2" charset="-78"/>
              </a:rPr>
              <a:t>نام درس </a:t>
            </a:r>
            <a:r>
              <a:rPr lang="en-US" dirty="0">
                <a:cs typeface="B Mitra" panose="00000400000000000000" pitchFamily="2" charset="-78"/>
              </a:rPr>
              <a:t> </a:t>
            </a:r>
            <a:endParaRPr lang="fa-IR" dirty="0">
              <a:cs typeface="B Mitra" panose="00000400000000000000" pitchFamily="2" charset="-78"/>
            </a:endParaRPr>
          </a:p>
          <a:p>
            <a:pPr marL="0" indent="0" algn="r">
              <a:buNone/>
            </a:pPr>
            <a:r>
              <a:rPr lang="fa-IR" dirty="0">
                <a:cs typeface="B Mitra" panose="00000400000000000000" pitchFamily="2" charset="-78"/>
              </a:rPr>
              <a:t>استاد راهنما: جناب آقای دکتر اسلامی</a:t>
            </a:r>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E2AA4364-6205-8627-3B2D-026FD2089679}"/>
              </a:ext>
            </a:extLst>
          </p:cNvPr>
          <p:cNvSpPr>
            <a:spLocks noGrp="1"/>
          </p:cNvSpPr>
          <p:nvPr>
            <p:ph type="sldNum" sz="quarter" idx="12"/>
          </p:nvPr>
        </p:nvSpPr>
        <p:spPr/>
        <p:txBody>
          <a:bodyPr/>
          <a:lstStyle/>
          <a:p>
            <a:fld id="{EA0E75CD-7337-44CB-918F-80C0BCF62570}" type="slidenum">
              <a:rPr lang="en-US" smtClean="0"/>
              <a:t>2</a:t>
            </a:fld>
            <a:endParaRPr lang="en-US"/>
          </a:p>
        </p:txBody>
      </p:sp>
    </p:spTree>
    <p:extLst>
      <p:ext uri="{BB962C8B-B14F-4D97-AF65-F5344CB8AC3E}">
        <p14:creationId xmlns:p14="http://schemas.microsoft.com/office/powerpoint/2010/main" val="236081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DF09-0578-7A7D-A466-BA5745A0FA82}"/>
              </a:ext>
            </a:extLst>
          </p:cNvPr>
          <p:cNvSpPr>
            <a:spLocks noGrp="1"/>
          </p:cNvSpPr>
          <p:nvPr>
            <p:ph type="title"/>
          </p:nvPr>
        </p:nvSpPr>
        <p:spPr/>
        <p:txBody>
          <a:bodyPr>
            <a:normAutofit/>
          </a:bodyPr>
          <a:lstStyle/>
          <a:p>
            <a:pPr algn="r"/>
            <a:r>
              <a:rPr lang="fa-IR" dirty="0">
                <a:cs typeface="B Titr" panose="00000700000000000000" pitchFamily="2" charset="-78"/>
              </a:rPr>
              <a:t>هدف و ایده اصلی مقاله: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33796353-DB18-ADAD-DE99-CE51279CA52E}"/>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پس از بررسی گسترده مقالات مرتبط، مشاهده می شود که سیستم غربالگری موجود برای گلوکوم، از مجموعه داده های مختلفی برای تأیید عملکرد استفاده می کند، از ترکیبی از ویژگی ها و تکنیک های یادگیری ماشین استفاده می کند. بررسی همچنین نشان داد که بسیاری از سیستم‌های تریاژ مبتنی بر هوش مصنوعی مبتنی بر رویکردهای یادگیری عمیق و انتقال مبتنی بر یادگیری برای طبقه‌بندی تصاویر شبکیه هستند. اما این سیستم ها می توانند به حداکثر دقت 97 درصد دست یابند. بنابراین، در این مقاله، سیستم غربالگری مبتنی بر هوش مصنوعی جدید را پیشنهاد کردیم که مزایای یادگیری ماشین و یادگیری عمیق را برای دستیابی به عملکرد بهتر از نظر دقت طبقه‌بندی بررسی می‌کند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12E99384-794B-149D-F673-5A416BDD6B5A}"/>
              </a:ext>
            </a:extLst>
          </p:cNvPr>
          <p:cNvSpPr>
            <a:spLocks noGrp="1"/>
          </p:cNvSpPr>
          <p:nvPr>
            <p:ph type="sldNum" sz="quarter" idx="12"/>
          </p:nvPr>
        </p:nvSpPr>
        <p:spPr/>
        <p:txBody>
          <a:bodyPr/>
          <a:lstStyle/>
          <a:p>
            <a:fld id="{EA0E75CD-7337-44CB-918F-80C0BCF62570}" type="slidenum">
              <a:rPr lang="en-US" smtClean="0"/>
              <a:t>20</a:t>
            </a:fld>
            <a:endParaRPr lang="en-US"/>
          </a:p>
        </p:txBody>
      </p:sp>
    </p:spTree>
    <p:extLst>
      <p:ext uri="{BB962C8B-B14F-4D97-AF65-F5344CB8AC3E}">
        <p14:creationId xmlns:p14="http://schemas.microsoft.com/office/powerpoint/2010/main" val="1096777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CD58-17B1-3D79-9194-5F54CA3CEF47}"/>
              </a:ext>
            </a:extLst>
          </p:cNvPr>
          <p:cNvSpPr>
            <a:spLocks noGrp="1"/>
          </p:cNvSpPr>
          <p:nvPr>
            <p:ph type="title"/>
          </p:nvPr>
        </p:nvSpPr>
        <p:spPr/>
        <p:txBody>
          <a:bodyPr/>
          <a:lstStyle/>
          <a:p>
            <a:pPr algn="r"/>
            <a:r>
              <a:rPr lang="fa-IR" dirty="0">
                <a:cs typeface="B Titr" panose="00000700000000000000" pitchFamily="2" charset="-78"/>
              </a:rPr>
              <a:t>هدف و ایده اصلی مقاله:</a:t>
            </a:r>
            <a:endParaRPr lang="en-US" dirty="0"/>
          </a:p>
        </p:txBody>
      </p:sp>
      <p:sp>
        <p:nvSpPr>
          <p:cNvPr id="3" name="Content Placeholder 2">
            <a:extLst>
              <a:ext uri="{FF2B5EF4-FFF2-40B4-BE49-F238E27FC236}">
                <a16:creationId xmlns:a16="http://schemas.microsoft.com/office/drawing/2014/main" id="{6B18A765-5082-74C7-D198-243E6EE4AF9B}"/>
              </a:ext>
            </a:extLst>
          </p:cNvPr>
          <p:cNvSpPr>
            <a:spLocks noGrp="1"/>
          </p:cNvSpPr>
          <p:nvPr>
            <p:ph idx="1"/>
          </p:nvPr>
        </p:nvSpPr>
        <p:spPr/>
        <p:txBody>
          <a:bodyPr>
            <a:normAutofit/>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سهم جدید این مقاله یک سیستم غربالگری گلوکوم سریع، کاملاً خودکار و دقیق است که می‌تواند برای طبقه‌بندی خودکار تصاویر شبکیه گلوکوماتوز برای یک مجموعه داده معین استفاده شود. این مقاله همچنین سه سهم عمده در طبقه‌بندی تصویر شبکیه دارد، مانند </a:t>
            </a:r>
            <a:r>
              <a:rPr lang="fa-IR" kern="100" dirty="0">
                <a:effectLst/>
                <a:latin typeface="Calibri" panose="020F0502020204030204" pitchFamily="34" charset="0"/>
                <a:ea typeface="Calibri" panose="020F0502020204030204" pitchFamily="34" charset="0"/>
                <a:cs typeface="B Mitra" panose="00000400000000000000" pitchFamily="2" charset="-78"/>
              </a:rPr>
              <a:t>:</a:t>
            </a:r>
          </a:p>
          <a:p>
            <a:pPr marL="0" indent="0" algn="just" rtl="1">
              <a:buNone/>
            </a:pPr>
            <a:r>
              <a:rPr lang="fa-IR" kern="100" dirty="0">
                <a:latin typeface="Calibri" panose="020F0502020204030204" pitchFamily="34" charset="0"/>
                <a:ea typeface="Calibri" panose="020F0502020204030204" pitchFamily="34" charset="0"/>
                <a:cs typeface="B Mitra" panose="00000400000000000000" pitchFamily="2" charset="-78"/>
              </a:rPr>
              <a:t>1. </a:t>
            </a:r>
            <a:r>
              <a:rPr lang="ar-SA" kern="100" dirty="0">
                <a:effectLst/>
                <a:latin typeface="Calibri" panose="020F0502020204030204" pitchFamily="34" charset="0"/>
                <a:ea typeface="Calibri" panose="020F0502020204030204" pitchFamily="34" charset="0"/>
                <a:cs typeface="B Mitra" panose="00000400000000000000" pitchFamily="2" charset="-78"/>
              </a:rPr>
              <a:t>رویکرد مبتنی بر یادگیری دوگانه پیشنهادی که یادگیری عمیق و یادگیری ماشین را ترکیب می‌کند. </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marL="0" indent="0" algn="just" rtl="1">
              <a:buNone/>
            </a:pPr>
            <a:r>
              <a:rPr lang="fa-IR" kern="100" dirty="0">
                <a:effectLst/>
                <a:latin typeface="Calibri" panose="020F0502020204030204" pitchFamily="34" charset="0"/>
                <a:ea typeface="Calibri" panose="020F0502020204030204" pitchFamily="34" charset="0"/>
                <a:cs typeface="B Mitra" panose="00000400000000000000" pitchFamily="2" charset="-78"/>
              </a:rPr>
              <a:t>2. </a:t>
            </a:r>
            <a:r>
              <a:rPr lang="ar-SA" kern="100" dirty="0">
                <a:effectLst/>
                <a:latin typeface="Calibri" panose="020F0502020204030204" pitchFamily="34" charset="0"/>
                <a:ea typeface="Calibri" panose="020F0502020204030204" pitchFamily="34" charset="0"/>
                <a:cs typeface="B Mitra" panose="00000400000000000000" pitchFamily="2" charset="-78"/>
              </a:rPr>
              <a:t>از شبکه عصبی عمیق برای به دست آوردن ویژگی های عمیق برای طبقه بندی تصاویر شبکیه استفاده کرد.</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marL="0" indent="0" algn="just" rtl="1">
              <a:buNone/>
            </a:pPr>
            <a:r>
              <a:rPr lang="fa-IR" kern="100" dirty="0">
                <a:effectLst/>
                <a:latin typeface="Calibri" panose="020F0502020204030204" pitchFamily="34" charset="0"/>
                <a:ea typeface="Calibri" panose="020F0502020204030204" pitchFamily="34" charset="0"/>
                <a:cs typeface="B Mitra" panose="00000400000000000000" pitchFamily="2" charset="-78"/>
              </a:rPr>
              <a:t>3. </a:t>
            </a:r>
            <a:r>
              <a:rPr lang="ar-SA" kern="100" dirty="0">
                <a:effectLst/>
                <a:latin typeface="Calibri" panose="020F0502020204030204" pitchFamily="34" charset="0"/>
                <a:ea typeface="Calibri" panose="020F0502020204030204" pitchFamily="34" charset="0"/>
                <a:cs typeface="B Mitra" panose="00000400000000000000" pitchFamily="2" charset="-78"/>
              </a:rPr>
              <a:t>روش طبقه‌بندی ترکیبی پیشنهادی که دقت طبقه‌بندی تصاویر گلوکوماتوز شبکیه را بهبود می‌بخشد. </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p:txBody>
      </p:sp>
      <p:sp>
        <p:nvSpPr>
          <p:cNvPr id="4" name="Slide Number Placeholder 3">
            <a:extLst>
              <a:ext uri="{FF2B5EF4-FFF2-40B4-BE49-F238E27FC236}">
                <a16:creationId xmlns:a16="http://schemas.microsoft.com/office/drawing/2014/main" id="{F9D2FE9A-10CF-A24C-A5C3-5A16185E8BBD}"/>
              </a:ext>
            </a:extLst>
          </p:cNvPr>
          <p:cNvSpPr>
            <a:spLocks noGrp="1"/>
          </p:cNvSpPr>
          <p:nvPr>
            <p:ph type="sldNum" sz="quarter" idx="12"/>
          </p:nvPr>
        </p:nvSpPr>
        <p:spPr/>
        <p:txBody>
          <a:bodyPr/>
          <a:lstStyle/>
          <a:p>
            <a:fld id="{EA0E75CD-7337-44CB-918F-80C0BCF62570}" type="slidenum">
              <a:rPr lang="en-US" smtClean="0"/>
              <a:t>21</a:t>
            </a:fld>
            <a:endParaRPr lang="en-US"/>
          </a:p>
        </p:txBody>
      </p:sp>
    </p:spTree>
    <p:extLst>
      <p:ext uri="{BB962C8B-B14F-4D97-AF65-F5344CB8AC3E}">
        <p14:creationId xmlns:p14="http://schemas.microsoft.com/office/powerpoint/2010/main" val="89971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AC02-36F0-4275-795F-4D5497A10542}"/>
              </a:ext>
            </a:extLst>
          </p:cNvPr>
          <p:cNvSpPr>
            <a:spLocks noGrp="1"/>
          </p:cNvSpPr>
          <p:nvPr>
            <p:ph type="title"/>
          </p:nvPr>
        </p:nvSpPr>
        <p:spPr/>
        <p:txBody>
          <a:bodyPr/>
          <a:lstStyle/>
          <a:p>
            <a:pPr algn="r"/>
            <a:r>
              <a:rPr lang="fa-IR" dirty="0">
                <a:cs typeface="B Titr" panose="00000700000000000000" pitchFamily="2" charset="-78"/>
              </a:rPr>
              <a:t>ساختار مقاله: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675CC95E-CE80-883C-A450-455D86B6808A}"/>
              </a:ext>
            </a:extLst>
          </p:cNvPr>
          <p:cNvSpPr>
            <a:spLocks noGrp="1"/>
          </p:cNvSpPr>
          <p:nvPr>
            <p:ph idx="1"/>
          </p:nvPr>
        </p:nvSpPr>
        <p:spPr/>
        <p:txBody>
          <a:bodyPr>
            <a:normAutofit/>
          </a:bodyPr>
          <a:lstStyle/>
          <a:p>
            <a:pPr algn="r" rtl="1"/>
            <a:r>
              <a:rPr lang="ar-SA" dirty="0">
                <a:effectLst/>
                <a:latin typeface="Calibri" panose="020F0502020204030204" pitchFamily="34" charset="0"/>
                <a:ea typeface="Calibri" panose="020F0502020204030204" pitchFamily="34" charset="0"/>
                <a:cs typeface="B Mitra" panose="00000400000000000000" pitchFamily="2" charset="-78"/>
              </a:rPr>
              <a:t>در بخش 2، عملکردهای شبکه عصبی عمیق و طبقه بندی کننده های مختلف توضیح داده شده است.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effectLst/>
                <a:latin typeface="Calibri" panose="020F0502020204030204" pitchFamily="34" charset="0"/>
                <a:ea typeface="Calibri" panose="020F0502020204030204" pitchFamily="34" charset="0"/>
                <a:cs typeface="B Mitra" panose="00000400000000000000" pitchFamily="2" charset="-78"/>
              </a:rPr>
              <a:t>بخش 3 هر مرحله از سیستم پیشنهادی را شرح می دهد. </a:t>
            </a:r>
            <a:endParaRPr lang="fa-IR" dirty="0">
              <a:latin typeface="Calibri" panose="020F0502020204030204" pitchFamily="34" charset="0"/>
              <a:ea typeface="Calibri" panose="020F0502020204030204" pitchFamily="34" charset="0"/>
              <a:cs typeface="B Mitra" panose="00000400000000000000" pitchFamily="2" charset="-78"/>
            </a:endParaRPr>
          </a:p>
          <a:p>
            <a:pPr algn="r" rtl="1"/>
            <a:r>
              <a:rPr lang="ar-SA" dirty="0">
                <a:effectLst/>
                <a:latin typeface="Calibri" panose="020F0502020204030204" pitchFamily="34" charset="0"/>
                <a:ea typeface="Calibri" panose="020F0502020204030204" pitchFamily="34" charset="0"/>
                <a:cs typeface="B Mitra" panose="00000400000000000000" pitchFamily="2" charset="-78"/>
              </a:rPr>
              <a:t>نتایج مربوط به عملکرد سیستم پیشنهادی شرح داده شده در بخش 4</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effectLst/>
                <a:latin typeface="Calibri" panose="020F0502020204030204" pitchFamily="34" charset="0"/>
                <a:ea typeface="Calibri" panose="020F0502020204030204" pitchFamily="34" charset="0"/>
                <a:cs typeface="B Mitra" panose="00000400000000000000" pitchFamily="2" charset="-78"/>
              </a:rPr>
              <a:t>و پس از پایان بحث در بخش 5</a:t>
            </a:r>
            <a:r>
              <a:rPr lang="en-US" dirty="0">
                <a:effectLst/>
                <a:latin typeface="Calibri" panose="020F0502020204030204" pitchFamily="34" charset="0"/>
                <a:ea typeface="Calibri" panose="020F0502020204030204" pitchFamily="34" charset="0"/>
                <a:cs typeface="B Mitra" panose="00000400000000000000" pitchFamily="2" charset="-78"/>
              </a:rPr>
              <a:t>.</a:t>
            </a:r>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C923BA3E-5510-1FAD-85E7-C4E99D8E1C27}"/>
              </a:ext>
            </a:extLst>
          </p:cNvPr>
          <p:cNvSpPr>
            <a:spLocks noGrp="1"/>
          </p:cNvSpPr>
          <p:nvPr>
            <p:ph type="sldNum" sz="quarter" idx="12"/>
          </p:nvPr>
        </p:nvSpPr>
        <p:spPr/>
        <p:txBody>
          <a:bodyPr/>
          <a:lstStyle/>
          <a:p>
            <a:fld id="{EA0E75CD-7337-44CB-918F-80C0BCF62570}" type="slidenum">
              <a:rPr lang="en-US" smtClean="0"/>
              <a:t>22</a:t>
            </a:fld>
            <a:endParaRPr lang="en-US"/>
          </a:p>
        </p:txBody>
      </p:sp>
    </p:spTree>
    <p:extLst>
      <p:ext uri="{BB962C8B-B14F-4D97-AF65-F5344CB8AC3E}">
        <p14:creationId xmlns:p14="http://schemas.microsoft.com/office/powerpoint/2010/main" val="281851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A567-EB34-94D4-FD07-98F7522B3C99}"/>
              </a:ext>
            </a:extLst>
          </p:cNvPr>
          <p:cNvSpPr>
            <a:spLocks noGrp="1"/>
          </p:cNvSpPr>
          <p:nvPr>
            <p:ph type="title"/>
          </p:nvPr>
        </p:nvSpPr>
        <p:spPr/>
        <p:txBody>
          <a:bodyPr>
            <a:normAutofit fontScale="90000"/>
          </a:bodyPr>
          <a:lstStyle/>
          <a:p>
            <a:pPr algn="l"/>
            <a:br>
              <a:rPr lang="fa-IR" sz="1800" kern="100" dirty="0">
                <a:effectLst/>
                <a:latin typeface="Calibri" panose="020F0502020204030204" pitchFamily="34" charset="0"/>
                <a:ea typeface="Calibri" panose="020F0502020204030204" pitchFamily="34" charset="0"/>
                <a:cs typeface="B Titr" panose="00000700000000000000" pitchFamily="2" charset="-78"/>
              </a:rPr>
            </a:br>
            <a:br>
              <a:rPr lang="fa-IR" sz="1800" kern="100" dirty="0">
                <a:effectLst/>
                <a:latin typeface="Calibri" panose="020F0502020204030204" pitchFamily="34" charset="0"/>
                <a:ea typeface="Calibri" panose="020F0502020204030204" pitchFamily="34" charset="0"/>
                <a:cs typeface="B Titr" panose="00000700000000000000" pitchFamily="2" charset="-78"/>
              </a:rPr>
            </a:br>
            <a:br>
              <a:rPr lang="fa-IR" sz="1800" kern="100" dirty="0">
                <a:effectLst/>
                <a:latin typeface="Calibri" panose="020F0502020204030204" pitchFamily="34" charset="0"/>
                <a:ea typeface="Calibri" panose="020F0502020204030204" pitchFamily="34" charset="0"/>
                <a:cs typeface="B Titr" panose="00000700000000000000" pitchFamily="2" charset="-78"/>
              </a:rPr>
            </a:br>
            <a:r>
              <a:rPr lang="en-US" sz="4900" kern="100" dirty="0">
                <a:effectLst/>
                <a:latin typeface="Calibri" panose="020F0502020204030204" pitchFamily="34" charset="0"/>
                <a:ea typeface="Calibri" panose="020F0502020204030204" pitchFamily="34" charset="0"/>
                <a:cs typeface="B Titr" panose="00000700000000000000" pitchFamily="2" charset="-78"/>
              </a:rPr>
              <a:t>Background</a:t>
            </a:r>
            <a:br>
              <a:rPr lang="en-US" sz="1800"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B Titr" panose="00000700000000000000" pitchFamily="2" charset="-78"/>
              </a:rPr>
            </a:b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3868DDAE-0CF5-5ABC-9D2C-1937400471E8}"/>
              </a:ext>
            </a:extLst>
          </p:cNvPr>
          <p:cNvSpPr>
            <a:spLocks noGrp="1"/>
          </p:cNvSpPr>
          <p:nvPr>
            <p:ph idx="1"/>
          </p:nvPr>
        </p:nvSpPr>
        <p:spPr/>
        <p:txBody>
          <a:bodyPr>
            <a:normAutofit/>
          </a:bodyPr>
          <a:lstStyle/>
          <a:p>
            <a:pPr algn="r" rtl="1"/>
            <a:r>
              <a:rPr lang="ar-SA" kern="100" dirty="0">
                <a:effectLst/>
                <a:latin typeface="Calibri" panose="020F0502020204030204" pitchFamily="34" charset="0"/>
                <a:ea typeface="Calibri" panose="020F0502020204030204" pitchFamily="34" charset="0"/>
                <a:cs typeface="B Mitra" panose="00000400000000000000" pitchFamily="2" charset="-78"/>
              </a:rPr>
              <a:t>در این بخش اطلاعات اصطلاحات مختلف مورد استفاده در سیستم پیشنهادی مورد بحث قرار گرفته است.</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r>
              <a:rPr lang="en-US" b="1" kern="100" dirty="0">
                <a:latin typeface="Calibri" panose="020F0502020204030204" pitchFamily="34" charset="0"/>
                <a:ea typeface="Calibri" panose="020F0502020204030204" pitchFamily="34" charset="0"/>
                <a:cs typeface="B Nazanin" panose="00000400000000000000" pitchFamily="2" charset="-78"/>
              </a:rPr>
              <a:t>2.1. </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kern="100" dirty="0">
                <a:effectLst/>
                <a:latin typeface="Calibri" panose="020F0502020204030204" pitchFamily="34" charset="0"/>
                <a:ea typeface="Calibri" panose="020F0502020204030204" pitchFamily="34" charset="0"/>
                <a:cs typeface="B Nazanin" panose="00000400000000000000" pitchFamily="2" charset="-78"/>
              </a:rPr>
              <a:t>2.1. </a:t>
            </a:r>
            <a:r>
              <a:rPr lang="ar-SA" b="1" kern="100" dirty="0">
                <a:effectLst/>
                <a:latin typeface="Calibri" panose="020F0502020204030204" pitchFamily="34" charset="0"/>
                <a:ea typeface="Calibri" panose="020F0502020204030204" pitchFamily="34" charset="0"/>
                <a:cs typeface="B Nazanin" panose="00000400000000000000" pitchFamily="2" charset="-78"/>
              </a:rPr>
              <a:t>شبکه عصبی عمیق (</a:t>
            </a:r>
            <a:r>
              <a:rPr lang="en-US" b="1" kern="100" dirty="0">
                <a:effectLst/>
                <a:latin typeface="Calibri" panose="020F0502020204030204" pitchFamily="34" charset="0"/>
                <a:ea typeface="Calibri" panose="020F0502020204030204" pitchFamily="34" charset="0"/>
                <a:cs typeface="B Nazanin" panose="00000400000000000000" pitchFamily="2" charset="-78"/>
              </a:rPr>
              <a:t>DNN</a:t>
            </a:r>
            <a:r>
              <a:rPr lang="ar-SA" b="1" kern="100" dirty="0">
                <a:effectLst/>
                <a:latin typeface="Calibri" panose="020F0502020204030204" pitchFamily="34" charset="0"/>
                <a:ea typeface="Calibri" panose="020F0502020204030204" pitchFamily="34" charset="0"/>
                <a:cs typeface="B Nazanin" panose="00000400000000000000" pitchFamily="2" charset="-78"/>
              </a:rPr>
              <a:t>)</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rtl="1">
              <a:buNone/>
            </a:pPr>
            <a:r>
              <a:rPr lang="fa-IR" dirty="0">
                <a:effectLst/>
                <a:latin typeface="Cambria Math" panose="02040503050406030204" pitchFamily="18" charset="0"/>
                <a:ea typeface="Calibri" panose="020F0502020204030204" pitchFamily="34" charset="0"/>
                <a:cs typeface="B Mitra" panose="00000400000000000000" pitchFamily="2" charset="-78"/>
              </a:rPr>
              <a:t>او</a:t>
            </a:r>
            <a:r>
              <a:rPr lang="ar-SA" dirty="0">
                <a:effectLst/>
                <a:latin typeface="Cambria Math" panose="02040503050406030204" pitchFamily="18" charset="0"/>
                <a:ea typeface="Calibri" panose="020F0502020204030204" pitchFamily="34" charset="0"/>
                <a:cs typeface="B Mitra" panose="00000400000000000000" pitchFamily="2" charset="-78"/>
              </a:rPr>
              <a:t>لین شبکه عصبی</a:t>
            </a:r>
            <a:r>
              <a:rPr lang="en-US" dirty="0">
                <a:effectLst/>
                <a:latin typeface="Cambria Math" panose="02040503050406030204" pitchFamily="18" charset="0"/>
                <a:ea typeface="Calibri" panose="020F0502020204030204" pitchFamily="34" charset="0"/>
                <a:cs typeface="B Mitra" panose="00000400000000000000" pitchFamily="2" charset="-78"/>
              </a:rPr>
              <a:t> (NN) </a:t>
            </a:r>
            <a:r>
              <a:rPr lang="ar-SA" dirty="0">
                <a:effectLst/>
                <a:latin typeface="Cambria Math" panose="02040503050406030204" pitchFamily="18" charset="0"/>
                <a:ea typeface="Calibri" panose="020F0502020204030204" pitchFamily="34" charset="0"/>
                <a:cs typeface="B Mitra" panose="00000400000000000000" pitchFamily="2" charset="-78"/>
              </a:rPr>
              <a:t>توسط دکتر رابرت هچت نیلسن که مخترع اولین کامپیوترهای عصبی بود، معرفی شد</a:t>
            </a:r>
            <a:r>
              <a:rPr lang="fa-IR" dirty="0">
                <a:effectLst/>
                <a:latin typeface="Cambria Math" panose="02040503050406030204" pitchFamily="18" charset="0"/>
                <a:ea typeface="Calibri" panose="020F0502020204030204" pitchFamily="34" charset="0"/>
                <a:cs typeface="B Mitra" panose="00000400000000000000" pitchFamily="2" charset="-78"/>
              </a:rPr>
              <a:t>. </a:t>
            </a:r>
            <a:r>
              <a:rPr lang="ar-SA" dirty="0">
                <a:effectLst/>
                <a:latin typeface="Cambria Math" panose="02040503050406030204" pitchFamily="18" charset="0"/>
                <a:ea typeface="Calibri" panose="020F0502020204030204" pitchFamily="34" charset="0"/>
                <a:cs typeface="B Mitra" panose="00000400000000000000" pitchFamily="2" charset="-78"/>
              </a:rPr>
              <a:t>این شبکه اساساً به عنوان یک شبکه عصبی مصنوعی</a:t>
            </a:r>
            <a:r>
              <a:rPr lang="en-US" dirty="0">
                <a:effectLst/>
                <a:latin typeface="Cambria Math" panose="02040503050406030204" pitchFamily="18" charset="0"/>
                <a:ea typeface="Calibri" panose="020F0502020204030204" pitchFamily="34" charset="0"/>
                <a:cs typeface="B Mitra" panose="00000400000000000000" pitchFamily="2" charset="-78"/>
              </a:rPr>
              <a:t> (ANN) </a:t>
            </a:r>
            <a:r>
              <a:rPr lang="ar-SA" dirty="0">
                <a:effectLst/>
                <a:latin typeface="Cambria Math" panose="02040503050406030204" pitchFamily="18" charset="0"/>
                <a:ea typeface="Calibri" panose="020F0502020204030204" pitchFamily="34" charset="0"/>
                <a:cs typeface="B Mitra" panose="00000400000000000000" pitchFamily="2" charset="-78"/>
              </a:rPr>
              <a:t>شناخته می‌شود و به عنوان «سیستم محاسباتی متشکل از تعدادی عناصر پردازشی ساده و بسیار به هم پیوسته که اطلاعات را با پاسخ حالت پویا به ورودی‌های خارجی پردازش می‌کند» تعریف می‌شود. </a:t>
            </a:r>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2D9FC5F2-258A-5808-0F84-1EAF93886695}"/>
              </a:ext>
            </a:extLst>
          </p:cNvPr>
          <p:cNvSpPr>
            <a:spLocks noGrp="1"/>
          </p:cNvSpPr>
          <p:nvPr>
            <p:ph type="sldNum" sz="quarter" idx="12"/>
          </p:nvPr>
        </p:nvSpPr>
        <p:spPr/>
        <p:txBody>
          <a:bodyPr/>
          <a:lstStyle/>
          <a:p>
            <a:fld id="{EA0E75CD-7337-44CB-918F-80C0BCF62570}" type="slidenum">
              <a:rPr lang="en-US" smtClean="0"/>
              <a:t>23</a:t>
            </a:fld>
            <a:endParaRPr lang="en-US"/>
          </a:p>
        </p:txBody>
      </p:sp>
    </p:spTree>
    <p:extLst>
      <p:ext uri="{BB962C8B-B14F-4D97-AF65-F5344CB8AC3E}">
        <p14:creationId xmlns:p14="http://schemas.microsoft.com/office/powerpoint/2010/main" val="111877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347F-DDB0-0AB3-68C2-C2D15665B29F}"/>
              </a:ext>
            </a:extLst>
          </p:cNvPr>
          <p:cNvSpPr>
            <a:spLocks noGrp="1"/>
          </p:cNvSpPr>
          <p:nvPr>
            <p:ph type="title"/>
          </p:nvPr>
        </p:nvSpPr>
        <p:spPr/>
        <p:txBody>
          <a:bodyPr>
            <a:normAutofit fontScale="90000"/>
          </a:bodyPr>
          <a:lstStyle/>
          <a:p>
            <a:pPr algn="l"/>
            <a:br>
              <a:rPr lang="fa-IR" sz="4400" b="1" kern="100" dirty="0">
                <a:effectLst/>
                <a:latin typeface="Calibri" panose="020F0502020204030204" pitchFamily="34" charset="0"/>
                <a:ea typeface="Calibri" panose="020F0502020204030204" pitchFamily="34" charset="0"/>
                <a:cs typeface="B Titr" panose="00000700000000000000" pitchFamily="2" charset="-78"/>
              </a:rPr>
            </a:br>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fa-IR" sz="4400" kern="100" dirty="0">
                <a:effectLst/>
                <a:latin typeface="Calibri" panose="020F0502020204030204" pitchFamily="34" charset="0"/>
                <a:ea typeface="Calibri" panose="020F0502020204030204" pitchFamily="34" charset="0"/>
                <a:cs typeface="B Titr" panose="00000700000000000000" pitchFamily="2" charset="-78"/>
              </a:rPr>
              <a:t>/</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55828C0-DF5B-0425-629D-53C4144151A8}"/>
              </a:ext>
            </a:extLst>
          </p:cNvPr>
          <p:cNvSpPr>
            <a:spLocks noGrp="1"/>
          </p:cNvSpPr>
          <p:nvPr>
            <p:ph idx="1"/>
          </p:nvPr>
        </p:nvSpPr>
        <p:spPr/>
        <p:txBody>
          <a:bodyPr>
            <a:normAutofit/>
          </a:bodyPr>
          <a:lstStyle/>
          <a:p>
            <a:pPr algn="just" rtl="1"/>
            <a:r>
              <a:rPr lang="ar-SA" dirty="0">
                <a:effectLst/>
                <a:latin typeface="Cambria Math" panose="02040503050406030204" pitchFamily="18" charset="0"/>
                <a:ea typeface="Calibri" panose="020F0502020204030204" pitchFamily="34" charset="0"/>
                <a:cs typeface="B Mitra" panose="00000400000000000000" pitchFamily="2" charset="-78"/>
              </a:rPr>
              <a:t>این شبکه که به آن شبکه عصبی انتقال</a:t>
            </a:r>
            <a:r>
              <a:rPr lang="en-US" dirty="0">
                <a:effectLst/>
                <a:latin typeface="Cambria Math" panose="02040503050406030204" pitchFamily="18" charset="0"/>
                <a:ea typeface="Calibri" panose="020F0502020204030204" pitchFamily="34" charset="0"/>
                <a:cs typeface="B Mitra" panose="00000400000000000000" pitchFamily="2" charset="-78"/>
              </a:rPr>
              <a:t> (FNN) </a:t>
            </a:r>
            <a:r>
              <a:rPr lang="ar-SA" dirty="0">
                <a:effectLst/>
                <a:latin typeface="Cambria Math" panose="02040503050406030204" pitchFamily="18" charset="0"/>
                <a:ea typeface="Calibri" panose="020F0502020204030204" pitchFamily="34" charset="0"/>
                <a:cs typeface="B Mitra" panose="00000400000000000000" pitchFamily="2" charset="-78"/>
              </a:rPr>
              <a:t>نیز گفته می شود در برنامه هایی مانند تجزیه و تحلیل داده های بزرگ، تشخیص شخص و پیش بینی داده ها استفاده می شود. </a:t>
            </a:r>
            <a:endParaRPr lang="fa-IR" dirty="0">
              <a:effectLst/>
              <a:latin typeface="Cambria Math" panose="02040503050406030204" pitchFamily="18" charset="0"/>
              <a:ea typeface="Calibri" panose="020F0502020204030204" pitchFamily="34" charset="0"/>
              <a:cs typeface="B Mitra" panose="00000400000000000000" pitchFamily="2" charset="-78"/>
            </a:endParaRPr>
          </a:p>
          <a:p>
            <a:pPr algn="just" rtl="1"/>
            <a:r>
              <a:rPr lang="ar-SA" dirty="0">
                <a:effectLst/>
                <a:latin typeface="Cambria Math" panose="02040503050406030204" pitchFamily="18" charset="0"/>
                <a:ea typeface="Calibri" panose="020F0502020204030204" pitchFamily="34" charset="0"/>
                <a:cs typeface="B Mitra" panose="00000400000000000000" pitchFamily="2" charset="-78"/>
              </a:rPr>
              <a:t>یک مدل ساده برای شبکه عصبی در شکل 1 نشان داده شده است. </a:t>
            </a:r>
            <a:endParaRPr lang="fa-IR" dirty="0">
              <a:effectLst/>
              <a:latin typeface="Cambria Math" panose="02040503050406030204" pitchFamily="18" charset="0"/>
              <a:ea typeface="Calibri" panose="020F0502020204030204" pitchFamily="34" charset="0"/>
              <a:cs typeface="B Mitra" panose="00000400000000000000" pitchFamily="2" charset="-78"/>
            </a:endParaRPr>
          </a:p>
          <a:p>
            <a:pPr algn="just" rtl="1"/>
            <a:r>
              <a:rPr lang="ar-SA" dirty="0">
                <a:effectLst/>
                <a:latin typeface="Cambria Math" panose="02040503050406030204" pitchFamily="18" charset="0"/>
                <a:ea typeface="Calibri" panose="020F0502020204030204" pitchFamily="34" charset="0"/>
                <a:cs typeface="B Mitra" panose="00000400000000000000" pitchFamily="2" charset="-78"/>
              </a:rPr>
              <a:t>شبکه عمدتاً دارای سه لایه است: لایه ورودی، لایه پنهان و لایه خروجی. تعداد نورون ها یا گره ها به اندازه ورودی ها و خروجی ها بستگی دارد. هر گره به طور کامل به لایه های مجاور خود متصل است. گره های هر لایه مجاور توسط یک پیوند با وزن خاصی به هم متصل می شوند. </a:t>
            </a:r>
            <a:endParaRPr lang="fa-IR" dirty="0">
              <a:effectLst/>
              <a:latin typeface="Cambria Math" panose="02040503050406030204" pitchFamily="18" charset="0"/>
              <a:ea typeface="Calibri" panose="020F0502020204030204" pitchFamily="34" charset="0"/>
              <a:cs typeface="B Mitra" panose="00000400000000000000" pitchFamily="2" charset="-78"/>
            </a:endParaRPr>
          </a:p>
          <a:p>
            <a:pPr algn="just" rtl="1"/>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459398F6-B822-13B6-3A2C-899528A707CF}"/>
              </a:ext>
            </a:extLst>
          </p:cNvPr>
          <p:cNvSpPr>
            <a:spLocks noGrp="1"/>
          </p:cNvSpPr>
          <p:nvPr>
            <p:ph type="sldNum" sz="quarter" idx="12"/>
          </p:nvPr>
        </p:nvSpPr>
        <p:spPr/>
        <p:txBody>
          <a:bodyPr/>
          <a:lstStyle/>
          <a:p>
            <a:fld id="{EA0E75CD-7337-44CB-918F-80C0BCF62570}" type="slidenum">
              <a:rPr lang="en-US" smtClean="0"/>
              <a:t>24</a:t>
            </a:fld>
            <a:endParaRPr lang="en-US"/>
          </a:p>
        </p:txBody>
      </p:sp>
    </p:spTree>
    <p:extLst>
      <p:ext uri="{BB962C8B-B14F-4D97-AF65-F5344CB8AC3E}">
        <p14:creationId xmlns:p14="http://schemas.microsoft.com/office/powerpoint/2010/main" val="2825060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E037-4A6C-05CC-7562-75088DD366CD}"/>
              </a:ext>
            </a:extLst>
          </p:cNvPr>
          <p:cNvSpPr>
            <a:spLocks noGrp="1"/>
          </p:cNvSpPr>
          <p:nvPr>
            <p:ph type="title"/>
          </p:nvPr>
        </p:nvSpPr>
        <p:spPr/>
        <p:txBody>
          <a:bodyPr>
            <a:normAutofit fontScale="90000"/>
          </a:bodyPr>
          <a:lstStyle/>
          <a:p>
            <a:pPr algn="l"/>
            <a:br>
              <a:rPr lang="fa-IR" sz="4400" b="1" kern="100" dirty="0">
                <a:effectLst/>
                <a:latin typeface="Calibri" panose="020F0502020204030204" pitchFamily="34" charset="0"/>
                <a:ea typeface="Calibri" panose="020F0502020204030204" pitchFamily="34" charset="0"/>
                <a:cs typeface="B Titr" panose="00000700000000000000" pitchFamily="2" charset="-78"/>
              </a:rPr>
            </a:br>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fa-IR" sz="4400" kern="100" dirty="0">
                <a:effectLst/>
                <a:latin typeface="Calibri" panose="020F0502020204030204" pitchFamily="34" charset="0"/>
                <a:ea typeface="Calibri" panose="020F0502020204030204" pitchFamily="34" charset="0"/>
                <a:cs typeface="B Titr" panose="00000700000000000000" pitchFamily="2" charset="-78"/>
              </a:rPr>
              <a:t>/</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0188515D-F82B-696C-9198-E0EDF25C36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905" y="2588455"/>
            <a:ext cx="9298744" cy="3502856"/>
          </a:xfrm>
        </p:spPr>
      </p:pic>
      <p:sp>
        <p:nvSpPr>
          <p:cNvPr id="3" name="Slide Number Placeholder 2">
            <a:extLst>
              <a:ext uri="{FF2B5EF4-FFF2-40B4-BE49-F238E27FC236}">
                <a16:creationId xmlns:a16="http://schemas.microsoft.com/office/drawing/2014/main" id="{CE5B4DC4-6EF1-0D82-B1DC-FD3BB5BFC162}"/>
              </a:ext>
            </a:extLst>
          </p:cNvPr>
          <p:cNvSpPr>
            <a:spLocks noGrp="1"/>
          </p:cNvSpPr>
          <p:nvPr>
            <p:ph type="sldNum" sz="quarter" idx="12"/>
          </p:nvPr>
        </p:nvSpPr>
        <p:spPr/>
        <p:txBody>
          <a:bodyPr/>
          <a:lstStyle/>
          <a:p>
            <a:fld id="{EA0E75CD-7337-44CB-918F-80C0BCF62570}" type="slidenum">
              <a:rPr lang="en-US" smtClean="0"/>
              <a:t>25</a:t>
            </a:fld>
            <a:endParaRPr lang="en-US"/>
          </a:p>
        </p:txBody>
      </p:sp>
    </p:spTree>
    <p:extLst>
      <p:ext uri="{BB962C8B-B14F-4D97-AF65-F5344CB8AC3E}">
        <p14:creationId xmlns:p14="http://schemas.microsoft.com/office/powerpoint/2010/main" val="3478050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ABBD-1C9E-CF13-EFA2-4A1A5F7125BE}"/>
              </a:ext>
            </a:extLst>
          </p:cNvPr>
          <p:cNvSpPr>
            <a:spLocks noGrp="1"/>
          </p:cNvSpPr>
          <p:nvPr>
            <p:ph type="title"/>
          </p:nvPr>
        </p:nvSpPr>
        <p:spPr/>
        <p:txBody>
          <a:bodyPr>
            <a:normAutofit fontScale="90000"/>
          </a:bodyPr>
          <a:lstStyle/>
          <a:p>
            <a:pPr algn="l"/>
            <a:br>
              <a:rPr lang="fa-IR" sz="4400" b="1" kern="100" dirty="0">
                <a:effectLst/>
                <a:latin typeface="Calibri" panose="020F0502020204030204" pitchFamily="34" charset="0"/>
                <a:ea typeface="Calibri" panose="020F0502020204030204" pitchFamily="34" charset="0"/>
                <a:cs typeface="B Titr" panose="00000700000000000000" pitchFamily="2" charset="-78"/>
              </a:rPr>
            </a:br>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fa-IR" sz="4400" kern="100" dirty="0">
                <a:effectLst/>
                <a:latin typeface="Calibri" panose="020F0502020204030204" pitchFamily="34" charset="0"/>
                <a:ea typeface="Calibri" panose="020F0502020204030204" pitchFamily="34" charset="0"/>
                <a:cs typeface="B Titr" panose="00000700000000000000" pitchFamily="2" charset="-78"/>
              </a:rPr>
              <a:t>/</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86AF79A7-C007-0FC6-0887-E32CF28C1569}"/>
              </a:ext>
            </a:extLst>
          </p:cNvPr>
          <p:cNvSpPr>
            <a:spLocks noGrp="1"/>
          </p:cNvSpPr>
          <p:nvPr>
            <p:ph idx="1"/>
          </p:nvPr>
        </p:nvSpPr>
        <p:spPr/>
        <p:txBody>
          <a:bodyPr>
            <a:normAutofit/>
          </a:bodyPr>
          <a:lstStyle/>
          <a:p>
            <a:pPr algn="r" rtl="1"/>
            <a:r>
              <a:rPr lang="ar-SA" dirty="0">
                <a:effectLst/>
                <a:latin typeface="Cambria Math" panose="02040503050406030204" pitchFamily="18" charset="0"/>
                <a:ea typeface="Calibri" panose="020F0502020204030204" pitchFamily="34" charset="0"/>
                <a:cs typeface="B Mitra" panose="00000400000000000000" pitchFamily="2" charset="-78"/>
              </a:rPr>
              <a:t>عملکرد هر گره در شبکه عصبی در شکل 2 نشان داده شده است.</a:t>
            </a:r>
            <a:endParaRPr lang="fa-IR" dirty="0">
              <a:effectLst/>
              <a:latin typeface="Cambria Math" panose="02040503050406030204" pitchFamily="18" charset="0"/>
              <a:ea typeface="Calibri" panose="020F0502020204030204" pitchFamily="34" charset="0"/>
              <a:cs typeface="B Mitra" panose="00000400000000000000" pitchFamily="2" charset="-78"/>
            </a:endParaRPr>
          </a:p>
          <a:p>
            <a:pPr algn="just" rtl="1"/>
            <a:r>
              <a:rPr lang="ar-SA" dirty="0">
                <a:latin typeface="Cambria Math" panose="02040503050406030204" pitchFamily="18" charset="0"/>
                <a:cs typeface="B Mitra" panose="00000400000000000000" pitchFamily="2" charset="-78"/>
              </a:rPr>
              <a:t>بنابراین، توابع فعال سازی مانند سیگموئید و</a:t>
            </a:r>
            <a:r>
              <a:rPr lang="en-US" dirty="0" err="1">
                <a:latin typeface="Cambria Math" panose="02040503050406030204" pitchFamily="18" charset="0"/>
                <a:cs typeface="B Mitra" panose="00000400000000000000" pitchFamily="2" charset="-78"/>
              </a:rPr>
              <a:t>ReLU</a:t>
            </a:r>
            <a:r>
              <a:rPr lang="fa-IR" dirty="0">
                <a:latin typeface="Cambria Math" panose="02040503050406030204" pitchFamily="18" charset="0"/>
                <a:cs typeface="B Mitra" panose="00000400000000000000" pitchFamily="2" charset="-78"/>
              </a:rPr>
              <a:t> (</a:t>
            </a:r>
            <a:r>
              <a:rPr lang="ar-SA" dirty="0">
                <a:latin typeface="Cambria Math" panose="02040503050406030204" pitchFamily="18" charset="0"/>
                <a:cs typeface="B Mitra" panose="00000400000000000000" pitchFamily="2" charset="-78"/>
              </a:rPr>
              <a:t>واحد خطی اصلاح شده) با شبکه عصبی استفاده می شود.</a:t>
            </a:r>
            <a:endParaRPr lang="fa-IR" dirty="0">
              <a:latin typeface="Cambria Math" panose="02040503050406030204" pitchFamily="18" charset="0"/>
              <a:cs typeface="B Mitra" panose="00000400000000000000" pitchFamily="2" charset="-78"/>
            </a:endParaRPr>
          </a:p>
          <a:p>
            <a:pPr algn="just" rtl="1"/>
            <a:r>
              <a:rPr lang="ar-SA" dirty="0">
                <a:effectLst/>
                <a:latin typeface="Cambria Math" panose="02040503050406030204" pitchFamily="18" charset="0"/>
                <a:ea typeface="Calibri" panose="020F0502020204030204" pitchFamily="34" charset="0"/>
                <a:cs typeface="B Mitra" panose="00000400000000000000" pitchFamily="2" charset="-78"/>
              </a:rPr>
              <a:t>بایاس برای جابجایی تابع فعال سازی برای پیش بینی بهتر داده ها استفاده می شود. </a:t>
            </a:r>
            <a:r>
              <a:rPr lang="ar-SA" dirty="0">
                <a:latin typeface="Cambria Math" panose="02040503050406030204" pitchFamily="18" charset="0"/>
                <a:cs typeface="B Mitra" panose="00000400000000000000" pitchFamily="2" charset="-78"/>
              </a:rPr>
              <a:t> </a:t>
            </a:r>
            <a:endParaRPr lang="en-US" dirty="0">
              <a:latin typeface="Cambria Math" panose="02040503050406030204" pitchFamily="18" charset="0"/>
              <a:cs typeface="B Mitra" panose="00000400000000000000" pitchFamily="2" charset="-78"/>
            </a:endParaRPr>
          </a:p>
        </p:txBody>
      </p:sp>
      <p:sp>
        <p:nvSpPr>
          <p:cNvPr id="4" name="Slide Number Placeholder 3">
            <a:extLst>
              <a:ext uri="{FF2B5EF4-FFF2-40B4-BE49-F238E27FC236}">
                <a16:creationId xmlns:a16="http://schemas.microsoft.com/office/drawing/2014/main" id="{D7819E55-C43E-2510-052F-535BCC0838DF}"/>
              </a:ext>
            </a:extLst>
          </p:cNvPr>
          <p:cNvSpPr>
            <a:spLocks noGrp="1"/>
          </p:cNvSpPr>
          <p:nvPr>
            <p:ph type="sldNum" sz="quarter" idx="12"/>
          </p:nvPr>
        </p:nvSpPr>
        <p:spPr/>
        <p:txBody>
          <a:bodyPr/>
          <a:lstStyle/>
          <a:p>
            <a:fld id="{EA0E75CD-7337-44CB-918F-80C0BCF62570}" type="slidenum">
              <a:rPr lang="en-US" smtClean="0"/>
              <a:t>26</a:t>
            </a:fld>
            <a:endParaRPr lang="en-US"/>
          </a:p>
        </p:txBody>
      </p:sp>
    </p:spTree>
    <p:extLst>
      <p:ext uri="{BB962C8B-B14F-4D97-AF65-F5344CB8AC3E}">
        <p14:creationId xmlns:p14="http://schemas.microsoft.com/office/powerpoint/2010/main" val="1663617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0250-0E22-5585-0B6A-9BDCBBFA0402}"/>
              </a:ext>
            </a:extLst>
          </p:cNvPr>
          <p:cNvSpPr>
            <a:spLocks noGrp="1"/>
          </p:cNvSpPr>
          <p:nvPr>
            <p:ph type="title"/>
          </p:nvPr>
        </p:nvSpPr>
        <p:spPr/>
        <p:txBody>
          <a:bodyPr>
            <a:normAutofit fontScale="90000"/>
          </a:bodyPr>
          <a:lstStyle/>
          <a:p>
            <a:pPr algn="l"/>
            <a:br>
              <a:rPr lang="fa-IR" sz="4400" b="1" kern="100" dirty="0">
                <a:effectLst/>
                <a:latin typeface="Calibri" panose="020F0502020204030204" pitchFamily="34" charset="0"/>
                <a:ea typeface="Calibri" panose="020F0502020204030204" pitchFamily="34" charset="0"/>
                <a:cs typeface="B Titr" panose="00000700000000000000" pitchFamily="2" charset="-78"/>
              </a:rPr>
            </a:br>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fa-IR" sz="4400" kern="100" dirty="0">
                <a:effectLst/>
                <a:latin typeface="Calibri" panose="020F0502020204030204" pitchFamily="34" charset="0"/>
                <a:ea typeface="Calibri" panose="020F0502020204030204" pitchFamily="34" charset="0"/>
                <a:cs typeface="B Titr" panose="00000700000000000000" pitchFamily="2" charset="-78"/>
              </a:rPr>
              <a:t>/</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286602B4-54C3-51AA-76AA-F8FF7F04B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769" y="2557463"/>
            <a:ext cx="9369083" cy="3561983"/>
          </a:xfrm>
        </p:spPr>
      </p:pic>
      <p:sp>
        <p:nvSpPr>
          <p:cNvPr id="3" name="Slide Number Placeholder 2">
            <a:extLst>
              <a:ext uri="{FF2B5EF4-FFF2-40B4-BE49-F238E27FC236}">
                <a16:creationId xmlns:a16="http://schemas.microsoft.com/office/drawing/2014/main" id="{5E8797CD-F270-9939-2AF6-68E00E4BD260}"/>
              </a:ext>
            </a:extLst>
          </p:cNvPr>
          <p:cNvSpPr>
            <a:spLocks noGrp="1"/>
          </p:cNvSpPr>
          <p:nvPr>
            <p:ph type="sldNum" sz="quarter" idx="12"/>
          </p:nvPr>
        </p:nvSpPr>
        <p:spPr/>
        <p:txBody>
          <a:bodyPr/>
          <a:lstStyle/>
          <a:p>
            <a:fld id="{EA0E75CD-7337-44CB-918F-80C0BCF62570}" type="slidenum">
              <a:rPr lang="en-US" smtClean="0"/>
              <a:t>27</a:t>
            </a:fld>
            <a:endParaRPr lang="en-US"/>
          </a:p>
        </p:txBody>
      </p:sp>
    </p:spTree>
    <p:extLst>
      <p:ext uri="{BB962C8B-B14F-4D97-AF65-F5344CB8AC3E}">
        <p14:creationId xmlns:p14="http://schemas.microsoft.com/office/powerpoint/2010/main" val="182501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F806-0C2C-D5D1-2312-7E00239F8F06}"/>
              </a:ext>
            </a:extLst>
          </p:cNvPr>
          <p:cNvSpPr>
            <a:spLocks noGrp="1"/>
          </p:cNvSpPr>
          <p:nvPr>
            <p:ph type="title"/>
          </p:nvPr>
        </p:nvSpPr>
        <p:spPr/>
        <p:txBody>
          <a:bodyPr>
            <a:normAutofit fontScale="90000"/>
          </a:bodyPr>
          <a:lstStyle/>
          <a:p>
            <a:pPr algn="l"/>
            <a:br>
              <a:rPr lang="en-US" sz="4400" b="1" kern="100" dirty="0">
                <a:effectLst/>
                <a:latin typeface="Calibri" panose="020F0502020204030204" pitchFamily="34" charset="0"/>
                <a:ea typeface="Calibri" panose="020F0502020204030204" pitchFamily="34" charset="0"/>
                <a:cs typeface="B Titr" panose="00000700000000000000" pitchFamily="2" charset="-78"/>
              </a:rPr>
            </a:br>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fa-IR" sz="4400" kern="100" dirty="0">
                <a:effectLst/>
                <a:latin typeface="Calibri" panose="020F0502020204030204" pitchFamily="34" charset="0"/>
                <a:ea typeface="Calibri" panose="020F0502020204030204" pitchFamily="34" charset="0"/>
                <a:cs typeface="B Titr" panose="00000700000000000000" pitchFamily="2" charset="-78"/>
              </a:rPr>
              <a:t>/</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90940E5-2D65-9C3A-25A5-BBAA010BDE32}"/>
              </a:ext>
            </a:extLst>
          </p:cNvPr>
          <p:cNvSpPr>
            <a:spLocks noGrp="1"/>
          </p:cNvSpPr>
          <p:nvPr>
            <p:ph idx="1"/>
          </p:nvPr>
        </p:nvSpPr>
        <p:spPr/>
        <p:txBody>
          <a:bodyPr/>
          <a:lstStyle/>
          <a:p>
            <a:pPr algn="just" rtl="1"/>
            <a:r>
              <a:rPr lang="ar-SA" kern="100" dirty="0">
                <a:effectLst/>
                <a:latin typeface="Cambria Math" panose="02040503050406030204" pitchFamily="18" charset="0"/>
                <a:ea typeface="Calibri" panose="020F0502020204030204" pitchFamily="34" charset="0"/>
                <a:cs typeface="B Mitra" panose="00000400000000000000" pitchFamily="2" charset="-78"/>
              </a:rPr>
              <a:t>خروجی این مدل (در شکل های 1 و 2 دیده می شود) را می توان با معادلات زیر ارائه کرد. </a:t>
            </a:r>
            <a:endParaRPr lang="fa-IR" kern="100" dirty="0">
              <a:effectLst/>
              <a:latin typeface="Cambria Math" panose="02040503050406030204" pitchFamily="18" charset="0"/>
              <a:ea typeface="Calibri" panose="020F0502020204030204" pitchFamily="34" charset="0"/>
              <a:cs typeface="B Mitra" panose="00000400000000000000" pitchFamily="2" charset="-78"/>
            </a:endParaRPr>
          </a:p>
          <a:p>
            <a:pPr algn="just"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marL="0" indent="0">
              <a:buNone/>
            </a:pP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     𝑦 = 𝑝 + 𝑏 </a:t>
            </a:r>
            <a:r>
              <a:rPr lang="fa-IR" sz="1800" kern="100" dirty="0">
                <a:effectLst/>
                <a:latin typeface="Cambria Math" panose="02040503050406030204" pitchFamily="18" charset="0"/>
                <a:ea typeface="Calibri" panose="020F0502020204030204" pitchFamily="34" charset="0"/>
                <a:cs typeface="Cambria Math" panose="02040503050406030204" pitchFamily="18" charset="0"/>
              </a:rPr>
              <a:t>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(1)</a:t>
            </a:r>
            <a:endParaRPr lang="fa-IR" sz="1800" kern="100" dirty="0">
              <a:effectLst/>
              <a:latin typeface="Cambria Math" panose="02040503050406030204" pitchFamily="18" charset="0"/>
              <a:ea typeface="Calibri" panose="020F0502020204030204" pitchFamily="34" charset="0"/>
              <a:cs typeface="Cambria Math" panose="02040503050406030204" pitchFamily="18" charset="0"/>
            </a:endParaRPr>
          </a:p>
          <a:p>
            <a:pPr marL="0" indent="0">
              <a:buNone/>
            </a:pPr>
            <a:r>
              <a:rPr lang="en-US" sz="1800" kern="100" dirty="0">
                <a:effectLst/>
                <a:latin typeface="Cambria Math" panose="02040503050406030204" pitchFamily="18" charset="0"/>
                <a:ea typeface="Calibri" panose="020F0502020204030204" pitchFamily="34" charset="0"/>
                <a:cs typeface="Arial" panose="020B0604020202020204" pitchFamily="34" charset="0"/>
              </a:rPr>
              <a:t>     WHERE</a:t>
            </a:r>
          </a:p>
          <a:p>
            <a:pPr marL="0" indent="0">
              <a:buNone/>
            </a:pP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     𝑝 = 𝑊1 × 𝑥1 + 2 × 𝑥2 + ⋯ + 𝑊𝑁 × 𝑥            (2)</a:t>
            </a:r>
          </a:p>
          <a:p>
            <a:pPr algn="just" rtl="1"/>
            <a:r>
              <a:rPr lang="ar-SA" kern="100" dirty="0">
                <a:latin typeface="Cambria Math" panose="02040503050406030204" pitchFamily="18" charset="0"/>
                <a:cs typeface="B Mitra" panose="00000400000000000000" pitchFamily="2" charset="-78"/>
              </a:rPr>
              <a:t>در معادلات (</a:t>
            </a:r>
            <a:r>
              <a:rPr lang="ar-SA" kern="100" dirty="0">
                <a:effectLst/>
                <a:latin typeface="Cambria Math" panose="02040503050406030204" pitchFamily="18" charset="0"/>
                <a:ea typeface="Calibri" panose="020F0502020204030204" pitchFamily="34" charset="0"/>
                <a:cs typeface="B Mitra" panose="00000400000000000000" pitchFamily="2" charset="-78"/>
              </a:rPr>
              <a:t>1 و 2</a:t>
            </a:r>
            <a:r>
              <a:rPr lang="ar-SA" kern="100" dirty="0">
                <a:latin typeface="Cambria Math" panose="02040503050406030204" pitchFamily="18" charset="0"/>
                <a:cs typeface="B Mitra" panose="00000400000000000000" pitchFamily="2" charset="-78"/>
              </a:rPr>
              <a:t>)، </a:t>
            </a:r>
            <a:r>
              <a:rPr lang="en-US" kern="100" dirty="0">
                <a:latin typeface="Cambria Math" panose="02040503050406030204" pitchFamily="18" charset="0"/>
                <a:cs typeface="B Mitra" panose="00000400000000000000" pitchFamily="2" charset="-78"/>
              </a:rPr>
              <a:t> y </a:t>
            </a:r>
            <a:r>
              <a:rPr lang="ar-SA" kern="100" dirty="0">
                <a:latin typeface="Cambria Math" panose="02040503050406030204" pitchFamily="18" charset="0"/>
                <a:cs typeface="B Mitra" panose="00000400000000000000" pitchFamily="2" charset="-78"/>
              </a:rPr>
              <a:t>مقدار خروجی پیش بینی شده است، </a:t>
            </a:r>
            <a:r>
              <a:rPr lang="en-US" kern="100" dirty="0">
                <a:latin typeface="Cambria Math" panose="02040503050406030204" pitchFamily="18" charset="0"/>
                <a:cs typeface="B Mitra" panose="00000400000000000000" pitchFamily="2" charset="-78"/>
              </a:rPr>
              <a:t> W </a:t>
            </a:r>
            <a:r>
              <a:rPr lang="ar-SA" kern="100" dirty="0">
                <a:latin typeface="Cambria Math" panose="02040503050406030204" pitchFamily="18" charset="0"/>
                <a:cs typeface="B Mitra" panose="00000400000000000000" pitchFamily="2" charset="-78"/>
              </a:rPr>
              <a:t>مقادیر وزن هر گره و</a:t>
            </a:r>
            <a:r>
              <a:rPr lang="en-US" kern="100" dirty="0">
                <a:latin typeface="Cambria Math" panose="02040503050406030204" pitchFamily="18" charset="0"/>
                <a:cs typeface="B Mitra" panose="00000400000000000000" pitchFamily="2" charset="-78"/>
              </a:rPr>
              <a:t> x </a:t>
            </a:r>
            <a:r>
              <a:rPr lang="ar-SA" kern="100" dirty="0">
                <a:latin typeface="Cambria Math" panose="02040503050406030204" pitchFamily="18" charset="0"/>
                <a:cs typeface="B Mitra" panose="00000400000000000000" pitchFamily="2" charset="-78"/>
              </a:rPr>
              <a:t>مقادیر ورودی و</a:t>
            </a:r>
            <a:r>
              <a:rPr lang="en-US" kern="100" dirty="0">
                <a:latin typeface="Cambria Math" panose="02040503050406030204" pitchFamily="18" charset="0"/>
                <a:cs typeface="B Mitra" panose="00000400000000000000" pitchFamily="2" charset="-78"/>
              </a:rPr>
              <a:t> b </a:t>
            </a:r>
            <a:r>
              <a:rPr lang="ar-SA" kern="100" dirty="0">
                <a:latin typeface="Cambria Math" panose="02040503050406030204" pitchFamily="18" charset="0"/>
                <a:cs typeface="B Mitra" panose="00000400000000000000" pitchFamily="2" charset="-78"/>
              </a:rPr>
              <a:t>یک بایاس است</a:t>
            </a:r>
            <a:r>
              <a:rPr lang="en-US" kern="100" dirty="0">
                <a:latin typeface="Cambria Math" panose="02040503050406030204" pitchFamily="18" charset="0"/>
                <a:cs typeface="B Mitra" panose="00000400000000000000" pitchFamily="2" charset="-78"/>
              </a:rPr>
              <a:t>.</a:t>
            </a:r>
          </a:p>
          <a:p>
            <a:pPr marL="0" indent="0">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8C621B54-DEB2-BA04-5774-42B254DB289C}"/>
              </a:ext>
            </a:extLst>
          </p:cNvPr>
          <p:cNvSpPr>
            <a:spLocks noGrp="1"/>
          </p:cNvSpPr>
          <p:nvPr>
            <p:ph type="sldNum" sz="quarter" idx="12"/>
          </p:nvPr>
        </p:nvSpPr>
        <p:spPr/>
        <p:txBody>
          <a:bodyPr/>
          <a:lstStyle/>
          <a:p>
            <a:fld id="{EA0E75CD-7337-44CB-918F-80C0BCF62570}" type="slidenum">
              <a:rPr lang="en-US" smtClean="0"/>
              <a:t>28</a:t>
            </a:fld>
            <a:endParaRPr lang="en-US"/>
          </a:p>
        </p:txBody>
      </p:sp>
    </p:spTree>
    <p:extLst>
      <p:ext uri="{BB962C8B-B14F-4D97-AF65-F5344CB8AC3E}">
        <p14:creationId xmlns:p14="http://schemas.microsoft.com/office/powerpoint/2010/main" val="1254560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C18E-BB4D-5D52-7923-84490A20809F}"/>
              </a:ext>
            </a:extLst>
          </p:cNvPr>
          <p:cNvSpPr>
            <a:spLocks noGrp="1"/>
          </p:cNvSpPr>
          <p:nvPr>
            <p:ph type="title"/>
          </p:nvPr>
        </p:nvSpPr>
        <p:spPr/>
        <p:txBody>
          <a:bodyPr>
            <a:normAutofit fontScale="90000"/>
          </a:bodyPr>
          <a:lstStyle/>
          <a:p>
            <a:pPr algn="l"/>
            <a:br>
              <a:rPr lang="en-US" b="1" kern="100" dirty="0">
                <a:latin typeface="Calibri" panose="020F0502020204030204" pitchFamily="34" charset="0"/>
                <a:ea typeface="Calibri" panose="020F0502020204030204" pitchFamily="34" charset="0"/>
                <a:cs typeface="B Titr" panose="00000700000000000000" pitchFamily="2" charset="-78"/>
              </a:rPr>
            </a:br>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fa-IR" sz="4400" kern="100" dirty="0">
                <a:effectLst/>
                <a:latin typeface="Calibri" panose="020F0502020204030204" pitchFamily="34" charset="0"/>
                <a:ea typeface="Calibri" panose="020F0502020204030204" pitchFamily="34" charset="0"/>
                <a:cs typeface="B Titr" panose="00000700000000000000" pitchFamily="2" charset="-78"/>
              </a:rPr>
              <a:t>/</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4B2BDAF-1471-869F-6096-95D71FB8166E}"/>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شبکه عصبی عمیق</a:t>
            </a:r>
            <a:r>
              <a:rPr lang="en-US" kern="100" dirty="0">
                <a:effectLst/>
                <a:latin typeface="Calibri" panose="020F0502020204030204" pitchFamily="34" charset="0"/>
                <a:ea typeface="Calibri" panose="020F0502020204030204" pitchFamily="34" charset="0"/>
                <a:cs typeface="B Mitra" panose="00000400000000000000" pitchFamily="2" charset="-78"/>
              </a:rPr>
              <a:t> (DNN) </a:t>
            </a:r>
            <a:r>
              <a:rPr lang="ar-SA" kern="100" dirty="0">
                <a:effectLst/>
                <a:latin typeface="Calibri" panose="020F0502020204030204" pitchFamily="34" charset="0"/>
                <a:ea typeface="Calibri" panose="020F0502020204030204" pitchFamily="34" charset="0"/>
                <a:cs typeface="B Mitra" panose="00000400000000000000" pitchFamily="2" charset="-78"/>
              </a:rPr>
              <a:t>توسعه شبکه عصبی است. شبکه عصبی عمیق از یک لایه ورودی، چندین لایه پنهان و یک لایه خروجی تشکیل شده است. در اینجا، هر لایه از طریق گره هایی به هم متصل می شود که در آن هر لایه پنهان نتایج پیش بینی شده ای را بر اساس پیش بینی لایه قبلی ارائه می دهد. تفاوت اصلی بین</a:t>
            </a:r>
            <a:r>
              <a:rPr lang="en-US" kern="100" dirty="0">
                <a:effectLst/>
                <a:latin typeface="Calibri" panose="020F0502020204030204" pitchFamily="34" charset="0"/>
                <a:ea typeface="Calibri" panose="020F0502020204030204" pitchFamily="34" charset="0"/>
                <a:cs typeface="B Mitra" panose="00000400000000000000" pitchFamily="2" charset="-78"/>
              </a:rPr>
              <a:t> NN </a:t>
            </a:r>
            <a:r>
              <a:rPr lang="ar-SA" kern="100" dirty="0">
                <a:effectLst/>
                <a:latin typeface="Calibri" panose="020F0502020204030204" pitchFamily="34" charset="0"/>
                <a:ea typeface="Calibri" panose="020F0502020204030204" pitchFamily="34" charset="0"/>
                <a:cs typeface="B Mitra" panose="00000400000000000000" pitchFamily="2" charset="-78"/>
              </a:rPr>
              <a:t>و</a:t>
            </a:r>
            <a:r>
              <a:rPr lang="en-US" kern="100" dirty="0">
                <a:effectLst/>
                <a:latin typeface="Calibri" panose="020F0502020204030204" pitchFamily="34" charset="0"/>
                <a:ea typeface="Calibri" panose="020F0502020204030204" pitchFamily="34" charset="0"/>
                <a:cs typeface="B Mitra" panose="00000400000000000000" pitchFamily="2" charset="-78"/>
              </a:rPr>
              <a:t> DNN </a:t>
            </a:r>
            <a:r>
              <a:rPr lang="ar-SA" kern="100" dirty="0">
                <a:effectLst/>
                <a:latin typeface="Calibri" panose="020F0502020204030204" pitchFamily="34" charset="0"/>
                <a:ea typeface="Calibri" panose="020F0502020204030204" pitchFamily="34" charset="0"/>
                <a:cs typeface="B Mitra" panose="00000400000000000000" pitchFamily="2" charset="-78"/>
              </a:rPr>
              <a:t>این است که</a:t>
            </a:r>
            <a:r>
              <a:rPr lang="en-US" kern="100" dirty="0">
                <a:effectLst/>
                <a:latin typeface="Calibri" panose="020F0502020204030204" pitchFamily="34" charset="0"/>
                <a:ea typeface="Calibri" panose="020F0502020204030204" pitchFamily="34" charset="0"/>
                <a:cs typeface="B Mitra" panose="00000400000000000000" pitchFamily="2" charset="-78"/>
              </a:rPr>
              <a:t> NN </a:t>
            </a:r>
            <a:r>
              <a:rPr lang="ar-SA" kern="100" dirty="0">
                <a:effectLst/>
                <a:latin typeface="Calibri" panose="020F0502020204030204" pitchFamily="34" charset="0"/>
                <a:ea typeface="Calibri" panose="020F0502020204030204" pitchFamily="34" charset="0"/>
                <a:cs typeface="B Mitra" panose="00000400000000000000" pitchFamily="2" charset="-78"/>
              </a:rPr>
              <a:t>دارای یک لایه پنهان است در حالی که</a:t>
            </a:r>
            <a:r>
              <a:rPr lang="en-US" kern="100" dirty="0">
                <a:effectLst/>
                <a:latin typeface="Calibri" panose="020F0502020204030204" pitchFamily="34" charset="0"/>
                <a:ea typeface="Calibri" panose="020F0502020204030204" pitchFamily="34" charset="0"/>
                <a:cs typeface="B Mitra" panose="00000400000000000000" pitchFamily="2" charset="-78"/>
              </a:rPr>
              <a:t> DNN </a:t>
            </a:r>
            <a:r>
              <a:rPr lang="ar-SA" kern="100" dirty="0">
                <a:effectLst/>
                <a:latin typeface="Calibri" panose="020F0502020204030204" pitchFamily="34" charset="0"/>
                <a:ea typeface="Calibri" panose="020F0502020204030204" pitchFamily="34" charset="0"/>
                <a:cs typeface="B Mitra" panose="00000400000000000000" pitchFamily="2" charset="-78"/>
              </a:rPr>
              <a:t>دارای دو یا بیشتر از دو لایه پنهان است. ساختار اصلی</a:t>
            </a:r>
            <a:r>
              <a:rPr lang="en-US" kern="100" dirty="0">
                <a:effectLst/>
                <a:latin typeface="Calibri" panose="020F0502020204030204" pitchFamily="34" charset="0"/>
                <a:ea typeface="Calibri" panose="020F0502020204030204" pitchFamily="34" charset="0"/>
                <a:cs typeface="B Mitra" panose="00000400000000000000" pitchFamily="2" charset="-78"/>
              </a:rPr>
              <a:t> DNN </a:t>
            </a:r>
            <a:r>
              <a:rPr lang="ar-SA" kern="100" dirty="0">
                <a:effectLst/>
                <a:latin typeface="Calibri" panose="020F0502020204030204" pitchFamily="34" charset="0"/>
                <a:ea typeface="Calibri" panose="020F0502020204030204" pitchFamily="34" charset="0"/>
                <a:cs typeface="B Mitra" panose="00000400000000000000" pitchFamily="2" charset="-78"/>
              </a:rPr>
              <a:t>در شکل 3 آورده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928DF802-A4F2-89AB-F731-7FEA104D97DE}"/>
              </a:ext>
            </a:extLst>
          </p:cNvPr>
          <p:cNvSpPr>
            <a:spLocks noGrp="1"/>
          </p:cNvSpPr>
          <p:nvPr>
            <p:ph type="sldNum" sz="quarter" idx="12"/>
          </p:nvPr>
        </p:nvSpPr>
        <p:spPr/>
        <p:txBody>
          <a:bodyPr/>
          <a:lstStyle/>
          <a:p>
            <a:fld id="{EA0E75CD-7337-44CB-918F-80C0BCF62570}" type="slidenum">
              <a:rPr lang="en-US" smtClean="0"/>
              <a:t>29</a:t>
            </a:fld>
            <a:endParaRPr lang="en-US"/>
          </a:p>
        </p:txBody>
      </p:sp>
    </p:spTree>
    <p:extLst>
      <p:ext uri="{BB962C8B-B14F-4D97-AF65-F5344CB8AC3E}">
        <p14:creationId xmlns:p14="http://schemas.microsoft.com/office/powerpoint/2010/main" val="158711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9B77-933C-18D2-CF68-E7471D2866E5}"/>
              </a:ext>
            </a:extLst>
          </p:cNvPr>
          <p:cNvSpPr>
            <a:spLocks noGrp="1"/>
          </p:cNvSpPr>
          <p:nvPr>
            <p:ph type="title"/>
          </p:nvPr>
        </p:nvSpPr>
        <p:spPr/>
        <p:txBody>
          <a:bodyPr/>
          <a:lstStyle/>
          <a:p>
            <a:pPr algn="r"/>
            <a:r>
              <a:rPr lang="fa-IR" dirty="0">
                <a:cs typeface="B Titr" panose="00000700000000000000" pitchFamily="2" charset="-78"/>
              </a:rPr>
              <a:t>عنوان مقاله: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CF68D2BC-3CAD-7AAB-687E-D69DA6B5EFBE}"/>
              </a:ext>
            </a:extLst>
          </p:cNvPr>
          <p:cNvSpPr>
            <a:spLocks noGrp="1"/>
          </p:cNvSpPr>
          <p:nvPr>
            <p:ph idx="1"/>
          </p:nvPr>
        </p:nvSpPr>
        <p:spPr/>
        <p:txBody>
          <a:bodyPr>
            <a:normAutofit/>
          </a:bodyPr>
          <a:lstStyle/>
          <a:p>
            <a:pPr algn="l"/>
            <a:r>
              <a:rPr lang="en-US" sz="3200" dirty="0"/>
              <a:t>A deep neural network and machine learning approach for retinal fundus image classification</a:t>
            </a:r>
            <a:br>
              <a:rPr lang="fa-IR" sz="2800" dirty="0"/>
            </a:br>
            <a:endParaRPr lang="fa-IR" sz="2800" dirty="0"/>
          </a:p>
          <a:p>
            <a:pPr algn="r" rtl="1"/>
            <a:r>
              <a:rPr lang="ar-SA" sz="2800" kern="100" dirty="0">
                <a:effectLst/>
                <a:latin typeface="Calibri" panose="020F0502020204030204" pitchFamily="34" charset="0"/>
                <a:ea typeface="Calibri" panose="020F0502020204030204" pitchFamily="34" charset="0"/>
                <a:cs typeface="B Mitra" panose="00000400000000000000" pitchFamily="2" charset="-78"/>
              </a:rPr>
              <a:t>یک شبکه عصبی عمیق و رویکرد یادگیری ماشین برای </a:t>
            </a:r>
            <a:r>
              <a:rPr lang="fa-IR" sz="2800" kern="100" dirty="0">
                <a:effectLst/>
                <a:latin typeface="Calibri" panose="020F0502020204030204" pitchFamily="34" charset="0"/>
                <a:ea typeface="Calibri" panose="020F0502020204030204" pitchFamily="34" charset="0"/>
                <a:cs typeface="B Mitra" panose="00000400000000000000" pitchFamily="2" charset="-78"/>
              </a:rPr>
              <a:t>طبقه بندی </a:t>
            </a:r>
            <a:r>
              <a:rPr lang="ar-SA" sz="2800" kern="100" dirty="0">
                <a:effectLst/>
                <a:latin typeface="Calibri" panose="020F0502020204030204" pitchFamily="34" charset="0"/>
                <a:ea typeface="Calibri" panose="020F0502020204030204" pitchFamily="34" charset="0"/>
                <a:cs typeface="B Mitra" panose="00000400000000000000" pitchFamily="2" charset="-78"/>
              </a:rPr>
              <a:t>تصویر فوندوس شبکیه</a:t>
            </a:r>
            <a:endParaRPr lang="en-US" sz="2800" kern="100" dirty="0">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sz="2800" dirty="0"/>
          </a:p>
        </p:txBody>
      </p:sp>
      <p:sp>
        <p:nvSpPr>
          <p:cNvPr id="4" name="Slide Number Placeholder 3">
            <a:extLst>
              <a:ext uri="{FF2B5EF4-FFF2-40B4-BE49-F238E27FC236}">
                <a16:creationId xmlns:a16="http://schemas.microsoft.com/office/drawing/2014/main" id="{42E8DD3B-D503-EDFD-E6ED-236363C67FFF}"/>
              </a:ext>
            </a:extLst>
          </p:cNvPr>
          <p:cNvSpPr>
            <a:spLocks noGrp="1"/>
          </p:cNvSpPr>
          <p:nvPr>
            <p:ph type="sldNum" sz="quarter" idx="12"/>
          </p:nvPr>
        </p:nvSpPr>
        <p:spPr/>
        <p:txBody>
          <a:bodyPr/>
          <a:lstStyle/>
          <a:p>
            <a:fld id="{EA0E75CD-7337-44CB-918F-80C0BCF62570}" type="slidenum">
              <a:rPr lang="en-US" smtClean="0"/>
              <a:t>3</a:t>
            </a:fld>
            <a:endParaRPr lang="en-US"/>
          </a:p>
        </p:txBody>
      </p:sp>
    </p:spTree>
    <p:extLst>
      <p:ext uri="{BB962C8B-B14F-4D97-AF65-F5344CB8AC3E}">
        <p14:creationId xmlns:p14="http://schemas.microsoft.com/office/powerpoint/2010/main" val="2253568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7433-D330-059B-225C-348FC5A2B673}"/>
              </a:ext>
            </a:extLst>
          </p:cNvPr>
          <p:cNvSpPr>
            <a:spLocks noGrp="1"/>
          </p:cNvSpPr>
          <p:nvPr>
            <p:ph type="title"/>
          </p:nvPr>
        </p:nvSpPr>
        <p:spPr/>
        <p:txBody>
          <a:bodyPr>
            <a:normAutofit fontScale="90000"/>
          </a:bodyPr>
          <a:lstStyle/>
          <a:p>
            <a:pPr algn="l"/>
            <a:br>
              <a:rPr lang="en-US" sz="4400" b="1" kern="100" dirty="0">
                <a:effectLst/>
                <a:latin typeface="Calibri" panose="020F0502020204030204" pitchFamily="34" charset="0"/>
                <a:ea typeface="Calibri" panose="020F0502020204030204" pitchFamily="34" charset="0"/>
                <a:cs typeface="B Titr" panose="00000700000000000000" pitchFamily="2" charset="-78"/>
              </a:rPr>
            </a:br>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fa-IR" sz="4400" kern="100" dirty="0">
                <a:effectLst/>
                <a:latin typeface="Calibri" panose="020F0502020204030204" pitchFamily="34" charset="0"/>
                <a:ea typeface="Calibri" panose="020F0502020204030204" pitchFamily="34" charset="0"/>
                <a:cs typeface="B Titr" panose="00000700000000000000" pitchFamily="2" charset="-78"/>
              </a:rPr>
              <a:t>/</a:t>
            </a:r>
            <a:r>
              <a:rPr lang="en-US" b="1" kern="100" dirty="0">
                <a:effectLst/>
                <a:latin typeface="Calibri" panose="020F0502020204030204" pitchFamily="34" charset="0"/>
                <a:ea typeface="Calibri" panose="020F0502020204030204" pitchFamily="34" charset="0"/>
                <a:cs typeface="B Nazanin" panose="00000400000000000000" pitchFamily="2" charset="-78"/>
              </a:rPr>
              <a:t>Deep neural network (DNN)</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C2B9D01C-476B-1461-4970-54AE2D779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837" y="2557463"/>
            <a:ext cx="9312812" cy="3590119"/>
          </a:xfrm>
        </p:spPr>
      </p:pic>
      <p:sp>
        <p:nvSpPr>
          <p:cNvPr id="3" name="Slide Number Placeholder 2">
            <a:extLst>
              <a:ext uri="{FF2B5EF4-FFF2-40B4-BE49-F238E27FC236}">
                <a16:creationId xmlns:a16="http://schemas.microsoft.com/office/drawing/2014/main" id="{ACE57EF1-5FE2-6A36-4B48-E385450D9D7E}"/>
              </a:ext>
            </a:extLst>
          </p:cNvPr>
          <p:cNvSpPr>
            <a:spLocks noGrp="1"/>
          </p:cNvSpPr>
          <p:nvPr>
            <p:ph type="sldNum" sz="quarter" idx="12"/>
          </p:nvPr>
        </p:nvSpPr>
        <p:spPr/>
        <p:txBody>
          <a:bodyPr/>
          <a:lstStyle/>
          <a:p>
            <a:fld id="{EA0E75CD-7337-44CB-918F-80C0BCF62570}" type="slidenum">
              <a:rPr lang="en-US" smtClean="0"/>
              <a:t>30</a:t>
            </a:fld>
            <a:endParaRPr lang="en-US"/>
          </a:p>
        </p:txBody>
      </p:sp>
    </p:spTree>
    <p:extLst>
      <p:ext uri="{BB962C8B-B14F-4D97-AF65-F5344CB8AC3E}">
        <p14:creationId xmlns:p14="http://schemas.microsoft.com/office/powerpoint/2010/main" val="1798166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B243-DACB-98FE-D5FA-2B1088A4DD2A}"/>
              </a:ext>
            </a:extLst>
          </p:cNvPr>
          <p:cNvSpPr>
            <a:spLocks noGrp="1"/>
          </p:cNvSpPr>
          <p:nvPr>
            <p:ph type="title"/>
          </p:nvPr>
        </p:nvSpPr>
        <p:spPr/>
        <p:txBody>
          <a:bodyPr>
            <a:normAutofit fontScale="90000"/>
          </a:bodyPr>
          <a:lstStyle/>
          <a:p>
            <a:pPr algn="l"/>
            <a:r>
              <a:rPr lang="en-US" sz="4400" b="1" kern="100" dirty="0">
                <a:effectLst/>
                <a:latin typeface="Calibri" panose="020F0502020204030204" pitchFamily="34" charset="0"/>
                <a:ea typeface="Calibri" panose="020F0502020204030204" pitchFamily="34" charset="0"/>
                <a:cs typeface="B Titr" panose="00000700000000000000" pitchFamily="2" charset="-78"/>
              </a:rPr>
              <a:t>Background/</a:t>
            </a:r>
            <a:r>
              <a:rPr lang="en-US" kern="100" dirty="0">
                <a:effectLst/>
                <a:latin typeface="Calibri" panose="020F0502020204030204" pitchFamily="34" charset="0"/>
                <a:ea typeface="Calibri" panose="020F0502020204030204" pitchFamily="34" charset="0"/>
                <a:cs typeface="Arial" panose="020B0604020202020204" pitchFamily="34" charset="0"/>
              </a:rPr>
              <a:t> </a:t>
            </a:r>
            <a:r>
              <a:rPr lang="en-US" b="1" kern="100" dirty="0">
                <a:latin typeface="Calibri" panose="020F0502020204030204" pitchFamily="34" charset="0"/>
                <a:cs typeface="B Titr" panose="00000700000000000000" pitchFamily="2" charset="-78"/>
              </a:rPr>
              <a:t>Classifier based on machine learning </a:t>
            </a:r>
            <a:r>
              <a:rPr lang="en-US" b="1" kern="100" dirty="0" err="1">
                <a:latin typeface="Calibri" panose="020F0502020204030204" pitchFamily="34" charset="0"/>
                <a:cs typeface="B Titr" panose="00000700000000000000" pitchFamily="2" charset="-78"/>
              </a:rPr>
              <a:t>algorith</a:t>
            </a:r>
            <a:endParaRPr lang="en-US" b="1" kern="100" dirty="0">
              <a:latin typeface="Calibri" panose="020F0502020204030204" pitchFamily="34" charset="0"/>
              <a:cs typeface="B Titr" panose="00000700000000000000" pitchFamily="2" charset="-78"/>
            </a:endParaRPr>
          </a:p>
        </p:txBody>
      </p:sp>
      <p:sp>
        <p:nvSpPr>
          <p:cNvPr id="3" name="Content Placeholder 2">
            <a:extLst>
              <a:ext uri="{FF2B5EF4-FFF2-40B4-BE49-F238E27FC236}">
                <a16:creationId xmlns:a16="http://schemas.microsoft.com/office/drawing/2014/main" id="{4B9FA416-850F-AF54-2BA5-D557F3B45884}"/>
              </a:ext>
            </a:extLst>
          </p:cNvPr>
          <p:cNvSpPr>
            <a:spLocks noGrp="1"/>
          </p:cNvSpPr>
          <p:nvPr>
            <p:ph idx="1"/>
          </p:nvPr>
        </p:nvSpPr>
        <p:spPr/>
        <p:txBody>
          <a:bodyPr>
            <a:normAutofit/>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2.2. Classifier based on machine learning algorithm </a:t>
            </a: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2.2. </a:t>
            </a:r>
            <a:r>
              <a:rPr lang="ar-SA" kern="100" dirty="0">
                <a:effectLst/>
                <a:latin typeface="Calibri" panose="020F0502020204030204" pitchFamily="34" charset="0"/>
                <a:ea typeface="Calibri" panose="020F0502020204030204" pitchFamily="34" charset="0"/>
                <a:cs typeface="B Mitra" panose="00000400000000000000" pitchFamily="2" charset="-78"/>
              </a:rPr>
              <a:t>طبقه بندی بر اساس الگوریتم یادگیری ماشین</a:t>
            </a: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marL="0" indent="0" algn="just" rtl="1">
              <a:buNone/>
            </a:pPr>
            <a:endParaRPr lang="en-US" kern="100" dirty="0">
              <a:latin typeface="Calibri" panose="020F0502020204030204" pitchFamily="34" charset="0"/>
              <a:ea typeface="Calibri" panose="020F0502020204030204" pitchFamily="34" charset="0"/>
              <a:cs typeface="B Mitra" panose="00000400000000000000" pitchFamily="2" charset="-78"/>
            </a:endParaRPr>
          </a:p>
          <a:p>
            <a:pPr marL="0" indent="0" algn="just" rtl="1">
              <a:buNone/>
            </a:pPr>
            <a:r>
              <a:rPr lang="ar-SA" kern="100" dirty="0">
                <a:effectLst/>
                <a:latin typeface="Calibri" panose="020F0502020204030204" pitchFamily="34" charset="0"/>
                <a:ea typeface="Calibri" panose="020F0502020204030204" pitchFamily="34" charset="0"/>
                <a:cs typeface="B Mitra" panose="00000400000000000000" pitchFamily="2" charset="-78"/>
              </a:rPr>
              <a:t>هنگامی که ویژگی های عمیق هر تصویر شبکیه با استفاده از</a:t>
            </a:r>
            <a:r>
              <a:rPr lang="en-US" kern="100" dirty="0">
                <a:effectLst/>
                <a:latin typeface="Calibri" panose="020F0502020204030204" pitchFamily="34" charset="0"/>
                <a:ea typeface="Calibri" panose="020F0502020204030204" pitchFamily="34" charset="0"/>
                <a:cs typeface="B Mitra" panose="00000400000000000000" pitchFamily="2" charset="-78"/>
              </a:rPr>
              <a:t> DNN </a:t>
            </a:r>
            <a:r>
              <a:rPr lang="ar-SA" kern="100" dirty="0">
                <a:effectLst/>
                <a:latin typeface="Calibri" panose="020F0502020204030204" pitchFamily="34" charset="0"/>
                <a:ea typeface="Calibri" panose="020F0502020204030204" pitchFamily="34" charset="0"/>
                <a:cs typeface="B Mitra" panose="00000400000000000000" pitchFamily="2" charset="-78"/>
              </a:rPr>
              <a:t>به دست آمد، طبقه بندی هر تصویر با استفاده از شش نوع مختلف الگوریتم یادگیری ماشین انجام می شود</a:t>
            </a:r>
            <a:r>
              <a:rPr lang="en-US" kern="100" dirty="0">
                <a:effectLst/>
                <a:latin typeface="Calibri" panose="020F0502020204030204" pitchFamily="34" charset="0"/>
                <a:ea typeface="Calibri" panose="020F0502020204030204" pitchFamily="34" charset="0"/>
                <a:cs typeface="B Mitra" panose="00000400000000000000" pitchFamily="2" charset="-78"/>
              </a:rPr>
              <a:t>: k-</a:t>
            </a:r>
            <a:r>
              <a:rPr lang="ar-SA" kern="100" dirty="0">
                <a:effectLst/>
                <a:latin typeface="Calibri" panose="020F0502020204030204" pitchFamily="34" charset="0"/>
                <a:ea typeface="Calibri" panose="020F0502020204030204" pitchFamily="34" charset="0"/>
                <a:cs typeface="B Mitra" panose="00000400000000000000" pitchFamily="2" charset="-78"/>
              </a:rPr>
              <a:t>نزدیک ترین همسایه</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kNN</a:t>
            </a:r>
            <a:r>
              <a:rPr lang="en-US" kern="100" dirty="0">
                <a:effectLst/>
                <a:latin typeface="Calibri" panose="020F0502020204030204" pitchFamily="34" charset="0"/>
                <a:ea typeface="Calibri" panose="020F0502020204030204" pitchFamily="34" charset="0"/>
                <a:cs typeface="B Mitra" panose="00000400000000000000" pitchFamily="2" charset="-78"/>
              </a:rPr>
              <a:t>)</a:t>
            </a:r>
            <a:r>
              <a:rPr lang="ar-SA" kern="100" dirty="0">
                <a:effectLst/>
                <a:latin typeface="Calibri" panose="020F0502020204030204" pitchFamily="34" charset="0"/>
                <a:ea typeface="Calibri" panose="020F0502020204030204" pitchFamily="34" charset="0"/>
                <a:cs typeface="B Mitra" panose="00000400000000000000" pitchFamily="2" charset="-78"/>
              </a:rPr>
              <a:t>، درخت تصمیم</a:t>
            </a:r>
            <a:r>
              <a:rPr lang="en-US" kern="100" dirty="0">
                <a:effectLst/>
                <a:latin typeface="Calibri" panose="020F0502020204030204" pitchFamily="34" charset="0"/>
                <a:ea typeface="Calibri" panose="020F0502020204030204" pitchFamily="34" charset="0"/>
                <a:cs typeface="B Mitra" panose="00000400000000000000" pitchFamily="2" charset="-78"/>
              </a:rPr>
              <a:t> (DT)</a:t>
            </a:r>
            <a:r>
              <a:rPr lang="ar-SA" kern="100" dirty="0">
                <a:effectLst/>
                <a:latin typeface="Calibri" panose="020F0502020204030204" pitchFamily="34" charset="0"/>
                <a:ea typeface="Calibri" panose="020F0502020204030204" pitchFamily="34" charset="0"/>
                <a:cs typeface="B Mitra" panose="00000400000000000000" pitchFamily="2" charset="-78"/>
              </a:rPr>
              <a:t>، ماشین بردار پشتیبان</a:t>
            </a:r>
            <a:r>
              <a:rPr lang="en-US" kern="100" dirty="0">
                <a:effectLst/>
                <a:latin typeface="Calibri" panose="020F0502020204030204" pitchFamily="34" charset="0"/>
                <a:ea typeface="Calibri" panose="020F0502020204030204" pitchFamily="34" charset="0"/>
                <a:cs typeface="B Mitra" panose="00000400000000000000" pitchFamily="2" charset="-78"/>
              </a:rPr>
              <a:t> (SVM)</a:t>
            </a:r>
            <a:r>
              <a:rPr lang="ar-SA" kern="100" dirty="0">
                <a:effectLst/>
                <a:latin typeface="Calibri" panose="020F0502020204030204" pitchFamily="34" charset="0"/>
                <a:ea typeface="Calibri" panose="020F0502020204030204" pitchFamily="34" charset="0"/>
                <a:cs typeface="B Mitra" panose="00000400000000000000" pitchFamily="2" charset="-78"/>
              </a:rPr>
              <a:t>، جنگل تصادفی</a:t>
            </a:r>
            <a:r>
              <a:rPr lang="en-US" kern="100" dirty="0">
                <a:effectLst/>
                <a:latin typeface="Calibri" panose="020F0502020204030204" pitchFamily="34" charset="0"/>
                <a:ea typeface="Calibri" panose="020F0502020204030204" pitchFamily="34" charset="0"/>
                <a:cs typeface="B Mitra" panose="00000400000000000000" pitchFamily="2" charset="-78"/>
              </a:rPr>
              <a:t>. (RF)</a:t>
            </a:r>
            <a:r>
              <a:rPr lang="ar-SA" kern="100" dirty="0">
                <a:effectLst/>
                <a:latin typeface="Calibri" panose="020F0502020204030204" pitchFamily="34" charset="0"/>
                <a:ea typeface="Calibri" panose="020F0502020204030204" pitchFamily="34" charset="0"/>
                <a:cs typeface="B Mitra" panose="00000400000000000000" pitchFamily="2" charset="-78"/>
              </a:rPr>
              <a:t>، خلیج ساده</a:t>
            </a:r>
            <a:r>
              <a:rPr lang="en-US" kern="100" dirty="0">
                <a:effectLst/>
                <a:latin typeface="Calibri" panose="020F0502020204030204" pitchFamily="34" charset="0"/>
                <a:ea typeface="Calibri" panose="020F0502020204030204" pitchFamily="34" charset="0"/>
                <a:cs typeface="B Mitra" panose="00000400000000000000" pitchFamily="2" charset="-78"/>
              </a:rPr>
              <a:t> (NB) </a:t>
            </a:r>
            <a:r>
              <a:rPr lang="ar-SA" kern="100" dirty="0">
                <a:effectLst/>
                <a:latin typeface="Calibri" panose="020F0502020204030204" pitchFamily="34" charset="0"/>
                <a:ea typeface="Calibri" panose="020F0502020204030204" pitchFamily="34" charset="0"/>
                <a:cs typeface="B Mitra" panose="00000400000000000000" pitchFamily="2" charset="-78"/>
              </a:rPr>
              <a:t>و رگرسیون لجستیک</a:t>
            </a:r>
            <a:r>
              <a:rPr lang="en-US" kern="100" dirty="0">
                <a:effectLst/>
                <a:latin typeface="Calibri" panose="020F0502020204030204" pitchFamily="34" charset="0"/>
                <a:ea typeface="Calibri" panose="020F0502020204030204" pitchFamily="34" charset="0"/>
                <a:cs typeface="B Mitra" panose="00000400000000000000" pitchFamily="2" charset="-78"/>
              </a:rPr>
              <a:t> (LR) </a:t>
            </a:r>
            <a:r>
              <a:rPr lang="ar-SA" kern="100" dirty="0">
                <a:effectLst/>
                <a:latin typeface="Calibri" panose="020F0502020204030204" pitchFamily="34" charset="0"/>
                <a:ea typeface="Calibri" panose="020F0502020204030204" pitchFamily="34" charset="0"/>
                <a:cs typeface="B Mitra" panose="00000400000000000000" pitchFamily="2" charset="-78"/>
              </a:rPr>
              <a:t>و برای عملکرد آنها تجزیه و تحلیل می شوند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A29E0728-E22E-8CEA-3B35-29A4084E7AA7}"/>
              </a:ext>
            </a:extLst>
          </p:cNvPr>
          <p:cNvSpPr>
            <a:spLocks noGrp="1"/>
          </p:cNvSpPr>
          <p:nvPr>
            <p:ph type="sldNum" sz="quarter" idx="12"/>
          </p:nvPr>
        </p:nvSpPr>
        <p:spPr/>
        <p:txBody>
          <a:bodyPr/>
          <a:lstStyle/>
          <a:p>
            <a:fld id="{EA0E75CD-7337-44CB-918F-80C0BCF62570}" type="slidenum">
              <a:rPr lang="en-US" smtClean="0"/>
              <a:t>31</a:t>
            </a:fld>
            <a:endParaRPr lang="en-US"/>
          </a:p>
        </p:txBody>
      </p:sp>
    </p:spTree>
    <p:extLst>
      <p:ext uri="{BB962C8B-B14F-4D97-AF65-F5344CB8AC3E}">
        <p14:creationId xmlns:p14="http://schemas.microsoft.com/office/powerpoint/2010/main" val="166538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5022-9A3E-C20C-2FE0-2A53AC980499}"/>
              </a:ext>
            </a:extLst>
          </p:cNvPr>
          <p:cNvSpPr>
            <a:spLocks noGrp="1"/>
          </p:cNvSpPr>
          <p:nvPr>
            <p:ph type="title"/>
          </p:nvPr>
        </p:nvSpPr>
        <p:spPr/>
        <p:txBody>
          <a:bodyPr>
            <a:normAutofit fontScale="90000"/>
          </a:bodyPr>
          <a:lstStyle/>
          <a:p>
            <a:pPr algn="l"/>
            <a:br>
              <a:rPr lang="en-US" sz="4400" b="1" kern="100" dirty="0">
                <a:effectLst/>
                <a:latin typeface="Calibri" panose="020F0502020204030204" pitchFamily="34" charset="0"/>
                <a:ea typeface="Calibri" panose="020F0502020204030204" pitchFamily="34" charset="0"/>
                <a:cs typeface="Arial" panose="020B0604020202020204" pitchFamily="34" charset="0"/>
              </a:rPr>
            </a:br>
            <a:r>
              <a:rPr lang="en-US" sz="4400" b="1" kern="100" dirty="0">
                <a:effectLst/>
                <a:latin typeface="Calibri" panose="020F0502020204030204" pitchFamily="34" charset="0"/>
                <a:ea typeface="Calibri" panose="020F0502020204030204" pitchFamily="34" charset="0"/>
                <a:cs typeface="Arial" panose="020B0604020202020204" pitchFamily="34" charset="0"/>
              </a:rPr>
              <a:t>3. Proposed system:</a:t>
            </a:r>
            <a:br>
              <a:rPr lang="en-US" sz="4400" b="1"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25A842B5-2126-EA59-B76A-4F4E0AE7EA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988" y="2461846"/>
            <a:ext cx="8848577" cy="3770142"/>
          </a:xfrm>
        </p:spPr>
      </p:pic>
      <p:sp>
        <p:nvSpPr>
          <p:cNvPr id="3" name="Slide Number Placeholder 2">
            <a:extLst>
              <a:ext uri="{FF2B5EF4-FFF2-40B4-BE49-F238E27FC236}">
                <a16:creationId xmlns:a16="http://schemas.microsoft.com/office/drawing/2014/main" id="{E7556597-8E4B-7EAB-A214-4AB2EAC728F0}"/>
              </a:ext>
            </a:extLst>
          </p:cNvPr>
          <p:cNvSpPr>
            <a:spLocks noGrp="1"/>
          </p:cNvSpPr>
          <p:nvPr>
            <p:ph type="sldNum" sz="quarter" idx="12"/>
          </p:nvPr>
        </p:nvSpPr>
        <p:spPr/>
        <p:txBody>
          <a:bodyPr/>
          <a:lstStyle/>
          <a:p>
            <a:fld id="{EA0E75CD-7337-44CB-918F-80C0BCF62570}" type="slidenum">
              <a:rPr lang="en-US" smtClean="0"/>
              <a:t>32</a:t>
            </a:fld>
            <a:endParaRPr lang="en-US"/>
          </a:p>
        </p:txBody>
      </p:sp>
    </p:spTree>
    <p:extLst>
      <p:ext uri="{BB962C8B-B14F-4D97-AF65-F5344CB8AC3E}">
        <p14:creationId xmlns:p14="http://schemas.microsoft.com/office/powerpoint/2010/main" val="3001968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E3C2-20F2-0FF0-96F7-EC4B512F06A7}"/>
              </a:ext>
            </a:extLst>
          </p:cNvPr>
          <p:cNvSpPr>
            <a:spLocks noGrp="1"/>
          </p:cNvSpPr>
          <p:nvPr>
            <p:ph type="title"/>
          </p:nvPr>
        </p:nvSpPr>
        <p:spPr/>
        <p:txBody>
          <a:bodyPr>
            <a:normAutofit fontScale="90000"/>
          </a:bodyPr>
          <a:lstStyle/>
          <a:p>
            <a:pPr algn="l"/>
            <a:br>
              <a:rPr lang="en-US" sz="4400" b="1" kern="100" dirty="0">
                <a:effectLst/>
                <a:latin typeface="Calibri" panose="020F0502020204030204" pitchFamily="34" charset="0"/>
                <a:ea typeface="Calibri" panose="020F0502020204030204" pitchFamily="34" charset="0"/>
                <a:cs typeface="Arial" panose="020B0604020202020204" pitchFamily="34" charset="0"/>
              </a:rPr>
            </a:br>
            <a:r>
              <a:rPr lang="en-US" sz="4400" b="1" kern="100" dirty="0">
                <a:effectLst/>
                <a:latin typeface="Calibri" panose="020F0502020204030204" pitchFamily="34" charset="0"/>
                <a:ea typeface="Calibri" panose="020F0502020204030204" pitchFamily="34" charset="0"/>
                <a:cs typeface="Arial" panose="020B0604020202020204" pitchFamily="34" charset="0"/>
              </a:rPr>
              <a:t>3. Proposed system:</a:t>
            </a:r>
            <a:br>
              <a:rPr lang="en-US" sz="4400" b="1"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C2CCA78-4057-E748-81A8-3CB404E99AA4}"/>
              </a:ext>
            </a:extLst>
          </p:cNvPr>
          <p:cNvSpPr>
            <a:spLocks noGrp="1"/>
          </p:cNvSpPr>
          <p:nvPr>
            <p:ph idx="1"/>
          </p:nvPr>
        </p:nvSpPr>
        <p:spPr/>
        <p:txBody>
          <a:bodyPr/>
          <a:lstStyle/>
          <a:p>
            <a:pPr algn="just" rtl="1"/>
            <a:r>
              <a:rPr lang="fa-IR" kern="100" dirty="0">
                <a:effectLst/>
                <a:latin typeface="Calibri" panose="020F0502020204030204" pitchFamily="34" charset="0"/>
                <a:ea typeface="Calibri" panose="020F0502020204030204" pitchFamily="34" charset="0"/>
                <a:cs typeface="B Mitra" panose="00000400000000000000" pitchFamily="2" charset="-78"/>
              </a:rPr>
              <a:t>د</a:t>
            </a:r>
            <a:r>
              <a:rPr lang="ar-SA" kern="100" dirty="0">
                <a:effectLst/>
                <a:latin typeface="Calibri" panose="020F0502020204030204" pitchFamily="34" charset="0"/>
                <a:ea typeface="Calibri" panose="020F0502020204030204" pitchFamily="34" charset="0"/>
                <a:cs typeface="B Mitra" panose="00000400000000000000" pitchFamily="2" charset="-78"/>
              </a:rPr>
              <a:t>ر اینجا، لایه‌های کانولوشنال</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SqueezeNet</a:t>
            </a:r>
            <a:r>
              <a:rPr lang="en-US" kern="100" dirty="0">
                <a:effectLst/>
                <a:latin typeface="Calibri" panose="020F0502020204030204" pitchFamily="34" charset="0"/>
                <a:ea typeface="Calibri" panose="020F0502020204030204" pitchFamily="34" charset="0"/>
                <a:cs typeface="B Mitra" panose="00000400000000000000" pitchFamily="2" charset="-78"/>
              </a:rPr>
              <a:t> [47] </a:t>
            </a:r>
            <a:r>
              <a:rPr lang="ar-SA" kern="100" dirty="0">
                <a:effectLst/>
                <a:latin typeface="Calibri" panose="020F0502020204030204" pitchFamily="34" charset="0"/>
                <a:ea typeface="Calibri" panose="020F0502020204030204" pitchFamily="34" charset="0"/>
                <a:cs typeface="B Mitra" panose="00000400000000000000" pitchFamily="2" charset="-78"/>
              </a:rPr>
              <a:t>برای استخراج ویژگی‌ها از تصویر شبکیه فوندوس استفاده می‌شود در حالی که الگوریتم‌های مختلف یادگیری ماشین [48] مانند</a:t>
            </a:r>
            <a:r>
              <a:rPr lang="en-US" kern="100" dirty="0">
                <a:effectLst/>
                <a:latin typeface="Calibri" panose="020F0502020204030204" pitchFamily="34" charset="0"/>
                <a:ea typeface="Calibri" panose="020F0502020204030204" pitchFamily="34" charset="0"/>
                <a:cs typeface="B Mitra" panose="00000400000000000000" pitchFamily="2" charset="-78"/>
              </a:rPr>
              <a:t> k-</a:t>
            </a:r>
            <a:r>
              <a:rPr lang="ar-SA" kern="100" dirty="0">
                <a:effectLst/>
                <a:latin typeface="Calibri" panose="020F0502020204030204" pitchFamily="34" charset="0"/>
                <a:ea typeface="Calibri" panose="020F0502020204030204" pitchFamily="34" charset="0"/>
                <a:cs typeface="B Mitra" panose="00000400000000000000" pitchFamily="2" charset="-78"/>
              </a:rPr>
              <a:t>نزدیک‌ترین همسایه</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kNN</a:t>
            </a:r>
            <a:r>
              <a:rPr lang="en-US" kern="100" dirty="0">
                <a:effectLst/>
                <a:latin typeface="Calibri" panose="020F0502020204030204" pitchFamily="34" charset="0"/>
                <a:ea typeface="Calibri" panose="020F0502020204030204" pitchFamily="34" charset="0"/>
                <a:cs typeface="B Mitra" panose="00000400000000000000" pitchFamily="2" charset="-78"/>
              </a:rPr>
              <a:t>)</a:t>
            </a:r>
            <a:r>
              <a:rPr lang="ar-SA" kern="100" dirty="0">
                <a:effectLst/>
                <a:latin typeface="Calibri" panose="020F0502020204030204" pitchFamily="34" charset="0"/>
                <a:ea typeface="Calibri" panose="020F0502020204030204" pitchFamily="34" charset="0"/>
                <a:cs typeface="B Mitra" panose="00000400000000000000" pitchFamily="2" charset="-78"/>
              </a:rPr>
              <a:t>، درخت تصمیم</a:t>
            </a:r>
            <a:r>
              <a:rPr lang="en-US" kern="100" dirty="0">
                <a:effectLst/>
                <a:latin typeface="Calibri" panose="020F0502020204030204" pitchFamily="34" charset="0"/>
                <a:ea typeface="Calibri" panose="020F0502020204030204" pitchFamily="34" charset="0"/>
                <a:cs typeface="B Mitra" panose="00000400000000000000" pitchFamily="2" charset="-78"/>
              </a:rPr>
              <a:t> (DT)</a:t>
            </a:r>
            <a:r>
              <a:rPr lang="ar-SA" kern="100" dirty="0">
                <a:effectLst/>
                <a:latin typeface="Calibri" panose="020F0502020204030204" pitchFamily="34" charset="0"/>
                <a:ea typeface="Calibri" panose="020F0502020204030204" pitchFamily="34" charset="0"/>
                <a:cs typeface="B Mitra" panose="00000400000000000000" pitchFamily="2" charset="-78"/>
              </a:rPr>
              <a:t>، ماشین بردار پشتیبان</a:t>
            </a:r>
            <a:r>
              <a:rPr lang="en-US" kern="100" dirty="0">
                <a:effectLst/>
                <a:latin typeface="Calibri" panose="020F0502020204030204" pitchFamily="34" charset="0"/>
                <a:ea typeface="Calibri" panose="020F0502020204030204" pitchFamily="34" charset="0"/>
                <a:cs typeface="B Mitra" panose="00000400000000000000" pitchFamily="2" charset="-78"/>
              </a:rPr>
              <a:t> (SVM) </a:t>
            </a:r>
            <a:r>
              <a:rPr lang="ar-SA" kern="100" dirty="0">
                <a:effectLst/>
                <a:latin typeface="Calibri" panose="020F0502020204030204" pitchFamily="34" charset="0"/>
                <a:ea typeface="Calibri" panose="020F0502020204030204" pitchFamily="34" charset="0"/>
                <a:cs typeface="B Mitra" panose="00000400000000000000" pitchFamily="2" charset="-78"/>
              </a:rPr>
              <a:t>برای پیش‌بینی کلاس تومور از جنگل تصادفی</a:t>
            </a:r>
            <a:r>
              <a:rPr lang="en-US" kern="100" dirty="0">
                <a:effectLst/>
                <a:latin typeface="Calibri" panose="020F0502020204030204" pitchFamily="34" charset="0"/>
                <a:ea typeface="Calibri" panose="020F0502020204030204" pitchFamily="34" charset="0"/>
                <a:cs typeface="B Mitra" panose="00000400000000000000" pitchFamily="2" charset="-78"/>
              </a:rPr>
              <a:t> (RF)</a:t>
            </a:r>
            <a:r>
              <a:rPr lang="ar-SA" kern="100" dirty="0">
                <a:effectLst/>
                <a:latin typeface="Calibri" panose="020F0502020204030204" pitchFamily="34" charset="0"/>
                <a:ea typeface="Calibri" panose="020F0502020204030204" pitchFamily="34" charset="0"/>
                <a:cs typeface="B Mitra" panose="00000400000000000000" pitchFamily="2" charset="-78"/>
              </a:rPr>
              <a:t>، خلیج ساده</a:t>
            </a:r>
            <a:r>
              <a:rPr lang="en-US" kern="100" dirty="0">
                <a:effectLst/>
                <a:latin typeface="Calibri" panose="020F0502020204030204" pitchFamily="34" charset="0"/>
                <a:ea typeface="Calibri" panose="020F0502020204030204" pitchFamily="34" charset="0"/>
                <a:cs typeface="B Mitra" panose="00000400000000000000" pitchFamily="2" charset="-78"/>
              </a:rPr>
              <a:t> (NB) </a:t>
            </a:r>
            <a:r>
              <a:rPr lang="ar-SA" kern="100" dirty="0">
                <a:effectLst/>
                <a:latin typeface="Calibri" panose="020F0502020204030204" pitchFamily="34" charset="0"/>
                <a:ea typeface="Calibri" panose="020F0502020204030204" pitchFamily="34" charset="0"/>
                <a:cs typeface="B Mitra" panose="00000400000000000000" pitchFamily="2" charset="-78"/>
              </a:rPr>
              <a:t>و رگرسیون لجستیک</a:t>
            </a:r>
            <a:r>
              <a:rPr lang="en-US" kern="100" dirty="0">
                <a:effectLst/>
                <a:latin typeface="Calibri" panose="020F0502020204030204" pitchFamily="34" charset="0"/>
                <a:ea typeface="Calibri" panose="020F0502020204030204" pitchFamily="34" charset="0"/>
                <a:cs typeface="B Mitra" panose="00000400000000000000" pitchFamily="2" charset="-78"/>
              </a:rPr>
              <a:t> (LR) </a:t>
            </a:r>
            <a:r>
              <a:rPr lang="ar-SA" kern="100" dirty="0">
                <a:effectLst/>
                <a:latin typeface="Calibri" panose="020F0502020204030204" pitchFamily="34" charset="0"/>
                <a:ea typeface="Calibri" panose="020F0502020204030204" pitchFamily="34" charset="0"/>
                <a:cs typeface="B Mitra" panose="00000400000000000000" pitchFamily="2" charset="-78"/>
              </a:rPr>
              <a:t>استفاده می‌شود. بنابراین، این مدل به عنوان "مدل یادگیری دوگانه" نامیده می شود و در شکل 5 نشان داده شده است. عملکرد این مدل در بخش های فرعی توضیح داده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A09A197B-D4C2-921F-86C3-4A86817A4152}"/>
              </a:ext>
            </a:extLst>
          </p:cNvPr>
          <p:cNvSpPr>
            <a:spLocks noGrp="1"/>
          </p:cNvSpPr>
          <p:nvPr>
            <p:ph type="sldNum" sz="quarter" idx="12"/>
          </p:nvPr>
        </p:nvSpPr>
        <p:spPr/>
        <p:txBody>
          <a:bodyPr/>
          <a:lstStyle/>
          <a:p>
            <a:fld id="{EA0E75CD-7337-44CB-918F-80C0BCF62570}" type="slidenum">
              <a:rPr lang="en-US" smtClean="0"/>
              <a:t>33</a:t>
            </a:fld>
            <a:endParaRPr lang="en-US"/>
          </a:p>
        </p:txBody>
      </p:sp>
    </p:spTree>
    <p:extLst>
      <p:ext uri="{BB962C8B-B14F-4D97-AF65-F5344CB8AC3E}">
        <p14:creationId xmlns:p14="http://schemas.microsoft.com/office/powerpoint/2010/main" val="3708583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1A0-33DD-46E5-494E-C1D1E12E610C}"/>
              </a:ext>
            </a:extLst>
          </p:cNvPr>
          <p:cNvSpPr>
            <a:spLocks noGrp="1"/>
          </p:cNvSpPr>
          <p:nvPr>
            <p:ph type="title"/>
          </p:nvPr>
        </p:nvSpPr>
        <p:spPr>
          <a:xfrm>
            <a:off x="1295402" y="982133"/>
            <a:ext cx="9601196" cy="1339036"/>
          </a:xfrm>
        </p:spPr>
        <p:txBody>
          <a:bodyPr>
            <a:normAutofit fontScale="90000"/>
          </a:bodyPr>
          <a:lstStyle/>
          <a:p>
            <a:pPr algn="l"/>
            <a:br>
              <a:rPr lang="en-US" sz="4400" b="1" kern="100" dirty="0">
                <a:effectLst/>
                <a:latin typeface="Calibri" panose="020F0502020204030204" pitchFamily="34" charset="0"/>
                <a:ea typeface="Calibri" panose="020F0502020204030204" pitchFamily="34" charset="0"/>
                <a:cs typeface="Arial" panose="020B0604020202020204" pitchFamily="34" charset="0"/>
              </a:rPr>
            </a:br>
            <a:r>
              <a:rPr lang="en-US" sz="4400" b="1" kern="100" dirty="0">
                <a:effectLst/>
                <a:latin typeface="Calibri" panose="020F0502020204030204" pitchFamily="34" charset="0"/>
                <a:ea typeface="Calibri" panose="020F0502020204030204" pitchFamily="34" charset="0"/>
                <a:cs typeface="Arial" panose="020B0604020202020204" pitchFamily="34" charset="0"/>
              </a:rPr>
              <a:t>3. Proposed system:</a:t>
            </a:r>
            <a:br>
              <a:rPr lang="en-US" sz="4400" b="1"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ED8A27CE-197E-EC1F-B9FF-868A60ED7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2433711"/>
            <a:ext cx="9601196" cy="3784210"/>
          </a:xfrm>
        </p:spPr>
      </p:pic>
      <p:sp>
        <p:nvSpPr>
          <p:cNvPr id="3" name="Slide Number Placeholder 2">
            <a:extLst>
              <a:ext uri="{FF2B5EF4-FFF2-40B4-BE49-F238E27FC236}">
                <a16:creationId xmlns:a16="http://schemas.microsoft.com/office/drawing/2014/main" id="{56ED4218-DAA5-693B-3291-D314FDC28F69}"/>
              </a:ext>
            </a:extLst>
          </p:cNvPr>
          <p:cNvSpPr>
            <a:spLocks noGrp="1"/>
          </p:cNvSpPr>
          <p:nvPr>
            <p:ph type="sldNum" sz="quarter" idx="12"/>
          </p:nvPr>
        </p:nvSpPr>
        <p:spPr/>
        <p:txBody>
          <a:bodyPr/>
          <a:lstStyle/>
          <a:p>
            <a:fld id="{EA0E75CD-7337-44CB-918F-80C0BCF62570}" type="slidenum">
              <a:rPr lang="en-US" smtClean="0"/>
              <a:t>34</a:t>
            </a:fld>
            <a:endParaRPr lang="en-US"/>
          </a:p>
        </p:txBody>
      </p:sp>
    </p:spTree>
    <p:extLst>
      <p:ext uri="{BB962C8B-B14F-4D97-AF65-F5344CB8AC3E}">
        <p14:creationId xmlns:p14="http://schemas.microsoft.com/office/powerpoint/2010/main" val="2703539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06E8-8F14-684A-F560-E2A33CB8D3A1}"/>
              </a:ext>
            </a:extLst>
          </p:cNvPr>
          <p:cNvSpPr>
            <a:spLocks noGrp="1"/>
          </p:cNvSpPr>
          <p:nvPr>
            <p:ph type="title"/>
          </p:nvPr>
        </p:nvSpPr>
        <p:spPr/>
        <p:txBody>
          <a:bodyPr>
            <a:noAutofit/>
          </a:bodyPr>
          <a:lstStyle/>
          <a:p>
            <a:pPr marL="0" marR="0" algn="l" rtl="1">
              <a:lnSpc>
                <a:spcPct val="107000"/>
              </a:lnSpc>
              <a:spcBef>
                <a:spcPts val="0"/>
              </a:spcBef>
              <a:spcAft>
                <a:spcPts val="800"/>
              </a:spcAft>
            </a:pPr>
            <a:br>
              <a:rPr lang="en-US" sz="3200" kern="100" dirty="0">
                <a:effectLst/>
                <a:latin typeface="Calibri" panose="020F0502020204030204" pitchFamily="34" charset="0"/>
                <a:ea typeface="Calibri" panose="020F0502020204030204" pitchFamily="34" charset="0"/>
                <a:cs typeface="Arial" panose="020B0604020202020204" pitchFamily="34" charset="0"/>
              </a:rPr>
            </a:br>
            <a:br>
              <a:rPr lang="en-US" sz="3200" b="1" kern="100" dirty="0">
                <a:effectLst/>
                <a:latin typeface="Calibri" panose="020F0502020204030204" pitchFamily="34" charset="0"/>
                <a:ea typeface="Calibri" panose="020F0502020204030204" pitchFamily="34" charset="0"/>
                <a:cs typeface="Arial" panose="020B0604020202020204" pitchFamily="34" charset="0"/>
              </a:rPr>
            </a:br>
            <a:r>
              <a:rPr lang="en-US" sz="3200" b="1" kern="100" dirty="0">
                <a:effectLst/>
                <a:latin typeface="Calibri" panose="020F0502020204030204" pitchFamily="34" charset="0"/>
                <a:ea typeface="Calibri" panose="020F0502020204030204" pitchFamily="34" charset="0"/>
                <a:cs typeface="Arial" panose="020B0604020202020204" pitchFamily="34" charset="0"/>
              </a:rPr>
              <a:t>3. Proposed system:</a:t>
            </a:r>
            <a:br>
              <a:rPr lang="en-US" sz="3200" b="1" kern="100" dirty="0">
                <a:effectLst/>
                <a:latin typeface="Calibri" panose="020F0502020204030204" pitchFamily="34" charset="0"/>
                <a:ea typeface="Calibri" panose="020F0502020204030204" pitchFamily="34" charset="0"/>
                <a:cs typeface="Arial" panose="020B0604020202020204" pitchFamily="34" charset="0"/>
              </a:rPr>
            </a:br>
            <a:br>
              <a:rPr lang="en-US" sz="1200" kern="100" dirty="0">
                <a:effectLst/>
                <a:latin typeface="Calibri" panose="020F0502020204030204" pitchFamily="34" charset="0"/>
                <a:ea typeface="Calibri" panose="020F0502020204030204" pitchFamily="34" charset="0"/>
                <a:cs typeface="Arial" panose="020B0604020202020204" pitchFamily="34" charset="0"/>
              </a:rPr>
            </a:br>
            <a:br>
              <a:rPr lang="en-US" sz="3200" kern="1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id="{36E3AFB6-CF02-0BAC-C736-FEF8AC60E719}"/>
              </a:ext>
            </a:extLst>
          </p:cNvPr>
          <p:cNvSpPr>
            <a:spLocks noGrp="1"/>
          </p:cNvSpPr>
          <p:nvPr>
            <p:ph idx="1"/>
          </p:nvPr>
        </p:nvSpPr>
        <p:spPr/>
        <p:txBody>
          <a:bodyPr>
            <a:normAutofit fontScale="92500" lnSpcReduction="10000"/>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3.1. Feature extraction using </a:t>
            </a:r>
            <a:r>
              <a:rPr lang="en-US" kern="100" dirty="0" err="1">
                <a:effectLst/>
                <a:latin typeface="Calibri" panose="020F0502020204030204" pitchFamily="34" charset="0"/>
                <a:ea typeface="Calibri" panose="020F0502020204030204" pitchFamily="34" charset="0"/>
                <a:cs typeface="Arial" panose="020B0604020202020204" pitchFamily="34" charset="0"/>
              </a:rPr>
              <a:t>SqueezeNet</a:t>
            </a:r>
            <a:r>
              <a:rPr lang="en-US" kern="100" dirty="0">
                <a:effectLst/>
                <a:latin typeface="Calibri" panose="020F0502020204030204" pitchFamily="34" charset="0"/>
                <a:ea typeface="Calibri" panose="020F0502020204030204" pitchFamily="34" charset="0"/>
                <a:cs typeface="Arial" panose="020B0604020202020204" pitchFamily="34" charset="0"/>
              </a:rPr>
              <a:t> model</a:t>
            </a: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3.1. </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استخراج ویژگی با استفاده از مدل</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SqueezeNeT</a:t>
            </a: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Mitra" panose="00000400000000000000" pitchFamily="2" charset="-78"/>
              </a:rPr>
              <a:t>م</a:t>
            </a:r>
            <a:r>
              <a:rPr lang="ar-SA" kern="100" dirty="0">
                <a:effectLst/>
                <a:latin typeface="Calibri" panose="020F0502020204030204" pitchFamily="34" charset="0"/>
                <a:ea typeface="Calibri" panose="020F0502020204030204" pitchFamily="34" charset="0"/>
                <a:cs typeface="B Mitra" panose="00000400000000000000" pitchFamily="2" charset="-78"/>
              </a:rPr>
              <a:t>دل</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SqueezeNet</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یک شبکه عصبی کانولوشن عمیق</a:t>
            </a:r>
            <a:r>
              <a:rPr lang="en-US" kern="100" dirty="0">
                <a:effectLst/>
                <a:latin typeface="Calibri" panose="020F0502020204030204" pitchFamily="34" charset="0"/>
                <a:ea typeface="Calibri" panose="020F0502020204030204" pitchFamily="34" charset="0"/>
                <a:cs typeface="B Mitra" panose="00000400000000000000" pitchFamily="2" charset="-78"/>
              </a:rPr>
              <a:t> (CNN) </a:t>
            </a:r>
            <a:r>
              <a:rPr lang="ar-SA" kern="100" dirty="0">
                <a:effectLst/>
                <a:latin typeface="Calibri" panose="020F0502020204030204" pitchFamily="34" charset="0"/>
                <a:ea typeface="Calibri" panose="020F0502020204030204" pitchFamily="34" charset="0"/>
                <a:cs typeface="B Mitra" panose="00000400000000000000" pitchFamily="2" charset="-78"/>
              </a:rPr>
              <a:t>است که دارای معماری فشرده، تعداد پارامترهای کمی است و در مقایسه با</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AlexNet</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و</a:t>
            </a:r>
            <a:r>
              <a:rPr lang="en-US" kern="100" dirty="0">
                <a:effectLst/>
                <a:latin typeface="Calibri" panose="020F0502020204030204" pitchFamily="34" charset="0"/>
                <a:ea typeface="Calibri" panose="020F0502020204030204" pitchFamily="34" charset="0"/>
                <a:cs typeface="B Mitra" panose="00000400000000000000" pitchFamily="2" charset="-78"/>
              </a:rPr>
              <a:t> ImageNet </a:t>
            </a:r>
            <a:r>
              <a:rPr lang="ar-SA" kern="100" dirty="0">
                <a:effectLst/>
                <a:latin typeface="Calibri" panose="020F0502020204030204" pitchFamily="34" charset="0"/>
                <a:ea typeface="Calibri" panose="020F0502020204030204" pitchFamily="34" charset="0"/>
                <a:cs typeface="B Mitra" panose="00000400000000000000" pitchFamily="2" charset="-78"/>
              </a:rPr>
              <a:t>با تعداد پارامترهای یکسان، به دقت بالاتری دست یافته است. از مزایای اصلی این مدل نیاز به کانال ارتباطی کمتر برای آموزش، استقرار آسان بر روی سرور ابری و قابل سفارشی سازی و استفاده بر روی سخت افزار با حافظه محدود است. این مدل اصلی</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SqueezeNet</a:t>
            </a:r>
            <a:r>
              <a:rPr lang="en-US" kern="100" dirty="0">
                <a:effectLst/>
                <a:latin typeface="Calibri" panose="020F0502020204030204" pitchFamily="34" charset="0"/>
                <a:ea typeface="Calibri" panose="020F0502020204030204" pitchFamily="34" charset="0"/>
                <a:cs typeface="B Mitra" panose="00000400000000000000" pitchFamily="2" charset="-78"/>
              </a:rPr>
              <a:t> [47] </a:t>
            </a:r>
            <a:r>
              <a:rPr lang="ar-SA" kern="100" dirty="0">
                <a:effectLst/>
                <a:latin typeface="Calibri" panose="020F0502020204030204" pitchFamily="34" charset="0"/>
                <a:ea typeface="Calibri" panose="020F0502020204030204" pitchFamily="34" charset="0"/>
                <a:cs typeface="B Mitra" panose="00000400000000000000" pitchFamily="2" charset="-78"/>
              </a:rPr>
              <a:t>دارای 14 لایه است که شامل 2 لایه کانولوشن معمولی، 8 لایه آتش، 3 لایه تجمع حداکثر، 1 لایه جمع آوری متوسط جهانی و</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softmax</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است. در اینجا، ما فقط از لایه‌های پیچشی مدل برای استخراج ویژگی‌ها از تصویر شبکیه فوندوس رنگی ورودی استفاده کرده‌ایم</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1FC6518D-56DD-97DE-DB30-C04492568DB1}"/>
              </a:ext>
            </a:extLst>
          </p:cNvPr>
          <p:cNvSpPr>
            <a:spLocks noGrp="1"/>
          </p:cNvSpPr>
          <p:nvPr>
            <p:ph type="sldNum" sz="quarter" idx="12"/>
          </p:nvPr>
        </p:nvSpPr>
        <p:spPr/>
        <p:txBody>
          <a:bodyPr/>
          <a:lstStyle/>
          <a:p>
            <a:fld id="{EA0E75CD-7337-44CB-918F-80C0BCF62570}" type="slidenum">
              <a:rPr lang="en-US" smtClean="0"/>
              <a:t>35</a:t>
            </a:fld>
            <a:endParaRPr lang="en-US"/>
          </a:p>
        </p:txBody>
      </p:sp>
    </p:spTree>
    <p:extLst>
      <p:ext uri="{BB962C8B-B14F-4D97-AF65-F5344CB8AC3E}">
        <p14:creationId xmlns:p14="http://schemas.microsoft.com/office/powerpoint/2010/main" val="370505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5211-6D96-7B0D-EABF-6B48BA374587}"/>
              </a:ext>
            </a:extLst>
          </p:cNvPr>
          <p:cNvSpPr>
            <a:spLocks noGrp="1"/>
          </p:cNvSpPr>
          <p:nvPr>
            <p:ph type="title"/>
          </p:nvPr>
        </p:nvSpPr>
        <p:spPr/>
        <p:txBody>
          <a:bodyPr>
            <a:noAutofit/>
          </a:bodyPr>
          <a:lstStyle/>
          <a:p>
            <a:pPr algn="l"/>
            <a:r>
              <a:rPr lang="en-US" b="1" kern="100" dirty="0">
                <a:effectLst/>
                <a:latin typeface="Calibri" panose="020F0502020204030204" pitchFamily="34" charset="0"/>
                <a:ea typeface="Calibri" panose="020F0502020204030204" pitchFamily="34" charset="0"/>
                <a:cs typeface="Arial" panose="020B0604020202020204" pitchFamily="34" charset="0"/>
              </a:rPr>
              <a:t>Proposed system/ </a:t>
            </a:r>
            <a:r>
              <a:rPr lang="en-US" b="1" kern="100" dirty="0">
                <a:latin typeface="Calibri" panose="020F0502020204030204" pitchFamily="34" charset="0"/>
                <a:cs typeface="Arial" panose="020B0604020202020204" pitchFamily="34" charset="0"/>
              </a:rPr>
              <a:t>Feature</a:t>
            </a:r>
            <a:r>
              <a:rPr lang="en-US" b="1" kern="100" dirty="0">
                <a:effectLst/>
                <a:latin typeface="Calibri" panose="020F0502020204030204" pitchFamily="34" charset="0"/>
                <a:ea typeface="Calibri" panose="020F0502020204030204" pitchFamily="34" charset="0"/>
                <a:cs typeface="Arial" panose="020B0604020202020204" pitchFamily="34" charset="0"/>
              </a:rPr>
              <a:t> extraction using </a:t>
            </a:r>
            <a:r>
              <a:rPr lang="en-US" b="1" kern="100" dirty="0" err="1">
                <a:effectLst/>
                <a:latin typeface="Calibri" panose="020F0502020204030204" pitchFamily="34" charset="0"/>
                <a:ea typeface="Calibri" panose="020F0502020204030204" pitchFamily="34" charset="0"/>
                <a:cs typeface="Arial" panose="020B0604020202020204" pitchFamily="34" charset="0"/>
              </a:rPr>
              <a:t>SqueezeNet</a:t>
            </a:r>
            <a:r>
              <a:rPr lang="en-US" b="1" kern="100" dirty="0">
                <a:effectLst/>
                <a:latin typeface="Calibri" panose="020F0502020204030204" pitchFamily="34" charset="0"/>
                <a:ea typeface="Calibri" panose="020F0502020204030204" pitchFamily="34" charset="0"/>
                <a:cs typeface="Arial" panose="020B0604020202020204" pitchFamily="34" charset="0"/>
              </a:rPr>
              <a:t> model</a:t>
            </a:r>
            <a:endParaRPr lang="en-US" b="1" dirty="0"/>
          </a:p>
        </p:txBody>
      </p:sp>
      <p:sp>
        <p:nvSpPr>
          <p:cNvPr id="3" name="Content Placeholder 2">
            <a:extLst>
              <a:ext uri="{FF2B5EF4-FFF2-40B4-BE49-F238E27FC236}">
                <a16:creationId xmlns:a16="http://schemas.microsoft.com/office/drawing/2014/main" id="{0AC4B0F3-E232-3E28-F0C8-5AD64E5A0B0A}"/>
              </a:ext>
            </a:extLst>
          </p:cNvPr>
          <p:cNvSpPr>
            <a:spLocks noGrp="1"/>
          </p:cNvSpPr>
          <p:nvPr>
            <p:ph idx="1"/>
          </p:nvPr>
        </p:nvSpPr>
        <p:spPr/>
        <p:txBody>
          <a:bodyPr>
            <a:normAutofit fontScale="92500"/>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این مدل متوالی از یک لایه کانولوشن مستقل و به دنبال آن 8 ماژول آتش شروع می شود و با یک لایه کانولوشن نهایی به پایان می رسد. تعداد فیلترها در هر ماژول آتش نشانی به تدریج از ابتدا تا انتهای مدل افزایش می یابد. حداکثر ادغام با گام 2 بعد از لایه های تبدیل لایه 1، </a:t>
            </a:r>
            <a:r>
              <a:rPr lang="en-US" kern="100" dirty="0">
                <a:effectLst/>
                <a:latin typeface="Calibri" panose="020F0502020204030204" pitchFamily="34" charset="0"/>
                <a:ea typeface="Calibri" panose="020F0502020204030204" pitchFamily="34" charset="0"/>
                <a:cs typeface="B Mitra" panose="00000400000000000000" pitchFamily="2" charset="-78"/>
              </a:rPr>
              <a:t>fire3</a:t>
            </a:r>
            <a:r>
              <a:rPr lang="ar-SA"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a:effectLst/>
                <a:latin typeface="Calibri" panose="020F0502020204030204" pitchFamily="34" charset="0"/>
                <a:ea typeface="Calibri" panose="020F0502020204030204" pitchFamily="34" charset="0"/>
                <a:cs typeface="B Mitra" panose="00000400000000000000" pitchFamily="2" charset="-78"/>
              </a:rPr>
              <a:t>fire7 </a:t>
            </a:r>
            <a:r>
              <a:rPr lang="ar-SA" kern="100" dirty="0">
                <a:effectLst/>
                <a:latin typeface="Calibri" panose="020F0502020204030204" pitchFamily="34" charset="0"/>
                <a:ea typeface="Calibri" panose="020F0502020204030204" pitchFamily="34" charset="0"/>
                <a:cs typeface="B Mitra" panose="00000400000000000000" pitchFamily="2" charset="-78"/>
              </a:rPr>
              <a:t>و لایه تبدیل 2 انجام می شود. ماژول آتش یک لایه پیچشی فشرده است که تنها دارای 1 × 1 فیلتر است که به یک لایه منبسط می خورد که ترکیبی از 1 دارد. فیلترهای پیچشی × 1 و 3 × 3. سه فراپارامتر قابل تنظیم مانند</a:t>
            </a:r>
            <a:r>
              <a:rPr lang="en-US" kern="100" dirty="0">
                <a:effectLst/>
                <a:latin typeface="Calibri" panose="020F0502020204030204" pitchFamily="34" charset="0"/>
                <a:ea typeface="Calibri" panose="020F0502020204030204" pitchFamily="34" charset="0"/>
                <a:cs typeface="B Mitra" panose="00000400000000000000" pitchFamily="2" charset="-78"/>
              </a:rPr>
              <a:t> s1 × 1</a:t>
            </a:r>
            <a:r>
              <a:rPr lang="ar-SA"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a:effectLst/>
                <a:latin typeface="Calibri" panose="020F0502020204030204" pitchFamily="34" charset="0"/>
                <a:ea typeface="Calibri" panose="020F0502020204030204" pitchFamily="34" charset="0"/>
                <a:cs typeface="B Mitra" panose="00000400000000000000" pitchFamily="2" charset="-78"/>
              </a:rPr>
              <a:t>e1 × 1 </a:t>
            </a:r>
            <a:r>
              <a:rPr lang="ar-SA" kern="100" dirty="0">
                <a:effectLst/>
                <a:latin typeface="Calibri" panose="020F0502020204030204" pitchFamily="34" charset="0"/>
                <a:ea typeface="Calibri" panose="020F0502020204030204" pitchFamily="34" charset="0"/>
                <a:cs typeface="B Mitra" panose="00000400000000000000" pitchFamily="2" charset="-78"/>
              </a:rPr>
              <a:t>و</a:t>
            </a:r>
            <a:r>
              <a:rPr lang="en-US" kern="100" dirty="0">
                <a:effectLst/>
                <a:latin typeface="Calibri" panose="020F0502020204030204" pitchFamily="34" charset="0"/>
                <a:ea typeface="Calibri" panose="020F0502020204030204" pitchFamily="34" charset="0"/>
                <a:cs typeface="B Mitra" panose="00000400000000000000" pitchFamily="2" charset="-78"/>
              </a:rPr>
              <a:t> e3 × 3 </a:t>
            </a:r>
            <a:r>
              <a:rPr lang="ar-SA" kern="100" dirty="0">
                <a:effectLst/>
                <a:latin typeface="Calibri" panose="020F0502020204030204" pitchFamily="34" charset="0"/>
                <a:ea typeface="Calibri" panose="020F0502020204030204" pitchFamily="34" charset="0"/>
                <a:cs typeface="B Mitra" panose="00000400000000000000" pitchFamily="2" charset="-78"/>
              </a:rPr>
              <a:t>وجود دارد</a:t>
            </a:r>
            <a:r>
              <a:rPr lang="en-US" kern="100" dirty="0">
                <a:effectLst/>
                <a:latin typeface="Calibri" panose="020F0502020204030204" pitchFamily="34" charset="0"/>
                <a:ea typeface="Calibri" panose="020F0502020204030204" pitchFamily="34" charset="0"/>
                <a:cs typeface="B Mitra" panose="00000400000000000000" pitchFamily="2" charset="-78"/>
              </a:rPr>
              <a:t>. s1 × 1 </a:t>
            </a:r>
            <a:r>
              <a:rPr lang="ar-SA" kern="100" dirty="0">
                <a:effectLst/>
                <a:latin typeface="Calibri" panose="020F0502020204030204" pitchFamily="34" charset="0"/>
                <a:ea typeface="Calibri" panose="020F0502020204030204" pitchFamily="34" charset="0"/>
                <a:cs typeface="B Mitra" panose="00000400000000000000" pitchFamily="2" charset="-78"/>
              </a:rPr>
              <a:t>به عنوان لایه فشرده با اندازه فیلتر 1 × 1 اشاره دارد در حالی که</a:t>
            </a:r>
            <a:r>
              <a:rPr lang="en-US" kern="100" dirty="0">
                <a:effectLst/>
                <a:latin typeface="Calibri" panose="020F0502020204030204" pitchFamily="34" charset="0"/>
                <a:ea typeface="Calibri" panose="020F0502020204030204" pitchFamily="34" charset="0"/>
                <a:cs typeface="B Mitra" panose="00000400000000000000" pitchFamily="2" charset="-78"/>
              </a:rPr>
              <a:t> e1 × 1 </a:t>
            </a:r>
            <a:r>
              <a:rPr lang="ar-SA" kern="100" dirty="0">
                <a:effectLst/>
                <a:latin typeface="Calibri" panose="020F0502020204030204" pitchFamily="34" charset="0"/>
                <a:ea typeface="Calibri" panose="020F0502020204030204" pitchFamily="34" charset="0"/>
                <a:cs typeface="B Mitra" panose="00000400000000000000" pitchFamily="2" charset="-78"/>
              </a:rPr>
              <a:t>و</a:t>
            </a:r>
            <a:r>
              <a:rPr lang="en-US" kern="100" dirty="0">
                <a:effectLst/>
                <a:latin typeface="Calibri" panose="020F0502020204030204" pitchFamily="34" charset="0"/>
                <a:ea typeface="Calibri" panose="020F0502020204030204" pitchFamily="34" charset="0"/>
                <a:cs typeface="B Mitra" panose="00000400000000000000" pitchFamily="2" charset="-78"/>
              </a:rPr>
              <a:t> e3 × 3 </a:t>
            </a:r>
            <a:r>
              <a:rPr lang="ar-SA" kern="100" dirty="0">
                <a:effectLst/>
                <a:latin typeface="Calibri" panose="020F0502020204030204" pitchFamily="34" charset="0"/>
                <a:ea typeface="Calibri" panose="020F0502020204030204" pitchFamily="34" charset="0"/>
                <a:cs typeface="B Mitra" panose="00000400000000000000" pitchFamily="2" charset="-78"/>
              </a:rPr>
              <a:t>به عنوان لایه گسترش با اندازه فیلتر 1 اشاره می کند. × 1 و 3 × 3، به ترتیب. در این مدل از ماژول های آتش با هایپرپارامتر</a:t>
            </a:r>
            <a:r>
              <a:rPr lang="en-US" kern="100" dirty="0">
                <a:effectLst/>
                <a:latin typeface="Calibri" panose="020F0502020204030204" pitchFamily="34" charset="0"/>
                <a:ea typeface="Calibri" panose="020F0502020204030204" pitchFamily="34" charset="0"/>
                <a:cs typeface="B Mitra" panose="00000400000000000000" pitchFamily="2" charset="-78"/>
              </a:rPr>
              <a:t> s1×1 </a:t>
            </a:r>
            <a:r>
              <a:rPr lang="ar-SA" kern="100" dirty="0">
                <a:effectLst/>
                <a:latin typeface="Calibri" panose="020F0502020204030204" pitchFamily="34" charset="0"/>
                <a:ea typeface="Calibri" panose="020F0502020204030204" pitchFamily="34" charset="0"/>
                <a:cs typeface="B Mitra" panose="00000400000000000000" pitchFamily="2" charset="-78"/>
              </a:rPr>
              <a:t>استفاده می کنیم که لایه فشرده به محدود کردن شماره کمک می کند. کانال های ورودی به فیلترهای 3×3. پس از استخراج ویژگی‌ها از تصویر فوندوس شبکیه ورودی، لایه را صاف می‌کنیم که ویژگی‌ها را به لایه یک بعدی تبدیل می‌کند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C717FB0C-EF6D-8040-1AA5-3C27BD28C085}"/>
              </a:ext>
            </a:extLst>
          </p:cNvPr>
          <p:cNvSpPr>
            <a:spLocks noGrp="1"/>
          </p:cNvSpPr>
          <p:nvPr>
            <p:ph type="sldNum" sz="quarter" idx="12"/>
          </p:nvPr>
        </p:nvSpPr>
        <p:spPr/>
        <p:txBody>
          <a:bodyPr/>
          <a:lstStyle/>
          <a:p>
            <a:fld id="{EA0E75CD-7337-44CB-918F-80C0BCF62570}" type="slidenum">
              <a:rPr lang="en-US" smtClean="0"/>
              <a:t>36</a:t>
            </a:fld>
            <a:endParaRPr lang="en-US"/>
          </a:p>
        </p:txBody>
      </p:sp>
    </p:spTree>
    <p:extLst>
      <p:ext uri="{BB962C8B-B14F-4D97-AF65-F5344CB8AC3E}">
        <p14:creationId xmlns:p14="http://schemas.microsoft.com/office/powerpoint/2010/main" val="1472805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5D00-1274-32E8-2C5E-656682EBCDCE}"/>
              </a:ext>
            </a:extLst>
          </p:cNvPr>
          <p:cNvSpPr>
            <a:spLocks noGrp="1"/>
          </p:cNvSpPr>
          <p:nvPr>
            <p:ph type="title"/>
          </p:nvPr>
        </p:nvSpPr>
        <p:spPr/>
        <p:txBody>
          <a:bodyPr>
            <a:normAutofit fontScale="90000"/>
          </a:bodyPr>
          <a:lstStyle/>
          <a:p>
            <a:pPr algn="l"/>
            <a:br>
              <a:rPr lang="en-US" sz="4400" kern="100" dirty="0">
                <a:effectLst/>
                <a:latin typeface="Calibri" panose="020F0502020204030204" pitchFamily="34" charset="0"/>
                <a:ea typeface="Calibri" panose="020F0502020204030204" pitchFamily="34" charset="0"/>
                <a:cs typeface="Arial" panose="020B0604020202020204" pitchFamily="34" charset="0"/>
              </a:rPr>
            </a:br>
            <a:br>
              <a:rPr lang="en-US" sz="4400" b="1" kern="100" dirty="0">
                <a:effectLst/>
                <a:latin typeface="Calibri" panose="020F0502020204030204" pitchFamily="34" charset="0"/>
                <a:ea typeface="Calibri" panose="020F0502020204030204" pitchFamily="34" charset="0"/>
                <a:cs typeface="Arial" panose="020B0604020202020204" pitchFamily="34" charset="0"/>
              </a:rPr>
            </a:br>
            <a:r>
              <a:rPr lang="en-US" sz="4400" b="1" kern="100" dirty="0">
                <a:effectLst/>
                <a:latin typeface="Calibri" panose="020F0502020204030204" pitchFamily="34" charset="0"/>
                <a:ea typeface="Calibri" panose="020F0502020204030204" pitchFamily="34" charset="0"/>
                <a:cs typeface="Arial" panose="020B0604020202020204" pitchFamily="34" charset="0"/>
              </a:rPr>
              <a:t>3. Proposed system:</a:t>
            </a:r>
            <a:br>
              <a:rPr lang="en-US" sz="4400" b="1"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br>
              <a:rPr lang="en-US" sz="44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B201A11-5FB5-F887-F821-C66F497E86DF}"/>
              </a:ext>
            </a:extLst>
          </p:cNvPr>
          <p:cNvSpPr>
            <a:spLocks noGrp="1"/>
          </p:cNvSpPr>
          <p:nvPr>
            <p:ph idx="1"/>
          </p:nvPr>
        </p:nvSpPr>
        <p:spPr/>
        <p:txBody>
          <a:bodyPr>
            <a:normAutofit fontScale="92500"/>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3.2. ML based binary classifier</a:t>
            </a:r>
          </a:p>
          <a:p>
            <a:pPr algn="just" rtl="1"/>
            <a:r>
              <a:rPr lang="fa-IR" kern="100" dirty="0">
                <a:effectLst/>
                <a:latin typeface="Calibri" panose="020F0502020204030204" pitchFamily="34" charset="0"/>
                <a:ea typeface="Calibri" panose="020F0502020204030204" pitchFamily="34" charset="0"/>
                <a:cs typeface="B Mitra" panose="00000400000000000000" pitchFamily="2" charset="-78"/>
              </a:rPr>
              <a:t>3.2. </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طبقه بندی کننده باینری مبتنی بر</a:t>
            </a:r>
            <a:r>
              <a:rPr lang="en-US" kern="100" dirty="0">
                <a:effectLst/>
                <a:latin typeface="Calibri" panose="020F0502020204030204" pitchFamily="34" charset="0"/>
                <a:ea typeface="Calibri" panose="020F0502020204030204" pitchFamily="34" charset="0"/>
                <a:cs typeface="B Mitra" panose="00000400000000000000" pitchFamily="2" charset="-78"/>
              </a:rPr>
              <a:t> ML</a:t>
            </a:r>
          </a:p>
          <a:p>
            <a:pPr marL="0" indent="0" algn="just" rtl="1">
              <a:buNone/>
            </a:pPr>
            <a:r>
              <a:rPr lang="ar-SA" kern="100" dirty="0">
                <a:effectLst/>
                <a:latin typeface="Calibri" panose="020F0502020204030204" pitchFamily="34" charset="0"/>
                <a:ea typeface="Calibri" panose="020F0502020204030204" pitchFamily="34" charset="0"/>
                <a:cs typeface="B Mitra" panose="00000400000000000000" pitchFamily="2" charset="-78"/>
              </a:rPr>
              <a:t>در یادگیری ماشینی، طبقه‌بندی چند کلاسه به مشکل طبقه‌بندی نمونه‌ها به یکی از سه یا چند کلاس اشاره می‌کند. در این مورد، باید تصویر ورودی شبکیه فوندوس را به یکی از کلاس هایی مانند بدون تومور، تومور گلیوما، تومور مننژیوم و تومور هیپوفیز طبقه بندی کنیم. برای این منظور در این مدل از طبقه‌بندی‌کننده‌های مرسوم مختلفی مانند</a:t>
            </a:r>
            <a:r>
              <a:rPr lang="en-US" kern="100" dirty="0">
                <a:effectLst/>
                <a:latin typeface="Calibri" panose="020F0502020204030204" pitchFamily="34" charset="0"/>
                <a:ea typeface="Calibri" panose="020F0502020204030204" pitchFamily="34" charset="0"/>
                <a:cs typeface="B Mitra" panose="00000400000000000000" pitchFamily="2" charset="-78"/>
              </a:rPr>
              <a:t> k </a:t>
            </a:r>
            <a:r>
              <a:rPr lang="ar-SA" kern="100" dirty="0">
                <a:effectLst/>
                <a:latin typeface="Calibri" panose="020F0502020204030204" pitchFamily="34" charset="0"/>
                <a:ea typeface="Calibri" panose="020F0502020204030204" pitchFamily="34" charset="0"/>
                <a:cs typeface="B Mitra" panose="00000400000000000000" pitchFamily="2" charset="-78"/>
              </a:rPr>
              <a:t>نزدیک‌ترین همسایه</a:t>
            </a:r>
            <a:r>
              <a:rPr lang="en-US" kern="100" dirty="0">
                <a:effectLst/>
                <a:latin typeface="Calibri" panose="020F0502020204030204" pitchFamily="34" charset="0"/>
                <a:ea typeface="Calibri" panose="020F0502020204030204" pitchFamily="34" charset="0"/>
                <a:cs typeface="B Mitra" panose="00000400000000000000" pitchFamily="2" charset="-78"/>
              </a:rPr>
              <a:t> (KNN)</a:t>
            </a:r>
            <a:r>
              <a:rPr lang="ar-SA" kern="100" dirty="0">
                <a:effectLst/>
                <a:latin typeface="Calibri" panose="020F0502020204030204" pitchFamily="34" charset="0"/>
                <a:ea typeface="Calibri" panose="020F0502020204030204" pitchFamily="34" charset="0"/>
                <a:cs typeface="B Mitra" panose="00000400000000000000" pitchFamily="2" charset="-78"/>
              </a:rPr>
              <a:t>، ماشین بردار پشتیبان</a:t>
            </a:r>
            <a:r>
              <a:rPr lang="en-US" kern="100" dirty="0">
                <a:effectLst/>
                <a:latin typeface="Calibri" panose="020F0502020204030204" pitchFamily="34" charset="0"/>
                <a:ea typeface="Calibri" panose="020F0502020204030204" pitchFamily="34" charset="0"/>
                <a:cs typeface="B Mitra" panose="00000400000000000000" pitchFamily="2" charset="-78"/>
              </a:rPr>
              <a:t> (SVM)</a:t>
            </a:r>
            <a:r>
              <a:rPr lang="ar-SA" kern="100" dirty="0">
                <a:effectLst/>
                <a:latin typeface="Calibri" panose="020F0502020204030204" pitchFamily="34" charset="0"/>
                <a:ea typeface="Calibri" panose="020F0502020204030204" pitchFamily="34" charset="0"/>
                <a:cs typeface="B Mitra" panose="00000400000000000000" pitchFamily="2" charset="-78"/>
              </a:rPr>
              <a:t>، درخت تصمیم</a:t>
            </a:r>
            <a:r>
              <a:rPr lang="en-US" kern="100" dirty="0">
                <a:effectLst/>
                <a:latin typeface="Calibri" panose="020F0502020204030204" pitchFamily="34" charset="0"/>
                <a:ea typeface="Calibri" panose="020F0502020204030204" pitchFamily="34" charset="0"/>
                <a:cs typeface="B Mitra" panose="00000400000000000000" pitchFamily="2" charset="-78"/>
              </a:rPr>
              <a:t> (DT)</a:t>
            </a:r>
            <a:r>
              <a:rPr lang="ar-SA" kern="100" dirty="0">
                <a:effectLst/>
                <a:latin typeface="Calibri" panose="020F0502020204030204" pitchFamily="34" charset="0"/>
                <a:ea typeface="Calibri" panose="020F0502020204030204" pitchFamily="34" charset="0"/>
                <a:cs typeface="B Mitra" panose="00000400000000000000" pitchFamily="2" charset="-78"/>
              </a:rPr>
              <a:t>، ساده‌ترین</a:t>
            </a:r>
            <a:r>
              <a:rPr lang="en-US" kern="100" dirty="0">
                <a:effectLst/>
                <a:latin typeface="Calibri" panose="020F0502020204030204" pitchFamily="34" charset="0"/>
                <a:ea typeface="Calibri" panose="020F0502020204030204" pitchFamily="34" charset="0"/>
                <a:cs typeface="B Mitra" panose="00000400000000000000" pitchFamily="2" charset="-78"/>
              </a:rPr>
              <a:t> Bayes (NB) </a:t>
            </a:r>
            <a:r>
              <a:rPr lang="ar-SA" kern="100" dirty="0">
                <a:effectLst/>
                <a:latin typeface="Calibri" panose="020F0502020204030204" pitchFamily="34" charset="0"/>
                <a:ea typeface="Calibri" panose="020F0502020204030204" pitchFamily="34" charset="0"/>
                <a:cs typeface="B Mitra" panose="00000400000000000000" pitchFamily="2" charset="-78"/>
              </a:rPr>
              <a:t>و رگرسیون لجستیک</a:t>
            </a:r>
            <a:r>
              <a:rPr lang="en-US" kern="100" dirty="0">
                <a:effectLst/>
                <a:latin typeface="Calibri" panose="020F0502020204030204" pitchFamily="34" charset="0"/>
                <a:ea typeface="Calibri" panose="020F0502020204030204" pitchFamily="34" charset="0"/>
                <a:cs typeface="B Mitra" panose="00000400000000000000" pitchFamily="2" charset="-78"/>
              </a:rPr>
              <a:t> (LR) </a:t>
            </a:r>
            <a:r>
              <a:rPr lang="ar-SA" kern="100" dirty="0">
                <a:effectLst/>
                <a:latin typeface="Calibri" panose="020F0502020204030204" pitchFamily="34" charset="0"/>
                <a:ea typeface="Calibri" panose="020F0502020204030204" pitchFamily="34" charset="0"/>
                <a:cs typeface="B Mitra" panose="00000400000000000000" pitchFamily="2" charset="-78"/>
              </a:rPr>
              <a:t>برای طبقه‌بندی استفاده شده است. تصاویر تومور مغزی چند طبقه در اینجا، ما هر طبقه‌بندی‌کننده‌ای را اصلاح کرده‌ایم که عملیات طبقه‌بندی و پیش‌بینی چند کلاسه را انجام می‌دهد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90930A55-1353-778C-FF74-F462E364101F}"/>
              </a:ext>
            </a:extLst>
          </p:cNvPr>
          <p:cNvSpPr>
            <a:spLocks noGrp="1"/>
          </p:cNvSpPr>
          <p:nvPr>
            <p:ph type="sldNum" sz="quarter" idx="12"/>
          </p:nvPr>
        </p:nvSpPr>
        <p:spPr/>
        <p:txBody>
          <a:bodyPr/>
          <a:lstStyle/>
          <a:p>
            <a:fld id="{EA0E75CD-7337-44CB-918F-80C0BCF62570}" type="slidenum">
              <a:rPr lang="en-US" smtClean="0"/>
              <a:t>37</a:t>
            </a:fld>
            <a:endParaRPr lang="en-US"/>
          </a:p>
        </p:txBody>
      </p:sp>
    </p:spTree>
    <p:extLst>
      <p:ext uri="{BB962C8B-B14F-4D97-AF65-F5344CB8AC3E}">
        <p14:creationId xmlns:p14="http://schemas.microsoft.com/office/powerpoint/2010/main" val="4242717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8BF8-92A3-F287-AC99-B36E6D4D2A23}"/>
              </a:ext>
            </a:extLst>
          </p:cNvPr>
          <p:cNvSpPr>
            <a:spLocks noGrp="1"/>
          </p:cNvSpPr>
          <p:nvPr>
            <p:ph type="title"/>
          </p:nvPr>
        </p:nvSpPr>
        <p:spPr/>
        <p:txBody>
          <a:bodyPr>
            <a:noAutofit/>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b="1" dirty="0"/>
          </a:p>
        </p:txBody>
      </p:sp>
      <p:sp>
        <p:nvSpPr>
          <p:cNvPr id="3" name="Content Placeholder 2">
            <a:extLst>
              <a:ext uri="{FF2B5EF4-FFF2-40B4-BE49-F238E27FC236}">
                <a16:creationId xmlns:a16="http://schemas.microsoft.com/office/drawing/2014/main" id="{BE1D9C28-D277-BA45-81FA-6C260C4FFDC3}"/>
              </a:ext>
            </a:extLst>
          </p:cNvPr>
          <p:cNvSpPr>
            <a:spLocks noGrp="1"/>
          </p:cNvSpPr>
          <p:nvPr>
            <p:ph idx="1"/>
          </p:nvPr>
        </p:nvSpPr>
        <p:spPr/>
        <p:txBody>
          <a:bodyPr>
            <a:normAutofit lnSpcReduction="10000"/>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عملکرد طبقه‌بندی‌کننده‌ها و غربالگری تصویر گلوکوماتوز شبکیه در این بخش تحلیل می‌شود. معیارهای مورد استفاده برای تجزیه و تحلیل عملکرد سیستم عبارتند از: ماتریس سردرگمی، مثبت واقعی</a:t>
            </a:r>
            <a:r>
              <a:rPr lang="en-US" kern="100" dirty="0">
                <a:effectLst/>
                <a:latin typeface="Calibri" panose="020F0502020204030204" pitchFamily="34" charset="0"/>
                <a:ea typeface="Calibri" panose="020F0502020204030204" pitchFamily="34" charset="0"/>
                <a:cs typeface="B Mitra" panose="00000400000000000000" pitchFamily="2" charset="-78"/>
              </a:rPr>
              <a:t> (TP)</a:t>
            </a:r>
            <a:r>
              <a:rPr lang="ar-SA" kern="100" dirty="0">
                <a:effectLst/>
                <a:latin typeface="Calibri" panose="020F0502020204030204" pitchFamily="34" charset="0"/>
                <a:ea typeface="Calibri" panose="020F0502020204030204" pitchFamily="34" charset="0"/>
                <a:cs typeface="B Mitra" panose="00000400000000000000" pitchFamily="2" charset="-78"/>
              </a:rPr>
              <a:t>، منفی واقعی</a:t>
            </a:r>
            <a:r>
              <a:rPr lang="en-US" kern="100" dirty="0">
                <a:effectLst/>
                <a:latin typeface="Calibri" panose="020F0502020204030204" pitchFamily="34" charset="0"/>
                <a:ea typeface="Calibri" panose="020F0502020204030204" pitchFamily="34" charset="0"/>
                <a:cs typeface="B Mitra" panose="00000400000000000000" pitchFamily="2" charset="-78"/>
              </a:rPr>
              <a:t> (TN)</a:t>
            </a:r>
            <a:r>
              <a:rPr lang="ar-SA" kern="100" dirty="0">
                <a:effectLst/>
                <a:latin typeface="Calibri" panose="020F0502020204030204" pitchFamily="34" charset="0"/>
                <a:ea typeface="Calibri" panose="020F0502020204030204" pitchFamily="34" charset="0"/>
                <a:cs typeface="B Mitra" panose="00000400000000000000" pitchFamily="2" charset="-78"/>
              </a:rPr>
              <a:t>، مثبت کاذب</a:t>
            </a:r>
            <a:r>
              <a:rPr lang="en-US" kern="100" dirty="0">
                <a:effectLst/>
                <a:latin typeface="Calibri" panose="020F0502020204030204" pitchFamily="34" charset="0"/>
                <a:ea typeface="Calibri" panose="020F0502020204030204" pitchFamily="34" charset="0"/>
                <a:cs typeface="B Mitra" panose="00000400000000000000" pitchFamily="2" charset="-78"/>
              </a:rPr>
              <a:t> (FP) </a:t>
            </a:r>
            <a:r>
              <a:rPr lang="ar-SA" kern="100" dirty="0">
                <a:effectLst/>
                <a:latin typeface="Calibri" panose="020F0502020204030204" pitchFamily="34" charset="0"/>
                <a:ea typeface="Calibri" panose="020F0502020204030204" pitchFamily="34" charset="0"/>
                <a:cs typeface="B Mitra" panose="00000400000000000000" pitchFamily="2" charset="-78"/>
              </a:rPr>
              <a:t>و منفی کاذب</a:t>
            </a:r>
            <a:r>
              <a:rPr lang="en-US" kern="100" dirty="0">
                <a:effectLst/>
                <a:latin typeface="Calibri" panose="020F0502020204030204" pitchFamily="34" charset="0"/>
                <a:ea typeface="Calibri" panose="020F0502020204030204" pitchFamily="34" charset="0"/>
                <a:cs typeface="B Mitra" panose="00000400000000000000" pitchFamily="2" charset="-78"/>
              </a:rPr>
              <a:t> (FN) [48]. </a:t>
            </a:r>
            <a:r>
              <a:rPr lang="ar-SA" kern="100" dirty="0">
                <a:effectLst/>
                <a:latin typeface="Calibri" panose="020F0502020204030204" pitchFamily="34" charset="0"/>
                <a:ea typeface="Calibri" panose="020F0502020204030204" pitchFamily="34" charset="0"/>
                <a:cs typeface="B Mitra" panose="00000400000000000000" pitchFamily="2" charset="-78"/>
              </a:rPr>
              <a:t>ماتریس سردرگمی برای سیستم پیشنهادی در شکل 6 آورده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a:r>
              <a:rPr lang="en-US" kern="100" dirty="0">
                <a:effectLst/>
                <a:latin typeface="Calibri" panose="020F0502020204030204" pitchFamily="34" charset="0"/>
                <a:ea typeface="Calibri" panose="020F0502020204030204" pitchFamily="34" charset="0"/>
                <a:cs typeface="Arial" panose="020B0604020202020204" pitchFamily="34" charset="0"/>
              </a:rPr>
              <a:t> True Positive (TP): A glaucoma retinal image if predicted by classifier as glaucoma retinal image. </a:t>
            </a: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مثبت واقعی</a:t>
            </a:r>
            <a:r>
              <a:rPr lang="en-US" kern="100" dirty="0">
                <a:effectLst/>
                <a:latin typeface="Calibri" panose="020F0502020204030204" pitchFamily="34" charset="0"/>
                <a:ea typeface="Calibri" panose="020F0502020204030204" pitchFamily="34" charset="0"/>
                <a:cs typeface="B Mitra" panose="00000400000000000000" pitchFamily="2" charset="-78"/>
              </a:rPr>
              <a:t> (TP): </a:t>
            </a:r>
            <a:r>
              <a:rPr lang="ar-SA" kern="100" dirty="0">
                <a:effectLst/>
                <a:latin typeface="Calibri" panose="020F0502020204030204" pitchFamily="34" charset="0"/>
                <a:ea typeface="Calibri" panose="020F0502020204030204" pitchFamily="34" charset="0"/>
                <a:cs typeface="B Mitra" panose="00000400000000000000" pitchFamily="2" charset="-78"/>
              </a:rPr>
              <a:t>تصویر گلوکوم شبکیه در صورتی که توسط طبقه بندی کننده به عنوان تصویر شبکیه گلوکوم پیش بینی شود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algn="just" rtl="1"/>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B7CF05B-82D3-1C7E-D09A-305B410726BD}"/>
              </a:ext>
            </a:extLst>
          </p:cNvPr>
          <p:cNvSpPr>
            <a:spLocks noGrp="1"/>
          </p:cNvSpPr>
          <p:nvPr>
            <p:ph type="sldNum" sz="quarter" idx="12"/>
          </p:nvPr>
        </p:nvSpPr>
        <p:spPr/>
        <p:txBody>
          <a:bodyPr/>
          <a:lstStyle/>
          <a:p>
            <a:fld id="{EA0E75CD-7337-44CB-918F-80C0BCF62570}" type="slidenum">
              <a:rPr lang="en-US" smtClean="0"/>
              <a:t>38</a:t>
            </a:fld>
            <a:endParaRPr lang="en-US"/>
          </a:p>
        </p:txBody>
      </p:sp>
    </p:spTree>
    <p:extLst>
      <p:ext uri="{BB962C8B-B14F-4D97-AF65-F5344CB8AC3E}">
        <p14:creationId xmlns:p14="http://schemas.microsoft.com/office/powerpoint/2010/main" val="1097665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2A41-E56A-9AB4-CB0D-34797CE32F96}"/>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AE10FE8-CAC5-04AA-ED03-FF6F3190D34E}"/>
              </a:ext>
            </a:extLst>
          </p:cNvPr>
          <p:cNvSpPr>
            <a:spLocks noGrp="1"/>
          </p:cNvSpPr>
          <p:nvPr>
            <p:ph idx="1"/>
          </p:nvPr>
        </p:nvSpPr>
        <p:spPr>
          <a:xfrm>
            <a:off x="1295401" y="2556932"/>
            <a:ext cx="9601196" cy="3660988"/>
          </a:xfrm>
        </p:spPr>
        <p:txBody>
          <a:bodyPr>
            <a:noAutofit/>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B Mitra" panose="00000400000000000000" pitchFamily="2" charset="-78"/>
              </a:rPr>
              <a:t> True Negative (TN): A normal retinal image if predicted as normal retinal image.</a:t>
            </a:r>
          </a:p>
          <a:p>
            <a:pPr marL="0" marR="0" algn="just"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B Mitra" panose="00000400000000000000" pitchFamily="2" charset="-78"/>
              </a:rPr>
              <a:t>منفی واقعی</a:t>
            </a:r>
            <a:r>
              <a:rPr lang="en-US" kern="100" dirty="0">
                <a:effectLst/>
                <a:latin typeface="Calibri" panose="020F0502020204030204" pitchFamily="34" charset="0"/>
                <a:ea typeface="Calibri" panose="020F0502020204030204" pitchFamily="34" charset="0"/>
                <a:cs typeface="B Mitra" panose="00000400000000000000" pitchFamily="2" charset="-78"/>
              </a:rPr>
              <a:t> (TN): </a:t>
            </a:r>
            <a:r>
              <a:rPr lang="ar-SA" kern="100" dirty="0">
                <a:effectLst/>
                <a:latin typeface="Calibri" panose="020F0502020204030204" pitchFamily="34" charset="0"/>
                <a:ea typeface="Calibri" panose="020F0502020204030204" pitchFamily="34" charset="0"/>
                <a:cs typeface="B Mitra" panose="00000400000000000000" pitchFamily="2" charset="-78"/>
              </a:rPr>
              <a:t>یک تصویر طبیعی شبکیه در صورتی که به عنوان تصویر طبیعی شبکیه پیش بینی شود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marL="0" marR="0" indent="0" algn="just" rtl="1">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B Mitra" panose="00000400000000000000" pitchFamily="2" charset="-78"/>
              </a:rPr>
              <a:t>  False Positive (FP): A normal retinal image if classified as glaucoma retinal image. </a:t>
            </a:r>
          </a:p>
          <a:p>
            <a:pPr marL="0" marR="0" algn="just"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B Mitra" panose="00000400000000000000" pitchFamily="2" charset="-78"/>
              </a:rPr>
              <a:t>مثبت کاذب</a:t>
            </a:r>
            <a:r>
              <a:rPr lang="en-US" kern="100" dirty="0">
                <a:effectLst/>
                <a:latin typeface="Calibri" panose="020F0502020204030204" pitchFamily="34" charset="0"/>
                <a:ea typeface="Calibri" panose="020F0502020204030204" pitchFamily="34" charset="0"/>
                <a:cs typeface="B Mitra" panose="00000400000000000000" pitchFamily="2" charset="-78"/>
              </a:rPr>
              <a:t> (FP): </a:t>
            </a:r>
            <a:r>
              <a:rPr lang="ar-SA" kern="100" dirty="0">
                <a:effectLst/>
                <a:latin typeface="Calibri" panose="020F0502020204030204" pitchFamily="34" charset="0"/>
                <a:ea typeface="Calibri" panose="020F0502020204030204" pitchFamily="34" charset="0"/>
                <a:cs typeface="B Mitra" panose="00000400000000000000" pitchFamily="2" charset="-78"/>
              </a:rPr>
              <a:t>یک تصویر طبیعی شبکیه در صورتی که به عنوان تصویر شبکیه گلوکوم طبقه بندی شود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marL="0" marR="0" indent="0" algn="just">
              <a:lnSpc>
                <a:spcPct val="107000"/>
              </a:lnSpc>
              <a:spcBef>
                <a:spcPts val="0"/>
              </a:spcBef>
              <a:spcAft>
                <a:spcPts val="800"/>
              </a:spcAft>
              <a:buNone/>
            </a:pPr>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534550E3-99F0-F093-1230-EF07AE8E65B7}"/>
              </a:ext>
            </a:extLst>
          </p:cNvPr>
          <p:cNvSpPr>
            <a:spLocks noGrp="1"/>
          </p:cNvSpPr>
          <p:nvPr>
            <p:ph type="sldNum" sz="quarter" idx="12"/>
          </p:nvPr>
        </p:nvSpPr>
        <p:spPr/>
        <p:txBody>
          <a:bodyPr/>
          <a:lstStyle/>
          <a:p>
            <a:fld id="{EA0E75CD-7337-44CB-918F-80C0BCF62570}" type="slidenum">
              <a:rPr lang="en-US" smtClean="0"/>
              <a:t>39</a:t>
            </a:fld>
            <a:endParaRPr lang="en-US"/>
          </a:p>
        </p:txBody>
      </p:sp>
    </p:spTree>
    <p:extLst>
      <p:ext uri="{BB962C8B-B14F-4D97-AF65-F5344CB8AC3E}">
        <p14:creationId xmlns:p14="http://schemas.microsoft.com/office/powerpoint/2010/main" val="157796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1FD82-C0F4-3F64-F1B6-CEC3F8D9CC6E}"/>
              </a:ext>
            </a:extLst>
          </p:cNvPr>
          <p:cNvSpPr>
            <a:spLocks noGrp="1"/>
          </p:cNvSpPr>
          <p:nvPr>
            <p:ph idx="1"/>
          </p:nvPr>
        </p:nvSpPr>
        <p:spPr>
          <a:xfrm>
            <a:off x="1519311" y="2616591"/>
            <a:ext cx="9270610" cy="3560372"/>
          </a:xfrm>
        </p:spPr>
        <p:txBody>
          <a:bodyPr>
            <a:noAutofit/>
          </a:bodyPr>
          <a:lstStyle/>
          <a:p>
            <a:pPr algn="just"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B Mitra" panose="00000400000000000000" pitchFamily="2" charset="-78"/>
              </a:rPr>
              <a:t>دیابت یک بیماری مزمن شایع و</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یک مشکل عمده بهداشت عمومی است که به ابعاد اپیدمی درسطح جهانی نزدیک میشود. افراد مبتلا به دیابت بیشتر از افراد</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بدون دیابت به گلوکوم</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مبتلا میشوند. اگر گلوکوم در مراحل اولیه  تشخیص داده نشود، میتواند منجر</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به از دست دادن بینایی شود. </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algn="just" rtl="1">
              <a:lnSpc>
                <a:spcPct val="107000"/>
              </a:lnSpc>
              <a:spcBef>
                <a:spcPts val="0"/>
              </a:spcBef>
              <a:spcAft>
                <a:spcPts val="800"/>
              </a:spcAft>
            </a:pPr>
            <a:r>
              <a:rPr lang="fa-IR" u="sng" kern="100" dirty="0">
                <a:latin typeface="Calibri" panose="020F0502020204030204" pitchFamily="34" charset="0"/>
                <a:cs typeface="B Mitra" panose="00000400000000000000" pitchFamily="2" charset="-78"/>
              </a:rPr>
              <a:t>گلوکوم چیست: </a:t>
            </a:r>
            <a:r>
              <a:rPr lang="ar-SA" u="sng" kern="100" dirty="0">
                <a:latin typeface="Calibri" panose="020F0502020204030204" pitchFamily="34" charset="0"/>
                <a:cs typeface="B Mitra" panose="00000400000000000000" pitchFamily="2" charset="-78"/>
              </a:rPr>
              <a:t>آب سیاه</a:t>
            </a:r>
            <a:r>
              <a:rPr lang="fa-IR" u="sng" kern="100" dirty="0">
                <a:latin typeface="Calibri" panose="020F0502020204030204" pitchFamily="34" charset="0"/>
                <a:cs typeface="B Mitra" panose="00000400000000000000" pitchFamily="2" charset="-78"/>
              </a:rPr>
              <a:t>، </a:t>
            </a:r>
            <a:r>
              <a:rPr lang="ar-SA" u="sng" kern="100" dirty="0">
                <a:latin typeface="Calibri" panose="020F0502020204030204" pitchFamily="34" charset="0"/>
                <a:cs typeface="B Mitra" panose="00000400000000000000" pitchFamily="2" charset="-78"/>
              </a:rPr>
              <a:t>به معنی بالا رفتن فشار داخل چشمی است که در آن به اعصاب بینایی آسیب می‌رسد</a:t>
            </a:r>
            <a:r>
              <a:rPr lang="fa-IR" u="sng" kern="100" dirty="0">
                <a:latin typeface="Calibri" panose="020F0502020204030204" pitchFamily="34" charset="0"/>
                <a:cs typeface="B Mitra" panose="00000400000000000000" pitchFamily="2" charset="-78"/>
              </a:rPr>
              <a:t>.</a:t>
            </a:r>
          </a:p>
          <a:p>
            <a:pPr algn="just"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B Mitra" panose="00000400000000000000" pitchFamily="2" charset="-78"/>
              </a:rPr>
              <a:t>این مطالعه یک سیستم تریاژ هوشمند به کمک رایانه با</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یک شبکه عصبی</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عمیق و</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یادگیری ماشینی را</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برای توسعه وتجزیه وتحلیل تصاویر رنگی فوندوس شبکیه و طبقه</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بندی تصاویر گلوکوماتوز شبکیه پیشنهاد می</a:t>
            </a:r>
            <a:r>
              <a:rPr lang="ar-SA" kern="100" dirty="0">
                <a:effectLst/>
                <a:latin typeface="Ebrima" panose="02000000000000000000" pitchFamily="2"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کند. </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marR="0" algn="just" rtl="1">
              <a:lnSpc>
                <a:spcPct val="107000"/>
              </a:lnSpc>
              <a:spcBef>
                <a:spcPts val="0"/>
              </a:spcBef>
              <a:spcAft>
                <a:spcPts val="800"/>
              </a:spcAft>
            </a:pPr>
            <a:endParaRPr lang="en-US" sz="2800" kern="100" dirty="0">
              <a:latin typeface="Calibri" panose="020F0502020204030204" pitchFamily="34" charset="0"/>
              <a:cs typeface="B Mitra" panose="00000400000000000000" pitchFamily="2" charset="-78"/>
            </a:endParaRPr>
          </a:p>
          <a:p>
            <a:pPr marL="0" indent="0" algn="just" rtl="1">
              <a:buNone/>
            </a:pPr>
            <a:endParaRPr lang="fa-IR" kern="100" dirty="0">
              <a:latin typeface="Calibri" panose="020F0502020204030204" pitchFamily="34" charset="0"/>
              <a:cs typeface="B Mitra" panose="00000400000000000000" pitchFamily="2" charset="-78"/>
            </a:endParaRPr>
          </a:p>
        </p:txBody>
      </p:sp>
      <p:sp>
        <p:nvSpPr>
          <p:cNvPr id="6" name="Title 5">
            <a:extLst>
              <a:ext uri="{FF2B5EF4-FFF2-40B4-BE49-F238E27FC236}">
                <a16:creationId xmlns:a16="http://schemas.microsoft.com/office/drawing/2014/main" id="{374C413C-211C-1CDC-445A-6B32163D253F}"/>
              </a:ext>
            </a:extLst>
          </p:cNvPr>
          <p:cNvSpPr>
            <a:spLocks noGrp="1"/>
          </p:cNvSpPr>
          <p:nvPr>
            <p:ph type="title"/>
          </p:nvPr>
        </p:nvSpPr>
        <p:spPr>
          <a:xfrm>
            <a:off x="1295402" y="900334"/>
            <a:ext cx="9601196" cy="1322362"/>
          </a:xfrm>
        </p:spPr>
        <p:txBody>
          <a:bodyPr>
            <a:normAutofit/>
          </a:bodyPr>
          <a:lstStyle/>
          <a:p>
            <a:pPr algn="r"/>
            <a:r>
              <a:rPr lang="fa-IR" dirty="0">
                <a:cs typeface="B Titr" panose="00000700000000000000" pitchFamily="2" charset="-78"/>
              </a:rPr>
              <a:t>خلاصه مقاله:</a:t>
            </a:r>
            <a:endParaRPr lang="en-US" dirty="0">
              <a:cs typeface="B Titr" panose="00000700000000000000" pitchFamily="2" charset="-78"/>
            </a:endParaRPr>
          </a:p>
        </p:txBody>
      </p:sp>
      <p:sp>
        <p:nvSpPr>
          <p:cNvPr id="2" name="Slide Number Placeholder 1">
            <a:extLst>
              <a:ext uri="{FF2B5EF4-FFF2-40B4-BE49-F238E27FC236}">
                <a16:creationId xmlns:a16="http://schemas.microsoft.com/office/drawing/2014/main" id="{9BAB460B-A736-84F6-A60B-99A02C0A1230}"/>
              </a:ext>
            </a:extLst>
          </p:cNvPr>
          <p:cNvSpPr>
            <a:spLocks noGrp="1"/>
          </p:cNvSpPr>
          <p:nvPr>
            <p:ph type="sldNum" sz="quarter" idx="12"/>
          </p:nvPr>
        </p:nvSpPr>
        <p:spPr/>
        <p:txBody>
          <a:bodyPr/>
          <a:lstStyle/>
          <a:p>
            <a:fld id="{EA0E75CD-7337-44CB-918F-80C0BCF62570}" type="slidenum">
              <a:rPr lang="en-US" smtClean="0"/>
              <a:t>4</a:t>
            </a:fld>
            <a:endParaRPr lang="en-US"/>
          </a:p>
        </p:txBody>
      </p:sp>
    </p:spTree>
    <p:extLst>
      <p:ext uri="{BB962C8B-B14F-4D97-AF65-F5344CB8AC3E}">
        <p14:creationId xmlns:p14="http://schemas.microsoft.com/office/powerpoint/2010/main" val="1372185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CF24-121A-847D-FA47-FA71D030E0E4}"/>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DEEB3C2-65C8-AFE7-619D-6B4B2301ED4A}"/>
              </a:ext>
            </a:extLst>
          </p:cNvPr>
          <p:cNvSpPr>
            <a:spLocks noGrp="1"/>
          </p:cNvSpPr>
          <p:nvPr>
            <p:ph idx="1"/>
          </p:nvPr>
        </p:nvSpPr>
        <p:spPr>
          <a:xfrm>
            <a:off x="1182859" y="2556932"/>
            <a:ext cx="9601196" cy="3318936"/>
          </a:xfrm>
        </p:spPr>
        <p:txBody>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Arial" panose="020B0604020202020204" pitchFamily="34" charset="0"/>
              </a:rPr>
              <a:t> False Negative (FN): A glaucoma retinal image if predicted as normal retinal image.</a:t>
            </a:r>
          </a:p>
          <a:p>
            <a:pPr marL="0" marR="0" algn="just"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B Mitra" panose="00000400000000000000" pitchFamily="2" charset="-78"/>
              </a:rPr>
              <a:t>منفی کاذب</a:t>
            </a:r>
            <a:r>
              <a:rPr lang="en-US" kern="100" dirty="0">
                <a:effectLst/>
                <a:latin typeface="Calibri" panose="020F0502020204030204" pitchFamily="34" charset="0"/>
                <a:ea typeface="Calibri" panose="020F0502020204030204" pitchFamily="34" charset="0"/>
                <a:cs typeface="B Mitra" panose="00000400000000000000" pitchFamily="2" charset="-78"/>
              </a:rPr>
              <a:t> (FN): </a:t>
            </a:r>
            <a:r>
              <a:rPr lang="ar-SA" kern="100" dirty="0">
                <a:effectLst/>
                <a:latin typeface="Calibri" panose="020F0502020204030204" pitchFamily="34" charset="0"/>
                <a:ea typeface="Calibri" panose="020F0502020204030204" pitchFamily="34" charset="0"/>
                <a:cs typeface="B Mitra" panose="00000400000000000000" pitchFamily="2" charset="-78"/>
              </a:rPr>
              <a:t>تصویر گلوکوم شبکیه در صورتی که به عنوان تصویر طبیعی شبکیه پیش بینی شود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7D4C7E6F-EE0B-0639-71AC-1F3E2B4CB016}"/>
              </a:ext>
            </a:extLst>
          </p:cNvPr>
          <p:cNvSpPr>
            <a:spLocks noGrp="1"/>
          </p:cNvSpPr>
          <p:nvPr>
            <p:ph type="sldNum" sz="quarter" idx="12"/>
          </p:nvPr>
        </p:nvSpPr>
        <p:spPr/>
        <p:txBody>
          <a:bodyPr/>
          <a:lstStyle/>
          <a:p>
            <a:fld id="{EA0E75CD-7337-44CB-918F-80C0BCF62570}" type="slidenum">
              <a:rPr lang="en-US" smtClean="0"/>
              <a:t>40</a:t>
            </a:fld>
            <a:endParaRPr lang="en-US"/>
          </a:p>
        </p:txBody>
      </p:sp>
    </p:spTree>
    <p:extLst>
      <p:ext uri="{BB962C8B-B14F-4D97-AF65-F5344CB8AC3E}">
        <p14:creationId xmlns:p14="http://schemas.microsoft.com/office/powerpoint/2010/main" val="179433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39DA-4CB3-8DDB-1FE5-99002295B50B}"/>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8D1BF628-B627-5010-80D4-80982C434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258" y="2644726"/>
            <a:ext cx="8145194" cy="3390314"/>
          </a:xfrm>
        </p:spPr>
      </p:pic>
      <p:sp>
        <p:nvSpPr>
          <p:cNvPr id="3" name="Slide Number Placeholder 2">
            <a:extLst>
              <a:ext uri="{FF2B5EF4-FFF2-40B4-BE49-F238E27FC236}">
                <a16:creationId xmlns:a16="http://schemas.microsoft.com/office/drawing/2014/main" id="{F8D5773D-3A14-7F81-F0BD-787A551718A4}"/>
              </a:ext>
            </a:extLst>
          </p:cNvPr>
          <p:cNvSpPr>
            <a:spLocks noGrp="1"/>
          </p:cNvSpPr>
          <p:nvPr>
            <p:ph type="sldNum" sz="quarter" idx="12"/>
          </p:nvPr>
        </p:nvSpPr>
        <p:spPr/>
        <p:txBody>
          <a:bodyPr/>
          <a:lstStyle/>
          <a:p>
            <a:fld id="{EA0E75CD-7337-44CB-918F-80C0BCF62570}" type="slidenum">
              <a:rPr lang="en-US" smtClean="0"/>
              <a:t>41</a:t>
            </a:fld>
            <a:endParaRPr lang="en-US"/>
          </a:p>
        </p:txBody>
      </p:sp>
    </p:spTree>
    <p:extLst>
      <p:ext uri="{BB962C8B-B14F-4D97-AF65-F5344CB8AC3E}">
        <p14:creationId xmlns:p14="http://schemas.microsoft.com/office/powerpoint/2010/main" val="2119754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27FF-5B50-BD81-08E8-CBFFE78676CA}"/>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5BAF3E4-1C7F-53BD-B5D7-C497D3C3037C}"/>
              </a:ext>
            </a:extLst>
          </p:cNvPr>
          <p:cNvSpPr>
            <a:spLocks noGrp="1"/>
          </p:cNvSpPr>
          <p:nvPr>
            <p:ph idx="1"/>
          </p:nvPr>
        </p:nvSpPr>
        <p:spPr/>
        <p:txBody>
          <a:bodyPr/>
          <a:lstStyle/>
          <a:p>
            <a:pPr algn="just" rtl="1"/>
            <a:r>
              <a:rPr lang="fa-IR" kern="100" dirty="0">
                <a:latin typeface="Cambria Math" panose="02040503050406030204" pitchFamily="18" charset="0"/>
                <a:ea typeface="Calibri" panose="020F0502020204030204" pitchFamily="34" charset="0"/>
                <a:cs typeface="B Mitra" panose="00000400000000000000" pitchFamily="2" charset="-78"/>
              </a:rPr>
              <a:t>س</a:t>
            </a:r>
            <a:r>
              <a:rPr lang="ar-SA" kern="100" dirty="0">
                <a:effectLst/>
                <a:latin typeface="Cambria Math" panose="02040503050406030204" pitchFamily="18" charset="0"/>
                <a:ea typeface="Calibri" panose="020F0502020204030204" pitchFamily="34" charset="0"/>
                <a:cs typeface="B Mitra" panose="00000400000000000000" pitchFamily="2" charset="-78"/>
              </a:rPr>
              <a:t>ایر معیارهای عملکرد مانند دقت طبقه‌بندی کننده</a:t>
            </a:r>
            <a:r>
              <a:rPr lang="en-US" kern="100" dirty="0">
                <a:effectLst/>
                <a:latin typeface="Cambria Math" panose="02040503050406030204" pitchFamily="18" charset="0"/>
                <a:ea typeface="Calibri" panose="020F0502020204030204" pitchFamily="34" charset="0"/>
                <a:cs typeface="B Mitra" panose="00000400000000000000" pitchFamily="2" charset="-78"/>
              </a:rPr>
              <a:t> (CA)</a:t>
            </a:r>
            <a:r>
              <a:rPr lang="ar-SA" kern="100" dirty="0">
                <a:effectLst/>
                <a:latin typeface="Cambria Math" panose="02040503050406030204" pitchFamily="18" charset="0"/>
                <a:ea typeface="Calibri" panose="020F0502020204030204" pitchFamily="34" charset="0"/>
                <a:cs typeface="B Mitra" panose="00000400000000000000" pitchFamily="2" charset="-78"/>
              </a:rPr>
              <a:t>، دقت، یادآوری (حساسیت) و امتیاز</a:t>
            </a:r>
            <a:r>
              <a:rPr lang="en-US" kern="100" dirty="0">
                <a:effectLst/>
                <a:latin typeface="Cambria Math" panose="02040503050406030204" pitchFamily="18" charset="0"/>
                <a:ea typeface="Calibri" panose="020F0502020204030204" pitchFamily="34" charset="0"/>
                <a:cs typeface="B Mitra" panose="00000400000000000000" pitchFamily="2" charset="-78"/>
              </a:rPr>
              <a:t> F1 </a:t>
            </a:r>
            <a:r>
              <a:rPr lang="ar-SA" kern="100" dirty="0">
                <a:effectLst/>
                <a:latin typeface="Cambria Math" panose="02040503050406030204" pitchFamily="18" charset="0"/>
                <a:ea typeface="Calibri" panose="020F0502020204030204" pitchFamily="34" charset="0"/>
                <a:cs typeface="B Mitra" panose="00000400000000000000" pitchFamily="2" charset="-78"/>
              </a:rPr>
              <a:t>با استفاده از معادلات زیر محاسبه می‌شوند. ((3) تا</a:t>
            </a:r>
            <a:r>
              <a:rPr lang="en-US" kern="100" dirty="0">
                <a:effectLst/>
                <a:latin typeface="Cambria Math" panose="02040503050406030204" pitchFamily="18" charset="0"/>
                <a:ea typeface="Calibri" panose="020F0502020204030204" pitchFamily="34" charset="0"/>
                <a:cs typeface="B Mitra" panose="00000400000000000000" pitchFamily="2" charset="-78"/>
              </a:rPr>
              <a:t> (6)</a:t>
            </a:r>
            <a:r>
              <a:rPr lang="ar-SA" kern="100" dirty="0">
                <a:effectLst/>
                <a:latin typeface="Cambria Math" panose="02040503050406030204" pitchFamily="18" charset="0"/>
                <a:ea typeface="Calibri" panose="020F0502020204030204" pitchFamily="34" charset="0"/>
                <a:cs typeface="B Mitra" panose="00000400000000000000" pitchFamily="2" charset="-78"/>
              </a:rPr>
              <a:t>) بر اساس پارامترهای فوق</a:t>
            </a:r>
            <a:r>
              <a:rPr lang="en-US" kern="100" dirty="0">
                <a:effectLst/>
                <a:latin typeface="Cambria Math" panose="02040503050406030204" pitchFamily="18" charset="0"/>
                <a:ea typeface="Calibri" panose="020F0502020204030204" pitchFamily="34" charset="0"/>
                <a:cs typeface="B Mitra" panose="00000400000000000000" pitchFamily="2" charset="-78"/>
              </a:rPr>
              <a:t>.</a:t>
            </a:r>
            <a:endParaRPr lang="fa-IR" kern="100" dirty="0">
              <a:effectLst/>
              <a:latin typeface="Cambria Math" panose="02040503050406030204" pitchFamily="18" charset="0"/>
              <a:ea typeface="Calibri" panose="020F0502020204030204" pitchFamily="34" charset="0"/>
              <a:cs typeface="B Mitra" panose="00000400000000000000" pitchFamily="2" charset="-78"/>
            </a:endParaRPr>
          </a:p>
          <a:p>
            <a:pPr algn="just"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endParaRPr lang="en-US" dirty="0"/>
          </a:p>
        </p:txBody>
      </p:sp>
      <p:pic>
        <p:nvPicPr>
          <p:cNvPr id="5" name="Picture 4">
            <a:extLst>
              <a:ext uri="{FF2B5EF4-FFF2-40B4-BE49-F238E27FC236}">
                <a16:creationId xmlns:a16="http://schemas.microsoft.com/office/drawing/2014/main" id="{418BB9F0-9B27-92DC-865F-7D1CA253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394" y="3615397"/>
            <a:ext cx="8876714" cy="2260471"/>
          </a:xfrm>
          <a:prstGeom prst="rect">
            <a:avLst/>
          </a:prstGeom>
        </p:spPr>
      </p:pic>
      <p:sp>
        <p:nvSpPr>
          <p:cNvPr id="4" name="Slide Number Placeholder 3">
            <a:extLst>
              <a:ext uri="{FF2B5EF4-FFF2-40B4-BE49-F238E27FC236}">
                <a16:creationId xmlns:a16="http://schemas.microsoft.com/office/drawing/2014/main" id="{070F3015-4679-EF72-6909-04D079198E15}"/>
              </a:ext>
            </a:extLst>
          </p:cNvPr>
          <p:cNvSpPr>
            <a:spLocks noGrp="1"/>
          </p:cNvSpPr>
          <p:nvPr>
            <p:ph type="sldNum" sz="quarter" idx="12"/>
          </p:nvPr>
        </p:nvSpPr>
        <p:spPr/>
        <p:txBody>
          <a:bodyPr/>
          <a:lstStyle/>
          <a:p>
            <a:fld id="{EA0E75CD-7337-44CB-918F-80C0BCF62570}" type="slidenum">
              <a:rPr lang="en-US" smtClean="0"/>
              <a:t>42</a:t>
            </a:fld>
            <a:endParaRPr lang="en-US"/>
          </a:p>
        </p:txBody>
      </p:sp>
    </p:spTree>
    <p:extLst>
      <p:ext uri="{BB962C8B-B14F-4D97-AF65-F5344CB8AC3E}">
        <p14:creationId xmlns:p14="http://schemas.microsoft.com/office/powerpoint/2010/main" val="2407235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00FE-124C-2EC5-B28B-830DFF9784A4}"/>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8D6AE64-0B76-1909-B777-F87DB09EBCC3}"/>
              </a:ext>
            </a:extLst>
          </p:cNvPr>
          <p:cNvSpPr>
            <a:spLocks noGrp="1"/>
          </p:cNvSpPr>
          <p:nvPr>
            <p:ph idx="1"/>
          </p:nvPr>
        </p:nvSpPr>
        <p:spPr/>
        <p:txBody>
          <a:bodyPr>
            <a:noAutofit/>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هدف اصلی سیستم پیشنهادی طبقه‌بندی تصویر فوندوس ورودی شبکیه است که یک تصویر گلوکوماتوز یا یک تصویر طبیعی است. در اینجا سیستم با روش اعتبارسنجی متقاطع 2 برابر طراحی و اعتبار سنجی می شود. در اینجا سیستم با روش اعتبارسنجی متقاطع </a:t>
            </a:r>
            <a:r>
              <a:rPr lang="fa-IR" kern="100" dirty="0">
                <a:effectLst/>
                <a:latin typeface="Calibri" panose="020F0502020204030204" pitchFamily="34" charset="0"/>
                <a:ea typeface="Calibri" panose="020F0502020204030204" pitchFamily="34" charset="0"/>
                <a:cs typeface="B Mitra" panose="00000400000000000000" pitchFamily="2" charset="-78"/>
              </a:rPr>
              <a:t>۲</a:t>
            </a:r>
            <a:r>
              <a:rPr lang="ar-SA" kern="100" dirty="0">
                <a:effectLst/>
                <a:latin typeface="Calibri" panose="020F0502020204030204" pitchFamily="34" charset="0"/>
                <a:ea typeface="Calibri" panose="020F0502020204030204" pitchFamily="34" charset="0"/>
                <a:cs typeface="B Mitra" panose="00000400000000000000" pitchFamily="2" charset="-78"/>
              </a:rPr>
              <a:t> برابری طراحی و اعتبار سنجی می شود. اندازه مجموعه داده آموزشی 101 تصویر شبکیه و مجموعه داده آزمایشی 30 تصویر شبکیه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برای آموزش سیستم پیشنهادی، مقادیر فراپارامترها مانند اندازه دسته، دوره و نرخ یادگیری به ترتیب 32، 10 و 0.001 با استفاده از روش سعی و خطا انتخاب شده است. بهینه ساز برآورد لحظه تطبیقی (آدام) و تابع فعال سازی</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ReLu</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در سیستم پیشنهادی استفاده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3A4CAAFC-4391-12DE-4D97-BDFBCAEB806D}"/>
              </a:ext>
            </a:extLst>
          </p:cNvPr>
          <p:cNvSpPr>
            <a:spLocks noGrp="1"/>
          </p:cNvSpPr>
          <p:nvPr>
            <p:ph type="sldNum" sz="quarter" idx="12"/>
          </p:nvPr>
        </p:nvSpPr>
        <p:spPr/>
        <p:txBody>
          <a:bodyPr/>
          <a:lstStyle/>
          <a:p>
            <a:fld id="{EA0E75CD-7337-44CB-918F-80C0BCF62570}" type="slidenum">
              <a:rPr lang="en-US" smtClean="0"/>
              <a:t>43</a:t>
            </a:fld>
            <a:endParaRPr lang="en-US"/>
          </a:p>
        </p:txBody>
      </p:sp>
    </p:spTree>
    <p:extLst>
      <p:ext uri="{BB962C8B-B14F-4D97-AF65-F5344CB8AC3E}">
        <p14:creationId xmlns:p14="http://schemas.microsoft.com/office/powerpoint/2010/main" val="886491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0584-1056-50F3-6FBA-D1E91D9866F9}"/>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26A9D40-D63E-C969-91FD-9C021D6C3B80}"/>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بخش‌های فرعی زیر مجموعه داده مورد استفاده برای تجزیه و تحلیل سیستم، ویژگی‌های مجموعه داده، و عملکرد طبقه‌بندی کننده بر روی ویژگی‌های داده شده مجموعه داده و مقایسه با کار موجود را ارائه می‌کنند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r>
              <a:rPr lang="en-US" kern="100" dirty="0">
                <a:effectLst/>
                <a:latin typeface="Calibri" panose="020F0502020204030204" pitchFamily="34" charset="0"/>
                <a:ea typeface="Calibri" panose="020F0502020204030204" pitchFamily="34" charset="0"/>
                <a:cs typeface="Arial" panose="020B0604020202020204" pitchFamily="34" charset="0"/>
              </a:rPr>
              <a:t>4.1. Performance of proposed system using DRISTHI-GS dataset</a:t>
            </a: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4.1. </a:t>
            </a:r>
            <a:r>
              <a:rPr lang="ar-SA" kern="100" dirty="0">
                <a:effectLst/>
                <a:latin typeface="Calibri" panose="020F0502020204030204" pitchFamily="34" charset="0"/>
                <a:ea typeface="Calibri" panose="020F0502020204030204" pitchFamily="34" charset="0"/>
                <a:cs typeface="B Mitra" panose="00000400000000000000" pitchFamily="2" charset="-78"/>
              </a:rPr>
              <a:t>عملکرد سیستم پیشنهادی با استفاده از 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DRISTHI-GS</a:t>
            </a:r>
          </a:p>
          <a:p>
            <a:r>
              <a:rPr lang="en-US" kern="100" dirty="0">
                <a:effectLst/>
                <a:latin typeface="Calibri" panose="020F0502020204030204" pitchFamily="34" charset="0"/>
                <a:ea typeface="Calibri" panose="020F0502020204030204" pitchFamily="34" charset="0"/>
                <a:cs typeface="Arial" panose="020B0604020202020204" pitchFamily="34" charset="0"/>
              </a:rPr>
              <a:t>4.1.1. Information of DRISTHI-GS dataset</a:t>
            </a: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4.1.1. </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اطلاعات 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DRISTHI-GS</a:t>
            </a:r>
          </a:p>
          <a:p>
            <a:endParaRPr lang="en-US" dirty="0"/>
          </a:p>
        </p:txBody>
      </p:sp>
      <p:sp>
        <p:nvSpPr>
          <p:cNvPr id="4" name="Slide Number Placeholder 3">
            <a:extLst>
              <a:ext uri="{FF2B5EF4-FFF2-40B4-BE49-F238E27FC236}">
                <a16:creationId xmlns:a16="http://schemas.microsoft.com/office/drawing/2014/main" id="{578FA1A3-96AE-6999-84C3-8A7F47D12D77}"/>
              </a:ext>
            </a:extLst>
          </p:cNvPr>
          <p:cNvSpPr>
            <a:spLocks noGrp="1"/>
          </p:cNvSpPr>
          <p:nvPr>
            <p:ph type="sldNum" sz="quarter" idx="12"/>
          </p:nvPr>
        </p:nvSpPr>
        <p:spPr/>
        <p:txBody>
          <a:bodyPr/>
          <a:lstStyle/>
          <a:p>
            <a:fld id="{EA0E75CD-7337-44CB-918F-80C0BCF62570}" type="slidenum">
              <a:rPr lang="en-US" smtClean="0"/>
              <a:t>44</a:t>
            </a:fld>
            <a:endParaRPr lang="en-US"/>
          </a:p>
        </p:txBody>
      </p:sp>
    </p:spTree>
    <p:extLst>
      <p:ext uri="{BB962C8B-B14F-4D97-AF65-F5344CB8AC3E}">
        <p14:creationId xmlns:p14="http://schemas.microsoft.com/office/powerpoint/2010/main" val="1085368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5EDD-92B8-BAA4-1E24-1B7F9FDC78A1}"/>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CD0A134-32DE-E0D2-C70B-FB5F45542382}"/>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DRISTHI-GS </a:t>
            </a:r>
            <a:r>
              <a:rPr lang="ar-SA" kern="100" dirty="0">
                <a:effectLst/>
                <a:latin typeface="Calibri" panose="020F0502020204030204" pitchFamily="34" charset="0"/>
                <a:ea typeface="Calibri" panose="020F0502020204030204" pitchFamily="34" charset="0"/>
                <a:cs typeface="B Mitra" panose="00000400000000000000" pitchFamily="2" charset="-78"/>
              </a:rPr>
              <a:t>توسط</a:t>
            </a:r>
            <a:r>
              <a:rPr lang="en-US" kern="100" dirty="0">
                <a:effectLst/>
                <a:latin typeface="Calibri" panose="020F0502020204030204" pitchFamily="34" charset="0"/>
                <a:ea typeface="Calibri" panose="020F0502020204030204" pitchFamily="34" charset="0"/>
                <a:cs typeface="B Mitra" panose="00000400000000000000" pitchFamily="2" charset="-78"/>
              </a:rPr>
              <a:t> IIIT</a:t>
            </a:r>
            <a:r>
              <a:rPr lang="ar-SA" kern="100" dirty="0">
                <a:effectLst/>
                <a:latin typeface="Calibri" panose="020F0502020204030204" pitchFamily="34" charset="0"/>
                <a:ea typeface="Calibri" panose="020F0502020204030204" pitchFamily="34" charset="0"/>
                <a:cs typeface="B Mitra" panose="00000400000000000000" pitchFamily="2" charset="-78"/>
              </a:rPr>
              <a:t>، حیدرآباد [49] ایجاد شد و در شبیه سازی ها استفاده می شود. تصاویر شبکیه در مجموعه داده توسط بیمارستان چشم آراویند، مادورای، هند به دست آمده است. این مجموعه داده در مجموع دارای 101 تصویر است که 70 تصویر مربوط به گلوکومات و 31 تصویر نیز تصاویر طبیعی هستند. تصاویر مربوط به بیماران با گروه سنی 40 تا 80 سال است. نمونه تصاویر شبکیه از این مجموعه داده در شکل 7 آورده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3C477406-B3E8-4CE3-3371-802425B75702}"/>
              </a:ext>
            </a:extLst>
          </p:cNvPr>
          <p:cNvSpPr>
            <a:spLocks noGrp="1"/>
          </p:cNvSpPr>
          <p:nvPr>
            <p:ph type="sldNum" sz="quarter" idx="12"/>
          </p:nvPr>
        </p:nvSpPr>
        <p:spPr/>
        <p:txBody>
          <a:bodyPr/>
          <a:lstStyle/>
          <a:p>
            <a:fld id="{EA0E75CD-7337-44CB-918F-80C0BCF62570}" type="slidenum">
              <a:rPr lang="en-US" smtClean="0"/>
              <a:t>45</a:t>
            </a:fld>
            <a:endParaRPr lang="en-US"/>
          </a:p>
        </p:txBody>
      </p:sp>
    </p:spTree>
    <p:extLst>
      <p:ext uri="{BB962C8B-B14F-4D97-AF65-F5344CB8AC3E}">
        <p14:creationId xmlns:p14="http://schemas.microsoft.com/office/powerpoint/2010/main" val="3965569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7F8A-665E-178F-2EB9-F3E8CA8FAC1D}"/>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9" name="Content Placeholder 8">
            <a:extLst>
              <a:ext uri="{FF2B5EF4-FFF2-40B4-BE49-F238E27FC236}">
                <a16:creationId xmlns:a16="http://schemas.microsoft.com/office/drawing/2014/main" id="{B14DC9DE-7CD9-9A82-4634-ECABA7F3E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846210" cy="3674525"/>
          </a:xfrm>
        </p:spPr>
      </p:pic>
      <p:sp>
        <p:nvSpPr>
          <p:cNvPr id="3" name="Slide Number Placeholder 2">
            <a:extLst>
              <a:ext uri="{FF2B5EF4-FFF2-40B4-BE49-F238E27FC236}">
                <a16:creationId xmlns:a16="http://schemas.microsoft.com/office/drawing/2014/main" id="{39675E86-A09F-47C8-0E1F-503C7DA5FC76}"/>
              </a:ext>
            </a:extLst>
          </p:cNvPr>
          <p:cNvSpPr>
            <a:spLocks noGrp="1"/>
          </p:cNvSpPr>
          <p:nvPr>
            <p:ph type="sldNum" sz="quarter" idx="12"/>
          </p:nvPr>
        </p:nvSpPr>
        <p:spPr/>
        <p:txBody>
          <a:bodyPr/>
          <a:lstStyle/>
          <a:p>
            <a:fld id="{EA0E75CD-7337-44CB-918F-80C0BCF62570}" type="slidenum">
              <a:rPr lang="en-US" smtClean="0"/>
              <a:t>46</a:t>
            </a:fld>
            <a:endParaRPr lang="en-US"/>
          </a:p>
        </p:txBody>
      </p:sp>
    </p:spTree>
    <p:extLst>
      <p:ext uri="{BB962C8B-B14F-4D97-AF65-F5344CB8AC3E}">
        <p14:creationId xmlns:p14="http://schemas.microsoft.com/office/powerpoint/2010/main" val="2323758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BCA2-03FE-338D-03CE-C496A12CEE3A}"/>
              </a:ext>
            </a:extLst>
          </p:cNvPr>
          <p:cNvSpPr>
            <a:spLocks noGrp="1"/>
          </p:cNvSpPr>
          <p:nvPr>
            <p:ph type="title"/>
          </p:nvPr>
        </p:nvSpPr>
        <p:spPr/>
        <p:txBody>
          <a:bodyPr/>
          <a:lstStyle/>
          <a:p>
            <a:pPr algn="l"/>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endParaRPr lang="en-US" dirty="0"/>
          </a:p>
        </p:txBody>
      </p:sp>
      <p:sp>
        <p:nvSpPr>
          <p:cNvPr id="3" name="Content Placeholder 2">
            <a:extLst>
              <a:ext uri="{FF2B5EF4-FFF2-40B4-BE49-F238E27FC236}">
                <a16:creationId xmlns:a16="http://schemas.microsoft.com/office/drawing/2014/main" id="{B27F11A5-CF80-FC31-7A62-8CCEA3F19D1B}"/>
              </a:ext>
            </a:extLst>
          </p:cNvPr>
          <p:cNvSpPr>
            <a:spLocks noGrp="1"/>
          </p:cNvSpPr>
          <p:nvPr>
            <p:ph idx="1"/>
          </p:nvPr>
        </p:nvSpPr>
        <p:spPr/>
        <p:txBody>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4.1.2. Features for DRISTHI-GS dataset</a:t>
            </a: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4.1.2. </a:t>
            </a:r>
            <a:r>
              <a:rPr lang="ar-SA" kern="100" dirty="0">
                <a:effectLst/>
                <a:latin typeface="Calibri" panose="020F0502020204030204" pitchFamily="34" charset="0"/>
                <a:ea typeface="Calibri" panose="020F0502020204030204" pitchFamily="34" charset="0"/>
                <a:cs typeface="B Mitra" panose="00000400000000000000" pitchFamily="2" charset="-78"/>
              </a:rPr>
              <a:t>ویژگی های مجموعه داده </a:t>
            </a:r>
            <a:r>
              <a:rPr lang="en-US" kern="100" dirty="0">
                <a:effectLst/>
                <a:latin typeface="Calibri" panose="020F0502020204030204" pitchFamily="34" charset="0"/>
                <a:ea typeface="Calibri" panose="020F0502020204030204" pitchFamily="34" charset="0"/>
                <a:cs typeface="B Mitra" panose="00000400000000000000" pitchFamily="2" charset="-78"/>
              </a:rPr>
              <a:t>DRISTHI-GS</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در سیستم پیشنهادی، مدل </a:t>
            </a:r>
            <a:r>
              <a:rPr lang="en-US" kern="100" dirty="0" err="1">
                <a:effectLst/>
                <a:latin typeface="Calibri" panose="020F0502020204030204" pitchFamily="34" charset="0"/>
                <a:ea typeface="Calibri" panose="020F0502020204030204" pitchFamily="34" charset="0"/>
                <a:cs typeface="B Mitra" panose="00000400000000000000" pitchFamily="2" charset="-78"/>
              </a:rPr>
              <a:t>SqueezeNet</a:t>
            </a:r>
            <a:r>
              <a:rPr lang="ar-SA" kern="100" dirty="0">
                <a:effectLst/>
                <a:latin typeface="Calibri" panose="020F0502020204030204" pitchFamily="34" charset="0"/>
                <a:ea typeface="Calibri" panose="020F0502020204030204" pitchFamily="34" charset="0"/>
                <a:cs typeface="B Mitra" panose="00000400000000000000" pitchFamily="2" charset="-78"/>
              </a:rPr>
              <a:t> برای استخراج ویژگی‌های عمیق از تصاویر شبکیه استفاده می‌شود. ویژگی های عمیق هفت لایه اول (</a:t>
            </a:r>
            <a:r>
              <a:rPr lang="en-US" kern="100" dirty="0">
                <a:effectLst/>
                <a:latin typeface="Calibri" panose="020F0502020204030204" pitchFamily="34" charset="0"/>
                <a:ea typeface="Calibri" panose="020F0502020204030204" pitchFamily="34" charset="0"/>
                <a:cs typeface="B Mitra" panose="00000400000000000000" pitchFamily="2" charset="-78"/>
              </a:rPr>
              <a:t>n0-n6</a:t>
            </a:r>
            <a:r>
              <a:rPr lang="ar-SA" kern="100" dirty="0">
                <a:effectLst/>
                <a:latin typeface="Calibri" panose="020F0502020204030204" pitchFamily="34" charset="0"/>
                <a:ea typeface="Calibri" panose="020F0502020204030204" pitchFamily="34" charset="0"/>
                <a:cs typeface="B Mitra" panose="00000400000000000000" pitchFamily="2" charset="-78"/>
              </a:rPr>
              <a:t>) در جدول 1 به همراه ارتفاع و عرض تصویر نشان داده شده است.</a:t>
            </a: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F7F254B6-2C49-9668-B16C-825B6067AE0D}"/>
              </a:ext>
            </a:extLst>
          </p:cNvPr>
          <p:cNvSpPr>
            <a:spLocks noGrp="1"/>
          </p:cNvSpPr>
          <p:nvPr>
            <p:ph type="sldNum" sz="quarter" idx="12"/>
          </p:nvPr>
        </p:nvSpPr>
        <p:spPr/>
        <p:txBody>
          <a:bodyPr/>
          <a:lstStyle/>
          <a:p>
            <a:fld id="{EA0E75CD-7337-44CB-918F-80C0BCF62570}" type="slidenum">
              <a:rPr lang="en-US" smtClean="0"/>
              <a:t>47</a:t>
            </a:fld>
            <a:endParaRPr lang="en-US"/>
          </a:p>
        </p:txBody>
      </p:sp>
    </p:spTree>
    <p:extLst>
      <p:ext uri="{BB962C8B-B14F-4D97-AF65-F5344CB8AC3E}">
        <p14:creationId xmlns:p14="http://schemas.microsoft.com/office/powerpoint/2010/main" val="3088824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E0C9-3DD2-5FF5-C381-1BAC539E16E0}"/>
              </a:ext>
            </a:extLst>
          </p:cNvPr>
          <p:cNvSpPr>
            <a:spLocks noGrp="1"/>
          </p:cNvSpPr>
          <p:nvPr>
            <p:ph type="title"/>
          </p:nvPr>
        </p:nvSpPr>
        <p:spPr/>
        <p:txBody>
          <a:bodyPr/>
          <a:lstStyle/>
          <a:p>
            <a:pPr algn="l"/>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endParaRPr lang="en-US" dirty="0"/>
          </a:p>
        </p:txBody>
      </p:sp>
      <p:sp>
        <p:nvSpPr>
          <p:cNvPr id="3" name="Content Placeholder 2">
            <a:extLst>
              <a:ext uri="{FF2B5EF4-FFF2-40B4-BE49-F238E27FC236}">
                <a16:creationId xmlns:a16="http://schemas.microsoft.com/office/drawing/2014/main" id="{A52FF73D-4844-AAAF-AC29-6258DB8BB4D4}"/>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4.1.3. Performance evaluation of classifiers </a:t>
            </a:r>
            <a:r>
              <a:rPr lang="en-US" dirty="0" err="1">
                <a:effectLst/>
                <a:latin typeface="Calibri" panose="020F0502020204030204" pitchFamily="34" charset="0"/>
                <a:ea typeface="Calibri" panose="020F0502020204030204" pitchFamily="34" charset="0"/>
                <a:cs typeface="Arial" panose="020B0604020202020204" pitchFamily="34" charset="0"/>
              </a:rPr>
              <a:t>usingDRISTHI</a:t>
            </a:r>
            <a:r>
              <a:rPr lang="en-US" dirty="0">
                <a:effectLst/>
                <a:latin typeface="Calibri" panose="020F0502020204030204" pitchFamily="34" charset="0"/>
                <a:ea typeface="Calibri" panose="020F0502020204030204" pitchFamily="34" charset="0"/>
                <a:cs typeface="Arial" panose="020B0604020202020204" pitchFamily="34" charset="0"/>
              </a:rPr>
              <a:t>-GS dataset</a:t>
            </a:r>
            <a:endParaRPr lang="fa-IR" dirty="0">
              <a:effectLst/>
              <a:latin typeface="Calibri" panose="020F0502020204030204" pitchFamily="34" charset="0"/>
              <a:ea typeface="Calibri" panose="020F0502020204030204" pitchFamily="34" charset="0"/>
              <a:cs typeface="Arial" panose="020B0604020202020204" pitchFamily="34" charset="0"/>
            </a:endParaRP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4.1.3. </a:t>
            </a:r>
            <a:r>
              <a:rPr lang="ar-SA" kern="100" dirty="0">
                <a:effectLst/>
                <a:latin typeface="Calibri" panose="020F0502020204030204" pitchFamily="34" charset="0"/>
                <a:ea typeface="Calibri" panose="020F0502020204030204" pitchFamily="34" charset="0"/>
                <a:cs typeface="B Mitra" panose="00000400000000000000" pitchFamily="2" charset="-78"/>
              </a:rPr>
              <a:t>ارزیابی عملکرد طبقه‌بندی‌کننده‌ها با استفاده از مجموعه داده‌های </a:t>
            </a:r>
            <a:r>
              <a:rPr lang="en-US" kern="100" dirty="0">
                <a:effectLst/>
                <a:latin typeface="Calibri" panose="020F0502020204030204" pitchFamily="34" charset="0"/>
                <a:ea typeface="Calibri" panose="020F0502020204030204" pitchFamily="34" charset="0"/>
                <a:cs typeface="B Mitra" panose="00000400000000000000" pitchFamily="2" charset="-78"/>
              </a:rPr>
              <a:t>DRISTHI-GS</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پس از به دست آوردن ویژگی های عمیق تصویر شبکیه، ویژگی ها به 6 طبقه بندی مختلف تغذیه می شوند و تجزیه و تحلیل عملکرد هر طبقه بندی انجام می شود. طبقه‌بندی‌کننده‌های اعمال‌شده</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kNN</a:t>
            </a:r>
            <a:r>
              <a:rPr lang="ar-SA" kern="100" dirty="0">
                <a:effectLst/>
                <a:latin typeface="Calibri" panose="020F0502020204030204" pitchFamily="34" charset="0"/>
                <a:ea typeface="Calibri" panose="020F0502020204030204" pitchFamily="34" charset="0"/>
                <a:cs typeface="B Mitra" panose="00000400000000000000" pitchFamily="2" charset="-78"/>
              </a:rPr>
              <a:t>، درخت تصمیم</a:t>
            </a:r>
            <a:r>
              <a:rPr lang="en-US" kern="100" dirty="0">
                <a:effectLst/>
                <a:latin typeface="Calibri" panose="020F0502020204030204" pitchFamily="34" charset="0"/>
                <a:ea typeface="Calibri" panose="020F0502020204030204" pitchFamily="34" charset="0"/>
                <a:cs typeface="B Mitra" panose="00000400000000000000" pitchFamily="2" charset="-78"/>
              </a:rPr>
              <a:t> (DT)</a:t>
            </a:r>
            <a:r>
              <a:rPr lang="ar-SA"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a:effectLst/>
                <a:latin typeface="Calibri" panose="020F0502020204030204" pitchFamily="34" charset="0"/>
                <a:ea typeface="Calibri" panose="020F0502020204030204" pitchFamily="34" charset="0"/>
                <a:cs typeface="B Mitra" panose="00000400000000000000" pitchFamily="2" charset="-78"/>
              </a:rPr>
              <a:t>SVM</a:t>
            </a:r>
            <a:r>
              <a:rPr lang="ar-SA" kern="100" dirty="0">
                <a:effectLst/>
                <a:latin typeface="Calibri" panose="020F0502020204030204" pitchFamily="34" charset="0"/>
                <a:ea typeface="Calibri" panose="020F0502020204030204" pitchFamily="34" charset="0"/>
                <a:cs typeface="B Mitra" panose="00000400000000000000" pitchFamily="2" charset="-78"/>
              </a:rPr>
              <a:t>، خلیج‌های ساده</a:t>
            </a:r>
            <a:r>
              <a:rPr lang="en-US" kern="100" dirty="0">
                <a:effectLst/>
                <a:latin typeface="Calibri" panose="020F0502020204030204" pitchFamily="34" charset="0"/>
                <a:ea typeface="Calibri" panose="020F0502020204030204" pitchFamily="34" charset="0"/>
                <a:cs typeface="B Mitra" panose="00000400000000000000" pitchFamily="2" charset="-78"/>
              </a:rPr>
              <a:t> (NB)</a:t>
            </a:r>
            <a:r>
              <a:rPr lang="ar-SA" kern="100" dirty="0">
                <a:effectLst/>
                <a:latin typeface="Calibri" panose="020F0502020204030204" pitchFamily="34" charset="0"/>
                <a:ea typeface="Calibri" panose="020F0502020204030204" pitchFamily="34" charset="0"/>
                <a:cs typeface="B Mitra" panose="00000400000000000000" pitchFamily="2" charset="-78"/>
              </a:rPr>
              <a:t>، جنگل تصادفی</a:t>
            </a:r>
            <a:r>
              <a:rPr lang="en-US" kern="100" dirty="0">
                <a:effectLst/>
                <a:latin typeface="Calibri" panose="020F0502020204030204" pitchFamily="34" charset="0"/>
                <a:ea typeface="Calibri" panose="020F0502020204030204" pitchFamily="34" charset="0"/>
                <a:cs typeface="B Mitra" panose="00000400000000000000" pitchFamily="2" charset="-78"/>
              </a:rPr>
              <a:t> (RF) </a:t>
            </a:r>
            <a:r>
              <a:rPr lang="ar-SA" kern="100" dirty="0">
                <a:effectLst/>
                <a:latin typeface="Calibri" panose="020F0502020204030204" pitchFamily="34" charset="0"/>
                <a:ea typeface="Calibri" panose="020F0502020204030204" pitchFamily="34" charset="0"/>
                <a:cs typeface="B Mitra" panose="00000400000000000000" pitchFamily="2" charset="-78"/>
              </a:rPr>
              <a:t>و رگرسیون لجستیک</a:t>
            </a:r>
            <a:r>
              <a:rPr lang="en-US" kern="100" dirty="0">
                <a:effectLst/>
                <a:latin typeface="Calibri" panose="020F0502020204030204" pitchFamily="34" charset="0"/>
                <a:ea typeface="Calibri" panose="020F0502020204030204" pitchFamily="34" charset="0"/>
                <a:cs typeface="B Mitra" panose="00000400000000000000" pitchFamily="2" charset="-78"/>
              </a:rPr>
              <a:t> (LR) </a:t>
            </a:r>
            <a:r>
              <a:rPr lang="ar-SA" kern="100" dirty="0">
                <a:effectLst/>
                <a:latin typeface="Calibri" panose="020F0502020204030204" pitchFamily="34" charset="0"/>
                <a:ea typeface="Calibri" panose="020F0502020204030204" pitchFamily="34" charset="0"/>
                <a:cs typeface="B Mitra" panose="00000400000000000000" pitchFamily="2" charset="-78"/>
              </a:rPr>
              <a:t>هستند. ماتریس های سردرگمی به دست آمده برای مجموعه داده داده شده برای این طبقه بندی کننده ها در جدول 2 آورده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6A0DD86B-C4C2-D071-9EE8-102E28592BA7}"/>
              </a:ext>
            </a:extLst>
          </p:cNvPr>
          <p:cNvSpPr>
            <a:spLocks noGrp="1"/>
          </p:cNvSpPr>
          <p:nvPr>
            <p:ph type="sldNum" sz="quarter" idx="12"/>
          </p:nvPr>
        </p:nvSpPr>
        <p:spPr/>
        <p:txBody>
          <a:bodyPr/>
          <a:lstStyle/>
          <a:p>
            <a:fld id="{EA0E75CD-7337-44CB-918F-80C0BCF62570}" type="slidenum">
              <a:rPr lang="en-US" smtClean="0"/>
              <a:t>48</a:t>
            </a:fld>
            <a:endParaRPr lang="en-US"/>
          </a:p>
        </p:txBody>
      </p:sp>
    </p:spTree>
    <p:extLst>
      <p:ext uri="{BB962C8B-B14F-4D97-AF65-F5344CB8AC3E}">
        <p14:creationId xmlns:p14="http://schemas.microsoft.com/office/powerpoint/2010/main" val="3274732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D402-6B5D-55AF-31F2-CABB047D50BA}"/>
              </a:ext>
            </a:extLst>
          </p:cNvPr>
          <p:cNvSpPr>
            <a:spLocks noGrp="1"/>
          </p:cNvSpPr>
          <p:nvPr>
            <p:ph type="title"/>
          </p:nvPr>
        </p:nvSpPr>
        <p:spPr/>
        <p:txBody>
          <a:bodyPr>
            <a:noAutofit/>
          </a:bodyPr>
          <a:lstStyle/>
          <a:p>
            <a:pPr algn="l"/>
            <a:br>
              <a:rPr lang="fa-IR" sz="3600" dirty="0">
                <a:effectLst/>
                <a:latin typeface="Calibri" panose="020F0502020204030204" pitchFamily="34" charset="0"/>
                <a:ea typeface="Calibri" panose="020F0502020204030204" pitchFamily="34" charset="0"/>
                <a:cs typeface="Arial" panose="020B0604020202020204" pitchFamily="34" charset="0"/>
              </a:rPr>
            </a:br>
            <a:r>
              <a:rPr lang="en-US" sz="3600" dirty="0">
                <a:latin typeface="Calibri" panose="020F0502020204030204" pitchFamily="34" charset="0"/>
                <a:cs typeface="Arial" panose="020B0604020202020204" pitchFamily="34" charset="0"/>
              </a:rPr>
              <a:t>Results</a:t>
            </a:r>
            <a:r>
              <a:rPr lang="fa-IR" sz="3600" dirty="0">
                <a:latin typeface="Calibri" panose="020F0502020204030204" pitchFamily="34" charset="0"/>
                <a:cs typeface="Arial" panose="020B0604020202020204" pitchFamily="34" charset="0"/>
              </a:rPr>
              <a:t>/</a:t>
            </a:r>
            <a:r>
              <a:rPr lang="en-US" sz="3600" dirty="0">
                <a:effectLst/>
                <a:latin typeface="Calibri" panose="020F0502020204030204" pitchFamily="34" charset="0"/>
                <a:ea typeface="Calibri" panose="020F0502020204030204" pitchFamily="34" charset="0"/>
                <a:cs typeface="Arial" panose="020B0604020202020204" pitchFamily="34" charset="0"/>
              </a:rPr>
              <a:t>4.1.3. Performance evaluation of classifiers</a:t>
            </a:r>
            <a:r>
              <a:rPr lang="en-US" sz="3600" b="1" dirty="0">
                <a:effectLst/>
                <a:latin typeface="Calibri" panose="020F0502020204030204" pitchFamily="34" charset="0"/>
                <a:ea typeface="Calibri" panose="020F0502020204030204" pitchFamily="34" charset="0"/>
                <a:cs typeface="Arial" panose="020B0604020202020204" pitchFamily="34" charset="0"/>
              </a:rPr>
              <a:t> </a:t>
            </a:r>
            <a:r>
              <a:rPr lang="en-US" sz="3600" dirty="0" err="1">
                <a:effectLst/>
                <a:latin typeface="Calibri" panose="020F0502020204030204" pitchFamily="34" charset="0"/>
                <a:ea typeface="Calibri" panose="020F0502020204030204" pitchFamily="34" charset="0"/>
                <a:cs typeface="Arial" panose="020B0604020202020204" pitchFamily="34" charset="0"/>
              </a:rPr>
              <a:t>usingDRISTHI</a:t>
            </a:r>
            <a:r>
              <a:rPr lang="en-US" sz="3600" dirty="0">
                <a:effectLst/>
                <a:latin typeface="Calibri" panose="020F0502020204030204" pitchFamily="34" charset="0"/>
                <a:ea typeface="Calibri" panose="020F0502020204030204" pitchFamily="34" charset="0"/>
                <a:cs typeface="Arial" panose="020B0604020202020204" pitchFamily="34" charset="0"/>
              </a:rPr>
              <a:t>-GS dataset</a:t>
            </a:r>
            <a:br>
              <a:rPr lang="fa-IR" sz="3600" dirty="0">
                <a:effectLst/>
                <a:latin typeface="Calibri" panose="020F0502020204030204" pitchFamily="34" charset="0"/>
                <a:ea typeface="Calibri" panose="020F0502020204030204" pitchFamily="34" charset="0"/>
                <a:cs typeface="Arial" panose="020B0604020202020204" pitchFamily="34" charset="0"/>
              </a:rPr>
            </a:br>
            <a:endParaRPr lang="en-US" sz="3600" dirty="0"/>
          </a:p>
        </p:txBody>
      </p:sp>
      <p:pic>
        <p:nvPicPr>
          <p:cNvPr id="9" name="Content Placeholder 8">
            <a:extLst>
              <a:ext uri="{FF2B5EF4-FFF2-40B4-BE49-F238E27FC236}">
                <a16:creationId xmlns:a16="http://schemas.microsoft.com/office/drawing/2014/main" id="{F94FD3CE-5006-D701-E531-E44A853E6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60320"/>
            <a:ext cx="9601196" cy="3629465"/>
          </a:xfrm>
        </p:spPr>
      </p:pic>
      <p:sp>
        <p:nvSpPr>
          <p:cNvPr id="3" name="Slide Number Placeholder 2">
            <a:extLst>
              <a:ext uri="{FF2B5EF4-FFF2-40B4-BE49-F238E27FC236}">
                <a16:creationId xmlns:a16="http://schemas.microsoft.com/office/drawing/2014/main" id="{5C008E7B-27CB-3473-AABF-BCA049F1347B}"/>
              </a:ext>
            </a:extLst>
          </p:cNvPr>
          <p:cNvSpPr>
            <a:spLocks noGrp="1"/>
          </p:cNvSpPr>
          <p:nvPr>
            <p:ph type="sldNum" sz="quarter" idx="12"/>
          </p:nvPr>
        </p:nvSpPr>
        <p:spPr/>
        <p:txBody>
          <a:bodyPr/>
          <a:lstStyle/>
          <a:p>
            <a:fld id="{EA0E75CD-7337-44CB-918F-80C0BCF62570}" type="slidenum">
              <a:rPr lang="en-US" smtClean="0"/>
              <a:t>49</a:t>
            </a:fld>
            <a:endParaRPr lang="en-US"/>
          </a:p>
        </p:txBody>
      </p:sp>
    </p:spTree>
    <p:extLst>
      <p:ext uri="{BB962C8B-B14F-4D97-AF65-F5344CB8AC3E}">
        <p14:creationId xmlns:p14="http://schemas.microsoft.com/office/powerpoint/2010/main" val="118791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3D54-564C-9461-D135-C28504116D97}"/>
              </a:ext>
            </a:extLst>
          </p:cNvPr>
          <p:cNvSpPr>
            <a:spLocks noGrp="1"/>
          </p:cNvSpPr>
          <p:nvPr>
            <p:ph type="title"/>
          </p:nvPr>
        </p:nvSpPr>
        <p:spPr/>
        <p:txBody>
          <a:bodyPr/>
          <a:lstStyle/>
          <a:p>
            <a:pPr algn="r" rtl="1"/>
            <a:r>
              <a:rPr lang="fa-IR" dirty="0">
                <a:cs typeface="B Titr" panose="00000700000000000000" pitchFamily="2" charset="-78"/>
              </a:rPr>
              <a:t>خلاصه مقاله:</a:t>
            </a:r>
            <a:endParaRPr lang="en-US" dirty="0"/>
          </a:p>
        </p:txBody>
      </p:sp>
      <p:sp>
        <p:nvSpPr>
          <p:cNvPr id="3" name="Content Placeholder 2">
            <a:extLst>
              <a:ext uri="{FF2B5EF4-FFF2-40B4-BE49-F238E27FC236}">
                <a16:creationId xmlns:a16="http://schemas.microsoft.com/office/drawing/2014/main" id="{ABF4B92F-3363-7CFB-0C1D-EE6ABA169BDC}"/>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ویژگی های عمیق تصاویر</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شبکیه از</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تصویر</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شبکیه فوندوس با استفاده از</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یک شبکه عصبی عمیق استخراج میشوند و طبقه</a:t>
            </a:r>
            <a:r>
              <a:rPr lang="ar-SA" kern="100" dirty="0">
                <a:effectLst/>
                <a:latin typeface="Ebrima" panose="02000000000000000000" pitchFamily="2"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بندی ویژگی ها</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با استفاده از طبقه بندی</a:t>
            </a:r>
            <a:r>
              <a:rPr lang="ar-SA" kern="100" dirty="0">
                <a:effectLst/>
                <a:latin typeface="Ebrima" panose="02000000000000000000" pitchFamily="2"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کننده</a:t>
            </a:r>
            <a:r>
              <a:rPr lang="ar-SA" kern="100" dirty="0">
                <a:effectLst/>
                <a:latin typeface="Ebrima" panose="02000000000000000000" pitchFamily="2"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های مختلف یادگیر ی ماشین انجام و</a:t>
            </a:r>
            <a:r>
              <a:rPr lang="fa-IR"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تحلیل میشوند. </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fa-IR" u="sng" kern="100" dirty="0">
                <a:latin typeface="Calibri" panose="020F0502020204030204" pitchFamily="34" charset="0"/>
                <a:ea typeface="Calibri" panose="020F0502020204030204" pitchFamily="34" charset="0"/>
                <a:cs typeface="B Mitra" panose="00000400000000000000" pitchFamily="2" charset="-78"/>
              </a:rPr>
              <a:t>فوندوس شبکیه چیست: </a:t>
            </a:r>
            <a:r>
              <a:rPr lang="ar-SA" u="sng" kern="100" dirty="0">
                <a:latin typeface="Calibri" panose="020F0502020204030204" pitchFamily="34" charset="0"/>
                <a:cs typeface="B Mitra" panose="00000400000000000000" pitchFamily="2" charset="-78"/>
              </a:rPr>
              <a:t>بافت عصبی در پشت </a:t>
            </a:r>
            <a:r>
              <a:rPr lang="fa-IR" u="sng" kern="100" dirty="0">
                <a:latin typeface="Calibri" panose="020F0502020204030204" pitchFamily="34" charset="0"/>
                <a:cs typeface="B Mitra" panose="00000400000000000000" pitchFamily="2" charset="-78"/>
              </a:rPr>
              <a:t>چشم که نور را تشخیص می دهد.</a:t>
            </a:r>
          </a:p>
          <a:p>
            <a:pPr algn="just" rtl="1"/>
            <a:r>
              <a:rPr lang="ar-SA" sz="2400" kern="100" dirty="0">
                <a:effectLst/>
                <a:latin typeface="Calibri" panose="020F0502020204030204" pitchFamily="34" charset="0"/>
                <a:ea typeface="Calibri" panose="020F0502020204030204" pitchFamily="34" charset="0"/>
                <a:cs typeface="B Mitra" panose="00000400000000000000" pitchFamily="2" charset="-78"/>
              </a:rPr>
              <a:t>نتایج تجربی نشان میدهد که ترکیب شبکه عصبی عمیق و طبقه</a:t>
            </a:r>
            <a:r>
              <a:rPr lang="ar-SA" sz="2400" kern="100" dirty="0">
                <a:effectLst/>
                <a:latin typeface="Ebrima" panose="02000000000000000000" pitchFamily="2" charset="0"/>
                <a:ea typeface="Calibri" panose="020F0502020204030204" pitchFamily="34" charset="0"/>
                <a:cs typeface="B Mitra" panose="00000400000000000000" pitchFamily="2" charset="-78"/>
              </a:rPr>
              <a:t> </a:t>
            </a:r>
            <a:r>
              <a:rPr lang="ar-SA" sz="2400" kern="100" dirty="0">
                <a:effectLst/>
                <a:latin typeface="Calibri" panose="020F0502020204030204" pitchFamily="34" charset="0"/>
                <a:ea typeface="Calibri" panose="020F0502020204030204" pitchFamily="34" charset="0"/>
                <a:cs typeface="B Mitra" panose="00000400000000000000" pitchFamily="2" charset="-78"/>
              </a:rPr>
              <a:t>بندی</a:t>
            </a:r>
            <a:r>
              <a:rPr lang="en-US" sz="2400" kern="100" dirty="0">
                <a:effectLst/>
                <a:latin typeface="Calibri" panose="020F0502020204030204" pitchFamily="34" charset="0"/>
                <a:ea typeface="Calibri" panose="020F0502020204030204" pitchFamily="34" charset="0"/>
                <a:cs typeface="B Mitra" panose="00000400000000000000" pitchFamily="2" charset="-78"/>
              </a:rPr>
              <a:t> </a:t>
            </a:r>
            <a:r>
              <a:rPr lang="ar-SA" sz="2400" kern="100" dirty="0">
                <a:effectLst/>
                <a:latin typeface="Calibri" panose="020F0502020204030204" pitchFamily="34" charset="0"/>
                <a:ea typeface="Calibri" panose="020F0502020204030204" pitchFamily="34" charset="0"/>
                <a:cs typeface="B Mitra" panose="00000400000000000000" pitchFamily="2" charset="-78"/>
              </a:rPr>
              <a:t>کننده مبتنی بر </a:t>
            </a:r>
            <a:r>
              <a:rPr lang="fa-IR" sz="2400" kern="100" dirty="0">
                <a:effectLst/>
                <a:latin typeface="Calibri" panose="020F0502020204030204" pitchFamily="34" charset="0"/>
                <a:ea typeface="Calibri" panose="020F0502020204030204" pitchFamily="34" charset="0"/>
                <a:cs typeface="B Mitra" panose="00000400000000000000" pitchFamily="2" charset="-78"/>
              </a:rPr>
              <a:t>ر</a:t>
            </a:r>
            <a:r>
              <a:rPr lang="ar-SA" sz="2400" kern="100" dirty="0">
                <a:effectLst/>
                <a:latin typeface="Calibri" panose="020F0502020204030204" pitchFamily="34" charset="0"/>
                <a:ea typeface="Calibri" panose="020F0502020204030204" pitchFamily="34" charset="0"/>
                <a:cs typeface="B Mitra" panose="00000400000000000000" pitchFamily="2" charset="-78"/>
              </a:rPr>
              <a:t>گرسیون لجستیک</a:t>
            </a:r>
            <a:r>
              <a:rPr lang="ar-SA" sz="2400" kern="100" dirty="0">
                <a:solidFill>
                  <a:srgbClr val="616161"/>
                </a:solidFill>
                <a:effectLst/>
                <a:latin typeface="Open Sans" panose="020B0606030504020204" pitchFamily="34" charset="0"/>
                <a:ea typeface="Calibri" panose="020F0502020204030204" pitchFamily="34" charset="0"/>
                <a:cs typeface="B Mitra" panose="00000400000000000000" pitchFamily="2" charset="-78"/>
              </a:rPr>
              <a:t> </a:t>
            </a:r>
            <a:r>
              <a:rPr lang="ar-SA" sz="2400" kern="100" dirty="0">
                <a:effectLst/>
                <a:latin typeface="Calibri" panose="020F0502020204030204" pitchFamily="34" charset="0"/>
                <a:ea typeface="Calibri" panose="020F0502020204030204" pitchFamily="34" charset="0"/>
                <a:cs typeface="B Mitra" panose="00000400000000000000" pitchFamily="2" charset="-78"/>
              </a:rPr>
              <a:t>از همه سیستم</a:t>
            </a:r>
            <a:r>
              <a:rPr lang="ar-SA" sz="2400" kern="100" dirty="0">
                <a:effectLst/>
                <a:latin typeface="Ebrima" panose="02000000000000000000" pitchFamily="2" charset="0"/>
                <a:ea typeface="Calibri" panose="020F0502020204030204" pitchFamily="34" charset="0"/>
                <a:cs typeface="B Mitra" panose="00000400000000000000" pitchFamily="2" charset="-78"/>
              </a:rPr>
              <a:t> </a:t>
            </a:r>
            <a:r>
              <a:rPr lang="ar-SA" sz="2400" kern="100" dirty="0">
                <a:effectLst/>
                <a:latin typeface="Calibri" panose="020F0502020204030204" pitchFamily="34" charset="0"/>
                <a:ea typeface="Calibri" panose="020F0502020204030204" pitchFamily="34" charset="0"/>
                <a:cs typeface="B Mitra" panose="00000400000000000000" pitchFamily="2" charset="-78"/>
              </a:rPr>
              <a:t>های تریاژ گلوکوماتوز موجود بهتر عمل میکند و دقت طبقه</a:t>
            </a:r>
            <a:r>
              <a:rPr lang="ar-SA" sz="2400" kern="100" dirty="0">
                <a:effectLst/>
                <a:latin typeface="Ebrima" panose="02000000000000000000" pitchFamily="2" charset="0"/>
                <a:ea typeface="Calibri" panose="020F0502020204030204" pitchFamily="34" charset="0"/>
                <a:cs typeface="B Mitra" panose="00000400000000000000" pitchFamily="2" charset="-78"/>
              </a:rPr>
              <a:t> </a:t>
            </a:r>
            <a:r>
              <a:rPr lang="ar-SA" sz="2400" kern="100" dirty="0">
                <a:effectLst/>
                <a:latin typeface="Calibri" panose="020F0502020204030204" pitchFamily="34" charset="0"/>
                <a:ea typeface="Calibri" panose="020F0502020204030204" pitchFamily="34" charset="0"/>
                <a:cs typeface="B Mitra" panose="00000400000000000000" pitchFamily="2" charset="-78"/>
              </a:rPr>
              <a:t>بندی، حساسیت و ویژگی را بهبود می</a:t>
            </a:r>
            <a:r>
              <a:rPr lang="ar-SA" sz="2400" kern="100" dirty="0">
                <a:effectLst/>
                <a:latin typeface="Ebrima" panose="02000000000000000000" pitchFamily="2" charset="0"/>
                <a:ea typeface="Calibri" panose="020F0502020204030204" pitchFamily="34" charset="0"/>
                <a:cs typeface="B Mitra" panose="00000400000000000000" pitchFamily="2" charset="-78"/>
              </a:rPr>
              <a:t> </a:t>
            </a:r>
            <a:r>
              <a:rPr lang="ar-SA" sz="2400" kern="100" dirty="0">
                <a:effectLst/>
                <a:latin typeface="Calibri" panose="020F0502020204030204" pitchFamily="34" charset="0"/>
                <a:ea typeface="Calibri" panose="020F0502020204030204" pitchFamily="34" charset="0"/>
                <a:cs typeface="B Mitra" panose="00000400000000000000" pitchFamily="2" charset="-78"/>
              </a:rPr>
              <a:t>بخشد</a:t>
            </a:r>
            <a:r>
              <a:rPr lang="en-US" sz="2400" kern="100" dirty="0">
                <a:effectLst/>
                <a:latin typeface="Calibri" panose="020F0502020204030204" pitchFamily="34" charset="0"/>
                <a:ea typeface="Calibri" panose="020F0502020204030204" pitchFamily="34" charset="0"/>
                <a:cs typeface="B Mitra" panose="00000400000000000000" pitchFamily="2" charset="-78"/>
              </a:rPr>
              <a:t>.</a:t>
            </a:r>
          </a:p>
          <a:p>
            <a:pPr algn="r" rtl="1"/>
            <a:endParaRPr lang="en-US" dirty="0"/>
          </a:p>
        </p:txBody>
      </p:sp>
      <p:sp>
        <p:nvSpPr>
          <p:cNvPr id="4" name="Slide Number Placeholder 3">
            <a:extLst>
              <a:ext uri="{FF2B5EF4-FFF2-40B4-BE49-F238E27FC236}">
                <a16:creationId xmlns:a16="http://schemas.microsoft.com/office/drawing/2014/main" id="{4251CFC3-F617-FA73-77ED-DB0BFA3E7764}"/>
              </a:ext>
            </a:extLst>
          </p:cNvPr>
          <p:cNvSpPr>
            <a:spLocks noGrp="1"/>
          </p:cNvSpPr>
          <p:nvPr>
            <p:ph type="sldNum" sz="quarter" idx="12"/>
          </p:nvPr>
        </p:nvSpPr>
        <p:spPr/>
        <p:txBody>
          <a:bodyPr/>
          <a:lstStyle/>
          <a:p>
            <a:fld id="{EA0E75CD-7337-44CB-918F-80C0BCF62570}" type="slidenum">
              <a:rPr lang="en-US" smtClean="0"/>
              <a:t>5</a:t>
            </a:fld>
            <a:endParaRPr lang="en-US"/>
          </a:p>
        </p:txBody>
      </p:sp>
    </p:spTree>
    <p:extLst>
      <p:ext uri="{BB962C8B-B14F-4D97-AF65-F5344CB8AC3E}">
        <p14:creationId xmlns:p14="http://schemas.microsoft.com/office/powerpoint/2010/main" val="2244880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AB94-84BB-42D4-379F-04A900E1D988}"/>
              </a:ext>
            </a:extLst>
          </p:cNvPr>
          <p:cNvSpPr>
            <a:spLocks noGrp="1"/>
          </p:cNvSpPr>
          <p:nvPr>
            <p:ph type="title"/>
          </p:nvPr>
        </p:nvSpPr>
        <p:spPr/>
        <p:txBody>
          <a:bodyPr>
            <a:normAutofit fontScale="90000"/>
          </a:bodyPr>
          <a:lstStyle/>
          <a:p>
            <a:pPr algn="l"/>
            <a:br>
              <a:rPr lang="fa-IR" dirty="0">
                <a:effectLst/>
                <a:latin typeface="Calibri" panose="020F0502020204030204" pitchFamily="34" charset="0"/>
                <a:ea typeface="Calibri" panose="020F0502020204030204" pitchFamily="34" charset="0"/>
                <a:cs typeface="Arial" panose="020B0604020202020204" pitchFamily="34" charset="0"/>
              </a:rPr>
            </a:br>
            <a:r>
              <a:rPr lang="en-US" dirty="0">
                <a:latin typeface="Calibri" panose="020F0502020204030204" pitchFamily="34" charset="0"/>
                <a:cs typeface="Arial" panose="020B0604020202020204" pitchFamily="34" charset="0"/>
              </a:rPr>
              <a:t>Results</a:t>
            </a:r>
            <a:r>
              <a:rPr lang="fa-IR" dirty="0">
                <a:latin typeface="Calibri" panose="020F0502020204030204" pitchFamily="34" charset="0"/>
                <a:cs typeface="Arial" panose="020B0604020202020204" pitchFamily="34" charset="0"/>
              </a:rPr>
              <a:t>/</a:t>
            </a:r>
            <a:r>
              <a:rPr lang="en-US" dirty="0">
                <a:effectLst/>
                <a:latin typeface="Calibri" panose="020F0502020204030204" pitchFamily="34" charset="0"/>
                <a:ea typeface="Calibri" panose="020F0502020204030204" pitchFamily="34" charset="0"/>
                <a:cs typeface="Arial" panose="020B0604020202020204" pitchFamily="34" charset="0"/>
              </a:rPr>
              <a:t>4.1.3. Performance evaluation of classifiers </a:t>
            </a:r>
            <a:r>
              <a:rPr lang="en-US" dirty="0" err="1">
                <a:effectLst/>
                <a:latin typeface="Calibri" panose="020F0502020204030204" pitchFamily="34" charset="0"/>
                <a:ea typeface="Calibri" panose="020F0502020204030204" pitchFamily="34" charset="0"/>
                <a:cs typeface="Arial" panose="020B0604020202020204" pitchFamily="34" charset="0"/>
              </a:rPr>
              <a:t>usingDRISTHI</a:t>
            </a:r>
            <a:r>
              <a:rPr lang="en-US" dirty="0">
                <a:effectLst/>
                <a:latin typeface="Calibri" panose="020F0502020204030204" pitchFamily="34" charset="0"/>
                <a:ea typeface="Calibri" panose="020F0502020204030204" pitchFamily="34" charset="0"/>
                <a:cs typeface="Arial" panose="020B0604020202020204" pitchFamily="34" charset="0"/>
              </a:rPr>
              <a:t>-GS dataset</a:t>
            </a:r>
            <a:br>
              <a:rPr lang="fa-IR"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6E7F0770-FBDE-E08F-E093-248FC9944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33711"/>
            <a:ext cx="9601196" cy="3727938"/>
          </a:xfrm>
        </p:spPr>
      </p:pic>
      <p:sp>
        <p:nvSpPr>
          <p:cNvPr id="3" name="Slide Number Placeholder 2">
            <a:extLst>
              <a:ext uri="{FF2B5EF4-FFF2-40B4-BE49-F238E27FC236}">
                <a16:creationId xmlns:a16="http://schemas.microsoft.com/office/drawing/2014/main" id="{51350AB6-43F0-C745-6DD5-605617EA8847}"/>
              </a:ext>
            </a:extLst>
          </p:cNvPr>
          <p:cNvSpPr>
            <a:spLocks noGrp="1"/>
          </p:cNvSpPr>
          <p:nvPr>
            <p:ph type="sldNum" sz="quarter" idx="12"/>
          </p:nvPr>
        </p:nvSpPr>
        <p:spPr/>
        <p:txBody>
          <a:bodyPr/>
          <a:lstStyle/>
          <a:p>
            <a:fld id="{EA0E75CD-7337-44CB-918F-80C0BCF62570}" type="slidenum">
              <a:rPr lang="en-US" smtClean="0"/>
              <a:t>50</a:t>
            </a:fld>
            <a:endParaRPr lang="en-US"/>
          </a:p>
        </p:txBody>
      </p:sp>
    </p:spTree>
    <p:extLst>
      <p:ext uri="{BB962C8B-B14F-4D97-AF65-F5344CB8AC3E}">
        <p14:creationId xmlns:p14="http://schemas.microsoft.com/office/powerpoint/2010/main" val="3303421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897F-C1D4-8F0B-99FD-5942274AE8DF}"/>
              </a:ext>
            </a:extLst>
          </p:cNvPr>
          <p:cNvSpPr>
            <a:spLocks noGrp="1"/>
          </p:cNvSpPr>
          <p:nvPr>
            <p:ph type="title"/>
          </p:nvPr>
        </p:nvSpPr>
        <p:spPr>
          <a:xfrm>
            <a:off x="1393876" y="982132"/>
            <a:ext cx="9601196" cy="1303867"/>
          </a:xfrm>
        </p:spPr>
        <p:txBody>
          <a:bodyPr/>
          <a:lstStyle/>
          <a:p>
            <a:pPr algn="l"/>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endParaRPr lang="en-US" dirty="0"/>
          </a:p>
        </p:txBody>
      </p:sp>
      <p:sp>
        <p:nvSpPr>
          <p:cNvPr id="3" name="Content Placeholder 2">
            <a:extLst>
              <a:ext uri="{FF2B5EF4-FFF2-40B4-BE49-F238E27FC236}">
                <a16:creationId xmlns:a16="http://schemas.microsoft.com/office/drawing/2014/main" id="{4F51C6CF-5BB4-33B0-DD47-749A1F9199F2}"/>
              </a:ext>
            </a:extLst>
          </p:cNvPr>
          <p:cNvSpPr>
            <a:spLocks noGrp="1"/>
          </p:cNvSpPr>
          <p:nvPr>
            <p:ph idx="1"/>
          </p:nvPr>
        </p:nvSpPr>
        <p:spPr/>
        <p:txBody>
          <a:bodyPr>
            <a:normAutofit/>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نتایج نشان می دهد که عملکرد طبقه بندی کننده</a:t>
            </a:r>
            <a:r>
              <a:rPr lang="en-US" kern="100" dirty="0">
                <a:effectLst/>
                <a:latin typeface="Calibri" panose="020F0502020204030204" pitchFamily="34" charset="0"/>
                <a:ea typeface="Calibri" panose="020F0502020204030204" pitchFamily="34" charset="0"/>
                <a:cs typeface="B Mitra" panose="00000400000000000000" pitchFamily="2" charset="-78"/>
              </a:rPr>
              <a:t> LR </a:t>
            </a:r>
            <a:r>
              <a:rPr lang="ar-SA" kern="100" dirty="0">
                <a:effectLst/>
                <a:latin typeface="Calibri" panose="020F0502020204030204" pitchFamily="34" charset="0"/>
                <a:ea typeface="Calibri" panose="020F0502020204030204" pitchFamily="34" charset="0"/>
                <a:cs typeface="B Mitra" panose="00000400000000000000" pitchFamily="2" charset="-78"/>
              </a:rPr>
              <a:t>از نظر دقت، حساسیت و دقت برای طبقه بندی تصاویر گلوکوماتوز شبکیه بهتر از سایر طبقه بندی کننده ها می باشد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r>
              <a:rPr lang="fa-IR" kern="100" dirty="0">
                <a:effectLst/>
                <a:latin typeface="Calibri" panose="020F0502020204030204" pitchFamily="34" charset="0"/>
                <a:ea typeface="Calibri" panose="020F0502020204030204" pitchFamily="34" charset="0"/>
                <a:cs typeface="B Mitra" panose="00000400000000000000" pitchFamily="2" charset="-78"/>
              </a:rPr>
              <a:t>آ</a:t>
            </a:r>
            <a:r>
              <a:rPr lang="ar-SA" kern="100" dirty="0">
                <a:effectLst/>
                <a:latin typeface="Calibri" panose="020F0502020204030204" pitchFamily="34" charset="0"/>
                <a:ea typeface="Calibri" panose="020F0502020204030204" pitchFamily="34" charset="0"/>
                <a:cs typeface="B Mitra" panose="00000400000000000000" pitchFamily="2" charset="-78"/>
              </a:rPr>
              <a:t>زمایش سیستم پیشنهادی با استفاده از مجموعه داده های تصاویر شبکیه چشم با وضوح بالا</a:t>
            </a:r>
            <a:r>
              <a:rPr lang="en-US" kern="100" dirty="0">
                <a:effectLst/>
                <a:latin typeface="Calibri" panose="020F0502020204030204" pitchFamily="34" charset="0"/>
                <a:ea typeface="Calibri" panose="020F0502020204030204" pitchFamily="34" charset="0"/>
                <a:cs typeface="B Mitra" panose="00000400000000000000" pitchFamily="2" charset="-78"/>
              </a:rPr>
              <a:t> (HRF) </a:t>
            </a:r>
            <a:r>
              <a:rPr lang="ar-SA" kern="100" dirty="0">
                <a:effectLst/>
                <a:latin typeface="Calibri" panose="020F0502020204030204" pitchFamily="34" charset="0"/>
                <a:ea typeface="Calibri" panose="020F0502020204030204" pitchFamily="34" charset="0"/>
                <a:cs typeface="B Mitra" panose="00000400000000000000" pitchFamily="2" charset="-78"/>
              </a:rPr>
              <a:t>انجام می شود [50]. این پایگاه داده شامل 15 تصویر شبکیه گلوکوماتوز و 15 تصویر شبکیه طبیعی است. نتایج عملکرد سیستم پیشنهادی برای پیش‌بینی تصاویر شبکیه گلوکوماتوز و تصاویر طبیعی شبکیه در جدول 3 آورده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just" rtl="1"/>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50A03B59-29AD-9ADA-55FA-88D0BFB00BB6}"/>
              </a:ext>
            </a:extLst>
          </p:cNvPr>
          <p:cNvSpPr>
            <a:spLocks noGrp="1"/>
          </p:cNvSpPr>
          <p:nvPr>
            <p:ph type="sldNum" sz="quarter" idx="12"/>
          </p:nvPr>
        </p:nvSpPr>
        <p:spPr/>
        <p:txBody>
          <a:bodyPr/>
          <a:lstStyle/>
          <a:p>
            <a:fld id="{EA0E75CD-7337-44CB-918F-80C0BCF62570}" type="slidenum">
              <a:rPr lang="en-US" smtClean="0"/>
              <a:t>51</a:t>
            </a:fld>
            <a:endParaRPr lang="en-US"/>
          </a:p>
        </p:txBody>
      </p:sp>
    </p:spTree>
    <p:extLst>
      <p:ext uri="{BB962C8B-B14F-4D97-AF65-F5344CB8AC3E}">
        <p14:creationId xmlns:p14="http://schemas.microsoft.com/office/powerpoint/2010/main" val="3901588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8998-ACBC-8F77-8314-6EF1A9E7741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15E8C67-FA5D-88DC-650C-6C5CCA791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04049"/>
            <a:ext cx="9601196" cy="3559126"/>
          </a:xfrm>
        </p:spPr>
      </p:pic>
      <p:sp>
        <p:nvSpPr>
          <p:cNvPr id="3" name="Slide Number Placeholder 2">
            <a:extLst>
              <a:ext uri="{FF2B5EF4-FFF2-40B4-BE49-F238E27FC236}">
                <a16:creationId xmlns:a16="http://schemas.microsoft.com/office/drawing/2014/main" id="{001BB54C-1A1D-AC1F-7E9A-3E7492537CCC}"/>
              </a:ext>
            </a:extLst>
          </p:cNvPr>
          <p:cNvSpPr>
            <a:spLocks noGrp="1"/>
          </p:cNvSpPr>
          <p:nvPr>
            <p:ph type="sldNum" sz="quarter" idx="12"/>
          </p:nvPr>
        </p:nvSpPr>
        <p:spPr/>
        <p:txBody>
          <a:bodyPr/>
          <a:lstStyle/>
          <a:p>
            <a:fld id="{EA0E75CD-7337-44CB-918F-80C0BCF62570}" type="slidenum">
              <a:rPr lang="en-US" smtClean="0"/>
              <a:t>52</a:t>
            </a:fld>
            <a:endParaRPr lang="en-US"/>
          </a:p>
        </p:txBody>
      </p:sp>
    </p:spTree>
    <p:extLst>
      <p:ext uri="{BB962C8B-B14F-4D97-AF65-F5344CB8AC3E}">
        <p14:creationId xmlns:p14="http://schemas.microsoft.com/office/powerpoint/2010/main" val="25282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BA6E-2FBB-FE11-06EE-837C7C37109B}"/>
              </a:ext>
            </a:extLst>
          </p:cNvPr>
          <p:cNvSpPr>
            <a:spLocks noGrp="1"/>
          </p:cNvSpPr>
          <p:nvPr>
            <p:ph type="title"/>
          </p:nvPr>
        </p:nvSpPr>
        <p:spPr/>
        <p:txBody>
          <a:bodyPr/>
          <a:lstStyle/>
          <a:p>
            <a:pPr algn="l"/>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endParaRPr lang="en-US" dirty="0"/>
          </a:p>
        </p:txBody>
      </p:sp>
      <p:sp>
        <p:nvSpPr>
          <p:cNvPr id="3" name="Content Placeholder 2">
            <a:extLst>
              <a:ext uri="{FF2B5EF4-FFF2-40B4-BE49-F238E27FC236}">
                <a16:creationId xmlns:a16="http://schemas.microsoft.com/office/drawing/2014/main" id="{205D0E57-F59C-F23E-90E6-55EB1F7913E2}"/>
              </a:ext>
            </a:extLst>
          </p:cNvPr>
          <p:cNvSpPr>
            <a:spLocks noGrp="1"/>
          </p:cNvSpPr>
          <p:nvPr>
            <p:ph idx="1"/>
          </p:nvPr>
        </p:nvSpPr>
        <p:spPr/>
        <p:txBody>
          <a:bodyPr>
            <a:normAutofit fontScale="92500" lnSpcReduction="10000"/>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Arial" panose="020B0604020202020204" pitchFamily="34" charset="0"/>
              </a:rPr>
              <a:t>4.2. Performance of proposed system using ORIGA dataset</a:t>
            </a:r>
            <a:endParaRPr lang="fa-IR" kern="100" dirty="0">
              <a:effectLst/>
              <a:latin typeface="Calibri" panose="020F0502020204030204" pitchFamily="34" charset="0"/>
              <a:ea typeface="Calibri" panose="020F0502020204030204" pitchFamily="34" charset="0"/>
              <a:cs typeface="Arial" panose="020B0604020202020204" pitchFamily="34" charset="0"/>
            </a:endParaRPr>
          </a:p>
          <a:p>
            <a:pPr marL="0" algn="just" rtl="1">
              <a:lnSpc>
                <a:spcPct val="107000"/>
              </a:lnSpc>
              <a:spcBef>
                <a:spcPts val="0"/>
              </a:spcBef>
              <a:spcAft>
                <a:spcPts val="800"/>
              </a:spcAft>
            </a:pPr>
            <a:r>
              <a:rPr lang="fa-IR" kern="100" dirty="0">
                <a:effectLst/>
                <a:latin typeface="Calibri" panose="020F0502020204030204" pitchFamily="34" charset="0"/>
                <a:ea typeface="Calibri" panose="020F0502020204030204" pitchFamily="34" charset="0"/>
                <a:cs typeface="B Mitra" panose="00000400000000000000" pitchFamily="2" charset="-78"/>
              </a:rPr>
              <a:t>4.2. </a:t>
            </a:r>
            <a:r>
              <a:rPr lang="ar-SA" kern="100" dirty="0">
                <a:effectLst/>
                <a:latin typeface="Calibri" panose="020F0502020204030204" pitchFamily="34" charset="0"/>
                <a:ea typeface="Calibri" panose="020F0502020204030204" pitchFamily="34" charset="0"/>
                <a:cs typeface="B Mitra" panose="00000400000000000000" pitchFamily="2" charset="-78"/>
              </a:rPr>
              <a:t>عملکرد سیستم پیشنهادی با استفاده از 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ORIGA</a:t>
            </a:r>
          </a:p>
          <a:p>
            <a:pPr marL="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Arial" panose="020B0604020202020204" pitchFamily="34" charset="0"/>
              </a:rPr>
              <a:t>4.2.1. Information of ORIGA dataset</a:t>
            </a:r>
          </a:p>
          <a:p>
            <a:pPr marL="0" algn="just" rtl="1">
              <a:lnSpc>
                <a:spcPct val="107000"/>
              </a:lnSpc>
              <a:spcBef>
                <a:spcPts val="0"/>
              </a:spcBef>
              <a:spcAft>
                <a:spcPts val="800"/>
              </a:spcAft>
            </a:pPr>
            <a:r>
              <a:rPr lang="fa-IR" kern="100" dirty="0">
                <a:effectLst/>
                <a:latin typeface="Calibri" panose="020F0502020204030204" pitchFamily="34" charset="0"/>
                <a:ea typeface="Calibri" panose="020F0502020204030204" pitchFamily="34" charset="0"/>
                <a:cs typeface="B Mitra" panose="00000400000000000000" pitchFamily="2" charset="-78"/>
              </a:rPr>
              <a:t>4.2.1. </a:t>
            </a:r>
            <a:r>
              <a:rPr lang="ar-SA" kern="100" dirty="0">
                <a:effectLst/>
                <a:latin typeface="Calibri" panose="020F0502020204030204" pitchFamily="34" charset="0"/>
                <a:ea typeface="Calibri" panose="020F0502020204030204" pitchFamily="34" charset="0"/>
                <a:cs typeface="B Mitra" panose="00000400000000000000" pitchFamily="2" charset="-78"/>
              </a:rPr>
              <a:t>اطلاعات 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ORIGA</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marL="0" algn="just"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B Mitra" panose="00000400000000000000" pitchFamily="2" charset="-78"/>
              </a:rPr>
              <a:t>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ORIGA </a:t>
            </a:r>
            <a:r>
              <a:rPr lang="ar-SA" kern="100" dirty="0">
                <a:effectLst/>
                <a:latin typeface="Calibri" panose="020F0502020204030204" pitchFamily="34" charset="0"/>
                <a:ea typeface="Calibri" panose="020F0502020204030204" pitchFamily="34" charset="0"/>
                <a:cs typeface="B Mitra" panose="00000400000000000000" pitchFamily="2" charset="-78"/>
              </a:rPr>
              <a:t>توسط متخصصان آموزش دیده از موسسه تحقیقات چشم سنگاپور ایجاد شده است [51]. این مجموعه داده در مجموع دارای 650 تصویر است که در آن 168 تصویر تصویر گلوکومات و 482 تصویر نیز تصاویر طبیعی هستند. برای تجزیه و تحلیل عملکرد سیستم پیشنهادی، کل مجموعه داده را در مجموعه داده آموزشی (80٪) و مجموعه آزمایشی (20٪) قرار می دهیم. نمونه تصاویر شبکیه از این مجموعه داده در شکل 8 آورده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marL="0" algn="just" rtl="1">
              <a:lnSpc>
                <a:spcPct val="107000"/>
              </a:lnSpc>
              <a:spcBef>
                <a:spcPts val="0"/>
              </a:spcBef>
              <a:spcAft>
                <a:spcPts val="800"/>
              </a:spcAft>
            </a:pP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marL="0" marR="0" algn="just">
              <a:lnSpc>
                <a:spcPct val="107000"/>
              </a:lnSpc>
              <a:spcBef>
                <a:spcPts val="0"/>
              </a:spcBef>
              <a:spcAft>
                <a:spcPts val="800"/>
              </a:spcAft>
            </a:pP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666228D-BB5A-946A-FD12-C7AA9EB56DAC}"/>
              </a:ext>
            </a:extLst>
          </p:cNvPr>
          <p:cNvSpPr>
            <a:spLocks noGrp="1"/>
          </p:cNvSpPr>
          <p:nvPr>
            <p:ph type="sldNum" sz="quarter" idx="12"/>
          </p:nvPr>
        </p:nvSpPr>
        <p:spPr/>
        <p:txBody>
          <a:bodyPr/>
          <a:lstStyle/>
          <a:p>
            <a:fld id="{EA0E75CD-7337-44CB-918F-80C0BCF62570}" type="slidenum">
              <a:rPr lang="en-US" smtClean="0"/>
              <a:t>53</a:t>
            </a:fld>
            <a:endParaRPr lang="en-US"/>
          </a:p>
        </p:txBody>
      </p:sp>
    </p:spTree>
    <p:extLst>
      <p:ext uri="{BB962C8B-B14F-4D97-AF65-F5344CB8AC3E}">
        <p14:creationId xmlns:p14="http://schemas.microsoft.com/office/powerpoint/2010/main" val="3836171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BE0B-BB1E-28CF-753C-3B12F5418F2C}"/>
              </a:ext>
            </a:extLst>
          </p:cNvPr>
          <p:cNvSpPr>
            <a:spLocks noGrp="1"/>
          </p:cNvSpPr>
          <p:nvPr>
            <p:ph type="title"/>
          </p:nvPr>
        </p:nvSpPr>
        <p:spPr/>
        <p:txBody>
          <a:bodyPr>
            <a:normAutofit fontScale="90000"/>
          </a:bodyPr>
          <a:lstStyle/>
          <a:p>
            <a:pPr algn="l"/>
            <a:r>
              <a:rPr lang="en-US" kern="100" dirty="0">
                <a:effectLst/>
                <a:latin typeface="Calibri" panose="020F0502020204030204" pitchFamily="34" charset="0"/>
                <a:ea typeface="Calibri" panose="020F0502020204030204" pitchFamily="34" charset="0"/>
                <a:cs typeface="Arial" panose="020B0604020202020204" pitchFamily="34" charset="0"/>
              </a:rPr>
              <a:t>Results</a:t>
            </a:r>
            <a:r>
              <a:rPr lang="fa-IR" kern="100" dirty="0">
                <a:effectLst/>
                <a:latin typeface="Calibri" panose="020F0502020204030204" pitchFamily="34" charset="0"/>
                <a:ea typeface="Calibri" panose="020F0502020204030204" pitchFamily="34" charset="0"/>
                <a:cs typeface="Arial" panose="020B0604020202020204" pitchFamily="34" charset="0"/>
              </a:rPr>
              <a:t>/ </a:t>
            </a:r>
            <a:r>
              <a:rPr lang="en-US" kern="100" dirty="0">
                <a:effectLst/>
                <a:latin typeface="Calibri" panose="020F0502020204030204" pitchFamily="34" charset="0"/>
                <a:ea typeface="Calibri" panose="020F0502020204030204" pitchFamily="34" charset="0"/>
                <a:cs typeface="Arial" panose="020B0604020202020204" pitchFamily="34" charset="0"/>
              </a:rPr>
              <a:t>4.2.1. Information of ORIGA dataset</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E4E060E7-3DA3-8944-6160-293A714EB5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719601" cy="3632322"/>
          </a:xfrm>
        </p:spPr>
      </p:pic>
      <p:sp>
        <p:nvSpPr>
          <p:cNvPr id="3" name="Slide Number Placeholder 2">
            <a:extLst>
              <a:ext uri="{FF2B5EF4-FFF2-40B4-BE49-F238E27FC236}">
                <a16:creationId xmlns:a16="http://schemas.microsoft.com/office/drawing/2014/main" id="{CFD75463-8C9E-AC2F-9A7E-0DD20FDFA8D0}"/>
              </a:ext>
            </a:extLst>
          </p:cNvPr>
          <p:cNvSpPr>
            <a:spLocks noGrp="1"/>
          </p:cNvSpPr>
          <p:nvPr>
            <p:ph type="sldNum" sz="quarter" idx="12"/>
          </p:nvPr>
        </p:nvSpPr>
        <p:spPr/>
        <p:txBody>
          <a:bodyPr/>
          <a:lstStyle/>
          <a:p>
            <a:fld id="{EA0E75CD-7337-44CB-918F-80C0BCF62570}" type="slidenum">
              <a:rPr lang="en-US" smtClean="0"/>
              <a:t>54</a:t>
            </a:fld>
            <a:endParaRPr lang="en-US"/>
          </a:p>
        </p:txBody>
      </p:sp>
    </p:spTree>
    <p:extLst>
      <p:ext uri="{BB962C8B-B14F-4D97-AF65-F5344CB8AC3E}">
        <p14:creationId xmlns:p14="http://schemas.microsoft.com/office/powerpoint/2010/main" val="293070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DFB6-21D3-F783-11E0-00F60AEA45B0}"/>
              </a:ext>
            </a:extLst>
          </p:cNvPr>
          <p:cNvSpPr>
            <a:spLocks noGrp="1"/>
          </p:cNvSpPr>
          <p:nvPr>
            <p:ph type="title"/>
          </p:nvPr>
        </p:nvSpPr>
        <p:spPr/>
        <p:txBody>
          <a:bodyPr>
            <a:normAutofit fontScale="90000"/>
          </a:bodyPr>
          <a:lstStyle/>
          <a:p>
            <a:pPr algn="l"/>
            <a:br>
              <a:rPr lang="en-US" b="1" kern="100" dirty="0">
                <a:effectLst/>
                <a:latin typeface="Calibri" panose="020F0502020204030204" pitchFamily="34" charset="0"/>
                <a:ea typeface="Calibri" panose="020F0502020204030204" pitchFamily="34" charset="0"/>
                <a:cs typeface="Arial" panose="020B0604020202020204" pitchFamily="34" charset="0"/>
              </a:rPr>
            </a:br>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br>
              <a:rPr lang="en-US"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8171A7BB-CC88-2134-D7B6-3166218B6DD5}"/>
              </a:ext>
            </a:extLst>
          </p:cNvPr>
          <p:cNvSpPr>
            <a:spLocks noGrp="1"/>
          </p:cNvSpPr>
          <p:nvPr>
            <p:ph idx="1"/>
          </p:nvPr>
        </p:nvSpPr>
        <p:spPr/>
        <p:txBody>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4.2.2. Performance evaluation of classifiers using ORIGA dataset </a:t>
            </a: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4.2.2. </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ar-SA" kern="100" dirty="0">
                <a:effectLst/>
                <a:latin typeface="Calibri" panose="020F0502020204030204" pitchFamily="34" charset="0"/>
                <a:ea typeface="Calibri" panose="020F0502020204030204" pitchFamily="34" charset="0"/>
                <a:cs typeface="B Mitra" panose="00000400000000000000" pitchFamily="2" charset="-78"/>
              </a:rPr>
              <a:t>ارزیابی عملکرد طبقه‌بندی‌کننده‌ها با استفاده از 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ORIGA</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marL="0" indent="0" algn="just" rtl="1">
              <a:buNone/>
            </a:pPr>
            <a:r>
              <a:rPr lang="ar-SA" kern="100" dirty="0">
                <a:effectLst/>
                <a:latin typeface="Calibri" panose="020F0502020204030204" pitchFamily="34" charset="0"/>
                <a:ea typeface="Calibri" panose="020F0502020204030204" pitchFamily="34" charset="0"/>
                <a:cs typeface="B Mitra" panose="00000400000000000000" pitchFamily="2" charset="-78"/>
              </a:rPr>
              <a:t>ماتریس های سردرگمی به دست آمده برای مجموعه داده</a:t>
            </a:r>
            <a:r>
              <a:rPr lang="en-US" kern="100" dirty="0">
                <a:effectLst/>
                <a:latin typeface="Calibri" panose="020F0502020204030204" pitchFamily="34" charset="0"/>
                <a:ea typeface="Calibri" panose="020F0502020204030204" pitchFamily="34" charset="0"/>
                <a:cs typeface="B Mitra" panose="00000400000000000000" pitchFamily="2" charset="-78"/>
              </a:rPr>
              <a:t> ORIGA </a:t>
            </a:r>
            <a:r>
              <a:rPr lang="ar-SA" kern="100" dirty="0">
                <a:effectLst/>
                <a:latin typeface="Calibri" panose="020F0502020204030204" pitchFamily="34" charset="0"/>
                <a:ea typeface="Calibri" panose="020F0502020204030204" pitchFamily="34" charset="0"/>
                <a:cs typeface="B Mitra" panose="00000400000000000000" pitchFamily="2" charset="-78"/>
              </a:rPr>
              <a:t>برای طبقه بندی کننده های مختلف یادگیری ماشین در جدول 4 آورده شده است. نتایج نشان می دهد که عملکرد طبقه بندی کننده</a:t>
            </a:r>
            <a:r>
              <a:rPr lang="en-US" kern="100" dirty="0">
                <a:effectLst/>
                <a:latin typeface="Calibri" panose="020F0502020204030204" pitchFamily="34" charset="0"/>
                <a:ea typeface="Calibri" panose="020F0502020204030204" pitchFamily="34" charset="0"/>
                <a:cs typeface="B Mitra" panose="00000400000000000000" pitchFamily="2" charset="-78"/>
              </a:rPr>
              <a:t> LR </a:t>
            </a:r>
            <a:r>
              <a:rPr lang="ar-SA" kern="100" dirty="0">
                <a:effectLst/>
                <a:latin typeface="Calibri" panose="020F0502020204030204" pitchFamily="34" charset="0"/>
                <a:ea typeface="Calibri" panose="020F0502020204030204" pitchFamily="34" charset="0"/>
                <a:cs typeface="B Mitra" panose="00000400000000000000" pitchFamily="2" charset="-78"/>
              </a:rPr>
              <a:t>از نظر دقت، حساسیت و دقت برای طبقه بندی تصاویر شبکیه گلوکوماتوز بهتر از سایر طبقه بندی کننده ها است.</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marL="0" indent="0" algn="just" rtl="1">
              <a:buNone/>
            </a:pPr>
            <a:r>
              <a:rPr lang="ar-SA" kern="100" dirty="0">
                <a:effectLst/>
                <a:latin typeface="Calibri" panose="020F0502020204030204" pitchFamily="34" charset="0"/>
                <a:ea typeface="Calibri" panose="020F0502020204030204" pitchFamily="34" charset="0"/>
                <a:cs typeface="B Mitra" panose="00000400000000000000" pitchFamily="2" charset="-78"/>
              </a:rPr>
              <a:t> نتایج عملکرد سیستم پیشنهادی برای پیش‌بینی تصاویر شبکیه گلوکوماتوز و تصاویر طبیعی شبکیه با استفاده از مجموعه داده‌های آزمایشی در جدول 5 آورده شده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r"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FC892D67-6C64-95D1-E427-BBA8D541324C}"/>
              </a:ext>
            </a:extLst>
          </p:cNvPr>
          <p:cNvSpPr>
            <a:spLocks noGrp="1"/>
          </p:cNvSpPr>
          <p:nvPr>
            <p:ph type="sldNum" sz="quarter" idx="12"/>
          </p:nvPr>
        </p:nvSpPr>
        <p:spPr/>
        <p:txBody>
          <a:bodyPr/>
          <a:lstStyle/>
          <a:p>
            <a:fld id="{EA0E75CD-7337-44CB-918F-80C0BCF62570}" type="slidenum">
              <a:rPr lang="en-US" smtClean="0"/>
              <a:t>55</a:t>
            </a:fld>
            <a:endParaRPr lang="en-US"/>
          </a:p>
        </p:txBody>
      </p:sp>
    </p:spTree>
    <p:extLst>
      <p:ext uri="{BB962C8B-B14F-4D97-AF65-F5344CB8AC3E}">
        <p14:creationId xmlns:p14="http://schemas.microsoft.com/office/powerpoint/2010/main" val="4201821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2FA5-3789-519C-C310-46EEE8149220}"/>
              </a:ext>
            </a:extLst>
          </p:cNvPr>
          <p:cNvSpPr>
            <a:spLocks noGrp="1"/>
          </p:cNvSpPr>
          <p:nvPr>
            <p:ph type="title"/>
          </p:nvPr>
        </p:nvSpPr>
        <p:spPr/>
        <p:txBody>
          <a:bodyPr>
            <a:normAutofit fontScale="90000"/>
          </a:bodyPr>
          <a:lstStyle/>
          <a:p>
            <a:pPr algn="l"/>
            <a:br>
              <a:rPr lang="en-US" kern="100" dirty="0">
                <a:effectLst/>
                <a:latin typeface="Calibri" panose="020F0502020204030204" pitchFamily="34" charset="0"/>
                <a:ea typeface="Calibri" panose="020F0502020204030204" pitchFamily="34" charset="0"/>
                <a:cs typeface="Arial" panose="020B0604020202020204" pitchFamily="34" charset="0"/>
              </a:rPr>
            </a:br>
            <a:r>
              <a:rPr lang="en-US" kern="100" dirty="0">
                <a:effectLst/>
                <a:latin typeface="Calibri" panose="020F0502020204030204" pitchFamily="34" charset="0"/>
                <a:ea typeface="Calibri" panose="020F0502020204030204" pitchFamily="34" charset="0"/>
                <a:cs typeface="Arial" panose="020B0604020202020204" pitchFamily="34" charset="0"/>
              </a:rPr>
              <a:t>Results</a:t>
            </a:r>
            <a:r>
              <a:rPr lang="fa-IR" kern="100" dirty="0">
                <a:effectLst/>
                <a:latin typeface="Calibri" panose="020F0502020204030204" pitchFamily="34" charset="0"/>
                <a:ea typeface="Calibri" panose="020F0502020204030204" pitchFamily="34" charset="0"/>
                <a:cs typeface="Arial" panose="020B0604020202020204" pitchFamily="34" charset="0"/>
              </a:rPr>
              <a:t>/</a:t>
            </a:r>
            <a:r>
              <a:rPr lang="en-US" kern="100" dirty="0">
                <a:effectLst/>
                <a:latin typeface="Calibri" panose="020F0502020204030204" pitchFamily="34" charset="0"/>
                <a:ea typeface="Calibri" panose="020F0502020204030204" pitchFamily="34" charset="0"/>
                <a:cs typeface="Arial" panose="020B0604020202020204" pitchFamily="34" charset="0"/>
              </a:rPr>
              <a:t> Performance evaluation of classifiers using ORIGA dataset</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9" name="Content Placeholder 8">
            <a:extLst>
              <a:ext uri="{FF2B5EF4-FFF2-40B4-BE49-F238E27FC236}">
                <a16:creationId xmlns:a16="http://schemas.microsoft.com/office/drawing/2014/main" id="{254470BB-484B-350E-C882-0B6C3A02A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770" y="2489983"/>
            <a:ext cx="9369082" cy="3629464"/>
          </a:xfrm>
        </p:spPr>
      </p:pic>
      <p:sp>
        <p:nvSpPr>
          <p:cNvPr id="3" name="Slide Number Placeholder 2">
            <a:extLst>
              <a:ext uri="{FF2B5EF4-FFF2-40B4-BE49-F238E27FC236}">
                <a16:creationId xmlns:a16="http://schemas.microsoft.com/office/drawing/2014/main" id="{607DBECB-7F17-E5DF-5680-A8CB6EEEDFF4}"/>
              </a:ext>
            </a:extLst>
          </p:cNvPr>
          <p:cNvSpPr>
            <a:spLocks noGrp="1"/>
          </p:cNvSpPr>
          <p:nvPr>
            <p:ph type="sldNum" sz="quarter" idx="12"/>
          </p:nvPr>
        </p:nvSpPr>
        <p:spPr/>
        <p:txBody>
          <a:bodyPr/>
          <a:lstStyle/>
          <a:p>
            <a:fld id="{EA0E75CD-7337-44CB-918F-80C0BCF62570}" type="slidenum">
              <a:rPr lang="en-US" smtClean="0"/>
              <a:t>56</a:t>
            </a:fld>
            <a:endParaRPr lang="en-US"/>
          </a:p>
        </p:txBody>
      </p:sp>
    </p:spTree>
    <p:extLst>
      <p:ext uri="{BB962C8B-B14F-4D97-AF65-F5344CB8AC3E}">
        <p14:creationId xmlns:p14="http://schemas.microsoft.com/office/powerpoint/2010/main" val="1363117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61F2-2F01-F67B-BA58-D04012626FEB}"/>
              </a:ext>
            </a:extLst>
          </p:cNvPr>
          <p:cNvSpPr>
            <a:spLocks noGrp="1"/>
          </p:cNvSpPr>
          <p:nvPr>
            <p:ph type="title"/>
          </p:nvPr>
        </p:nvSpPr>
        <p:spPr/>
        <p:txBody>
          <a:bodyPr>
            <a:normAutofit fontScale="90000"/>
          </a:bodyPr>
          <a:lstStyle/>
          <a:p>
            <a:pPr algn="l"/>
            <a:br>
              <a:rPr lang="en-US" kern="100" dirty="0">
                <a:effectLst/>
                <a:latin typeface="Calibri" panose="020F0502020204030204" pitchFamily="34" charset="0"/>
                <a:ea typeface="Calibri" panose="020F0502020204030204" pitchFamily="34" charset="0"/>
                <a:cs typeface="Arial" panose="020B0604020202020204" pitchFamily="34" charset="0"/>
              </a:rPr>
            </a:br>
            <a:r>
              <a:rPr lang="en-US" kern="100" dirty="0">
                <a:effectLst/>
                <a:latin typeface="Calibri" panose="020F0502020204030204" pitchFamily="34" charset="0"/>
                <a:ea typeface="Calibri" panose="020F0502020204030204" pitchFamily="34" charset="0"/>
                <a:cs typeface="Arial" panose="020B0604020202020204" pitchFamily="34" charset="0"/>
              </a:rPr>
              <a:t>Results</a:t>
            </a:r>
            <a:r>
              <a:rPr lang="fa-IR" kern="100" dirty="0">
                <a:effectLst/>
                <a:latin typeface="Calibri" panose="020F0502020204030204" pitchFamily="34" charset="0"/>
                <a:ea typeface="Calibri" panose="020F0502020204030204" pitchFamily="34" charset="0"/>
                <a:cs typeface="Arial" panose="020B0604020202020204" pitchFamily="34" charset="0"/>
              </a:rPr>
              <a:t>/</a:t>
            </a:r>
            <a:r>
              <a:rPr lang="en-US" kern="100" dirty="0">
                <a:effectLst/>
                <a:latin typeface="Calibri" panose="020F0502020204030204" pitchFamily="34" charset="0"/>
                <a:ea typeface="Calibri" panose="020F0502020204030204" pitchFamily="34" charset="0"/>
                <a:cs typeface="Arial" panose="020B0604020202020204" pitchFamily="34" charset="0"/>
              </a:rPr>
              <a:t> Performance evaluation of classifiers using ORIGA dataset</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13" name="Content Placeholder 12">
            <a:extLst>
              <a:ext uri="{FF2B5EF4-FFF2-40B4-BE49-F238E27FC236}">
                <a16:creationId xmlns:a16="http://schemas.microsoft.com/office/drawing/2014/main" id="{12EF0047-03F2-9374-3FA3-0CE2F4C1E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74388"/>
            <a:ext cx="9601195" cy="3545058"/>
          </a:xfrm>
        </p:spPr>
      </p:pic>
      <p:sp>
        <p:nvSpPr>
          <p:cNvPr id="3" name="Slide Number Placeholder 2">
            <a:extLst>
              <a:ext uri="{FF2B5EF4-FFF2-40B4-BE49-F238E27FC236}">
                <a16:creationId xmlns:a16="http://schemas.microsoft.com/office/drawing/2014/main" id="{72AB6B1B-5859-2C3D-D67E-EAFFB6DAC8B2}"/>
              </a:ext>
            </a:extLst>
          </p:cNvPr>
          <p:cNvSpPr>
            <a:spLocks noGrp="1"/>
          </p:cNvSpPr>
          <p:nvPr>
            <p:ph type="sldNum" sz="quarter" idx="12"/>
          </p:nvPr>
        </p:nvSpPr>
        <p:spPr/>
        <p:txBody>
          <a:bodyPr/>
          <a:lstStyle/>
          <a:p>
            <a:fld id="{EA0E75CD-7337-44CB-918F-80C0BCF62570}" type="slidenum">
              <a:rPr lang="en-US" smtClean="0"/>
              <a:t>57</a:t>
            </a:fld>
            <a:endParaRPr lang="en-US"/>
          </a:p>
        </p:txBody>
      </p:sp>
    </p:spTree>
    <p:extLst>
      <p:ext uri="{BB962C8B-B14F-4D97-AF65-F5344CB8AC3E}">
        <p14:creationId xmlns:p14="http://schemas.microsoft.com/office/powerpoint/2010/main" val="875625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50B-EE6A-1CD4-5DEE-AEC4D35857E9}"/>
              </a:ext>
            </a:extLst>
          </p:cNvPr>
          <p:cNvSpPr>
            <a:spLocks noGrp="1"/>
          </p:cNvSpPr>
          <p:nvPr>
            <p:ph type="title"/>
          </p:nvPr>
        </p:nvSpPr>
        <p:spPr/>
        <p:txBody>
          <a:bodyPr/>
          <a:lstStyle/>
          <a:p>
            <a:pPr algn="l"/>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endParaRPr lang="en-US" dirty="0"/>
          </a:p>
        </p:txBody>
      </p:sp>
      <p:sp>
        <p:nvSpPr>
          <p:cNvPr id="3" name="Content Placeholder 2">
            <a:extLst>
              <a:ext uri="{FF2B5EF4-FFF2-40B4-BE49-F238E27FC236}">
                <a16:creationId xmlns:a16="http://schemas.microsoft.com/office/drawing/2014/main" id="{F3D079BD-E685-060D-597F-FB01BBA2D664}"/>
              </a:ext>
            </a:extLst>
          </p:cNvPr>
          <p:cNvSpPr>
            <a:spLocks noGrp="1"/>
          </p:cNvSpPr>
          <p:nvPr>
            <p:ph idx="1"/>
          </p:nvPr>
        </p:nvSpPr>
        <p:spPr/>
        <p:txBody>
          <a:bodyPr>
            <a:normAutofit/>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4.3. Comparison with existing work</a:t>
            </a:r>
          </a:p>
          <a:p>
            <a:pPr algn="r" rtl="1"/>
            <a:r>
              <a:rPr lang="fa-IR" kern="100" dirty="0">
                <a:effectLst/>
                <a:latin typeface="Calibri" panose="020F0502020204030204" pitchFamily="34" charset="0"/>
                <a:ea typeface="Calibri" panose="020F0502020204030204" pitchFamily="34" charset="0"/>
                <a:cs typeface="B Mitra" panose="00000400000000000000" pitchFamily="2" charset="-78"/>
              </a:rPr>
              <a:t>4.3. </a:t>
            </a:r>
            <a:r>
              <a:rPr lang="ar-SA" kern="100" dirty="0">
                <a:effectLst/>
                <a:latin typeface="Calibri" panose="020F0502020204030204" pitchFamily="34" charset="0"/>
                <a:ea typeface="Calibri" panose="020F0502020204030204" pitchFamily="34" charset="0"/>
                <a:cs typeface="B Mitra" panose="00000400000000000000" pitchFamily="2" charset="-78"/>
              </a:rPr>
              <a:t>مقایسه با کارهای موجود</a:t>
            </a: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مقایسه سیستم تریاژ پیشنهادی برای طبقه‌بندی تصویر شبکیه گلوکوماتوز با سیستم‌های تریاژ موجود در جدول 6 آورده شده است. ، و ویژگی های ترکیبی. مقایسه سیستم ها با استفاده از پارامترهای مختلفی مانند</a:t>
            </a:r>
            <a:r>
              <a:rPr lang="en-US" kern="100" dirty="0">
                <a:effectLst/>
                <a:latin typeface="Calibri" panose="020F0502020204030204" pitchFamily="34" charset="0"/>
                <a:ea typeface="Calibri" panose="020F0502020204030204" pitchFamily="34" charset="0"/>
                <a:cs typeface="B Mitra" panose="00000400000000000000" pitchFamily="2" charset="-78"/>
              </a:rPr>
              <a:t> AUC</a:t>
            </a:r>
            <a:r>
              <a:rPr lang="ar-SA" kern="100" dirty="0">
                <a:effectLst/>
                <a:latin typeface="Calibri" panose="020F0502020204030204" pitchFamily="34" charset="0"/>
                <a:ea typeface="Calibri" panose="020F0502020204030204" pitchFamily="34" charset="0"/>
                <a:cs typeface="B Mitra" panose="00000400000000000000" pitchFamily="2" charset="-78"/>
              </a:rPr>
              <a:t>، فراخوان، دقت، </a:t>
            </a:r>
            <a:r>
              <a:rPr lang="en-US" kern="100" dirty="0">
                <a:effectLst/>
                <a:latin typeface="Calibri" panose="020F0502020204030204" pitchFamily="34" charset="0"/>
                <a:ea typeface="Calibri" panose="020F0502020204030204" pitchFamily="34" charset="0"/>
                <a:cs typeface="B Mitra" panose="00000400000000000000" pitchFamily="2" charset="-78"/>
              </a:rPr>
              <a:t>F1 </a:t>
            </a:r>
            <a:r>
              <a:rPr lang="ar-SA" kern="100" dirty="0">
                <a:effectLst/>
                <a:latin typeface="Calibri" panose="020F0502020204030204" pitchFamily="34" charset="0"/>
                <a:ea typeface="Calibri" panose="020F0502020204030204" pitchFamily="34" charset="0"/>
                <a:cs typeface="B Mitra" panose="00000400000000000000" pitchFamily="2" charset="-78"/>
              </a:rPr>
              <a:t>و دقت انجام می شود. این نشان می دهد که سیستم پیشنهادی تصویر فوندوس رنگ ورودی را به روش صحیح طبقه بندی کرده است</a:t>
            </a:r>
            <a:r>
              <a:rPr lang="en-US" kern="100" dirty="0">
                <a:effectLst/>
                <a:latin typeface="Calibri" panose="020F0502020204030204" pitchFamily="34" charset="0"/>
                <a:ea typeface="Calibri" panose="020F0502020204030204" pitchFamily="34" charset="0"/>
                <a:cs typeface="B Mitra" panose="00000400000000000000" pitchFamily="2" charset="-78"/>
              </a:rPr>
              <a:t>.</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algn="just" rtl="1"/>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4E14AE9E-A109-965B-2EE3-9CCBE8615A67}"/>
              </a:ext>
            </a:extLst>
          </p:cNvPr>
          <p:cNvSpPr>
            <a:spLocks noGrp="1"/>
          </p:cNvSpPr>
          <p:nvPr>
            <p:ph type="sldNum" sz="quarter" idx="12"/>
          </p:nvPr>
        </p:nvSpPr>
        <p:spPr/>
        <p:txBody>
          <a:bodyPr/>
          <a:lstStyle/>
          <a:p>
            <a:fld id="{EA0E75CD-7337-44CB-918F-80C0BCF62570}" type="slidenum">
              <a:rPr lang="en-US" smtClean="0"/>
              <a:t>58</a:t>
            </a:fld>
            <a:endParaRPr lang="en-US"/>
          </a:p>
        </p:txBody>
      </p:sp>
    </p:spTree>
    <p:extLst>
      <p:ext uri="{BB962C8B-B14F-4D97-AF65-F5344CB8AC3E}">
        <p14:creationId xmlns:p14="http://schemas.microsoft.com/office/powerpoint/2010/main" val="373228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852B-7308-690E-4891-5F16E9B4DB1A}"/>
              </a:ext>
            </a:extLst>
          </p:cNvPr>
          <p:cNvSpPr>
            <a:spLocks noGrp="1"/>
          </p:cNvSpPr>
          <p:nvPr>
            <p:ph type="title"/>
          </p:nvPr>
        </p:nvSpPr>
        <p:spPr/>
        <p:txBody>
          <a:bodyPr>
            <a:normAutofit fontScale="90000"/>
          </a:bodyPr>
          <a:lstStyle/>
          <a:p>
            <a:pPr algn="l"/>
            <a:br>
              <a:rPr lang="fa-IR" b="1" kern="100" dirty="0">
                <a:effectLst/>
                <a:latin typeface="Calibri" panose="020F0502020204030204" pitchFamily="34" charset="0"/>
                <a:ea typeface="Calibri" panose="020F0502020204030204" pitchFamily="34" charset="0"/>
                <a:cs typeface="Arial" panose="020B0604020202020204" pitchFamily="34" charset="0"/>
              </a:rPr>
            </a:br>
            <a:r>
              <a:rPr lang="en-US" kern="100" dirty="0">
                <a:latin typeface="Calibri" panose="020F0502020204030204" pitchFamily="34" charset="0"/>
                <a:cs typeface="Arial" panose="020B0604020202020204" pitchFamily="34" charset="0"/>
              </a:rPr>
              <a:t>Results</a:t>
            </a:r>
            <a:r>
              <a:rPr lang="fa-IR" b="1" kern="100" dirty="0">
                <a:effectLst/>
                <a:latin typeface="Calibri" panose="020F0502020204030204" pitchFamily="34" charset="0"/>
                <a:ea typeface="Calibri" panose="020F0502020204030204" pitchFamily="34" charset="0"/>
                <a:cs typeface="Arial" panose="020B0604020202020204" pitchFamily="34" charset="0"/>
              </a:rPr>
              <a:t>/</a:t>
            </a:r>
            <a:r>
              <a:rPr lang="en-US" kern="100" dirty="0">
                <a:effectLst/>
                <a:latin typeface="Calibri" panose="020F0502020204030204" pitchFamily="34" charset="0"/>
                <a:ea typeface="Calibri" panose="020F0502020204030204" pitchFamily="34" charset="0"/>
                <a:cs typeface="Arial" panose="020B0604020202020204" pitchFamily="34" charset="0"/>
              </a:rPr>
              <a:t>4.3. Comparison with existing work</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81BEB22B-22CE-860F-F011-91468B167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61845"/>
            <a:ext cx="9424180" cy="3798277"/>
          </a:xfrm>
        </p:spPr>
      </p:pic>
      <p:sp>
        <p:nvSpPr>
          <p:cNvPr id="3" name="Slide Number Placeholder 2">
            <a:extLst>
              <a:ext uri="{FF2B5EF4-FFF2-40B4-BE49-F238E27FC236}">
                <a16:creationId xmlns:a16="http://schemas.microsoft.com/office/drawing/2014/main" id="{4C3F9231-F591-ABAC-A2F5-9E6412CF7C15}"/>
              </a:ext>
            </a:extLst>
          </p:cNvPr>
          <p:cNvSpPr>
            <a:spLocks noGrp="1"/>
          </p:cNvSpPr>
          <p:nvPr>
            <p:ph type="sldNum" sz="quarter" idx="12"/>
          </p:nvPr>
        </p:nvSpPr>
        <p:spPr/>
        <p:txBody>
          <a:bodyPr/>
          <a:lstStyle/>
          <a:p>
            <a:fld id="{EA0E75CD-7337-44CB-918F-80C0BCF62570}" type="slidenum">
              <a:rPr lang="en-US" smtClean="0"/>
              <a:t>59</a:t>
            </a:fld>
            <a:endParaRPr lang="en-US"/>
          </a:p>
        </p:txBody>
      </p:sp>
    </p:spTree>
    <p:extLst>
      <p:ext uri="{BB962C8B-B14F-4D97-AF65-F5344CB8AC3E}">
        <p14:creationId xmlns:p14="http://schemas.microsoft.com/office/powerpoint/2010/main" val="407290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39EE-FFF6-7873-158D-0396F07AA501}"/>
              </a:ext>
            </a:extLst>
          </p:cNvPr>
          <p:cNvSpPr>
            <a:spLocks noGrp="1"/>
          </p:cNvSpPr>
          <p:nvPr>
            <p:ph type="title"/>
          </p:nvPr>
        </p:nvSpPr>
        <p:spPr/>
        <p:txBody>
          <a:bodyPr>
            <a:normAutofit/>
          </a:bodyPr>
          <a:lstStyle/>
          <a:p>
            <a:pPr algn="r"/>
            <a:r>
              <a:rPr lang="fa-IR" dirty="0">
                <a:cs typeface="B Titr" panose="00000700000000000000" pitchFamily="2" charset="-78"/>
              </a:rPr>
              <a:t>مقدمه: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D484D2C4-9096-1EF3-54BD-F9A2E6563499}"/>
              </a:ext>
            </a:extLst>
          </p:cNvPr>
          <p:cNvSpPr>
            <a:spLocks noGrp="1"/>
          </p:cNvSpPr>
          <p:nvPr>
            <p:ph idx="1"/>
          </p:nvPr>
        </p:nvSpPr>
        <p:spPr>
          <a:xfrm>
            <a:off x="1420837" y="2556932"/>
            <a:ext cx="9475761" cy="3318936"/>
          </a:xfrm>
        </p:spPr>
        <p:txBody>
          <a:bodyPr>
            <a:normAutofit/>
          </a:bodyPr>
          <a:lstStyle/>
          <a:p>
            <a:pPr rtl="1">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cs typeface="B Mitra" panose="00000400000000000000" pitchFamily="2" charset="-78"/>
            </a:endParaRPr>
          </a:p>
          <a:p>
            <a:pPr algn="just" rtl="1">
              <a:buFont typeface="Arial" panose="020B0604020202020204" pitchFamily="34" charset="0"/>
              <a:buChar char="•"/>
            </a:pPr>
            <a:r>
              <a:rPr lang="ar-SA" dirty="0">
                <a:effectLst/>
                <a:latin typeface="Calibri" panose="020F0502020204030204" pitchFamily="34" charset="0"/>
                <a:ea typeface="Calibri" panose="020F0502020204030204" pitchFamily="34" charset="0"/>
                <a:cs typeface="B Nazanin" panose="00000400000000000000" pitchFamily="2" charset="-78"/>
              </a:rPr>
              <a:t>بر اساس گزارش سازمان جهانی بهداشت</a:t>
            </a:r>
            <a:r>
              <a:rPr lang="en-US" dirty="0">
                <a:effectLst/>
                <a:latin typeface="Calibri" panose="020F0502020204030204" pitchFamily="34" charset="0"/>
                <a:ea typeface="Calibri" panose="020F0502020204030204" pitchFamily="34" charset="0"/>
                <a:cs typeface="B Nazanin" panose="00000400000000000000" pitchFamily="2" charset="-78"/>
              </a:rPr>
              <a:t> (WHO)</a:t>
            </a:r>
            <a:r>
              <a:rPr lang="ar-SA" dirty="0">
                <a:effectLst/>
                <a:latin typeface="Calibri" panose="020F0502020204030204" pitchFamily="34" charset="0"/>
                <a:ea typeface="Calibri" panose="020F0502020204030204" pitchFamily="34" charset="0"/>
                <a:cs typeface="B Nazanin" panose="00000400000000000000" pitchFamily="2" charset="-78"/>
              </a:rPr>
              <a:t>، گلوکوم یکی از بیماری‌های مهم چشمی است که میلیون‌ها نفر را در کشورهای در حال توسعه مانند هند تحت تاثیر قرار داده است.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buFont typeface="Arial" panose="020B0604020202020204" pitchFamily="34" charset="0"/>
              <a:buChar char="•"/>
            </a:pPr>
            <a:r>
              <a:rPr lang="ar-SA" dirty="0">
                <a:effectLst/>
                <a:latin typeface="Calibri" panose="020F0502020204030204" pitchFamily="34" charset="0"/>
                <a:ea typeface="Calibri" panose="020F0502020204030204" pitchFamily="34" charset="0"/>
                <a:cs typeface="B Nazanin" panose="00000400000000000000" pitchFamily="2" charset="-78"/>
              </a:rPr>
              <a:t>گلوکوم به صورت پیشرونده به شبکیه آسیب می رساند و کمتر توسط فرد تشخیص داده می شود و در نهایت باعث نابینایی می شود.</a:t>
            </a:r>
            <a:endParaRPr lang="fa-IR" dirty="0">
              <a:latin typeface="Calibri" panose="020F0502020204030204" pitchFamily="34" charset="0"/>
              <a:ea typeface="Calibri" panose="020F0502020204030204" pitchFamily="34" charset="0"/>
              <a:cs typeface="B Nazanin" panose="00000400000000000000" pitchFamily="2" charset="-78"/>
            </a:endParaRPr>
          </a:p>
          <a:p>
            <a:pPr algn="just" rtl="1">
              <a:buFont typeface="Arial" panose="020B0604020202020204" pitchFamily="34" charset="0"/>
              <a:buChar char="•"/>
            </a:pPr>
            <a:r>
              <a:rPr lang="ar-SA" dirty="0">
                <a:effectLst/>
                <a:latin typeface="Calibri" panose="020F0502020204030204" pitchFamily="34" charset="0"/>
                <a:ea typeface="Calibri" panose="020F0502020204030204" pitchFamily="34" charset="0"/>
                <a:cs typeface="B Nazanin" panose="00000400000000000000" pitchFamily="2" charset="-78"/>
              </a:rPr>
              <a:t>طبق بررسی جامعه گلوکوم هند</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حدود 12 میلیون نفر در هند از این بیماری رنج می برند. بنابراین تشخیص و درمان زودهنگام گلوکوم برای کاهش خطر نابینایی نیاز روز است.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Arial" panose="020B0604020202020204" pitchFamily="34" charset="0"/>
              <a:buChar char="•"/>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Arial" panose="020B0604020202020204" pitchFamily="34" charset="0"/>
              <a:buChar char="•"/>
            </a:pPr>
            <a:endParaRPr lang="en-US" kern="100" dirty="0">
              <a:latin typeface="Calibri" panose="020F0502020204030204" pitchFamily="34" charset="0"/>
              <a:cs typeface="B Mitra" panose="00000400000000000000" pitchFamily="2" charset="-78"/>
            </a:endParaRPr>
          </a:p>
        </p:txBody>
      </p:sp>
      <p:sp>
        <p:nvSpPr>
          <p:cNvPr id="4" name="Slide Number Placeholder 3">
            <a:extLst>
              <a:ext uri="{FF2B5EF4-FFF2-40B4-BE49-F238E27FC236}">
                <a16:creationId xmlns:a16="http://schemas.microsoft.com/office/drawing/2014/main" id="{68C32902-7712-5C3A-4569-6D359956A594}"/>
              </a:ext>
            </a:extLst>
          </p:cNvPr>
          <p:cNvSpPr>
            <a:spLocks noGrp="1"/>
          </p:cNvSpPr>
          <p:nvPr>
            <p:ph type="sldNum" sz="quarter" idx="12"/>
          </p:nvPr>
        </p:nvSpPr>
        <p:spPr/>
        <p:txBody>
          <a:bodyPr/>
          <a:lstStyle/>
          <a:p>
            <a:fld id="{EA0E75CD-7337-44CB-918F-80C0BCF62570}" type="slidenum">
              <a:rPr lang="en-US" smtClean="0"/>
              <a:t>6</a:t>
            </a:fld>
            <a:endParaRPr lang="en-US"/>
          </a:p>
        </p:txBody>
      </p:sp>
    </p:spTree>
    <p:extLst>
      <p:ext uri="{BB962C8B-B14F-4D97-AF65-F5344CB8AC3E}">
        <p14:creationId xmlns:p14="http://schemas.microsoft.com/office/powerpoint/2010/main" val="2430364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E7E9-EC82-53E2-D723-BD0A347B288A}"/>
              </a:ext>
            </a:extLst>
          </p:cNvPr>
          <p:cNvSpPr>
            <a:spLocks noGrp="1"/>
          </p:cNvSpPr>
          <p:nvPr>
            <p:ph type="title"/>
          </p:nvPr>
        </p:nvSpPr>
        <p:spPr/>
        <p:txBody>
          <a:bodyPr/>
          <a:lstStyle/>
          <a:p>
            <a:pPr algn="l"/>
            <a:r>
              <a:rPr lang="en-US" b="1" kern="100" dirty="0">
                <a:effectLst/>
                <a:latin typeface="Calibri" panose="020F0502020204030204" pitchFamily="34" charset="0"/>
                <a:ea typeface="Calibri" panose="020F0502020204030204" pitchFamily="34" charset="0"/>
                <a:cs typeface="Arial" panose="020B0604020202020204" pitchFamily="34" charset="0"/>
              </a:rPr>
              <a:t>4. Results</a:t>
            </a:r>
            <a:endParaRPr lang="en-US" dirty="0"/>
          </a:p>
        </p:txBody>
      </p:sp>
      <p:sp>
        <p:nvSpPr>
          <p:cNvPr id="3" name="Content Placeholder 2">
            <a:extLst>
              <a:ext uri="{FF2B5EF4-FFF2-40B4-BE49-F238E27FC236}">
                <a16:creationId xmlns:a16="http://schemas.microsoft.com/office/drawing/2014/main" id="{9AF9F568-961E-127A-23B7-05DDDD379BE0}"/>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اثربخشی ویژگی‌های مختلف نیز با سیستم‌های تریاژ موجود در جدول 7 مقایسه شده است. سیستم‌های موجود از ویژگی‌هایی مانند بافت، نسبت فنجان به دیسک، ویژگی‌های ترکیبی استفاده می‌کنند در حالی که سیستم پیشنهادی از ویژگی‌های عمیق برای طبقه‌بندی تصاویر شبکیه استفاده می‌کند و منجر به دقت و عملکرد بهتری می‌شود. سیستم های موجود برای طبقه بندی تصاویر گلوکوماتوز شبکیه همچنین حداکثر دقت آموزشی به دست آمده در سیستم موجود حدود 0.990 است در حالی که سیستم پیشنهادی حداکثر دقت آموزشی را تا 1.000 ارائه می دهد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7E02AAFC-152B-9149-9622-73C163936EA3}"/>
              </a:ext>
            </a:extLst>
          </p:cNvPr>
          <p:cNvSpPr>
            <a:spLocks noGrp="1"/>
          </p:cNvSpPr>
          <p:nvPr>
            <p:ph type="sldNum" sz="quarter" idx="12"/>
          </p:nvPr>
        </p:nvSpPr>
        <p:spPr/>
        <p:txBody>
          <a:bodyPr/>
          <a:lstStyle/>
          <a:p>
            <a:fld id="{EA0E75CD-7337-44CB-918F-80C0BCF62570}" type="slidenum">
              <a:rPr lang="en-US" smtClean="0"/>
              <a:t>60</a:t>
            </a:fld>
            <a:endParaRPr lang="en-US"/>
          </a:p>
        </p:txBody>
      </p:sp>
    </p:spTree>
    <p:extLst>
      <p:ext uri="{BB962C8B-B14F-4D97-AF65-F5344CB8AC3E}">
        <p14:creationId xmlns:p14="http://schemas.microsoft.com/office/powerpoint/2010/main" val="483581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12CC-88BE-8015-5AB5-73031C26A3A7}"/>
              </a:ext>
            </a:extLst>
          </p:cNvPr>
          <p:cNvSpPr>
            <a:spLocks noGrp="1"/>
          </p:cNvSpPr>
          <p:nvPr>
            <p:ph type="title"/>
          </p:nvPr>
        </p:nvSpPr>
        <p:spPr/>
        <p:txBody>
          <a:bodyPr>
            <a:normAutofit fontScale="90000"/>
          </a:bodyPr>
          <a:lstStyle/>
          <a:p>
            <a:pPr algn="l"/>
            <a:r>
              <a:rPr lang="en-US" kern="100" dirty="0">
                <a:latin typeface="Calibri" panose="020F0502020204030204" pitchFamily="34" charset="0"/>
                <a:cs typeface="Arial" panose="020B0604020202020204" pitchFamily="34" charset="0"/>
              </a:rPr>
              <a:t>Results</a:t>
            </a:r>
            <a:r>
              <a:rPr lang="fa-IR" b="1" kern="100" dirty="0">
                <a:effectLst/>
                <a:latin typeface="Calibri" panose="020F0502020204030204" pitchFamily="34" charset="0"/>
                <a:ea typeface="Calibri" panose="020F0502020204030204" pitchFamily="34" charset="0"/>
                <a:cs typeface="Arial" panose="020B0604020202020204" pitchFamily="34" charset="0"/>
              </a:rPr>
              <a:t>/</a:t>
            </a:r>
            <a:r>
              <a:rPr lang="en-US" kern="100" dirty="0">
                <a:effectLst/>
                <a:latin typeface="Calibri" panose="020F0502020204030204" pitchFamily="34" charset="0"/>
                <a:ea typeface="Calibri" panose="020F0502020204030204" pitchFamily="34" charset="0"/>
                <a:cs typeface="Arial" panose="020B0604020202020204" pitchFamily="34" charset="0"/>
              </a:rPr>
              <a:t>4.3. Comparison with existing work</a:t>
            </a:r>
            <a:endParaRPr lang="en-US" dirty="0"/>
          </a:p>
        </p:txBody>
      </p:sp>
      <p:pic>
        <p:nvPicPr>
          <p:cNvPr id="5" name="Content Placeholder 4">
            <a:extLst>
              <a:ext uri="{FF2B5EF4-FFF2-40B4-BE49-F238E27FC236}">
                <a16:creationId xmlns:a16="http://schemas.microsoft.com/office/drawing/2014/main" id="{2AB37FD3-F90B-2323-5BBD-63686BF1F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754" y="2433712"/>
            <a:ext cx="9425354" cy="3854546"/>
          </a:xfrm>
        </p:spPr>
      </p:pic>
      <p:sp>
        <p:nvSpPr>
          <p:cNvPr id="3" name="Slide Number Placeholder 2">
            <a:extLst>
              <a:ext uri="{FF2B5EF4-FFF2-40B4-BE49-F238E27FC236}">
                <a16:creationId xmlns:a16="http://schemas.microsoft.com/office/drawing/2014/main" id="{68A67176-167C-2F2A-5C5D-FDFE8D1E1953}"/>
              </a:ext>
            </a:extLst>
          </p:cNvPr>
          <p:cNvSpPr>
            <a:spLocks noGrp="1"/>
          </p:cNvSpPr>
          <p:nvPr>
            <p:ph type="sldNum" sz="quarter" idx="12"/>
          </p:nvPr>
        </p:nvSpPr>
        <p:spPr/>
        <p:txBody>
          <a:bodyPr/>
          <a:lstStyle/>
          <a:p>
            <a:fld id="{EA0E75CD-7337-44CB-918F-80C0BCF62570}" type="slidenum">
              <a:rPr lang="en-US" smtClean="0"/>
              <a:t>61</a:t>
            </a:fld>
            <a:endParaRPr lang="en-US"/>
          </a:p>
        </p:txBody>
      </p:sp>
    </p:spTree>
    <p:extLst>
      <p:ext uri="{BB962C8B-B14F-4D97-AF65-F5344CB8AC3E}">
        <p14:creationId xmlns:p14="http://schemas.microsoft.com/office/powerpoint/2010/main" val="37684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CC21-05D9-A1C7-B964-CDF52CC3B704}"/>
              </a:ext>
            </a:extLst>
          </p:cNvPr>
          <p:cNvSpPr>
            <a:spLocks noGrp="1"/>
          </p:cNvSpPr>
          <p:nvPr>
            <p:ph type="title"/>
          </p:nvPr>
        </p:nvSpPr>
        <p:spPr/>
        <p:txBody>
          <a:bodyPr>
            <a:noAutofit/>
          </a:bodyPr>
          <a:lstStyle/>
          <a:p>
            <a:pPr algn="l"/>
            <a:br>
              <a:rPr lang="fa-IR" sz="4000" kern="100" dirty="0">
                <a:effectLst/>
                <a:latin typeface="Calibri" panose="020F0502020204030204" pitchFamily="34" charset="0"/>
                <a:ea typeface="Calibri" panose="020F0502020204030204" pitchFamily="34" charset="0"/>
                <a:cs typeface="B Titr" panose="00000700000000000000" pitchFamily="2" charset="-78"/>
              </a:rPr>
            </a:br>
            <a:r>
              <a:rPr lang="en-US" sz="4000" kern="100" dirty="0">
                <a:effectLst/>
                <a:latin typeface="Calibri" panose="020F0502020204030204" pitchFamily="34" charset="0"/>
                <a:ea typeface="Calibri" panose="020F0502020204030204" pitchFamily="34" charset="0"/>
                <a:cs typeface="B Titr" panose="00000700000000000000" pitchFamily="2" charset="-78"/>
              </a:rPr>
              <a:t>5. Conclusion</a:t>
            </a:r>
            <a:br>
              <a:rPr lang="en-US" sz="4000" kern="100" dirty="0">
                <a:effectLst/>
                <a:latin typeface="Calibri" panose="020F0502020204030204" pitchFamily="34" charset="0"/>
                <a:ea typeface="Calibri" panose="020F0502020204030204" pitchFamily="34" charset="0"/>
                <a:cs typeface="B Titr" panose="00000700000000000000" pitchFamily="2" charset="-78"/>
              </a:rPr>
            </a:br>
            <a:endParaRPr lang="en-US" sz="4000" dirty="0">
              <a:cs typeface="B Titr" panose="00000700000000000000" pitchFamily="2" charset="-78"/>
            </a:endParaRPr>
          </a:p>
        </p:txBody>
      </p:sp>
      <p:sp>
        <p:nvSpPr>
          <p:cNvPr id="3" name="Content Placeholder 2">
            <a:extLst>
              <a:ext uri="{FF2B5EF4-FFF2-40B4-BE49-F238E27FC236}">
                <a16:creationId xmlns:a16="http://schemas.microsoft.com/office/drawing/2014/main" id="{D91D114E-CBC6-3539-0B84-7EB59776CE83}"/>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در این مقاله، یک شبکه عصبی عمیق و سیستم کامپیوتری مبتنی بر یادگیری ماشین برای طبقه‌بندی تصویر شبکیه گلوکوماتوز پیشنهاد شده‌است. در اینجا، 512 ویژگی عمیق از تصاویر شبکیه با استفاده از</a:t>
            </a:r>
            <a:r>
              <a:rPr lang="en-US" kern="100" dirty="0">
                <a:effectLst/>
                <a:latin typeface="Calibri" panose="020F0502020204030204" pitchFamily="34" charset="0"/>
                <a:ea typeface="Calibri" panose="020F0502020204030204" pitchFamily="34" charset="0"/>
                <a:cs typeface="B Mitra" panose="00000400000000000000" pitchFamily="2" charset="-78"/>
              </a:rPr>
              <a:t> DNN </a:t>
            </a:r>
            <a:r>
              <a:rPr lang="ar-SA" kern="100" dirty="0">
                <a:effectLst/>
                <a:latin typeface="Calibri" panose="020F0502020204030204" pitchFamily="34" charset="0"/>
                <a:ea typeface="Calibri" panose="020F0502020204030204" pitchFamily="34" charset="0"/>
                <a:cs typeface="B Mitra" panose="00000400000000000000" pitchFamily="2" charset="-78"/>
              </a:rPr>
              <a:t>بررسی می شود. سیستم پیشنهادی تمام تصاویر از مجموعه داده های عمومی مانند</a:t>
            </a:r>
            <a:r>
              <a:rPr lang="en-US" kern="100" dirty="0">
                <a:effectLst/>
                <a:latin typeface="Calibri" panose="020F0502020204030204" pitchFamily="34" charset="0"/>
                <a:ea typeface="Calibri" panose="020F0502020204030204" pitchFamily="34" charset="0"/>
                <a:cs typeface="B Mitra" panose="00000400000000000000" pitchFamily="2" charset="-78"/>
              </a:rPr>
              <a:t> DRISTHI-GS1 </a:t>
            </a:r>
            <a:r>
              <a:rPr lang="ar-SA" kern="100" dirty="0">
                <a:effectLst/>
                <a:latin typeface="Calibri" panose="020F0502020204030204" pitchFamily="34" charset="0"/>
                <a:ea typeface="Calibri" panose="020F0502020204030204" pitchFamily="34" charset="0"/>
                <a:cs typeface="B Mitra" panose="00000400000000000000" pitchFamily="2" charset="-78"/>
              </a:rPr>
              <a:t>و</a:t>
            </a:r>
            <a:r>
              <a:rPr lang="en-US" kern="100" dirty="0">
                <a:effectLst/>
                <a:latin typeface="Calibri" panose="020F0502020204030204" pitchFamily="34" charset="0"/>
                <a:ea typeface="Calibri" panose="020F0502020204030204" pitchFamily="34" charset="0"/>
                <a:cs typeface="B Mitra" panose="00000400000000000000" pitchFamily="2" charset="-78"/>
              </a:rPr>
              <a:t> ORIGA </a:t>
            </a:r>
            <a:r>
              <a:rPr lang="ar-SA" kern="100" dirty="0">
                <a:effectLst/>
                <a:latin typeface="Calibri" panose="020F0502020204030204" pitchFamily="34" charset="0"/>
                <a:ea typeface="Calibri" panose="020F0502020204030204" pitchFamily="34" charset="0"/>
                <a:cs typeface="B Mitra" panose="00000400000000000000" pitchFamily="2" charset="-78"/>
              </a:rPr>
              <a:t>را آزمایش و تجزیه و تحلیل کرد. طبقه بندی تصویر شبکیه گلوکوماتوز با استفاده از شش طبقه بندی کننده مبتنی بر یادگیری ماشین انجام می شود</a:t>
            </a:r>
            <a:r>
              <a:rPr lang="en-US"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err="1">
                <a:effectLst/>
                <a:latin typeface="Calibri" panose="020F0502020204030204" pitchFamily="34" charset="0"/>
                <a:ea typeface="Calibri" panose="020F0502020204030204" pitchFamily="34" charset="0"/>
                <a:cs typeface="B Mitra" panose="00000400000000000000" pitchFamily="2" charset="-78"/>
              </a:rPr>
              <a:t>kNN</a:t>
            </a:r>
            <a:r>
              <a:rPr lang="ar-SA"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a:effectLst/>
                <a:latin typeface="Calibri" panose="020F0502020204030204" pitchFamily="34" charset="0"/>
                <a:ea typeface="Calibri" panose="020F0502020204030204" pitchFamily="34" charset="0"/>
                <a:cs typeface="B Mitra" panose="00000400000000000000" pitchFamily="2" charset="-78"/>
              </a:rPr>
              <a:t>SVM</a:t>
            </a:r>
            <a:r>
              <a:rPr lang="ar-SA"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a:effectLst/>
                <a:latin typeface="Calibri" panose="020F0502020204030204" pitchFamily="34" charset="0"/>
                <a:ea typeface="Calibri" panose="020F0502020204030204" pitchFamily="34" charset="0"/>
                <a:cs typeface="B Mitra" panose="00000400000000000000" pitchFamily="2" charset="-78"/>
              </a:rPr>
              <a:t>DT</a:t>
            </a:r>
            <a:r>
              <a:rPr lang="ar-SA"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a:effectLst/>
                <a:latin typeface="Calibri" panose="020F0502020204030204" pitchFamily="34" charset="0"/>
                <a:ea typeface="Calibri" panose="020F0502020204030204" pitchFamily="34" charset="0"/>
                <a:cs typeface="B Mitra" panose="00000400000000000000" pitchFamily="2" charset="-78"/>
              </a:rPr>
              <a:t>RF</a:t>
            </a:r>
            <a:r>
              <a:rPr lang="ar-SA" kern="100" dirty="0">
                <a:effectLst/>
                <a:latin typeface="Calibri" panose="020F0502020204030204" pitchFamily="34" charset="0"/>
                <a:ea typeface="Calibri" panose="020F0502020204030204" pitchFamily="34" charset="0"/>
                <a:cs typeface="B Mitra" panose="00000400000000000000" pitchFamily="2" charset="-78"/>
              </a:rPr>
              <a:t>، </a:t>
            </a:r>
            <a:r>
              <a:rPr lang="en-US" kern="100" dirty="0">
                <a:effectLst/>
                <a:latin typeface="Calibri" panose="020F0502020204030204" pitchFamily="34" charset="0"/>
                <a:ea typeface="Calibri" panose="020F0502020204030204" pitchFamily="34" charset="0"/>
                <a:cs typeface="B Mitra" panose="00000400000000000000" pitchFamily="2" charset="-78"/>
              </a:rPr>
              <a:t>NB</a:t>
            </a:r>
            <a:r>
              <a:rPr lang="ar-SA" kern="100" dirty="0">
                <a:effectLst/>
                <a:latin typeface="Calibri" panose="020F0502020204030204" pitchFamily="34" charset="0"/>
                <a:ea typeface="Calibri" panose="020F0502020204030204" pitchFamily="34" charset="0"/>
                <a:cs typeface="B Mitra" panose="00000400000000000000" pitchFamily="2" charset="-78"/>
              </a:rPr>
              <a:t>، و</a:t>
            </a:r>
            <a:r>
              <a:rPr lang="en-US" kern="100" dirty="0">
                <a:effectLst/>
                <a:latin typeface="Calibri" panose="020F0502020204030204" pitchFamily="34" charset="0"/>
                <a:ea typeface="Calibri" panose="020F0502020204030204" pitchFamily="34" charset="0"/>
                <a:cs typeface="B Mitra" panose="00000400000000000000" pitchFamily="2" charset="-78"/>
              </a:rPr>
              <a:t> LR. </a:t>
            </a:r>
            <a:r>
              <a:rPr lang="ar-SA" kern="100" dirty="0">
                <a:effectLst/>
                <a:latin typeface="Calibri" panose="020F0502020204030204" pitchFamily="34" charset="0"/>
                <a:ea typeface="Calibri" panose="020F0502020204030204" pitchFamily="34" charset="0"/>
                <a:cs typeface="B Mitra" panose="00000400000000000000" pitchFamily="2" charset="-78"/>
              </a:rPr>
              <a:t>مشاهده شده است که ترکیب</a:t>
            </a:r>
            <a:r>
              <a:rPr lang="en-US" kern="100" dirty="0">
                <a:effectLst/>
                <a:latin typeface="Calibri" panose="020F0502020204030204" pitchFamily="34" charset="0"/>
                <a:ea typeface="Calibri" panose="020F0502020204030204" pitchFamily="34" charset="0"/>
                <a:cs typeface="B Mitra" panose="00000400000000000000" pitchFamily="2" charset="-78"/>
              </a:rPr>
              <a:t> DNN </a:t>
            </a:r>
            <a:r>
              <a:rPr lang="ar-SA" kern="100" dirty="0">
                <a:effectLst/>
                <a:latin typeface="Calibri" panose="020F0502020204030204" pitchFamily="34" charset="0"/>
                <a:ea typeface="Calibri" panose="020F0502020204030204" pitchFamily="34" charset="0"/>
                <a:cs typeface="B Mitra" panose="00000400000000000000" pitchFamily="2" charset="-78"/>
              </a:rPr>
              <a:t>با طبقه‌بندی‌کننده مبتنی بر یادگیری ماشین مبتنی بر</a:t>
            </a:r>
            <a:r>
              <a:rPr lang="en-US" kern="100" dirty="0">
                <a:effectLst/>
                <a:latin typeface="Calibri" panose="020F0502020204030204" pitchFamily="34" charset="0"/>
                <a:ea typeface="Calibri" panose="020F0502020204030204" pitchFamily="34" charset="0"/>
                <a:cs typeface="B Mitra" panose="00000400000000000000" pitchFamily="2" charset="-78"/>
              </a:rPr>
              <a:t> LR</a:t>
            </a:r>
            <a:r>
              <a:rPr lang="ar-SA" kern="100" dirty="0">
                <a:effectLst/>
                <a:latin typeface="Calibri" panose="020F0502020204030204" pitchFamily="34" charset="0"/>
                <a:ea typeface="Calibri" panose="020F0502020204030204" pitchFamily="34" charset="0"/>
                <a:cs typeface="B Mitra" panose="00000400000000000000" pitchFamily="2" charset="-78"/>
              </a:rPr>
              <a:t>، با بهبود دقت و حساسیت طبقه‌بندی، از همه سیستم‌های غربالگری گلوکوماتوز موجود بهتر عمل می‌کند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0E9CBE1B-5D61-97F6-CDAA-E01AE311A9E5}"/>
              </a:ext>
            </a:extLst>
          </p:cNvPr>
          <p:cNvSpPr>
            <a:spLocks noGrp="1"/>
          </p:cNvSpPr>
          <p:nvPr>
            <p:ph type="sldNum" sz="quarter" idx="12"/>
          </p:nvPr>
        </p:nvSpPr>
        <p:spPr/>
        <p:txBody>
          <a:bodyPr/>
          <a:lstStyle/>
          <a:p>
            <a:fld id="{EA0E75CD-7337-44CB-918F-80C0BCF62570}" type="slidenum">
              <a:rPr lang="en-US" smtClean="0"/>
              <a:t>62</a:t>
            </a:fld>
            <a:endParaRPr lang="en-US"/>
          </a:p>
        </p:txBody>
      </p:sp>
    </p:spTree>
    <p:extLst>
      <p:ext uri="{BB962C8B-B14F-4D97-AF65-F5344CB8AC3E}">
        <p14:creationId xmlns:p14="http://schemas.microsoft.com/office/powerpoint/2010/main" val="7436817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5403-D436-B72B-9932-9AF7E0C778F0}"/>
              </a:ext>
            </a:extLst>
          </p:cNvPr>
          <p:cNvSpPr>
            <a:spLocks noGrp="1"/>
          </p:cNvSpPr>
          <p:nvPr>
            <p:ph type="title"/>
          </p:nvPr>
        </p:nvSpPr>
        <p:spPr/>
        <p:txBody>
          <a:bodyPr/>
          <a:lstStyle/>
          <a:p>
            <a:pPr algn="l"/>
            <a:r>
              <a:rPr lang="en-US" sz="4400" kern="100" dirty="0">
                <a:effectLst/>
                <a:latin typeface="Calibri" panose="020F0502020204030204" pitchFamily="34" charset="0"/>
                <a:ea typeface="Calibri" panose="020F0502020204030204" pitchFamily="34" charset="0"/>
                <a:cs typeface="B Titr" panose="00000700000000000000" pitchFamily="2" charset="-78"/>
              </a:rPr>
              <a:t>5. Conclusion</a:t>
            </a:r>
            <a:endParaRPr lang="en-US" dirty="0"/>
          </a:p>
        </p:txBody>
      </p:sp>
      <p:sp>
        <p:nvSpPr>
          <p:cNvPr id="3" name="Content Placeholder 2">
            <a:extLst>
              <a:ext uri="{FF2B5EF4-FFF2-40B4-BE49-F238E27FC236}">
                <a16:creationId xmlns:a16="http://schemas.microsoft.com/office/drawing/2014/main" id="{1DE65479-3C19-1207-0279-DC72A2CE4A98}"/>
              </a:ext>
            </a:extLst>
          </p:cNvPr>
          <p:cNvSpPr>
            <a:spLocks noGrp="1"/>
          </p:cNvSpPr>
          <p:nvPr>
            <p:ph idx="1"/>
          </p:nvPr>
        </p:nvSpPr>
        <p:spPr/>
        <p:txBody>
          <a:bodyPr/>
          <a:lstStyle/>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کار آینده بر ارزیابی ترکیب طبقه‌بندی‌کننده مبتنی بر یادگیری عمیق برای طبقه‌بندی تصاویر گلوکوماتوز شبکیه متمرکز خواهد بود. این کار همچنین ممکن است بر روی تشخیص و غربالگری خونریزی عروقی در شبکیه به دلیل دژنراسیون ماکولا و رتینوپاتی دیابتی</a:t>
            </a:r>
            <a:r>
              <a:rPr lang="en-US" kern="100" dirty="0">
                <a:effectLst/>
                <a:latin typeface="Calibri" panose="020F0502020204030204" pitchFamily="34" charset="0"/>
                <a:ea typeface="Calibri" panose="020F0502020204030204" pitchFamily="34" charset="0"/>
                <a:cs typeface="B Mitra" panose="00000400000000000000" pitchFamily="2" charset="-78"/>
              </a:rPr>
              <a:t> (DR) </a:t>
            </a:r>
            <a:r>
              <a:rPr lang="ar-SA" kern="100" dirty="0">
                <a:effectLst/>
                <a:latin typeface="Calibri" panose="020F0502020204030204" pitchFamily="34" charset="0"/>
                <a:ea typeface="Calibri" panose="020F0502020204030204" pitchFamily="34" charset="0"/>
                <a:cs typeface="B Mitra" panose="00000400000000000000" pitchFamily="2" charset="-78"/>
              </a:rPr>
              <a:t>با استفاده از تکنیک‌های یادگیری ماشین تمرکز کند. همچنین، نتایج تجربی به‌ویژه امتیاز</a:t>
            </a:r>
            <a:r>
              <a:rPr lang="en-US" kern="100" dirty="0">
                <a:effectLst/>
                <a:latin typeface="Calibri" panose="020F0502020204030204" pitchFamily="34" charset="0"/>
                <a:ea typeface="Calibri" panose="020F0502020204030204" pitchFamily="34" charset="0"/>
                <a:cs typeface="B Mitra" panose="00000400000000000000" pitchFamily="2" charset="-78"/>
              </a:rPr>
              <a:t> F1 </a:t>
            </a:r>
            <a:r>
              <a:rPr lang="ar-SA" kern="100" dirty="0">
                <a:effectLst/>
                <a:latin typeface="Calibri" panose="020F0502020204030204" pitchFamily="34" charset="0"/>
                <a:ea typeface="Calibri" panose="020F0502020204030204" pitchFamily="34" charset="0"/>
                <a:cs typeface="B Mitra" panose="00000400000000000000" pitchFamily="2" charset="-78"/>
              </a:rPr>
              <a:t>نشان می‌دهد که سیستم پیشنهادی برای بهبود این امتیاز و پذیرش برای اجرای عملی در آینده نیاز به آزمایش با مجموعه داده‌های تعادل بیشتری دارد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endParaRPr lang="en-US" dirty="0"/>
          </a:p>
        </p:txBody>
      </p:sp>
      <p:sp>
        <p:nvSpPr>
          <p:cNvPr id="4" name="Slide Number Placeholder 3">
            <a:extLst>
              <a:ext uri="{FF2B5EF4-FFF2-40B4-BE49-F238E27FC236}">
                <a16:creationId xmlns:a16="http://schemas.microsoft.com/office/drawing/2014/main" id="{09FA5259-B68B-5B36-1D0C-937618CA2BC9}"/>
              </a:ext>
            </a:extLst>
          </p:cNvPr>
          <p:cNvSpPr>
            <a:spLocks noGrp="1"/>
          </p:cNvSpPr>
          <p:nvPr>
            <p:ph type="sldNum" sz="quarter" idx="12"/>
          </p:nvPr>
        </p:nvSpPr>
        <p:spPr/>
        <p:txBody>
          <a:bodyPr/>
          <a:lstStyle/>
          <a:p>
            <a:fld id="{EA0E75CD-7337-44CB-918F-80C0BCF62570}" type="slidenum">
              <a:rPr lang="en-US" smtClean="0"/>
              <a:t>63</a:t>
            </a:fld>
            <a:endParaRPr lang="en-US"/>
          </a:p>
        </p:txBody>
      </p:sp>
    </p:spTree>
    <p:extLst>
      <p:ext uri="{BB962C8B-B14F-4D97-AF65-F5344CB8AC3E}">
        <p14:creationId xmlns:p14="http://schemas.microsoft.com/office/powerpoint/2010/main" val="39476059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A3AD-B377-2541-1435-464126BE79DE}"/>
              </a:ext>
            </a:extLst>
          </p:cNvPr>
          <p:cNvSpPr>
            <a:spLocks noGrp="1"/>
          </p:cNvSpPr>
          <p:nvPr>
            <p:ph type="title"/>
          </p:nvPr>
        </p:nvSpPr>
        <p:spPr/>
        <p:txBody>
          <a:bodyPr/>
          <a:lstStyle/>
          <a:p>
            <a:r>
              <a:rPr lang="fa-IR" dirty="0">
                <a:cs typeface="B Titr" panose="00000700000000000000" pitchFamily="2" charset="-78"/>
              </a:rPr>
              <a:t>با تشکر از توجه شما</a:t>
            </a:r>
            <a:endParaRPr lang="en-US" dirty="0">
              <a:cs typeface="B Titr" panose="00000700000000000000" pitchFamily="2" charset="-78"/>
            </a:endParaRPr>
          </a:p>
        </p:txBody>
      </p:sp>
      <p:pic>
        <p:nvPicPr>
          <p:cNvPr id="7" name="Content Placeholder 6">
            <a:extLst>
              <a:ext uri="{FF2B5EF4-FFF2-40B4-BE49-F238E27FC236}">
                <a16:creationId xmlns:a16="http://schemas.microsoft.com/office/drawing/2014/main" id="{EA8104EA-BD1D-BF53-76A9-19FB90D82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462" y="2560321"/>
            <a:ext cx="8595360" cy="3315548"/>
          </a:xfrm>
        </p:spPr>
      </p:pic>
      <p:sp>
        <p:nvSpPr>
          <p:cNvPr id="3" name="Slide Number Placeholder 2">
            <a:extLst>
              <a:ext uri="{FF2B5EF4-FFF2-40B4-BE49-F238E27FC236}">
                <a16:creationId xmlns:a16="http://schemas.microsoft.com/office/drawing/2014/main" id="{DDFE547B-A6CB-9A2F-DFA3-E54CDB96D311}"/>
              </a:ext>
            </a:extLst>
          </p:cNvPr>
          <p:cNvSpPr>
            <a:spLocks noGrp="1"/>
          </p:cNvSpPr>
          <p:nvPr>
            <p:ph type="sldNum" sz="quarter" idx="12"/>
          </p:nvPr>
        </p:nvSpPr>
        <p:spPr/>
        <p:txBody>
          <a:bodyPr/>
          <a:lstStyle/>
          <a:p>
            <a:fld id="{EA0E75CD-7337-44CB-918F-80C0BCF62570}" type="slidenum">
              <a:rPr lang="en-US" smtClean="0"/>
              <a:t>64</a:t>
            </a:fld>
            <a:endParaRPr lang="en-US"/>
          </a:p>
        </p:txBody>
      </p:sp>
    </p:spTree>
    <p:extLst>
      <p:ext uri="{BB962C8B-B14F-4D97-AF65-F5344CB8AC3E}">
        <p14:creationId xmlns:p14="http://schemas.microsoft.com/office/powerpoint/2010/main" val="272816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B42F-74C8-0640-16FE-D9A62AD96D7E}"/>
              </a:ext>
            </a:extLst>
          </p:cNvPr>
          <p:cNvSpPr>
            <a:spLocks noGrp="1"/>
          </p:cNvSpPr>
          <p:nvPr>
            <p:ph type="title"/>
          </p:nvPr>
        </p:nvSpPr>
        <p:spPr/>
        <p:txBody>
          <a:bodyPr/>
          <a:lstStyle/>
          <a:p>
            <a:pPr algn="r"/>
            <a:r>
              <a:rPr lang="fa-IR" dirty="0">
                <a:cs typeface="B Titr" panose="00000700000000000000" pitchFamily="2" charset="-78"/>
              </a:rPr>
              <a:t>مقدمه: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83C2EFAA-C1CA-D01B-1C54-B596EA505BA0}"/>
              </a:ext>
            </a:extLst>
          </p:cNvPr>
          <p:cNvSpPr>
            <a:spLocks noGrp="1"/>
          </p:cNvSpPr>
          <p:nvPr>
            <p:ph idx="1"/>
          </p:nvPr>
        </p:nvSpPr>
        <p:spPr/>
        <p:txBody>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کسب اطلاعات شبکیه چشم معمولاً با گونیوسکوپی و افتالموسکوپی انجام می شود. سپس، آنالیز گلوکوم برای وضعیت فیزیکی عصب بینایی با استفاده از تست بینایی، فشار داخل چشم و غیره انجام می‌شود </a:t>
            </a:r>
            <a:r>
              <a:rPr lang="fa-IR" dirty="0">
                <a:latin typeface="Calibri" panose="020F0502020204030204" pitchFamily="34" charset="0"/>
                <a:ea typeface="Calibri" panose="020F0502020204030204" pitchFamily="34" charset="0"/>
                <a:cs typeface="B Mitra" panose="00000400000000000000" pitchFamily="2" charset="-78"/>
              </a:rPr>
              <a:t>.</a:t>
            </a:r>
          </a:p>
          <a:p>
            <a:pPr algn="just" rtl="1"/>
            <a:r>
              <a:rPr lang="ar-SA" kern="100" dirty="0">
                <a:effectLst/>
                <a:latin typeface="Calibri" panose="020F0502020204030204" pitchFamily="34" charset="0"/>
                <a:ea typeface="Calibri" panose="020F0502020204030204" pitchFamily="34" charset="0"/>
                <a:cs typeface="B Mitra" panose="00000400000000000000" pitchFamily="2" charset="-78"/>
              </a:rPr>
              <a:t>تشخیص گلوکوم را می توان با استفاده از توموگرافی انسجام نوری</a:t>
            </a:r>
            <a:r>
              <a:rPr lang="en-US" kern="100" dirty="0">
                <a:effectLst/>
                <a:latin typeface="Calibri" panose="020F0502020204030204" pitchFamily="34" charset="0"/>
                <a:ea typeface="Calibri" panose="020F0502020204030204" pitchFamily="34" charset="0"/>
                <a:cs typeface="B Mitra" panose="00000400000000000000" pitchFamily="2" charset="-78"/>
              </a:rPr>
              <a:t> (OCT)</a:t>
            </a:r>
            <a:r>
              <a:rPr lang="ar-SA" kern="100" dirty="0">
                <a:effectLst/>
                <a:latin typeface="Calibri" panose="020F0502020204030204" pitchFamily="34" charset="0"/>
                <a:ea typeface="Calibri" panose="020F0502020204030204" pitchFamily="34" charset="0"/>
                <a:cs typeface="B Mitra" panose="00000400000000000000" pitchFamily="2" charset="-78"/>
              </a:rPr>
              <a:t>، نمودار تست بصری و دوربین فوندوس رنگی انجام داد. تشخیص گلوکوم همچنین می تواند با تجزیه و تحلیل ویژگی هایی مانند فنجان به دیسک</a:t>
            </a:r>
            <a:r>
              <a:rPr lang="en-US" kern="100" dirty="0">
                <a:effectLst/>
                <a:latin typeface="Calibri" panose="020F0502020204030204" pitchFamily="34" charset="0"/>
                <a:ea typeface="Calibri" panose="020F0502020204030204" pitchFamily="34" charset="0"/>
                <a:cs typeface="B Mitra" panose="00000400000000000000" pitchFamily="2" charset="-78"/>
              </a:rPr>
              <a:t> (CDR) </a:t>
            </a:r>
            <a:r>
              <a:rPr lang="ar-SA" kern="100" dirty="0">
                <a:effectLst/>
                <a:latin typeface="Calibri" panose="020F0502020204030204" pitchFamily="34" charset="0"/>
                <a:ea typeface="Calibri" panose="020F0502020204030204" pitchFamily="34" charset="0"/>
                <a:cs typeface="B Mitra" panose="00000400000000000000" pitchFamily="2" charset="-78"/>
              </a:rPr>
              <a:t>و قانون ضخامت لبه دیسک تحتانی، فوقانی، بینی و گیجگاهی</a:t>
            </a:r>
            <a:r>
              <a:rPr lang="en-US" kern="100" dirty="0">
                <a:effectLst/>
                <a:latin typeface="Calibri" panose="020F0502020204030204" pitchFamily="34" charset="0"/>
                <a:ea typeface="Calibri" panose="020F0502020204030204" pitchFamily="34" charset="0"/>
                <a:cs typeface="B Mitra" panose="00000400000000000000" pitchFamily="2" charset="-78"/>
              </a:rPr>
              <a:t> (ISNT) </a:t>
            </a:r>
            <a:r>
              <a:rPr lang="ar-SA" kern="100" dirty="0">
                <a:effectLst/>
                <a:latin typeface="Calibri" panose="020F0502020204030204" pitchFamily="34" charset="0"/>
                <a:ea typeface="Calibri" panose="020F0502020204030204" pitchFamily="34" charset="0"/>
                <a:cs typeface="B Mitra" panose="00000400000000000000" pitchFamily="2" charset="-78"/>
              </a:rPr>
              <a:t>انجام شود</a:t>
            </a:r>
            <a:r>
              <a:rPr lang="en-US" kern="100" dirty="0">
                <a:effectLst/>
                <a:latin typeface="Calibri" panose="020F0502020204030204" pitchFamily="34" charset="0"/>
                <a:ea typeface="Calibri" panose="020F0502020204030204" pitchFamily="34" charset="0"/>
                <a:cs typeface="B Mitra" panose="00000400000000000000" pitchFamily="2" charset="-78"/>
              </a:rPr>
              <a:t>.</a:t>
            </a:r>
          </a:p>
          <a:p>
            <a:pPr algn="r" rtl="1"/>
            <a:endParaRPr lang="en-US" dirty="0"/>
          </a:p>
        </p:txBody>
      </p:sp>
      <p:sp>
        <p:nvSpPr>
          <p:cNvPr id="4" name="Slide Number Placeholder 3">
            <a:extLst>
              <a:ext uri="{FF2B5EF4-FFF2-40B4-BE49-F238E27FC236}">
                <a16:creationId xmlns:a16="http://schemas.microsoft.com/office/drawing/2014/main" id="{CB9B5575-0524-C3A0-9DBC-7607BFD4D429}"/>
              </a:ext>
            </a:extLst>
          </p:cNvPr>
          <p:cNvSpPr>
            <a:spLocks noGrp="1"/>
          </p:cNvSpPr>
          <p:nvPr>
            <p:ph type="sldNum" sz="quarter" idx="12"/>
          </p:nvPr>
        </p:nvSpPr>
        <p:spPr/>
        <p:txBody>
          <a:bodyPr/>
          <a:lstStyle/>
          <a:p>
            <a:fld id="{EA0E75CD-7337-44CB-918F-80C0BCF62570}" type="slidenum">
              <a:rPr lang="en-US" smtClean="0"/>
              <a:t>7</a:t>
            </a:fld>
            <a:endParaRPr lang="en-US"/>
          </a:p>
        </p:txBody>
      </p:sp>
    </p:spTree>
    <p:extLst>
      <p:ext uri="{BB962C8B-B14F-4D97-AF65-F5344CB8AC3E}">
        <p14:creationId xmlns:p14="http://schemas.microsoft.com/office/powerpoint/2010/main" val="293200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88DE-DBF2-685E-B479-01DDBCE5BA41}"/>
              </a:ext>
            </a:extLst>
          </p:cNvPr>
          <p:cNvSpPr>
            <a:spLocks noGrp="1"/>
          </p:cNvSpPr>
          <p:nvPr>
            <p:ph type="title"/>
          </p:nvPr>
        </p:nvSpPr>
        <p:spPr>
          <a:xfrm>
            <a:off x="1378633" y="1097280"/>
            <a:ext cx="9439421" cy="1188719"/>
          </a:xfrm>
        </p:spPr>
        <p:txBody>
          <a:bodyPr>
            <a:normAutofit/>
          </a:bodyPr>
          <a:lstStyle/>
          <a:p>
            <a:pPr algn="r"/>
            <a:r>
              <a:rPr lang="fa-IR" dirty="0">
                <a:cs typeface="B Titr" panose="00000700000000000000" pitchFamily="2" charset="-78"/>
              </a:rPr>
              <a:t>تحقیقات انجام شده: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6EDF9B05-C64F-8D31-579E-492F8868B5A6}"/>
              </a:ext>
            </a:extLst>
          </p:cNvPr>
          <p:cNvSpPr>
            <a:spLocks noGrp="1"/>
          </p:cNvSpPr>
          <p:nvPr>
            <p:ph idx="1"/>
          </p:nvPr>
        </p:nvSpPr>
        <p:spPr>
          <a:xfrm>
            <a:off x="1378633" y="2556931"/>
            <a:ext cx="9439421" cy="3492177"/>
          </a:xfrm>
        </p:spPr>
        <p:txBody>
          <a:bodyPr>
            <a:noAutofit/>
          </a:bodyPr>
          <a:lstStyle/>
          <a:p>
            <a:pPr algn="just" rtl="1"/>
            <a:r>
              <a:rPr lang="ar-SA" dirty="0">
                <a:latin typeface="Calibri" panose="020F0502020204030204" pitchFamily="34" charset="0"/>
                <a:cs typeface="B Mitra" panose="00000400000000000000" pitchFamily="2" charset="-78"/>
              </a:rPr>
              <a:t>اخیراً طرح‌های مختلفی توسط محققان مختلف برای تشخیص گلوکوم در تصاویر شبکیه ارائه شده است. </a:t>
            </a:r>
            <a:endParaRPr lang="fa-IR" dirty="0">
              <a:latin typeface="Calibri" panose="020F0502020204030204" pitchFamily="34" charset="0"/>
              <a:cs typeface="B Mitra" panose="00000400000000000000" pitchFamily="2" charset="-78"/>
            </a:endParaRPr>
          </a:p>
          <a:p>
            <a:pPr algn="just" rtl="1"/>
            <a:r>
              <a:rPr lang="ar-SA" dirty="0">
                <a:latin typeface="Calibri" panose="020F0502020204030204" pitchFamily="34" charset="0"/>
                <a:cs typeface="B Mitra" panose="00000400000000000000" pitchFamily="2" charset="-78"/>
              </a:rPr>
              <a:t>کلارو و همکاران [6] طبقه‌بندی تصاویر شبکیه را با استفاده از طبقه‌بندی‌کننده‌هایی مانند پرسپترون چند لایه</a:t>
            </a:r>
            <a:r>
              <a:rPr lang="en-US" dirty="0">
                <a:latin typeface="Calibri" panose="020F0502020204030204" pitchFamily="34" charset="0"/>
                <a:cs typeface="B Mitra" panose="00000400000000000000" pitchFamily="2" charset="-78"/>
              </a:rPr>
              <a:t> (MLP)</a:t>
            </a:r>
            <a:r>
              <a:rPr lang="ar-SA" dirty="0">
                <a:latin typeface="Calibri" panose="020F0502020204030204" pitchFamily="34" charset="0"/>
                <a:cs typeface="B Mitra" panose="00000400000000000000" pitchFamily="2" charset="-78"/>
              </a:rPr>
              <a:t>، جنگل تصادفی</a:t>
            </a:r>
            <a:r>
              <a:rPr lang="en-US" dirty="0">
                <a:latin typeface="Calibri" panose="020F0502020204030204" pitchFamily="34" charset="0"/>
                <a:cs typeface="B Mitra" panose="00000400000000000000" pitchFamily="2" charset="-78"/>
              </a:rPr>
              <a:t> (RF) </a:t>
            </a:r>
            <a:r>
              <a:rPr lang="ar-SA" dirty="0">
                <a:latin typeface="Calibri" panose="020F0502020204030204" pitchFamily="34" charset="0"/>
                <a:cs typeface="B Mitra" panose="00000400000000000000" pitchFamily="2" charset="-78"/>
              </a:rPr>
              <a:t>و تابع پایه شعاعی</a:t>
            </a:r>
            <a:r>
              <a:rPr lang="en-US" dirty="0">
                <a:latin typeface="Calibri" panose="020F0502020204030204" pitchFamily="34" charset="0"/>
                <a:cs typeface="B Mitra" panose="00000400000000000000" pitchFamily="2" charset="-78"/>
              </a:rPr>
              <a:t> (RBF) </a:t>
            </a:r>
            <a:r>
              <a:rPr lang="ar-SA" dirty="0">
                <a:latin typeface="Calibri" panose="020F0502020204030204" pitchFamily="34" charset="0"/>
                <a:cs typeface="B Mitra" panose="00000400000000000000" pitchFamily="2" charset="-78"/>
              </a:rPr>
              <a:t>بر روی مجموعه داده‌های</a:t>
            </a:r>
            <a:r>
              <a:rPr lang="fa-IR" dirty="0">
                <a:latin typeface="Calibri" panose="020F0502020204030204" pitchFamily="34" charset="0"/>
                <a:cs typeface="B Mitra" panose="00000400000000000000" pitchFamily="2" charset="-78"/>
              </a:rPr>
              <a:t> </a:t>
            </a:r>
            <a:r>
              <a:rPr lang="en-US" dirty="0">
                <a:latin typeface="Calibri" panose="020F0502020204030204" pitchFamily="34" charset="0"/>
                <a:cs typeface="B Mitra" panose="00000400000000000000" pitchFamily="2" charset="-78"/>
              </a:rPr>
              <a:t> DRISTHI-</a:t>
            </a:r>
            <a:r>
              <a:rPr lang="fa-IR" dirty="0">
                <a:latin typeface="Calibri" panose="020F0502020204030204" pitchFamily="34" charset="0"/>
                <a:cs typeface="B Mitra" panose="00000400000000000000" pitchFamily="2" charset="-78"/>
              </a:rPr>
              <a:t>  </a:t>
            </a:r>
            <a:r>
              <a:rPr lang="en-US" dirty="0">
                <a:latin typeface="Calibri" panose="020F0502020204030204" pitchFamily="34" charset="0"/>
                <a:cs typeface="B Mitra" panose="00000400000000000000" pitchFamily="2" charset="-78"/>
              </a:rPr>
              <a:t>GS1 </a:t>
            </a:r>
            <a:r>
              <a:rPr lang="ar-SA" dirty="0">
                <a:latin typeface="Calibri" panose="020F0502020204030204" pitchFamily="34" charset="0"/>
                <a:cs typeface="B Mitra" panose="00000400000000000000" pitchFamily="2" charset="-78"/>
              </a:rPr>
              <a:t>انجام داد و دقت را در محدوده 83.54-93.03٪ به دست آورد. . </a:t>
            </a:r>
            <a:endParaRPr lang="en-US" dirty="0">
              <a:latin typeface="Calibri" panose="020F0502020204030204" pitchFamily="34" charset="0"/>
              <a:cs typeface="B Mitra" panose="00000400000000000000" pitchFamily="2" charset="-78"/>
            </a:endParaRPr>
          </a:p>
          <a:p>
            <a:pPr algn="just" rtl="1"/>
            <a:r>
              <a:rPr lang="ar-SA" dirty="0">
                <a:latin typeface="Calibri" panose="020F0502020204030204" pitchFamily="34" charset="0"/>
                <a:cs typeface="B Mitra" panose="00000400000000000000" pitchFamily="2" charset="-78"/>
              </a:rPr>
              <a:t>یکی</a:t>
            </a:r>
            <a:r>
              <a:rPr lang="ar-SA" dirty="0">
                <a:effectLst/>
                <a:latin typeface="Calibri" panose="020F0502020204030204" pitchFamily="34" charset="0"/>
                <a:ea typeface="Calibri" panose="020F0502020204030204" pitchFamily="34" charset="0"/>
                <a:cs typeface="B Mitra" panose="00000400000000000000" pitchFamily="2" charset="-78"/>
              </a:rPr>
              <a:t> دیگر از سیستم های خودکار غربالگری گلوکوم که توسط</a:t>
            </a:r>
            <a:r>
              <a:rPr lang="en-US" dirty="0">
                <a:effectLst/>
                <a:latin typeface="Calibri" panose="020F0502020204030204" pitchFamily="34" charset="0"/>
                <a:ea typeface="Calibri" panose="020F0502020204030204" pitchFamily="34" charset="0"/>
                <a:cs typeface="B Mitra" panose="00000400000000000000" pitchFamily="2" charset="-78"/>
              </a:rPr>
              <a:t> Soman </a:t>
            </a:r>
            <a:r>
              <a:rPr lang="ar-SA" dirty="0">
                <a:effectLst/>
                <a:latin typeface="Calibri" panose="020F0502020204030204" pitchFamily="34" charset="0"/>
                <a:ea typeface="Calibri" panose="020F0502020204030204" pitchFamily="34" charset="0"/>
                <a:cs typeface="B Mitra" panose="00000400000000000000" pitchFamily="2" charset="-78"/>
              </a:rPr>
              <a:t>و همکاران توسعه یافته است. [7] از ویژگی‌های موجک تصاویر شبکیه استفاده کرد و با استفاده از طبقه‌بندی‌کننده‌هایی مانند</a:t>
            </a:r>
            <a:r>
              <a:rPr lang="en-US" dirty="0">
                <a:effectLst/>
                <a:latin typeface="Calibri" panose="020F0502020204030204" pitchFamily="34" charset="0"/>
                <a:ea typeface="Calibri" panose="020F0502020204030204" pitchFamily="34" charset="0"/>
                <a:cs typeface="B Mitra" panose="00000400000000000000" pitchFamily="2" charset="-78"/>
              </a:rPr>
              <a:t> SVM</a:t>
            </a:r>
            <a:r>
              <a:rPr lang="ar-SA" dirty="0">
                <a:effectLst/>
                <a:latin typeface="Calibri" panose="020F0502020204030204" pitchFamily="34" charset="0"/>
                <a:ea typeface="Calibri" panose="020F0502020204030204" pitchFamily="34" charset="0"/>
                <a:cs typeface="B Mitra" panose="00000400000000000000" pitchFamily="2" charset="-78"/>
              </a:rPr>
              <a:t>، </a:t>
            </a:r>
            <a:r>
              <a:rPr lang="en-US" dirty="0">
                <a:effectLst/>
                <a:latin typeface="Calibri" panose="020F0502020204030204" pitchFamily="34" charset="0"/>
                <a:ea typeface="Calibri" panose="020F0502020204030204" pitchFamily="34" charset="0"/>
                <a:cs typeface="B Mitra" panose="00000400000000000000" pitchFamily="2" charset="-78"/>
              </a:rPr>
              <a:t>RF</a:t>
            </a:r>
            <a:r>
              <a:rPr lang="ar-SA" dirty="0">
                <a:effectLst/>
                <a:latin typeface="Calibri" panose="020F0502020204030204" pitchFamily="34" charset="0"/>
                <a:ea typeface="Calibri" panose="020F0502020204030204" pitchFamily="34" charset="0"/>
                <a:cs typeface="B Mitra" panose="00000400000000000000" pitchFamily="2" charset="-78"/>
              </a:rPr>
              <a:t>، </a:t>
            </a:r>
            <a:r>
              <a:rPr lang="en-US" dirty="0">
                <a:effectLst/>
                <a:latin typeface="Calibri" panose="020F0502020204030204" pitchFamily="34" charset="0"/>
                <a:ea typeface="Calibri" panose="020F0502020204030204" pitchFamily="34" charset="0"/>
                <a:cs typeface="B Mitra" panose="00000400000000000000" pitchFamily="2" charset="-78"/>
              </a:rPr>
              <a:t>NB</a:t>
            </a:r>
            <a:r>
              <a:rPr lang="ar-SA" dirty="0">
                <a:effectLst/>
                <a:latin typeface="Calibri" panose="020F0502020204030204" pitchFamily="34" charset="0"/>
                <a:ea typeface="Calibri" panose="020F0502020204030204" pitchFamily="34" charset="0"/>
                <a:cs typeface="B Mitra" panose="00000400000000000000" pitchFamily="2" charset="-78"/>
              </a:rPr>
              <a:t>، تصاویر شبکیه فوندوس با وضوح بالا را طبقه‌بندی کرد و به ترتیب منجر به دقت 65/85، 86 و 81 درصد شد.</a:t>
            </a:r>
            <a:endParaRPr lang="en-US" dirty="0">
              <a:latin typeface="Calibri" panose="020F0502020204030204" pitchFamily="34" charset="0"/>
              <a:cs typeface="B Mitra" panose="00000400000000000000" pitchFamily="2" charset="-78"/>
            </a:endParaRPr>
          </a:p>
          <a:p>
            <a:pPr algn="just"/>
            <a:endParaRPr lang="en-US" sz="2800" dirty="0">
              <a:cs typeface="B Mitra" panose="00000400000000000000" pitchFamily="2" charset="-78"/>
            </a:endParaRPr>
          </a:p>
        </p:txBody>
      </p:sp>
      <p:sp>
        <p:nvSpPr>
          <p:cNvPr id="4" name="Slide Number Placeholder 3">
            <a:extLst>
              <a:ext uri="{FF2B5EF4-FFF2-40B4-BE49-F238E27FC236}">
                <a16:creationId xmlns:a16="http://schemas.microsoft.com/office/drawing/2014/main" id="{AFBA001A-4D40-B6C2-4A6C-7251ED928B64}"/>
              </a:ext>
            </a:extLst>
          </p:cNvPr>
          <p:cNvSpPr>
            <a:spLocks noGrp="1"/>
          </p:cNvSpPr>
          <p:nvPr>
            <p:ph type="sldNum" sz="quarter" idx="12"/>
          </p:nvPr>
        </p:nvSpPr>
        <p:spPr/>
        <p:txBody>
          <a:bodyPr/>
          <a:lstStyle/>
          <a:p>
            <a:fld id="{EA0E75CD-7337-44CB-918F-80C0BCF62570}" type="slidenum">
              <a:rPr lang="en-US" smtClean="0"/>
              <a:t>8</a:t>
            </a:fld>
            <a:endParaRPr lang="en-US"/>
          </a:p>
        </p:txBody>
      </p:sp>
    </p:spTree>
    <p:extLst>
      <p:ext uri="{BB962C8B-B14F-4D97-AF65-F5344CB8AC3E}">
        <p14:creationId xmlns:p14="http://schemas.microsoft.com/office/powerpoint/2010/main" val="179773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DF8F-49AB-6A4E-CBEC-7D4CA4710EE4}"/>
              </a:ext>
            </a:extLst>
          </p:cNvPr>
          <p:cNvSpPr>
            <a:spLocks noGrp="1"/>
          </p:cNvSpPr>
          <p:nvPr>
            <p:ph type="title"/>
          </p:nvPr>
        </p:nvSpPr>
        <p:spPr/>
        <p:txBody>
          <a:bodyPr>
            <a:normAutofit/>
          </a:bodyPr>
          <a:lstStyle/>
          <a:p>
            <a:pPr algn="r"/>
            <a:r>
              <a:rPr lang="fa-IR" dirty="0">
                <a:cs typeface="B Titr" panose="00000700000000000000" pitchFamily="2" charset="-78"/>
              </a:rPr>
              <a:t>تحقیقات انجام شده:</a:t>
            </a:r>
            <a:endParaRPr lang="en-US" dirty="0"/>
          </a:p>
        </p:txBody>
      </p:sp>
      <p:sp>
        <p:nvSpPr>
          <p:cNvPr id="3" name="Content Placeholder 2">
            <a:extLst>
              <a:ext uri="{FF2B5EF4-FFF2-40B4-BE49-F238E27FC236}">
                <a16:creationId xmlns:a16="http://schemas.microsoft.com/office/drawing/2014/main" id="{587C5ABC-47C2-AFE7-F835-24D7C1102816}"/>
              </a:ext>
            </a:extLst>
          </p:cNvPr>
          <p:cNvSpPr>
            <a:spLocks noGrp="1"/>
          </p:cNvSpPr>
          <p:nvPr>
            <p:ph idx="1"/>
          </p:nvPr>
        </p:nvSpPr>
        <p:spPr>
          <a:xfrm>
            <a:off x="1295402" y="2556932"/>
            <a:ext cx="9601196" cy="3318936"/>
          </a:xfrm>
        </p:spPr>
        <p:txBody>
          <a:bodyPr>
            <a:normAutofit/>
          </a:bodyPr>
          <a:lstStyle/>
          <a:p>
            <a:pPr algn="just" rtl="1"/>
            <a:r>
              <a:rPr lang="ar-SA" dirty="0">
                <a:effectLst/>
                <a:latin typeface="Calibri" panose="020F0502020204030204" pitchFamily="34" charset="0"/>
                <a:ea typeface="Calibri" panose="020F0502020204030204" pitchFamily="34" charset="0"/>
                <a:cs typeface="B Mitra" panose="00000400000000000000" pitchFamily="2" charset="-78"/>
              </a:rPr>
              <a:t>دی و همکاران [8،13] از ویژگی های آماری برای توسعه یک سیستم غربالگری خودکار گلوکوم برای طبقه بندی تصویر شبکیه با استفاده از طبقه بندی کننده</a:t>
            </a:r>
            <a:r>
              <a:rPr lang="en-US" dirty="0">
                <a:effectLst/>
                <a:latin typeface="Calibri" panose="020F0502020204030204" pitchFamily="34" charset="0"/>
                <a:ea typeface="Calibri" panose="020F0502020204030204" pitchFamily="34" charset="0"/>
                <a:cs typeface="B Mitra" panose="00000400000000000000" pitchFamily="2" charset="-78"/>
              </a:rPr>
              <a:t> SVM </a:t>
            </a:r>
            <a:r>
              <a:rPr lang="ar-SA" dirty="0">
                <a:effectLst/>
                <a:latin typeface="Calibri" panose="020F0502020204030204" pitchFamily="34" charset="0"/>
                <a:ea typeface="Calibri" panose="020F0502020204030204" pitchFamily="34" charset="0"/>
                <a:cs typeface="B Mitra" panose="00000400000000000000" pitchFamily="2" charset="-78"/>
              </a:rPr>
              <a:t>استفاده کرد. </a:t>
            </a:r>
            <a:endParaRPr lang="fa-IR"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latin typeface="Calibri" panose="020F0502020204030204" pitchFamily="34" charset="0"/>
                <a:cs typeface="B Mitra" panose="00000400000000000000" pitchFamily="2" charset="-78"/>
              </a:rPr>
              <a:t>ماهشواری</a:t>
            </a:r>
            <a:r>
              <a:rPr lang="ar-SA" kern="100" dirty="0">
                <a:effectLst/>
                <a:latin typeface="Calibri" panose="020F0502020204030204" pitchFamily="34" charset="0"/>
                <a:ea typeface="Calibri" panose="020F0502020204030204" pitchFamily="34" charset="0"/>
                <a:cs typeface="B Mitra" panose="00000400000000000000" pitchFamily="2" charset="-78"/>
              </a:rPr>
              <a:t> و همکاران [9] سیستم غربالگری گلوکوم را برای طبقه بندی تصاویر گلوکوماتوز شبکیه با دقت 98.33 درصد، در نظر گرفتن موجک و کور-آنتروپی تصاویر شبکیه به عنوان ویژگی توسعه داد</a:t>
            </a:r>
            <a:r>
              <a:rPr lang="en-US" kern="100" dirty="0">
                <a:effectLst/>
                <a:latin typeface="Calibri" panose="020F0502020204030204" pitchFamily="34" charset="0"/>
                <a:ea typeface="Calibri" panose="020F0502020204030204" pitchFamily="34" charset="0"/>
                <a:cs typeface="B Mitra" panose="00000400000000000000" pitchFamily="2" charset="-78"/>
              </a:rPr>
              <a:t>.</a:t>
            </a:r>
            <a:endParaRPr lang="fa-IR" kern="100" dirty="0">
              <a:effectLst/>
              <a:latin typeface="Calibri" panose="020F0502020204030204" pitchFamily="34" charset="0"/>
              <a:ea typeface="Calibri" panose="020F0502020204030204" pitchFamily="34" charset="0"/>
              <a:cs typeface="B Mitra" panose="00000400000000000000" pitchFamily="2" charset="-78"/>
            </a:endParaRPr>
          </a:p>
          <a:p>
            <a:pPr algn="just" rtl="1"/>
            <a:r>
              <a:rPr lang="ar-SA" dirty="0">
                <a:effectLst/>
                <a:latin typeface="Calibri" panose="020F0502020204030204" pitchFamily="34" charset="0"/>
                <a:ea typeface="Calibri" panose="020F0502020204030204" pitchFamily="34" charset="0"/>
                <a:cs typeface="B Mitra" panose="00000400000000000000" pitchFamily="2" charset="-78"/>
              </a:rPr>
              <a:t>سینگ و همکاران [10] سیستم غربالگری گلوکوم را برای طبقه بندی تصاویر گلوکوماتوز شبکیه از مجموعه داده</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Technische</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en-US" dirty="0" err="1">
                <a:effectLst/>
                <a:latin typeface="Calibri" panose="020F0502020204030204" pitchFamily="34" charset="0"/>
                <a:ea typeface="Calibri" panose="020F0502020204030204" pitchFamily="34" charset="0"/>
                <a:cs typeface="B Mitra" panose="00000400000000000000" pitchFamily="2" charset="-78"/>
              </a:rPr>
              <a:t>Fakultat</a:t>
            </a:r>
            <a:r>
              <a:rPr lang="en-US" dirty="0">
                <a:effectLst/>
                <a:latin typeface="Calibri" panose="020F0502020204030204" pitchFamily="34" charset="0"/>
                <a:ea typeface="Calibri" panose="020F0502020204030204" pitchFamily="34" charset="0"/>
                <a:cs typeface="B Mitra" panose="00000400000000000000" pitchFamily="2" charset="-78"/>
              </a:rPr>
              <a:t> </a:t>
            </a:r>
            <a:r>
              <a:rPr lang="en-US" dirty="0">
                <a:effectLst/>
                <a:latin typeface="B Nazanin" panose="00000400000000000000" pitchFamily="2" charset="-78"/>
                <a:ea typeface="Calibri" panose="020F0502020204030204" pitchFamily="34" charset="0"/>
                <a:cs typeface="B Mitra" panose="00000400000000000000" pitchFamily="2" charset="-78"/>
              </a:rPr>
              <a:t> </a:t>
            </a:r>
            <a:r>
              <a:rPr lang="ar-SA" dirty="0">
                <a:effectLst/>
                <a:latin typeface="B Nazanin" panose="00000400000000000000" pitchFamily="2" charset="-78"/>
                <a:ea typeface="Calibri" panose="020F0502020204030204" pitchFamily="34" charset="0"/>
                <a:cs typeface="B Mitra" panose="00000400000000000000" pitchFamily="2" charset="-78"/>
              </a:rPr>
              <a:t>با دقت در محدوده 92</a:t>
            </a:r>
            <a:r>
              <a:rPr lang="ar-SA" dirty="0">
                <a:effectLst/>
                <a:ea typeface="Calibri" panose="020F0502020204030204" pitchFamily="34" charset="0"/>
                <a:cs typeface="B Mitra" panose="00000400000000000000" pitchFamily="2" charset="-78"/>
              </a:rPr>
              <a:t>٪</a:t>
            </a:r>
            <a:r>
              <a:rPr lang="ar-SA" dirty="0">
                <a:effectLst/>
                <a:latin typeface="Calibri" panose="020F0502020204030204" pitchFamily="34" charset="0"/>
                <a:ea typeface="Calibri" panose="020F0502020204030204" pitchFamily="34" charset="0"/>
                <a:cs typeface="B Mitra" panose="00000400000000000000" pitchFamily="2" charset="-78"/>
              </a:rPr>
              <a:t> تا 97</a:t>
            </a:r>
            <a:r>
              <a:rPr lang="ar-SA" dirty="0">
                <a:effectLst/>
                <a:ea typeface="Calibri" panose="020F0502020204030204" pitchFamily="34" charset="0"/>
                <a:cs typeface="B Mitra" panose="00000400000000000000" pitchFamily="2" charset="-78"/>
              </a:rPr>
              <a:t>٪</a:t>
            </a:r>
            <a:r>
              <a:rPr lang="ar-SA" dirty="0">
                <a:effectLst/>
                <a:latin typeface="Calibri" panose="020F0502020204030204" pitchFamily="34" charset="0"/>
                <a:ea typeface="Calibri" panose="020F0502020204030204" pitchFamily="34" charset="0"/>
                <a:cs typeface="B Mitra" panose="00000400000000000000" pitchFamily="2" charset="-78"/>
              </a:rPr>
              <a:t> با</a:t>
            </a:r>
            <a:r>
              <a:rPr lang="en-US" dirty="0">
                <a:effectLst/>
                <a:latin typeface="Calibri" panose="020F0502020204030204" pitchFamily="34" charset="0"/>
                <a:ea typeface="Calibri" panose="020F0502020204030204" pitchFamily="34" charset="0"/>
                <a:cs typeface="B Mitra" panose="00000400000000000000" pitchFamily="2" charset="-78"/>
              </a:rPr>
              <a:t> KNN</a:t>
            </a:r>
            <a:r>
              <a:rPr lang="ar-SA" dirty="0">
                <a:effectLst/>
                <a:latin typeface="Calibri" panose="020F0502020204030204" pitchFamily="34" charset="0"/>
                <a:ea typeface="Calibri" panose="020F0502020204030204" pitchFamily="34" charset="0"/>
                <a:cs typeface="B Mitra" panose="00000400000000000000" pitchFamily="2" charset="-78"/>
              </a:rPr>
              <a:t>، ساده و بی تکلف و طبقه بندی کننده</a:t>
            </a:r>
            <a:r>
              <a:rPr lang="en-US" dirty="0">
                <a:effectLst/>
                <a:latin typeface="Calibri" panose="020F0502020204030204" pitchFamily="34" charset="0"/>
                <a:ea typeface="Calibri" panose="020F0502020204030204" pitchFamily="34" charset="0"/>
                <a:cs typeface="B Mitra" panose="00000400000000000000" pitchFamily="2" charset="-78"/>
              </a:rPr>
              <a:t> SVM </a:t>
            </a:r>
            <a:r>
              <a:rPr lang="ar-SA" dirty="0">
                <a:effectLst/>
                <a:latin typeface="Calibri" panose="020F0502020204030204" pitchFamily="34" charset="0"/>
                <a:ea typeface="Calibri" panose="020F0502020204030204" pitchFamily="34" charset="0"/>
                <a:cs typeface="B Mitra" panose="00000400000000000000" pitchFamily="2" charset="-78"/>
              </a:rPr>
              <a:t>توسعه داد.</a:t>
            </a:r>
            <a:endParaRPr lang="en-US" kern="100" dirty="0">
              <a:effectLst/>
              <a:latin typeface="Calibri" panose="020F0502020204030204" pitchFamily="34" charset="0"/>
              <a:ea typeface="Calibri" panose="020F0502020204030204" pitchFamily="34" charset="0"/>
              <a:cs typeface="B Mitra" panose="00000400000000000000" pitchFamily="2" charset="-78"/>
            </a:endParaRPr>
          </a:p>
          <a:p>
            <a:pPr algn="just" rtl="1"/>
            <a:endParaRPr lang="en-US" dirty="0">
              <a:cs typeface="B Mitra" panose="00000400000000000000" pitchFamily="2" charset="-78"/>
            </a:endParaRPr>
          </a:p>
        </p:txBody>
      </p:sp>
      <p:sp>
        <p:nvSpPr>
          <p:cNvPr id="4" name="Slide Number Placeholder 3">
            <a:extLst>
              <a:ext uri="{FF2B5EF4-FFF2-40B4-BE49-F238E27FC236}">
                <a16:creationId xmlns:a16="http://schemas.microsoft.com/office/drawing/2014/main" id="{00172994-1449-AD5B-83BC-B1F6E231B5CA}"/>
              </a:ext>
            </a:extLst>
          </p:cNvPr>
          <p:cNvSpPr>
            <a:spLocks noGrp="1"/>
          </p:cNvSpPr>
          <p:nvPr>
            <p:ph type="sldNum" sz="quarter" idx="12"/>
          </p:nvPr>
        </p:nvSpPr>
        <p:spPr/>
        <p:txBody>
          <a:bodyPr/>
          <a:lstStyle/>
          <a:p>
            <a:fld id="{EA0E75CD-7337-44CB-918F-80C0BCF62570}" type="slidenum">
              <a:rPr lang="en-US" smtClean="0"/>
              <a:t>9</a:t>
            </a:fld>
            <a:endParaRPr lang="en-US"/>
          </a:p>
        </p:txBody>
      </p:sp>
    </p:spTree>
    <p:extLst>
      <p:ext uri="{BB962C8B-B14F-4D97-AF65-F5344CB8AC3E}">
        <p14:creationId xmlns:p14="http://schemas.microsoft.com/office/powerpoint/2010/main" val="32463578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891</TotalTime>
  <Words>5168</Words>
  <Application>Microsoft Office PowerPoint</Application>
  <PresentationFormat>Widescreen</PresentationFormat>
  <Paragraphs>267</Paragraphs>
  <Slides>64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SimSun-ExtB</vt:lpstr>
      <vt:lpstr>Arial</vt:lpstr>
      <vt:lpstr>B Mitra</vt:lpstr>
      <vt:lpstr>B Nazanin</vt:lpstr>
      <vt:lpstr>B Titr</vt:lpstr>
      <vt:lpstr>Calibri</vt:lpstr>
      <vt:lpstr>Cambria Math</vt:lpstr>
      <vt:lpstr>Ebrima</vt:lpstr>
      <vt:lpstr>Garamond</vt:lpstr>
      <vt:lpstr>Open Sans</vt:lpstr>
      <vt:lpstr>Times New Roman</vt:lpstr>
      <vt:lpstr>Organic</vt:lpstr>
      <vt:lpstr>بسم الله الرحمن الرحیم </vt:lpstr>
      <vt:lpstr>  </vt:lpstr>
      <vt:lpstr>عنوان مقاله:</vt:lpstr>
      <vt:lpstr>خلاصه مقاله:</vt:lpstr>
      <vt:lpstr>خلاصه مقاله:</vt:lpstr>
      <vt:lpstr>مقدمه:</vt:lpstr>
      <vt:lpstr>مقدمه:</vt:lpstr>
      <vt:lpstr>تحقیقات انجام شده:</vt:lpstr>
      <vt:lpstr>تحقیقات انجام شده:</vt:lpstr>
      <vt:lpstr>تحقیقات انجام شده:</vt:lpstr>
      <vt:lpstr>تحقیقات انجام شده:</vt:lpstr>
      <vt:lpstr>تحقیقات انجام شده:</vt:lpstr>
      <vt:lpstr>تحقیقات انجام شده:</vt:lpstr>
      <vt:lpstr>تحقیقات انجام شده:</vt:lpstr>
      <vt:lpstr>تحقیقات انجام شده:</vt:lpstr>
      <vt:lpstr>تحقیقات انجام شده:</vt:lpstr>
      <vt:lpstr>تحقیقات انجام شده:</vt:lpstr>
      <vt:lpstr>تحقیقات انجام شده:</vt:lpstr>
      <vt:lpstr>تحقیقات انجام شده:</vt:lpstr>
      <vt:lpstr>هدف و ایده اصلی مقاله:</vt:lpstr>
      <vt:lpstr>هدف و ایده اصلی مقاله:</vt:lpstr>
      <vt:lpstr>ساختار مقاله:</vt:lpstr>
      <vt:lpstr>   Background  </vt:lpstr>
      <vt:lpstr> Background/Deep neural network (DNN) </vt:lpstr>
      <vt:lpstr> Background/Deep neural network (DNN) </vt:lpstr>
      <vt:lpstr> Background/Deep neural network (DNN) </vt:lpstr>
      <vt:lpstr> Background/Deep neural network (DNN) </vt:lpstr>
      <vt:lpstr> Background/Deep neural network (DNN) </vt:lpstr>
      <vt:lpstr> Background/Deep neural network (DNN) </vt:lpstr>
      <vt:lpstr> Background/Deep neural network (DNN) </vt:lpstr>
      <vt:lpstr>Background/ Classifier based on machine learning algorith</vt:lpstr>
      <vt:lpstr> 3. Proposed system:  </vt:lpstr>
      <vt:lpstr> 3. Proposed system:  </vt:lpstr>
      <vt:lpstr> 3. Proposed system:  </vt:lpstr>
      <vt:lpstr>  3. Proposed system:   </vt:lpstr>
      <vt:lpstr>Proposed system/ Feature extraction using SqueezeNet model</vt:lpstr>
      <vt:lpstr>  3. Proposed system:   </vt:lpstr>
      <vt:lpstr> 4. Results </vt:lpstr>
      <vt:lpstr> 4. Results </vt:lpstr>
      <vt:lpstr> 4. Results </vt:lpstr>
      <vt:lpstr> 4. Results </vt:lpstr>
      <vt:lpstr> 4. Results </vt:lpstr>
      <vt:lpstr> 4. Results </vt:lpstr>
      <vt:lpstr> 4. Results </vt:lpstr>
      <vt:lpstr> 4. Results </vt:lpstr>
      <vt:lpstr> 4. Results </vt:lpstr>
      <vt:lpstr>4. Results</vt:lpstr>
      <vt:lpstr>4. Results</vt:lpstr>
      <vt:lpstr> Results/4.1.3. Performance evaluation of classifiers usingDRISTHI-GS dataset </vt:lpstr>
      <vt:lpstr> Results/4.1.3. Performance evaluation of classifiers usingDRISTHI-GS dataset </vt:lpstr>
      <vt:lpstr>4. Results</vt:lpstr>
      <vt:lpstr>PowerPoint Presentation</vt:lpstr>
      <vt:lpstr>4. Results</vt:lpstr>
      <vt:lpstr>Results/ 4.2.1. Information of ORIGA dataset </vt:lpstr>
      <vt:lpstr> 4. Results </vt:lpstr>
      <vt:lpstr> Results/ Performance evaluation of classifiers using ORIGA dataset </vt:lpstr>
      <vt:lpstr> Results/ Performance evaluation of classifiers using ORIGA dataset </vt:lpstr>
      <vt:lpstr>4. Results</vt:lpstr>
      <vt:lpstr> Results/4.3. Comparison with existing work </vt:lpstr>
      <vt:lpstr>4. Results</vt:lpstr>
      <vt:lpstr>Results/4.3. Comparison with existing work</vt:lpstr>
      <vt:lpstr> 5. Conclusion </vt:lpstr>
      <vt:lpstr>5. Conclusion</vt:lpstr>
      <vt:lpstr>با تشکر از توجه شما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sara</dc:creator>
  <cp:lastModifiedBy>sara</cp:lastModifiedBy>
  <cp:revision>20</cp:revision>
  <dcterms:created xsi:type="dcterms:W3CDTF">2024-05-04T13:55:54Z</dcterms:created>
  <dcterms:modified xsi:type="dcterms:W3CDTF">2024-05-17T20:56:39Z</dcterms:modified>
</cp:coreProperties>
</file>