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78" r:id="rId1"/>
  </p:sldMasterIdLst>
  <p:notesMasterIdLst>
    <p:notesMasterId r:id="rId33"/>
  </p:notesMasterIdLst>
  <p:sldIdLst>
    <p:sldId id="256" r:id="rId2"/>
    <p:sldId id="257" r:id="rId3"/>
    <p:sldId id="258" r:id="rId4"/>
    <p:sldId id="259" r:id="rId5"/>
    <p:sldId id="310" r:id="rId6"/>
    <p:sldId id="261" r:id="rId7"/>
    <p:sldId id="262" r:id="rId8"/>
    <p:sldId id="269" r:id="rId9"/>
    <p:sldId id="339" r:id="rId10"/>
    <p:sldId id="314" r:id="rId11"/>
    <p:sldId id="271" r:id="rId12"/>
    <p:sldId id="273" r:id="rId13"/>
    <p:sldId id="275" r:id="rId14"/>
    <p:sldId id="340" r:id="rId15"/>
    <p:sldId id="323" r:id="rId16"/>
    <p:sldId id="347" r:id="rId17"/>
    <p:sldId id="342" r:id="rId18"/>
    <p:sldId id="343" r:id="rId19"/>
    <p:sldId id="341" r:id="rId20"/>
    <p:sldId id="291" r:id="rId21"/>
    <p:sldId id="327" r:id="rId22"/>
    <p:sldId id="344" r:id="rId23"/>
    <p:sldId id="345" r:id="rId24"/>
    <p:sldId id="346" r:id="rId25"/>
    <p:sldId id="348" r:id="rId26"/>
    <p:sldId id="350" r:id="rId27"/>
    <p:sldId id="349" r:id="rId28"/>
    <p:sldId id="338" r:id="rId29"/>
    <p:sldId id="351" r:id="rId30"/>
    <p:sldId id="352" r:id="rId31"/>
    <p:sldId id="309"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326"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 Type="http://schemas.openxmlformats.org/officeDocument/2006/relationships/slide" Target="slides/slide2.xml" /><Relationship Id="rId21" Type="http://schemas.openxmlformats.org/officeDocument/2006/relationships/slide" Target="slides/slide20.xml" /><Relationship Id="rId34" Type="http://schemas.openxmlformats.org/officeDocument/2006/relationships/presProps" Target="presProps.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notesMaster" Target="notesMasters/notesMaster1.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tableStyles" Target="tableStyles.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theme" Target="theme/theme1.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viewProps" Target="view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E735468-D6E5-4E29-8DD4-C26175B5C847}" type="datetimeFigureOut">
              <a:rPr lang="en-US" smtClean="0"/>
              <a:t>3/9/2025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645CF5-2803-4C1A-9FFC-BDE686BD8A88}" type="slidenum">
              <a:rPr lang="en-US" smtClean="0"/>
              <a:t>‹#›</a:t>
            </a:fld>
            <a:endParaRPr lang="en-US"/>
          </a:p>
        </p:txBody>
      </p:sp>
    </p:spTree>
    <p:extLst>
      <p:ext uri="{BB962C8B-B14F-4D97-AF65-F5344CB8AC3E}">
        <p14:creationId xmlns:p14="http://schemas.microsoft.com/office/powerpoint/2010/main" val="38029846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9C5459-5FB4-4378-A49B-8A3FD459B8A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76621E9-431D-44C9-BC51-5F1307B1A8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CD0D5F8-D082-4582-AF01-9029CA806463}"/>
              </a:ext>
            </a:extLst>
          </p:cNvPr>
          <p:cNvSpPr>
            <a:spLocks noGrp="1"/>
          </p:cNvSpPr>
          <p:nvPr>
            <p:ph type="dt" sz="half" idx="10"/>
          </p:nvPr>
        </p:nvSpPr>
        <p:spPr/>
        <p:txBody>
          <a:bodyPr/>
          <a:lstStyle/>
          <a:p>
            <a:fld id="{105605BA-6E89-464C-9B78-F92366AF8A5A}" type="datetime1">
              <a:rPr lang="en-US" smtClean="0"/>
              <a:t>3/9/2025</a:t>
            </a:fld>
            <a:endParaRPr lang="en-US"/>
          </a:p>
        </p:txBody>
      </p:sp>
      <p:sp>
        <p:nvSpPr>
          <p:cNvPr id="5" name="Footer Placeholder 4">
            <a:extLst>
              <a:ext uri="{FF2B5EF4-FFF2-40B4-BE49-F238E27FC236}">
                <a16:creationId xmlns:a16="http://schemas.microsoft.com/office/drawing/2014/main" id="{6EC2BB8D-FDA0-4978-8BDC-2A4C1FC659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8A0F3A-A3CD-4094-B4E2-6B15ADDA7444}"/>
              </a:ext>
            </a:extLst>
          </p:cNvPr>
          <p:cNvSpPr>
            <a:spLocks noGrp="1"/>
          </p:cNvSpPr>
          <p:nvPr>
            <p:ph type="sldNum" sz="quarter" idx="12"/>
          </p:nvPr>
        </p:nvSpPr>
        <p:spPr/>
        <p:txBody>
          <a:bodyPr/>
          <a:lstStyle/>
          <a:p>
            <a:fld id="{4CDB7968-9B0D-408D-81F3-729206B9D17E}" type="slidenum">
              <a:rPr lang="en-US" smtClean="0"/>
              <a:t>‹#›</a:t>
            </a:fld>
            <a:endParaRPr lang="en-US"/>
          </a:p>
        </p:txBody>
      </p:sp>
    </p:spTree>
    <p:extLst>
      <p:ext uri="{BB962C8B-B14F-4D97-AF65-F5344CB8AC3E}">
        <p14:creationId xmlns:p14="http://schemas.microsoft.com/office/powerpoint/2010/main" val="226655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2F4E9-A43F-4DF8-843D-5773D915985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39EC894-FE44-4F28-BD53-34708DD003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21CDFD-484C-45EE-B0CE-58D2AA0352A2}"/>
              </a:ext>
            </a:extLst>
          </p:cNvPr>
          <p:cNvSpPr>
            <a:spLocks noGrp="1"/>
          </p:cNvSpPr>
          <p:nvPr>
            <p:ph type="dt" sz="half" idx="10"/>
          </p:nvPr>
        </p:nvSpPr>
        <p:spPr/>
        <p:txBody>
          <a:bodyPr/>
          <a:lstStyle/>
          <a:p>
            <a:fld id="{BE88211F-F1BB-4D62-88B1-12AA7CC6E05E}" type="datetime1">
              <a:rPr lang="en-US" smtClean="0"/>
              <a:t>3/9/2025</a:t>
            </a:fld>
            <a:endParaRPr lang="en-US"/>
          </a:p>
        </p:txBody>
      </p:sp>
      <p:sp>
        <p:nvSpPr>
          <p:cNvPr id="5" name="Footer Placeholder 4">
            <a:extLst>
              <a:ext uri="{FF2B5EF4-FFF2-40B4-BE49-F238E27FC236}">
                <a16:creationId xmlns:a16="http://schemas.microsoft.com/office/drawing/2014/main" id="{D582564D-2DD5-4757-81A2-F6710E9E16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B8FE2F-AB37-420B-8E3F-9AE6D667301C}"/>
              </a:ext>
            </a:extLst>
          </p:cNvPr>
          <p:cNvSpPr>
            <a:spLocks noGrp="1"/>
          </p:cNvSpPr>
          <p:nvPr>
            <p:ph type="sldNum" sz="quarter" idx="12"/>
          </p:nvPr>
        </p:nvSpPr>
        <p:spPr/>
        <p:txBody>
          <a:bodyPr/>
          <a:lstStyle/>
          <a:p>
            <a:fld id="{4CDB7968-9B0D-408D-81F3-729206B9D17E}" type="slidenum">
              <a:rPr lang="en-US" smtClean="0"/>
              <a:t>‹#›</a:t>
            </a:fld>
            <a:endParaRPr lang="en-US"/>
          </a:p>
        </p:txBody>
      </p:sp>
    </p:spTree>
    <p:extLst>
      <p:ext uri="{BB962C8B-B14F-4D97-AF65-F5344CB8AC3E}">
        <p14:creationId xmlns:p14="http://schemas.microsoft.com/office/powerpoint/2010/main" val="83895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BB95C6-95E3-4DD0-908F-340E1AC67F2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D7FB396-3D3C-437D-B7C3-04464A2181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8D1C10-7CC7-4B17-BD04-D53C68DA9431}"/>
              </a:ext>
            </a:extLst>
          </p:cNvPr>
          <p:cNvSpPr>
            <a:spLocks noGrp="1"/>
          </p:cNvSpPr>
          <p:nvPr>
            <p:ph type="dt" sz="half" idx="10"/>
          </p:nvPr>
        </p:nvSpPr>
        <p:spPr/>
        <p:txBody>
          <a:bodyPr/>
          <a:lstStyle/>
          <a:p>
            <a:fld id="{E9C7083B-E3CF-4A0E-8C6B-C1C99C6F1F62}" type="datetime1">
              <a:rPr lang="en-US" smtClean="0"/>
              <a:t>3/9/2025</a:t>
            </a:fld>
            <a:endParaRPr lang="en-US"/>
          </a:p>
        </p:txBody>
      </p:sp>
      <p:sp>
        <p:nvSpPr>
          <p:cNvPr id="5" name="Footer Placeholder 4">
            <a:extLst>
              <a:ext uri="{FF2B5EF4-FFF2-40B4-BE49-F238E27FC236}">
                <a16:creationId xmlns:a16="http://schemas.microsoft.com/office/drawing/2014/main" id="{C8746FA7-781F-4BC8-89AE-3CD68C746D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39B5E2-87AF-42B2-8F97-C38C56805540}"/>
              </a:ext>
            </a:extLst>
          </p:cNvPr>
          <p:cNvSpPr>
            <a:spLocks noGrp="1"/>
          </p:cNvSpPr>
          <p:nvPr>
            <p:ph type="sldNum" sz="quarter" idx="12"/>
          </p:nvPr>
        </p:nvSpPr>
        <p:spPr/>
        <p:txBody>
          <a:bodyPr/>
          <a:lstStyle/>
          <a:p>
            <a:fld id="{4CDB7968-9B0D-408D-81F3-729206B9D17E}" type="slidenum">
              <a:rPr lang="en-US" smtClean="0"/>
              <a:t>‹#›</a:t>
            </a:fld>
            <a:endParaRPr lang="en-US"/>
          </a:p>
        </p:txBody>
      </p:sp>
    </p:spTree>
    <p:extLst>
      <p:ext uri="{BB962C8B-B14F-4D97-AF65-F5344CB8AC3E}">
        <p14:creationId xmlns:p14="http://schemas.microsoft.com/office/powerpoint/2010/main" val="1538020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25072-21E3-4180-96A8-DAA0CCEB9DE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C54FD1-95E4-4351-9D72-D30825B98F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E80751-9F42-4841-9F53-CAF0E488A50C}"/>
              </a:ext>
            </a:extLst>
          </p:cNvPr>
          <p:cNvSpPr>
            <a:spLocks noGrp="1"/>
          </p:cNvSpPr>
          <p:nvPr>
            <p:ph type="dt" sz="half" idx="10"/>
          </p:nvPr>
        </p:nvSpPr>
        <p:spPr/>
        <p:txBody>
          <a:bodyPr/>
          <a:lstStyle/>
          <a:p>
            <a:fld id="{AEBB32D8-7AFD-4F08-91F0-E5F34AD05B4E}" type="datetime1">
              <a:rPr lang="en-US" smtClean="0"/>
              <a:t>3/9/2025</a:t>
            </a:fld>
            <a:endParaRPr lang="en-US"/>
          </a:p>
        </p:txBody>
      </p:sp>
      <p:sp>
        <p:nvSpPr>
          <p:cNvPr id="5" name="Footer Placeholder 4">
            <a:extLst>
              <a:ext uri="{FF2B5EF4-FFF2-40B4-BE49-F238E27FC236}">
                <a16:creationId xmlns:a16="http://schemas.microsoft.com/office/drawing/2014/main" id="{2FF41BF8-AF4E-4187-B278-A7EE236C3B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C42602-4D69-4382-A6CB-72A0AB5827BA}"/>
              </a:ext>
            </a:extLst>
          </p:cNvPr>
          <p:cNvSpPr>
            <a:spLocks noGrp="1"/>
          </p:cNvSpPr>
          <p:nvPr>
            <p:ph type="sldNum" sz="quarter" idx="12"/>
          </p:nvPr>
        </p:nvSpPr>
        <p:spPr/>
        <p:txBody>
          <a:bodyPr/>
          <a:lstStyle/>
          <a:p>
            <a:fld id="{4CDB7968-9B0D-408D-81F3-729206B9D17E}" type="slidenum">
              <a:rPr lang="en-US" smtClean="0"/>
              <a:t>‹#›</a:t>
            </a:fld>
            <a:endParaRPr lang="en-US"/>
          </a:p>
        </p:txBody>
      </p:sp>
    </p:spTree>
    <p:extLst>
      <p:ext uri="{BB962C8B-B14F-4D97-AF65-F5344CB8AC3E}">
        <p14:creationId xmlns:p14="http://schemas.microsoft.com/office/powerpoint/2010/main" val="19315629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1498A-0E5A-49C7-97FD-36F143F693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5AFDEE5-66EE-419A-999C-D113B02B81F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795A0F-D60B-4370-B27D-ADA56492217C}"/>
              </a:ext>
            </a:extLst>
          </p:cNvPr>
          <p:cNvSpPr>
            <a:spLocks noGrp="1"/>
          </p:cNvSpPr>
          <p:nvPr>
            <p:ph type="dt" sz="half" idx="10"/>
          </p:nvPr>
        </p:nvSpPr>
        <p:spPr/>
        <p:txBody>
          <a:bodyPr/>
          <a:lstStyle/>
          <a:p>
            <a:fld id="{7034B6EC-4361-487E-997F-B0FC53962799}" type="datetime1">
              <a:rPr lang="en-US" smtClean="0"/>
              <a:t>3/9/2025</a:t>
            </a:fld>
            <a:endParaRPr lang="en-US"/>
          </a:p>
        </p:txBody>
      </p:sp>
      <p:sp>
        <p:nvSpPr>
          <p:cNvPr id="5" name="Footer Placeholder 4">
            <a:extLst>
              <a:ext uri="{FF2B5EF4-FFF2-40B4-BE49-F238E27FC236}">
                <a16:creationId xmlns:a16="http://schemas.microsoft.com/office/drawing/2014/main" id="{C3C5055E-A4BC-4C5A-B0C1-352B5E9094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5D5D96-4711-423F-97A7-4CBE5D1EA083}"/>
              </a:ext>
            </a:extLst>
          </p:cNvPr>
          <p:cNvSpPr>
            <a:spLocks noGrp="1"/>
          </p:cNvSpPr>
          <p:nvPr>
            <p:ph type="sldNum" sz="quarter" idx="12"/>
          </p:nvPr>
        </p:nvSpPr>
        <p:spPr/>
        <p:txBody>
          <a:bodyPr/>
          <a:lstStyle/>
          <a:p>
            <a:fld id="{4CDB7968-9B0D-408D-81F3-729206B9D17E}" type="slidenum">
              <a:rPr lang="en-US" smtClean="0"/>
              <a:t>‹#›</a:t>
            </a:fld>
            <a:endParaRPr lang="en-US"/>
          </a:p>
        </p:txBody>
      </p:sp>
    </p:spTree>
    <p:extLst>
      <p:ext uri="{BB962C8B-B14F-4D97-AF65-F5344CB8AC3E}">
        <p14:creationId xmlns:p14="http://schemas.microsoft.com/office/powerpoint/2010/main" val="1133870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0187F-55F9-4E3E-A993-6C6BCFA34E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A8606F-9BBD-4BFC-A69B-B655F7D358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9907419-6679-4CE3-A183-EB4D2AD951F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E2E00A8-5819-4FE3-98CF-76496FAE93B3}"/>
              </a:ext>
            </a:extLst>
          </p:cNvPr>
          <p:cNvSpPr>
            <a:spLocks noGrp="1"/>
          </p:cNvSpPr>
          <p:nvPr>
            <p:ph type="dt" sz="half" idx="10"/>
          </p:nvPr>
        </p:nvSpPr>
        <p:spPr/>
        <p:txBody>
          <a:bodyPr/>
          <a:lstStyle/>
          <a:p>
            <a:fld id="{C5471B52-1475-4E14-B400-DB4ECBABD98D}" type="datetime1">
              <a:rPr lang="en-US" smtClean="0"/>
              <a:t>3/9/2025</a:t>
            </a:fld>
            <a:endParaRPr lang="en-US"/>
          </a:p>
        </p:txBody>
      </p:sp>
      <p:sp>
        <p:nvSpPr>
          <p:cNvPr id="6" name="Footer Placeholder 5">
            <a:extLst>
              <a:ext uri="{FF2B5EF4-FFF2-40B4-BE49-F238E27FC236}">
                <a16:creationId xmlns:a16="http://schemas.microsoft.com/office/drawing/2014/main" id="{9040F9B8-9CC4-48C8-9E8A-37213AAF05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1BAE693-2EC7-4D2E-B21B-97D078D933AE}"/>
              </a:ext>
            </a:extLst>
          </p:cNvPr>
          <p:cNvSpPr>
            <a:spLocks noGrp="1"/>
          </p:cNvSpPr>
          <p:nvPr>
            <p:ph type="sldNum" sz="quarter" idx="12"/>
          </p:nvPr>
        </p:nvSpPr>
        <p:spPr/>
        <p:txBody>
          <a:bodyPr/>
          <a:lstStyle/>
          <a:p>
            <a:fld id="{4CDB7968-9B0D-408D-81F3-729206B9D17E}" type="slidenum">
              <a:rPr lang="en-US" smtClean="0"/>
              <a:t>‹#›</a:t>
            </a:fld>
            <a:endParaRPr lang="en-US"/>
          </a:p>
        </p:txBody>
      </p:sp>
    </p:spTree>
    <p:extLst>
      <p:ext uri="{BB962C8B-B14F-4D97-AF65-F5344CB8AC3E}">
        <p14:creationId xmlns:p14="http://schemas.microsoft.com/office/powerpoint/2010/main" val="372536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E7E38-D885-4FC2-A879-FD58FC2C52A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38E932B-72EA-475E-80C9-113F585D1D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20078DE-E9D4-4383-9A2B-A97EA21493F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9618F27-E9A1-4E13-A4B9-23AD9E57DFE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5F6D12B-C8E6-4E53-A494-EB4913A5F3A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3DB77C-EE0A-405E-96A0-B90EF767112B}"/>
              </a:ext>
            </a:extLst>
          </p:cNvPr>
          <p:cNvSpPr>
            <a:spLocks noGrp="1"/>
          </p:cNvSpPr>
          <p:nvPr>
            <p:ph type="dt" sz="half" idx="10"/>
          </p:nvPr>
        </p:nvSpPr>
        <p:spPr/>
        <p:txBody>
          <a:bodyPr/>
          <a:lstStyle/>
          <a:p>
            <a:fld id="{8FC2BAC9-EFD4-41C2-B4E2-547FFA1EDBE3}" type="datetime1">
              <a:rPr lang="en-US" smtClean="0"/>
              <a:t>3/9/2025</a:t>
            </a:fld>
            <a:endParaRPr lang="en-US"/>
          </a:p>
        </p:txBody>
      </p:sp>
      <p:sp>
        <p:nvSpPr>
          <p:cNvPr id="8" name="Footer Placeholder 7">
            <a:extLst>
              <a:ext uri="{FF2B5EF4-FFF2-40B4-BE49-F238E27FC236}">
                <a16:creationId xmlns:a16="http://schemas.microsoft.com/office/drawing/2014/main" id="{B18B6650-C73F-4453-8815-A77F4B45E2A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964EA26-AC64-4D24-BE59-BE921A074813}"/>
              </a:ext>
            </a:extLst>
          </p:cNvPr>
          <p:cNvSpPr>
            <a:spLocks noGrp="1"/>
          </p:cNvSpPr>
          <p:nvPr>
            <p:ph type="sldNum" sz="quarter" idx="12"/>
          </p:nvPr>
        </p:nvSpPr>
        <p:spPr/>
        <p:txBody>
          <a:bodyPr/>
          <a:lstStyle/>
          <a:p>
            <a:fld id="{4CDB7968-9B0D-408D-81F3-729206B9D17E}" type="slidenum">
              <a:rPr lang="en-US" smtClean="0"/>
              <a:t>‹#›</a:t>
            </a:fld>
            <a:endParaRPr lang="en-US"/>
          </a:p>
        </p:txBody>
      </p:sp>
    </p:spTree>
    <p:extLst>
      <p:ext uri="{BB962C8B-B14F-4D97-AF65-F5344CB8AC3E}">
        <p14:creationId xmlns:p14="http://schemas.microsoft.com/office/powerpoint/2010/main" val="41536233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06CF7-6928-48F0-8557-CCBC288E77C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AEB23E8-3893-4C66-9268-62FC1ED55BD1}"/>
              </a:ext>
            </a:extLst>
          </p:cNvPr>
          <p:cNvSpPr>
            <a:spLocks noGrp="1"/>
          </p:cNvSpPr>
          <p:nvPr>
            <p:ph type="dt" sz="half" idx="10"/>
          </p:nvPr>
        </p:nvSpPr>
        <p:spPr/>
        <p:txBody>
          <a:bodyPr/>
          <a:lstStyle/>
          <a:p>
            <a:fld id="{6BBF2ED9-DEE6-4DAF-ABFE-29B3E0C43551}" type="datetime1">
              <a:rPr lang="en-US" smtClean="0"/>
              <a:t>3/9/2025</a:t>
            </a:fld>
            <a:endParaRPr lang="en-US"/>
          </a:p>
        </p:txBody>
      </p:sp>
      <p:sp>
        <p:nvSpPr>
          <p:cNvPr id="4" name="Footer Placeholder 3">
            <a:extLst>
              <a:ext uri="{FF2B5EF4-FFF2-40B4-BE49-F238E27FC236}">
                <a16:creationId xmlns:a16="http://schemas.microsoft.com/office/drawing/2014/main" id="{E4FA9883-7050-4725-9109-355CB53A50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B3B08EA-809D-406B-8ECD-9CE8AB11C225}"/>
              </a:ext>
            </a:extLst>
          </p:cNvPr>
          <p:cNvSpPr>
            <a:spLocks noGrp="1"/>
          </p:cNvSpPr>
          <p:nvPr>
            <p:ph type="sldNum" sz="quarter" idx="12"/>
          </p:nvPr>
        </p:nvSpPr>
        <p:spPr/>
        <p:txBody>
          <a:bodyPr/>
          <a:lstStyle/>
          <a:p>
            <a:fld id="{4CDB7968-9B0D-408D-81F3-729206B9D17E}" type="slidenum">
              <a:rPr lang="en-US" smtClean="0"/>
              <a:t>‹#›</a:t>
            </a:fld>
            <a:endParaRPr lang="en-US"/>
          </a:p>
        </p:txBody>
      </p:sp>
    </p:spTree>
    <p:extLst>
      <p:ext uri="{BB962C8B-B14F-4D97-AF65-F5344CB8AC3E}">
        <p14:creationId xmlns:p14="http://schemas.microsoft.com/office/powerpoint/2010/main" val="1869616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A002C8-1F09-4A22-8C72-092CC8D6B1D4}"/>
              </a:ext>
            </a:extLst>
          </p:cNvPr>
          <p:cNvSpPr>
            <a:spLocks noGrp="1"/>
          </p:cNvSpPr>
          <p:nvPr>
            <p:ph type="dt" sz="half" idx="10"/>
          </p:nvPr>
        </p:nvSpPr>
        <p:spPr/>
        <p:txBody>
          <a:bodyPr/>
          <a:lstStyle/>
          <a:p>
            <a:fld id="{992774B5-B024-4FC4-A6DB-F553464D4824}" type="datetime1">
              <a:rPr lang="en-US" smtClean="0"/>
              <a:t>3/9/2025</a:t>
            </a:fld>
            <a:endParaRPr lang="en-US"/>
          </a:p>
        </p:txBody>
      </p:sp>
      <p:sp>
        <p:nvSpPr>
          <p:cNvPr id="3" name="Footer Placeholder 2">
            <a:extLst>
              <a:ext uri="{FF2B5EF4-FFF2-40B4-BE49-F238E27FC236}">
                <a16:creationId xmlns:a16="http://schemas.microsoft.com/office/drawing/2014/main" id="{7BFB8590-C42D-4EE8-9927-5AAB64703A8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8E2181A-2448-41CC-9320-5AFCBCE47DE5}"/>
              </a:ext>
            </a:extLst>
          </p:cNvPr>
          <p:cNvSpPr>
            <a:spLocks noGrp="1"/>
          </p:cNvSpPr>
          <p:nvPr>
            <p:ph type="sldNum" sz="quarter" idx="12"/>
          </p:nvPr>
        </p:nvSpPr>
        <p:spPr/>
        <p:txBody>
          <a:bodyPr/>
          <a:lstStyle/>
          <a:p>
            <a:fld id="{4CDB7968-9B0D-408D-81F3-729206B9D17E}" type="slidenum">
              <a:rPr lang="en-US" smtClean="0"/>
              <a:t>‹#›</a:t>
            </a:fld>
            <a:endParaRPr lang="en-US"/>
          </a:p>
        </p:txBody>
      </p:sp>
    </p:spTree>
    <p:extLst>
      <p:ext uri="{BB962C8B-B14F-4D97-AF65-F5344CB8AC3E}">
        <p14:creationId xmlns:p14="http://schemas.microsoft.com/office/powerpoint/2010/main" val="1331976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D688A-5B48-46F3-8FA1-A84955BA18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54FE18E-FD22-41DF-A6D2-9C8C23A4EB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704CE25-DBF2-4E4C-972F-8E007C9956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B153215-DD8F-407D-98D0-BDDD39F9836C}"/>
              </a:ext>
            </a:extLst>
          </p:cNvPr>
          <p:cNvSpPr>
            <a:spLocks noGrp="1"/>
          </p:cNvSpPr>
          <p:nvPr>
            <p:ph type="dt" sz="half" idx="10"/>
          </p:nvPr>
        </p:nvSpPr>
        <p:spPr/>
        <p:txBody>
          <a:bodyPr/>
          <a:lstStyle/>
          <a:p>
            <a:fld id="{4C0C8E16-91C0-4F51-A9A6-F56778114EF2}" type="datetime1">
              <a:rPr lang="en-US" smtClean="0"/>
              <a:t>3/9/2025</a:t>
            </a:fld>
            <a:endParaRPr lang="en-US"/>
          </a:p>
        </p:txBody>
      </p:sp>
      <p:sp>
        <p:nvSpPr>
          <p:cNvPr id="6" name="Footer Placeholder 5">
            <a:extLst>
              <a:ext uri="{FF2B5EF4-FFF2-40B4-BE49-F238E27FC236}">
                <a16:creationId xmlns:a16="http://schemas.microsoft.com/office/drawing/2014/main" id="{FA068F7E-CF1A-4B5F-82AD-923848C2D63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C0016B-0734-4754-A828-098F30A641CD}"/>
              </a:ext>
            </a:extLst>
          </p:cNvPr>
          <p:cNvSpPr>
            <a:spLocks noGrp="1"/>
          </p:cNvSpPr>
          <p:nvPr>
            <p:ph type="sldNum" sz="quarter" idx="12"/>
          </p:nvPr>
        </p:nvSpPr>
        <p:spPr/>
        <p:txBody>
          <a:bodyPr/>
          <a:lstStyle/>
          <a:p>
            <a:fld id="{4CDB7968-9B0D-408D-81F3-729206B9D17E}" type="slidenum">
              <a:rPr lang="en-US" smtClean="0"/>
              <a:t>‹#›</a:t>
            </a:fld>
            <a:endParaRPr lang="en-US"/>
          </a:p>
        </p:txBody>
      </p:sp>
    </p:spTree>
    <p:extLst>
      <p:ext uri="{BB962C8B-B14F-4D97-AF65-F5344CB8AC3E}">
        <p14:creationId xmlns:p14="http://schemas.microsoft.com/office/powerpoint/2010/main" val="33030281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C7E5F-F031-41F8-82C7-D919D20A0C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C28548A-9B5F-493F-92B9-A59F6F3241A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9A1FA61-322E-4682-B596-B9723751B6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23F66F-FE51-4C1F-B20E-74F33F38418E}"/>
              </a:ext>
            </a:extLst>
          </p:cNvPr>
          <p:cNvSpPr>
            <a:spLocks noGrp="1"/>
          </p:cNvSpPr>
          <p:nvPr>
            <p:ph type="dt" sz="half" idx="10"/>
          </p:nvPr>
        </p:nvSpPr>
        <p:spPr/>
        <p:txBody>
          <a:bodyPr/>
          <a:lstStyle/>
          <a:p>
            <a:fld id="{E65A513E-900B-4707-9EF8-9717D3D650B3}" type="datetime1">
              <a:rPr lang="en-US" smtClean="0"/>
              <a:t>3/9/2025</a:t>
            </a:fld>
            <a:endParaRPr lang="en-US"/>
          </a:p>
        </p:txBody>
      </p:sp>
      <p:sp>
        <p:nvSpPr>
          <p:cNvPr id="6" name="Footer Placeholder 5">
            <a:extLst>
              <a:ext uri="{FF2B5EF4-FFF2-40B4-BE49-F238E27FC236}">
                <a16:creationId xmlns:a16="http://schemas.microsoft.com/office/drawing/2014/main" id="{8DC7259B-AF22-451D-839F-CAD6232F36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91EA47-97DB-4B29-935E-69FC762E40B2}"/>
              </a:ext>
            </a:extLst>
          </p:cNvPr>
          <p:cNvSpPr>
            <a:spLocks noGrp="1"/>
          </p:cNvSpPr>
          <p:nvPr>
            <p:ph type="sldNum" sz="quarter" idx="12"/>
          </p:nvPr>
        </p:nvSpPr>
        <p:spPr/>
        <p:txBody>
          <a:bodyPr/>
          <a:lstStyle/>
          <a:p>
            <a:fld id="{4CDB7968-9B0D-408D-81F3-729206B9D17E}" type="slidenum">
              <a:rPr lang="en-US" smtClean="0"/>
              <a:t>‹#›</a:t>
            </a:fld>
            <a:endParaRPr lang="en-US"/>
          </a:p>
        </p:txBody>
      </p:sp>
    </p:spTree>
    <p:extLst>
      <p:ext uri="{BB962C8B-B14F-4D97-AF65-F5344CB8AC3E}">
        <p14:creationId xmlns:p14="http://schemas.microsoft.com/office/powerpoint/2010/main" val="2073302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CBE70A-95DE-4FC0-BB3C-AFAF81E018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EF04807-84F5-43BC-95B3-6982D09E75E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1B09B0A-4BFC-4CC6-840A-C08CD11F688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8B49E2-5D93-4770-80EF-C42EFC11AE56}" type="datetime1">
              <a:rPr lang="en-US" smtClean="0"/>
              <a:t>3/9/2025</a:t>
            </a:fld>
            <a:endParaRPr lang="en-US"/>
          </a:p>
        </p:txBody>
      </p:sp>
      <p:sp>
        <p:nvSpPr>
          <p:cNvPr id="5" name="Footer Placeholder 4">
            <a:extLst>
              <a:ext uri="{FF2B5EF4-FFF2-40B4-BE49-F238E27FC236}">
                <a16:creationId xmlns:a16="http://schemas.microsoft.com/office/drawing/2014/main" id="{5E7913AA-F9B6-48A5-8584-9645A88B43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F43F0CA-A65B-49AF-A8DE-3A62E6E5D85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CDB7968-9B0D-408D-81F3-729206B9D17E}" type="slidenum">
              <a:rPr lang="en-US" smtClean="0"/>
              <a:t>‹#›</a:t>
            </a:fld>
            <a:endParaRPr lang="en-US"/>
          </a:p>
        </p:txBody>
      </p:sp>
    </p:spTree>
    <p:extLst>
      <p:ext uri="{BB962C8B-B14F-4D97-AF65-F5344CB8AC3E}">
        <p14:creationId xmlns:p14="http://schemas.microsoft.com/office/powerpoint/2010/main" val="2167334333"/>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7.emf"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8.emf"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3" Type="http://schemas.openxmlformats.org/officeDocument/2006/relationships/image" Target="../media/image27.png" /><Relationship Id="rId7" Type="http://schemas.openxmlformats.org/officeDocument/2006/relationships/image" Target="../media/image26.png" /><Relationship Id="rId2" Type="http://schemas.openxmlformats.org/officeDocument/2006/relationships/image" Target="../media/image14.png" /><Relationship Id="rId1" Type="http://schemas.openxmlformats.org/officeDocument/2006/relationships/slideLayout" Target="../slideLayouts/slideLayout2.xml" /><Relationship Id="rId6" Type="http://schemas.openxmlformats.org/officeDocument/2006/relationships/image" Target="../media/image25.png" /><Relationship Id="rId5" Type="http://schemas.openxmlformats.org/officeDocument/2006/relationships/image" Target="../media/image29.png" /><Relationship Id="rId4" Type="http://schemas.openxmlformats.org/officeDocument/2006/relationships/image" Target="../media/image24.png" /></Relationships>
</file>

<file path=ppt/slides/_rels/slide21.xml.rels><?xml version="1.0" encoding="UTF-8" standalone="yes"?>
<Relationships xmlns="http://schemas.openxmlformats.org/package/2006/relationships"><Relationship Id="rId3" Type="http://schemas.openxmlformats.org/officeDocument/2006/relationships/image" Target="../media/image16.emf" /><Relationship Id="rId2" Type="http://schemas.openxmlformats.org/officeDocument/2006/relationships/image" Target="../media/image15.emf"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3" Type="http://schemas.openxmlformats.org/officeDocument/2006/relationships/image" Target="../media/image18.emf" /><Relationship Id="rId2" Type="http://schemas.openxmlformats.org/officeDocument/2006/relationships/image" Target="../media/image17.emf"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3" Type="http://schemas.openxmlformats.org/officeDocument/2006/relationships/image" Target="../media/image20.emf" /><Relationship Id="rId2" Type="http://schemas.openxmlformats.org/officeDocument/2006/relationships/image" Target="../media/image19.emf"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3" Type="http://schemas.openxmlformats.org/officeDocument/2006/relationships/image" Target="../media/image22.emf" /><Relationship Id="rId2" Type="http://schemas.openxmlformats.org/officeDocument/2006/relationships/image" Target="../media/image21.emf"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3" Type="http://schemas.openxmlformats.org/officeDocument/2006/relationships/image" Target="../media/image24.emf" /><Relationship Id="rId2" Type="http://schemas.openxmlformats.org/officeDocument/2006/relationships/image" Target="../media/image23.emf"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2" Type="http://schemas.openxmlformats.org/officeDocument/2006/relationships/hyperlink" Target="https://link.springer.com/article/10.1007/s10916-008-9187-z" TargetMode="External"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3.jpe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88F4D-70C1-4E6F-922C-CDCDC0692E66}"/>
              </a:ext>
            </a:extLst>
          </p:cNvPr>
          <p:cNvSpPr>
            <a:spLocks noGrp="1"/>
          </p:cNvSpPr>
          <p:nvPr>
            <p:ph type="ctrTitle"/>
          </p:nvPr>
        </p:nvSpPr>
        <p:spPr>
          <a:xfrm>
            <a:off x="1524000" y="1601241"/>
            <a:ext cx="9144000" cy="2387600"/>
          </a:xfrm>
        </p:spPr>
        <p:txBody>
          <a:bodyPr>
            <a:normAutofit/>
          </a:bodyPr>
          <a:lstStyle/>
          <a:p>
            <a:pPr indent="2540" algn="ctr" rtl="1">
              <a:lnSpc>
                <a:spcPct val="150000"/>
              </a:lnSpc>
              <a:spcAft>
                <a:spcPts val="1000"/>
              </a:spcAft>
            </a:pPr>
            <a:r>
              <a:rPr lang="fa-IR" sz="3600" b="1" dirty="0">
                <a:effectLst/>
                <a:latin typeface="Tahoma" panose="020B0604030504040204" pitchFamily="34" charset="0"/>
                <a:ea typeface="Calibri" panose="020F0502020204030204" pitchFamily="34" charset="0"/>
                <a:cs typeface="B Mitra" panose="00000400000000000000" pitchFamily="2" charset="-78"/>
              </a:rPr>
              <a:t>تشخیص درجه کبد چرب با استفاده از شبکه های کانولوشنی و اطلاعات بافت تصاویر اولتراسوند</a:t>
            </a:r>
            <a:endParaRPr lang="en-US" sz="3600" b="1" dirty="0">
              <a:effectLst/>
              <a:latin typeface="Times New Roman" panose="02020603050405020304" pitchFamily="18" charset="0"/>
              <a:ea typeface="Calibri" panose="020F0502020204030204" pitchFamily="34" charset="0"/>
              <a:cs typeface="B Nazanin" panose="00000400000000000000" pitchFamily="2" charset="-78"/>
            </a:endParaRPr>
          </a:p>
        </p:txBody>
      </p:sp>
      <p:pic>
        <p:nvPicPr>
          <p:cNvPr id="6" name="Picture 5">
            <a:extLst>
              <a:ext uri="{FF2B5EF4-FFF2-40B4-BE49-F238E27FC236}">
                <a16:creationId xmlns:a16="http://schemas.microsoft.com/office/drawing/2014/main" id="{66685358-6572-4881-B27A-B3DF45CB6C1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13070" y="575482"/>
            <a:ext cx="1165860" cy="1691640"/>
          </a:xfrm>
          <a:prstGeom prst="rect">
            <a:avLst/>
          </a:prstGeom>
          <a:noFill/>
          <a:ln>
            <a:noFill/>
          </a:ln>
        </p:spPr>
      </p:pic>
      <p:sp>
        <p:nvSpPr>
          <p:cNvPr id="4" name="Slide Number Placeholder 3">
            <a:extLst>
              <a:ext uri="{FF2B5EF4-FFF2-40B4-BE49-F238E27FC236}">
                <a16:creationId xmlns:a16="http://schemas.microsoft.com/office/drawing/2014/main" id="{86115BF3-7797-4591-A5FE-C8CF0834DACA}"/>
              </a:ext>
            </a:extLst>
          </p:cNvPr>
          <p:cNvSpPr>
            <a:spLocks noGrp="1"/>
          </p:cNvSpPr>
          <p:nvPr>
            <p:ph type="sldNum" sz="quarter" idx="12"/>
          </p:nvPr>
        </p:nvSpPr>
        <p:spPr/>
        <p:txBody>
          <a:bodyPr/>
          <a:lstStyle/>
          <a:p>
            <a:fld id="{4CDB7968-9B0D-408D-81F3-729206B9D17E}" type="slidenum">
              <a:rPr lang="en-US" smtClean="0"/>
              <a:t>1</a:t>
            </a:fld>
            <a:endParaRPr lang="en-US" dirty="0"/>
          </a:p>
        </p:txBody>
      </p:sp>
      <p:sp>
        <p:nvSpPr>
          <p:cNvPr id="9" name="TextBox 8">
            <a:extLst>
              <a:ext uri="{FF2B5EF4-FFF2-40B4-BE49-F238E27FC236}">
                <a16:creationId xmlns:a16="http://schemas.microsoft.com/office/drawing/2014/main" id="{164E0A5A-19E0-B45A-BC2E-705B64257443}"/>
              </a:ext>
            </a:extLst>
          </p:cNvPr>
          <p:cNvSpPr txBox="1"/>
          <p:nvPr/>
        </p:nvSpPr>
        <p:spPr>
          <a:xfrm>
            <a:off x="3047268" y="4535373"/>
            <a:ext cx="6097464" cy="1016945"/>
          </a:xfrm>
          <a:prstGeom prst="rect">
            <a:avLst/>
          </a:prstGeom>
          <a:noFill/>
        </p:spPr>
        <p:txBody>
          <a:bodyPr wrap="square">
            <a:spAutoFit/>
          </a:bodyPr>
          <a:lstStyle/>
          <a:p>
            <a:pPr indent="2540" algn="ctr" rtl="1">
              <a:lnSpc>
                <a:spcPct val="150000"/>
              </a:lnSpc>
              <a:spcAft>
                <a:spcPts val="1000"/>
              </a:spcAft>
            </a:pPr>
            <a:r>
              <a:rPr lang="fa-IR" sz="1800" dirty="0">
                <a:effectLst/>
                <a:latin typeface="B Nazanin" panose="00000400000000000000" pitchFamily="2" charset="-78"/>
                <a:ea typeface="Calibri" panose="020F0502020204030204" pitchFamily="34" charset="0"/>
                <a:cs typeface="B Nazanin" panose="00000400000000000000" pitchFamily="2" charset="-78"/>
              </a:rPr>
              <a:t>استاد راهنما</a:t>
            </a:r>
            <a:r>
              <a:rPr lang="en-US" sz="1800" dirty="0">
                <a:effectLst/>
                <a:latin typeface="B Nazanin" panose="00000400000000000000" pitchFamily="2" charset="-78"/>
                <a:ea typeface="Calibri" panose="020F0502020204030204" pitchFamily="34" charset="0"/>
                <a:cs typeface="B Nazanin" panose="00000400000000000000" pitchFamily="2" charset="-78"/>
              </a:rPr>
              <a:t>: </a:t>
            </a:r>
            <a:endParaRPr lang="en-US" sz="1800" dirty="0">
              <a:effectLst/>
              <a:latin typeface="Times New Roman" panose="02020603050405020304" pitchFamily="18" charset="0"/>
              <a:ea typeface="Calibri" panose="020F0502020204030204" pitchFamily="34" charset="0"/>
              <a:cs typeface="B Nazanin" panose="00000400000000000000" pitchFamily="2" charset="-78"/>
            </a:endParaRPr>
          </a:p>
          <a:p>
            <a:pPr indent="2540" algn="ctr" rtl="1">
              <a:lnSpc>
                <a:spcPct val="150000"/>
              </a:lnSpc>
              <a:spcAft>
                <a:spcPts val="1000"/>
              </a:spcAft>
            </a:pPr>
            <a:r>
              <a:rPr lang="fa-IR" sz="1800" dirty="0">
                <a:effectLst/>
                <a:latin typeface="B Nazanin" panose="00000400000000000000" pitchFamily="2" charset="-78"/>
                <a:ea typeface="Calibri" panose="020F0502020204030204" pitchFamily="34" charset="0"/>
                <a:cs typeface="B Nazanin" panose="00000400000000000000" pitchFamily="2" charset="-78"/>
              </a:rPr>
              <a:t>دکتر مهدی اسلامی</a:t>
            </a:r>
            <a:endParaRPr lang="en-US" sz="1800" dirty="0">
              <a:effectLst/>
              <a:latin typeface="Times New Roman" panose="02020603050405020304" pitchFamily="18" charset="0"/>
              <a:ea typeface="Calibri" panose="020F0502020204030204" pitchFamily="34" charset="0"/>
              <a:cs typeface="B Nazanin" panose="00000400000000000000" pitchFamily="2" charset="-78"/>
            </a:endParaRPr>
          </a:p>
        </p:txBody>
      </p:sp>
      <p:sp>
        <p:nvSpPr>
          <p:cNvPr id="11" name="TextBox 10">
            <a:extLst>
              <a:ext uri="{FF2B5EF4-FFF2-40B4-BE49-F238E27FC236}">
                <a16:creationId xmlns:a16="http://schemas.microsoft.com/office/drawing/2014/main" id="{0F859F94-8414-EB44-A581-8930780906F3}"/>
              </a:ext>
            </a:extLst>
          </p:cNvPr>
          <p:cNvSpPr txBox="1"/>
          <p:nvPr/>
        </p:nvSpPr>
        <p:spPr>
          <a:xfrm>
            <a:off x="5932610" y="4535372"/>
            <a:ext cx="6097464" cy="1016945"/>
          </a:xfrm>
          <a:prstGeom prst="rect">
            <a:avLst/>
          </a:prstGeom>
          <a:noFill/>
        </p:spPr>
        <p:txBody>
          <a:bodyPr wrap="square">
            <a:spAutoFit/>
          </a:bodyPr>
          <a:lstStyle/>
          <a:p>
            <a:pPr indent="2540" algn="ctr" rtl="1">
              <a:lnSpc>
                <a:spcPct val="150000"/>
              </a:lnSpc>
              <a:spcAft>
                <a:spcPts val="1000"/>
              </a:spcAft>
            </a:pPr>
            <a:r>
              <a:rPr lang="fa-IR" sz="1800" dirty="0">
                <a:effectLst/>
                <a:latin typeface="B Nazanin" panose="00000400000000000000" pitchFamily="2" charset="-78"/>
                <a:ea typeface="Calibri" panose="020F0502020204030204" pitchFamily="34" charset="0"/>
                <a:cs typeface="B Nazanin" panose="00000400000000000000" pitchFamily="2" charset="-78"/>
              </a:rPr>
              <a:t>استاد مشاور:</a:t>
            </a:r>
            <a:endParaRPr lang="en-US" sz="1800" dirty="0">
              <a:effectLst/>
              <a:latin typeface="Times New Roman" panose="02020603050405020304" pitchFamily="18" charset="0"/>
              <a:ea typeface="Calibri" panose="020F0502020204030204" pitchFamily="34" charset="0"/>
              <a:cs typeface="B Nazanin" panose="00000400000000000000" pitchFamily="2" charset="-78"/>
            </a:endParaRPr>
          </a:p>
          <a:p>
            <a:pPr indent="2540" algn="ctr" rtl="1">
              <a:lnSpc>
                <a:spcPct val="150000"/>
              </a:lnSpc>
              <a:spcAft>
                <a:spcPts val="1000"/>
              </a:spcAft>
            </a:pPr>
            <a:r>
              <a:rPr lang="fa-IR" sz="1800" dirty="0">
                <a:effectLst/>
                <a:latin typeface="B Nazanin" panose="00000400000000000000" pitchFamily="2" charset="-78"/>
                <a:ea typeface="Calibri" panose="020F0502020204030204" pitchFamily="34" charset="0"/>
                <a:cs typeface="B Nazanin" panose="00000400000000000000" pitchFamily="2" charset="-78"/>
              </a:rPr>
              <a:t>دکتر حمیده برغمدی</a:t>
            </a:r>
            <a:endParaRPr lang="en-US" sz="1800" dirty="0">
              <a:effectLst/>
              <a:latin typeface="Times New Roman" panose="02020603050405020304" pitchFamily="18" charset="0"/>
              <a:ea typeface="Calibri" panose="020F0502020204030204" pitchFamily="34" charset="0"/>
              <a:cs typeface="B Nazanin" panose="00000400000000000000" pitchFamily="2" charset="-78"/>
            </a:endParaRPr>
          </a:p>
        </p:txBody>
      </p:sp>
      <p:sp>
        <p:nvSpPr>
          <p:cNvPr id="13" name="TextBox 12">
            <a:extLst>
              <a:ext uri="{FF2B5EF4-FFF2-40B4-BE49-F238E27FC236}">
                <a16:creationId xmlns:a16="http://schemas.microsoft.com/office/drawing/2014/main" id="{DDBFD7F2-494B-713B-9038-DD5A24D18538}"/>
              </a:ext>
            </a:extLst>
          </p:cNvPr>
          <p:cNvSpPr txBox="1"/>
          <p:nvPr/>
        </p:nvSpPr>
        <p:spPr>
          <a:xfrm>
            <a:off x="161926" y="4528354"/>
            <a:ext cx="6097464" cy="1008609"/>
          </a:xfrm>
          <a:prstGeom prst="rect">
            <a:avLst/>
          </a:prstGeom>
          <a:noFill/>
        </p:spPr>
        <p:txBody>
          <a:bodyPr wrap="square">
            <a:spAutoFit/>
          </a:bodyPr>
          <a:lstStyle/>
          <a:p>
            <a:pPr indent="2540" algn="ctr" rtl="1">
              <a:lnSpc>
                <a:spcPct val="150000"/>
              </a:lnSpc>
              <a:spcAft>
                <a:spcPts val="1000"/>
              </a:spcAft>
            </a:pPr>
            <a:r>
              <a:rPr lang="fa-IR" sz="1800" dirty="0">
                <a:effectLst/>
                <a:latin typeface="B Nazanin" panose="00000400000000000000" pitchFamily="2" charset="-78"/>
                <a:ea typeface="Calibri" panose="020F0502020204030204" pitchFamily="34" charset="0"/>
                <a:cs typeface="B Nazanin" panose="00000400000000000000" pitchFamily="2" charset="-78"/>
              </a:rPr>
              <a:t>نگارش:</a:t>
            </a:r>
          </a:p>
          <a:p>
            <a:pPr indent="2540" algn="ctr" rtl="1">
              <a:lnSpc>
                <a:spcPct val="150000"/>
              </a:lnSpc>
              <a:spcAft>
                <a:spcPts val="1000"/>
              </a:spcAft>
            </a:pPr>
            <a:r>
              <a:rPr lang="fa-IR" sz="1800" dirty="0">
                <a:effectLst/>
                <a:latin typeface="B Zar" panose="00000400000000000000" pitchFamily="2" charset="-78"/>
                <a:ea typeface="Calibri" panose="020F0502020204030204" pitchFamily="34" charset="0"/>
                <a:cs typeface="B Nazanin" panose="00000400000000000000" pitchFamily="2" charset="-78"/>
              </a:rPr>
              <a:t>احمد </a:t>
            </a:r>
            <a:r>
              <a:rPr lang="fa-IR" sz="1800" dirty="0">
                <a:effectLst/>
                <a:latin typeface="Tahoma" panose="020B0604030504040204" pitchFamily="34" charset="0"/>
                <a:ea typeface="Calibri" panose="020F0502020204030204" pitchFamily="34" charset="0"/>
                <a:cs typeface="B Mitra" panose="00000400000000000000" pitchFamily="2" charset="-78"/>
              </a:rPr>
              <a:t>جاسم غیاض غیاض</a:t>
            </a:r>
            <a:endParaRPr lang="en-US" dirty="0"/>
          </a:p>
        </p:txBody>
      </p:sp>
    </p:spTree>
    <p:extLst>
      <p:ext uri="{BB962C8B-B14F-4D97-AF65-F5344CB8AC3E}">
        <p14:creationId xmlns:p14="http://schemas.microsoft.com/office/powerpoint/2010/main" val="3208443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3C4D1-D9E0-4EB9-B140-95BF288583E5}"/>
              </a:ext>
            </a:extLst>
          </p:cNvPr>
          <p:cNvSpPr>
            <a:spLocks noGrp="1"/>
          </p:cNvSpPr>
          <p:nvPr>
            <p:ph type="title"/>
          </p:nvPr>
        </p:nvSpPr>
        <p:spPr/>
        <p:txBody>
          <a:bodyPr/>
          <a:lstStyle/>
          <a:p>
            <a:pPr algn="r" rtl="1"/>
            <a:r>
              <a:rPr lang="fa-IR" dirty="0">
                <a:cs typeface="B Nazanin" panose="00000400000000000000" pitchFamily="2" charset="-78"/>
              </a:rPr>
              <a:t>5- روش پیشنهادی</a:t>
            </a:r>
            <a:endParaRPr lang="en-US" dirty="0"/>
          </a:p>
        </p:txBody>
      </p:sp>
      <p:sp>
        <p:nvSpPr>
          <p:cNvPr id="4" name="Slide Number Placeholder 3">
            <a:extLst>
              <a:ext uri="{FF2B5EF4-FFF2-40B4-BE49-F238E27FC236}">
                <a16:creationId xmlns:a16="http://schemas.microsoft.com/office/drawing/2014/main" id="{CEC10BA7-7A6D-4E18-BBC4-28FE837C2834}"/>
              </a:ext>
            </a:extLst>
          </p:cNvPr>
          <p:cNvSpPr>
            <a:spLocks noGrp="1"/>
          </p:cNvSpPr>
          <p:nvPr>
            <p:ph type="sldNum" sz="quarter" idx="12"/>
          </p:nvPr>
        </p:nvSpPr>
        <p:spPr/>
        <p:txBody>
          <a:bodyPr/>
          <a:lstStyle/>
          <a:p>
            <a:fld id="{4CDB7968-9B0D-408D-81F3-729206B9D17E}" type="slidenum">
              <a:rPr lang="en-US" smtClean="0"/>
              <a:t>10</a:t>
            </a:fld>
            <a:endParaRPr lang="en-US"/>
          </a:p>
        </p:txBody>
      </p:sp>
      <p:pic>
        <p:nvPicPr>
          <p:cNvPr id="8" name="Content Placeholder 7">
            <a:extLst>
              <a:ext uri="{FF2B5EF4-FFF2-40B4-BE49-F238E27FC236}">
                <a16:creationId xmlns:a16="http://schemas.microsoft.com/office/drawing/2014/main" id="{C26F5303-04CF-E386-CA40-49AD527305DA}"/>
              </a:ext>
            </a:extLst>
          </p:cNvPr>
          <p:cNvPicPr>
            <a:picLocks noGrp="1" noChangeAspect="1"/>
          </p:cNvPicPr>
          <p:nvPr>
            <p:ph idx="1"/>
          </p:nvPr>
        </p:nvPicPr>
        <p:blipFill>
          <a:blip r:embed="rId2"/>
          <a:stretch>
            <a:fillRect/>
          </a:stretch>
        </p:blipFill>
        <p:spPr>
          <a:xfrm>
            <a:off x="2500312" y="2567781"/>
            <a:ext cx="7191375" cy="2867025"/>
          </a:xfrm>
        </p:spPr>
      </p:pic>
    </p:spTree>
    <p:extLst>
      <p:ext uri="{BB962C8B-B14F-4D97-AF65-F5344CB8AC3E}">
        <p14:creationId xmlns:p14="http://schemas.microsoft.com/office/powerpoint/2010/main" val="2086281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A9419-4AAA-44BB-9DD9-454233615795}"/>
              </a:ext>
            </a:extLst>
          </p:cNvPr>
          <p:cNvSpPr>
            <a:spLocks noGrp="1"/>
          </p:cNvSpPr>
          <p:nvPr>
            <p:ph type="title"/>
          </p:nvPr>
        </p:nvSpPr>
        <p:spPr/>
        <p:txBody>
          <a:bodyPr/>
          <a:lstStyle/>
          <a:p>
            <a:pPr algn="r" rtl="1"/>
            <a:r>
              <a:rPr lang="fa-IR" dirty="0">
                <a:cs typeface="B Nazanin" panose="00000400000000000000" pitchFamily="2" charset="-78"/>
              </a:rPr>
              <a:t>5- روش پیشنهادی</a:t>
            </a:r>
            <a:br>
              <a:rPr lang="fa-IR" dirty="0">
                <a:cs typeface="B Nazanin" panose="00000400000000000000" pitchFamily="2" charset="-78"/>
              </a:rPr>
            </a:br>
            <a:r>
              <a:rPr lang="fa-IR" dirty="0">
                <a:cs typeface="B Nazanin" panose="00000400000000000000" pitchFamily="2" charset="-78"/>
              </a:rPr>
              <a:t>	</a:t>
            </a:r>
            <a:r>
              <a:rPr lang="fa-IR" sz="2800" dirty="0">
                <a:cs typeface="B Nazanin" panose="00000400000000000000" pitchFamily="2" charset="-78"/>
              </a:rPr>
              <a:t>5-1- پایگاه داده</a:t>
            </a:r>
            <a:endParaRPr lang="en-US" sz="2400" dirty="0"/>
          </a:p>
        </p:txBody>
      </p:sp>
      <p:sp>
        <p:nvSpPr>
          <p:cNvPr id="4" name="Slide Number Placeholder 3">
            <a:extLst>
              <a:ext uri="{FF2B5EF4-FFF2-40B4-BE49-F238E27FC236}">
                <a16:creationId xmlns:a16="http://schemas.microsoft.com/office/drawing/2014/main" id="{75A65CAD-CB4D-401F-B311-72EA11B3AE9A}"/>
              </a:ext>
            </a:extLst>
          </p:cNvPr>
          <p:cNvSpPr>
            <a:spLocks noGrp="1"/>
          </p:cNvSpPr>
          <p:nvPr>
            <p:ph type="sldNum" sz="quarter" idx="12"/>
          </p:nvPr>
        </p:nvSpPr>
        <p:spPr/>
        <p:txBody>
          <a:bodyPr/>
          <a:lstStyle/>
          <a:p>
            <a:fld id="{4CDB7968-9B0D-408D-81F3-729206B9D17E}" type="slidenum">
              <a:rPr lang="en-US" smtClean="0"/>
              <a:t>11</a:t>
            </a:fld>
            <a:endParaRPr lang="en-US"/>
          </a:p>
        </p:txBody>
      </p:sp>
      <p:pic>
        <p:nvPicPr>
          <p:cNvPr id="3" name="Picture 2" descr="figure2">
            <a:extLst>
              <a:ext uri="{FF2B5EF4-FFF2-40B4-BE49-F238E27FC236}">
                <a16:creationId xmlns:a16="http://schemas.microsoft.com/office/drawing/2014/main" id="{215B184D-D307-2E5D-C2AE-9B374CCD1578}"/>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4753" y="1690688"/>
            <a:ext cx="4715510" cy="4411980"/>
          </a:xfrm>
          <a:prstGeom prst="rect">
            <a:avLst/>
          </a:prstGeom>
          <a:noFill/>
          <a:ln>
            <a:noFill/>
          </a:ln>
        </p:spPr>
      </p:pic>
      <p:sp>
        <p:nvSpPr>
          <p:cNvPr id="8" name="TextBox 7">
            <a:extLst>
              <a:ext uri="{FF2B5EF4-FFF2-40B4-BE49-F238E27FC236}">
                <a16:creationId xmlns:a16="http://schemas.microsoft.com/office/drawing/2014/main" id="{84752E53-726B-3E5F-F60B-B9632381A2D0}"/>
              </a:ext>
            </a:extLst>
          </p:cNvPr>
          <p:cNvSpPr txBox="1"/>
          <p:nvPr/>
        </p:nvSpPr>
        <p:spPr>
          <a:xfrm>
            <a:off x="5495192" y="1738152"/>
            <a:ext cx="5987562" cy="2806538"/>
          </a:xfrm>
          <a:prstGeom prst="rect">
            <a:avLst/>
          </a:prstGeom>
          <a:noFill/>
        </p:spPr>
        <p:txBody>
          <a:bodyPr wrap="square">
            <a:spAutoFit/>
          </a:bodyPr>
          <a:lstStyle/>
          <a:p>
            <a:pPr marL="285750" indent="-285750" algn="justLow" rtl="1">
              <a:lnSpc>
                <a:spcPct val="150000"/>
              </a:lnSpc>
              <a:buFont typeface="Arial" panose="020B0604020202020204" pitchFamily="34" charset="0"/>
              <a:buChar char="•"/>
            </a:pPr>
            <a:r>
              <a:rPr lang="fa-IR" sz="1700" b="0" dirty="0">
                <a:effectLst/>
                <a:latin typeface="Times New Roman" panose="02020603050405020304" pitchFamily="18" charset="0"/>
                <a:ea typeface="Calibri" panose="020F0502020204030204" pitchFamily="34" charset="0"/>
                <a:cs typeface="B Nazanin" panose="00000400000000000000" pitchFamily="2" charset="-78"/>
              </a:rPr>
              <a:t>اولین مرحله، دریافت داده‌های مورد نیاز برای پردازش است. در مطالعه ما، داده‌های 55 بیمار با چاقی شدید (میانگین سنی9.1 </a:t>
            </a:r>
            <a:r>
              <a:rPr lang="fa-IR" sz="1700" b="0" dirty="0">
                <a:effectLst/>
                <a:ea typeface="Calibri" panose="020F0502020204030204" pitchFamily="34" charset="0"/>
                <a:cs typeface="Calibri" panose="020F0502020204030204" pitchFamily="34" charset="0"/>
              </a:rPr>
              <a:t>±</a:t>
            </a:r>
            <a:r>
              <a:rPr lang="fa-IR" sz="1700" b="0" dirty="0">
                <a:effectLst/>
                <a:latin typeface="Times New Roman" panose="02020603050405020304" pitchFamily="18" charset="0"/>
                <a:ea typeface="Calibri" panose="020F0502020204030204" pitchFamily="34" charset="0"/>
                <a:cs typeface="B Nazanin" panose="00000400000000000000" pitchFamily="2" charset="-78"/>
              </a:rPr>
              <a:t> 40.1 ، میانگین </a:t>
            </a:r>
            <a:r>
              <a:rPr lang="en-US" sz="1700" b="0" dirty="0">
                <a:effectLst/>
                <a:latin typeface="Times New Roman" panose="02020603050405020304" pitchFamily="18" charset="0"/>
                <a:ea typeface="Calibri" panose="020F0502020204030204" pitchFamily="34" charset="0"/>
                <a:cs typeface="B Nazanin" panose="00000400000000000000" pitchFamily="2" charset="-78"/>
              </a:rPr>
              <a:t>BMI </a:t>
            </a:r>
            <a:r>
              <a:rPr lang="fa-IR" sz="1700" b="0" dirty="0">
                <a:effectLst/>
                <a:latin typeface="Times New Roman" panose="02020603050405020304" pitchFamily="18" charset="0"/>
                <a:ea typeface="Calibri" panose="020F0502020204030204" pitchFamily="34" charset="0"/>
                <a:cs typeface="B Nazanin" panose="00000400000000000000" pitchFamily="2" charset="-78"/>
              </a:rPr>
              <a:t> برابر5.6 </a:t>
            </a:r>
            <a:r>
              <a:rPr lang="fa-IR" sz="1700" b="0" dirty="0">
                <a:effectLst/>
                <a:ea typeface="Calibri" panose="020F0502020204030204" pitchFamily="34" charset="0"/>
                <a:cs typeface="Calibri" panose="020F0502020204030204" pitchFamily="34" charset="0"/>
              </a:rPr>
              <a:t>±</a:t>
            </a:r>
            <a:r>
              <a:rPr lang="fa-IR" sz="1700" b="0" dirty="0">
                <a:effectLst/>
                <a:latin typeface="Times New Roman" panose="02020603050405020304" pitchFamily="18" charset="0"/>
                <a:ea typeface="Calibri" panose="020F0502020204030204" pitchFamily="34" charset="0"/>
                <a:cs typeface="B Nazanin" panose="00000400000000000000" pitchFamily="2" charset="-78"/>
              </a:rPr>
              <a:t> 45.9) استفاده خواهد شد. داده‌های سونوگرافی در دانشگاه پزشکی ورشو - لهستان به دست آمد. این مطالعه توسط کمیته اخلاقی در دانشگاه پزشکی ورشو تأیید شد و همه بیماران آگاهانه اکوکاردیوگرافی و معاینه سونوگرافی شکم را دادند. به عنوان بخشی از پروتکل معمول در بخش جراحی عمومی، پیوند و کبد ، در دانشگاه پزشکی ورشو - لهستان ، هر بیمار در طی جراحی چاقی تحت بیوپسی کبد قرار گرفت</a:t>
            </a:r>
            <a:endParaRPr lang="en-US" sz="1700" dirty="0"/>
          </a:p>
        </p:txBody>
      </p:sp>
      <p:graphicFrame>
        <p:nvGraphicFramePr>
          <p:cNvPr id="10" name="Table 9">
            <a:extLst>
              <a:ext uri="{FF2B5EF4-FFF2-40B4-BE49-F238E27FC236}">
                <a16:creationId xmlns:a16="http://schemas.microsoft.com/office/drawing/2014/main" id="{2EC42B4E-65F0-1002-5DE6-7F7E3BA0A22A}"/>
              </a:ext>
            </a:extLst>
          </p:cNvPr>
          <p:cNvGraphicFramePr>
            <a:graphicFrameLocks noGrp="1"/>
          </p:cNvGraphicFramePr>
          <p:nvPr>
            <p:extLst>
              <p:ext uri="{D42A27DB-BD31-4B8C-83A1-F6EECF244321}">
                <p14:modId xmlns:p14="http://schemas.microsoft.com/office/powerpoint/2010/main" val="195553010"/>
              </p:ext>
            </p:extLst>
          </p:nvPr>
        </p:nvGraphicFramePr>
        <p:xfrm>
          <a:off x="6471139" y="4948973"/>
          <a:ext cx="3835327" cy="1003094"/>
        </p:xfrm>
        <a:graphic>
          <a:graphicData uri="http://schemas.openxmlformats.org/drawingml/2006/table">
            <a:tbl>
              <a:tblPr rtl="1" firstRow="1" firstCol="1" bandRow="1">
                <a:tableStyleId>{5C22544A-7EE6-4342-B048-85BDC9FD1C3A}</a:tableStyleId>
              </a:tblPr>
              <a:tblGrid>
                <a:gridCol w="818198">
                  <a:extLst>
                    <a:ext uri="{9D8B030D-6E8A-4147-A177-3AD203B41FA5}">
                      <a16:colId xmlns:a16="http://schemas.microsoft.com/office/drawing/2014/main" val="1944532942"/>
                    </a:ext>
                  </a:extLst>
                </a:gridCol>
                <a:gridCol w="799148">
                  <a:extLst>
                    <a:ext uri="{9D8B030D-6E8A-4147-A177-3AD203B41FA5}">
                      <a16:colId xmlns:a16="http://schemas.microsoft.com/office/drawing/2014/main" val="1252781895"/>
                    </a:ext>
                  </a:extLst>
                </a:gridCol>
                <a:gridCol w="762635">
                  <a:extLst>
                    <a:ext uri="{9D8B030D-6E8A-4147-A177-3AD203B41FA5}">
                      <a16:colId xmlns:a16="http://schemas.microsoft.com/office/drawing/2014/main" val="40565329"/>
                    </a:ext>
                  </a:extLst>
                </a:gridCol>
                <a:gridCol w="743169">
                  <a:extLst>
                    <a:ext uri="{9D8B030D-6E8A-4147-A177-3AD203B41FA5}">
                      <a16:colId xmlns:a16="http://schemas.microsoft.com/office/drawing/2014/main" val="2054227525"/>
                    </a:ext>
                  </a:extLst>
                </a:gridCol>
                <a:gridCol w="712177">
                  <a:extLst>
                    <a:ext uri="{9D8B030D-6E8A-4147-A177-3AD203B41FA5}">
                      <a16:colId xmlns:a16="http://schemas.microsoft.com/office/drawing/2014/main" val="2739019704"/>
                    </a:ext>
                  </a:extLst>
                </a:gridCol>
              </a:tblGrid>
              <a:tr h="501547">
                <a:tc>
                  <a:txBody>
                    <a:bodyPr/>
                    <a:lstStyle/>
                    <a:p>
                      <a:pPr algn="ctr" rtl="0">
                        <a:lnSpc>
                          <a:spcPct val="150000"/>
                        </a:lnSpc>
                        <a:spcAft>
                          <a:spcPts val="1000"/>
                        </a:spcAft>
                      </a:pPr>
                      <a:r>
                        <a:rPr lang="fa-IR" sz="2000" dirty="0">
                          <a:effectLst/>
                          <a:cs typeface="B Nazanin" panose="00000400000000000000" pitchFamily="2" charset="-78"/>
                        </a:rPr>
                        <a:t>گرید 3</a:t>
                      </a:r>
                      <a:endParaRPr lang="en-US" sz="2000" b="1" dirty="0">
                        <a:effectLst/>
                        <a:latin typeface="Times New Roman" panose="02020603050405020304" pitchFamily="18" charset="0"/>
                        <a:ea typeface="Calibri" panose="020F0502020204030204" pitchFamily="34" charset="0"/>
                        <a:cs typeface="B Nazanin" panose="00000400000000000000" pitchFamily="2" charset="-78"/>
                      </a:endParaRPr>
                    </a:p>
                  </a:txBody>
                  <a:tcPr marL="68580" marR="68580" marT="0" marB="0"/>
                </a:tc>
                <a:tc>
                  <a:txBody>
                    <a:bodyPr/>
                    <a:lstStyle/>
                    <a:p>
                      <a:pPr algn="ctr" rtl="0">
                        <a:lnSpc>
                          <a:spcPct val="150000"/>
                        </a:lnSpc>
                        <a:spcAft>
                          <a:spcPts val="1000"/>
                        </a:spcAft>
                      </a:pPr>
                      <a:r>
                        <a:rPr lang="fa-IR" sz="2000" dirty="0">
                          <a:effectLst/>
                          <a:cs typeface="B Nazanin" panose="00000400000000000000" pitchFamily="2" charset="-78"/>
                        </a:rPr>
                        <a:t>گرید 2</a:t>
                      </a:r>
                      <a:endParaRPr lang="en-US" sz="2000" b="1" dirty="0">
                        <a:effectLst/>
                        <a:latin typeface="Times New Roman" panose="02020603050405020304" pitchFamily="18" charset="0"/>
                        <a:ea typeface="Calibri" panose="020F0502020204030204" pitchFamily="34" charset="0"/>
                        <a:cs typeface="B Nazanin" panose="00000400000000000000" pitchFamily="2" charset="-78"/>
                      </a:endParaRPr>
                    </a:p>
                  </a:txBody>
                  <a:tcPr marL="68580" marR="68580" marT="0" marB="0"/>
                </a:tc>
                <a:tc>
                  <a:txBody>
                    <a:bodyPr/>
                    <a:lstStyle/>
                    <a:p>
                      <a:pPr algn="ctr" rtl="0">
                        <a:lnSpc>
                          <a:spcPct val="150000"/>
                        </a:lnSpc>
                        <a:spcAft>
                          <a:spcPts val="1000"/>
                        </a:spcAft>
                      </a:pPr>
                      <a:r>
                        <a:rPr lang="fa-IR" sz="2000">
                          <a:effectLst/>
                          <a:cs typeface="B Nazanin" panose="00000400000000000000" pitchFamily="2" charset="-78"/>
                        </a:rPr>
                        <a:t>گرید 1</a:t>
                      </a:r>
                      <a:endParaRPr lang="en-US" sz="2000" b="1">
                        <a:effectLst/>
                        <a:latin typeface="Times New Roman" panose="02020603050405020304" pitchFamily="18" charset="0"/>
                        <a:ea typeface="Calibri" panose="020F0502020204030204" pitchFamily="34" charset="0"/>
                        <a:cs typeface="B Nazanin" panose="00000400000000000000" pitchFamily="2" charset="-78"/>
                      </a:endParaRPr>
                    </a:p>
                  </a:txBody>
                  <a:tcPr marL="68580" marR="68580" marT="0" marB="0"/>
                </a:tc>
                <a:tc>
                  <a:txBody>
                    <a:bodyPr/>
                    <a:lstStyle/>
                    <a:p>
                      <a:pPr algn="ctr" rtl="0">
                        <a:lnSpc>
                          <a:spcPct val="150000"/>
                        </a:lnSpc>
                        <a:spcAft>
                          <a:spcPts val="1000"/>
                        </a:spcAft>
                      </a:pPr>
                      <a:r>
                        <a:rPr lang="fa-IR" sz="2000">
                          <a:effectLst/>
                          <a:cs typeface="B Nazanin" panose="00000400000000000000" pitchFamily="2" charset="-78"/>
                        </a:rPr>
                        <a:t>سالم</a:t>
                      </a:r>
                      <a:endParaRPr lang="en-US" sz="2000" b="1">
                        <a:effectLst/>
                        <a:latin typeface="Times New Roman" panose="02020603050405020304" pitchFamily="18" charset="0"/>
                        <a:ea typeface="Calibri" panose="020F0502020204030204" pitchFamily="34" charset="0"/>
                        <a:cs typeface="B Nazanin" panose="00000400000000000000" pitchFamily="2" charset="-78"/>
                      </a:endParaRPr>
                    </a:p>
                  </a:txBody>
                  <a:tcPr marL="68580" marR="68580" marT="0" marB="0"/>
                </a:tc>
                <a:tc>
                  <a:txBody>
                    <a:bodyPr/>
                    <a:lstStyle/>
                    <a:p>
                      <a:pPr algn="ctr" rtl="0">
                        <a:lnSpc>
                          <a:spcPct val="150000"/>
                        </a:lnSpc>
                        <a:spcAft>
                          <a:spcPts val="1000"/>
                        </a:spcAft>
                      </a:pPr>
                      <a:r>
                        <a:rPr lang="fa-IR" sz="2000">
                          <a:effectLst/>
                          <a:cs typeface="B Nazanin" panose="00000400000000000000" pitchFamily="2" charset="-78"/>
                        </a:rPr>
                        <a:t> </a:t>
                      </a:r>
                      <a:endParaRPr lang="en-US" sz="2000" b="1">
                        <a:effectLst/>
                        <a:latin typeface="Times New Roman" panose="02020603050405020304" pitchFamily="18" charset="0"/>
                        <a:ea typeface="Calibri" panose="020F0502020204030204" pitchFamily="34" charset="0"/>
                        <a:cs typeface="B Nazanin" panose="00000400000000000000" pitchFamily="2" charset="-78"/>
                      </a:endParaRPr>
                    </a:p>
                  </a:txBody>
                  <a:tcPr marL="68580" marR="68580" marT="0" marB="0"/>
                </a:tc>
                <a:extLst>
                  <a:ext uri="{0D108BD9-81ED-4DB2-BD59-A6C34878D82A}">
                    <a16:rowId xmlns:a16="http://schemas.microsoft.com/office/drawing/2014/main" val="1800735498"/>
                  </a:ext>
                </a:extLst>
              </a:tr>
              <a:tr h="501547">
                <a:tc>
                  <a:txBody>
                    <a:bodyPr/>
                    <a:lstStyle/>
                    <a:p>
                      <a:pPr algn="ctr" rtl="1">
                        <a:lnSpc>
                          <a:spcPct val="150000"/>
                        </a:lnSpc>
                        <a:spcAft>
                          <a:spcPts val="1000"/>
                        </a:spcAft>
                      </a:pPr>
                      <a:r>
                        <a:rPr lang="fa-IR" sz="2000" b="0" dirty="0">
                          <a:solidFill>
                            <a:schemeClr val="tx1"/>
                          </a:solidFill>
                          <a:effectLst/>
                          <a:cs typeface="B Nazanin" panose="00000400000000000000" pitchFamily="2" charset="-78"/>
                        </a:rPr>
                        <a:t>130</a:t>
                      </a:r>
                      <a:endParaRPr lang="en-US" sz="2000" b="0" dirty="0">
                        <a:solidFill>
                          <a:schemeClr val="tx1"/>
                        </a:solidFill>
                        <a:effectLst/>
                        <a:latin typeface="Times New Roman" panose="02020603050405020304" pitchFamily="18" charset="0"/>
                        <a:ea typeface="Calibri" panose="020F0502020204030204" pitchFamily="34" charset="0"/>
                        <a:cs typeface="B Nazanin" panose="00000400000000000000" pitchFamily="2" charset="-78"/>
                      </a:endParaRPr>
                    </a:p>
                  </a:txBody>
                  <a:tcPr marL="68580" marR="68580" marT="0" marB="0">
                    <a:solidFill>
                      <a:schemeClr val="accent1">
                        <a:lumMod val="40000"/>
                        <a:lumOff val="60000"/>
                      </a:schemeClr>
                    </a:solidFill>
                  </a:tcPr>
                </a:tc>
                <a:tc>
                  <a:txBody>
                    <a:bodyPr/>
                    <a:lstStyle/>
                    <a:p>
                      <a:pPr algn="ctr" rtl="0">
                        <a:lnSpc>
                          <a:spcPct val="150000"/>
                        </a:lnSpc>
                        <a:spcAft>
                          <a:spcPts val="1000"/>
                        </a:spcAft>
                      </a:pPr>
                      <a:r>
                        <a:rPr lang="fa-IR" sz="2000" dirty="0">
                          <a:effectLst/>
                          <a:cs typeface="B Nazanin" panose="00000400000000000000" pitchFamily="2" charset="-78"/>
                        </a:rPr>
                        <a:t>120</a:t>
                      </a:r>
                      <a:endParaRPr lang="en-US" sz="2000" b="1" dirty="0">
                        <a:effectLst/>
                        <a:latin typeface="Times New Roman" panose="02020603050405020304" pitchFamily="18" charset="0"/>
                        <a:ea typeface="Calibri" panose="020F0502020204030204" pitchFamily="34" charset="0"/>
                        <a:cs typeface="B Nazanin" panose="00000400000000000000" pitchFamily="2" charset="-78"/>
                      </a:endParaRPr>
                    </a:p>
                  </a:txBody>
                  <a:tcPr marL="68580" marR="68580" marT="0" marB="0">
                    <a:solidFill>
                      <a:schemeClr val="accent1">
                        <a:lumMod val="40000"/>
                        <a:lumOff val="60000"/>
                      </a:schemeClr>
                    </a:solidFill>
                  </a:tcPr>
                </a:tc>
                <a:tc>
                  <a:txBody>
                    <a:bodyPr/>
                    <a:lstStyle/>
                    <a:p>
                      <a:pPr algn="ctr" rtl="0">
                        <a:lnSpc>
                          <a:spcPct val="150000"/>
                        </a:lnSpc>
                        <a:spcAft>
                          <a:spcPts val="1000"/>
                        </a:spcAft>
                      </a:pPr>
                      <a:r>
                        <a:rPr lang="fa-IR" sz="2000" dirty="0">
                          <a:effectLst/>
                          <a:cs typeface="B Nazanin" panose="00000400000000000000" pitchFamily="2" charset="-78"/>
                        </a:rPr>
                        <a:t>130</a:t>
                      </a:r>
                      <a:endParaRPr lang="en-US" sz="2000" b="1" dirty="0">
                        <a:effectLst/>
                        <a:latin typeface="Times New Roman" panose="02020603050405020304" pitchFamily="18" charset="0"/>
                        <a:ea typeface="Calibri" panose="020F0502020204030204" pitchFamily="34" charset="0"/>
                        <a:cs typeface="B Nazanin" panose="00000400000000000000" pitchFamily="2" charset="-78"/>
                      </a:endParaRPr>
                    </a:p>
                  </a:txBody>
                  <a:tcPr marL="68580" marR="68580" marT="0" marB="0">
                    <a:solidFill>
                      <a:schemeClr val="accent1">
                        <a:lumMod val="40000"/>
                        <a:lumOff val="60000"/>
                      </a:schemeClr>
                    </a:solidFill>
                  </a:tcPr>
                </a:tc>
                <a:tc>
                  <a:txBody>
                    <a:bodyPr/>
                    <a:lstStyle/>
                    <a:p>
                      <a:pPr algn="ctr" rtl="0">
                        <a:lnSpc>
                          <a:spcPct val="150000"/>
                        </a:lnSpc>
                        <a:spcAft>
                          <a:spcPts val="1000"/>
                        </a:spcAft>
                      </a:pPr>
                      <a:r>
                        <a:rPr lang="fa-IR" sz="2000" dirty="0">
                          <a:effectLst/>
                          <a:cs typeface="B Nazanin" panose="00000400000000000000" pitchFamily="2" charset="-78"/>
                        </a:rPr>
                        <a:t>170</a:t>
                      </a:r>
                      <a:endParaRPr lang="en-US" sz="2000" b="1" dirty="0">
                        <a:effectLst/>
                        <a:latin typeface="Times New Roman" panose="02020603050405020304" pitchFamily="18" charset="0"/>
                        <a:ea typeface="Calibri" panose="020F0502020204030204" pitchFamily="34" charset="0"/>
                        <a:cs typeface="B Nazanin" panose="00000400000000000000" pitchFamily="2" charset="-78"/>
                      </a:endParaRPr>
                    </a:p>
                  </a:txBody>
                  <a:tcPr marL="68580" marR="68580" marT="0" marB="0">
                    <a:solidFill>
                      <a:schemeClr val="accent1">
                        <a:lumMod val="40000"/>
                        <a:lumOff val="60000"/>
                      </a:schemeClr>
                    </a:solidFill>
                  </a:tcPr>
                </a:tc>
                <a:tc>
                  <a:txBody>
                    <a:bodyPr/>
                    <a:lstStyle/>
                    <a:p>
                      <a:pPr algn="ctr" rtl="0">
                        <a:lnSpc>
                          <a:spcPct val="150000"/>
                        </a:lnSpc>
                        <a:spcAft>
                          <a:spcPts val="1000"/>
                        </a:spcAft>
                      </a:pPr>
                      <a:r>
                        <a:rPr lang="fa-IR" sz="2000" dirty="0">
                          <a:effectLst/>
                          <a:cs typeface="B Nazanin" panose="00000400000000000000" pitchFamily="2" charset="-78"/>
                        </a:rPr>
                        <a:t>تعداد</a:t>
                      </a:r>
                      <a:endParaRPr lang="en-US" sz="2000" b="1" dirty="0">
                        <a:effectLst/>
                        <a:latin typeface="Times New Roman" panose="02020603050405020304" pitchFamily="18" charset="0"/>
                        <a:ea typeface="Calibri" panose="020F0502020204030204" pitchFamily="34" charset="0"/>
                        <a:cs typeface="B Nazanin" panose="00000400000000000000" pitchFamily="2" charset="-78"/>
                      </a:endParaRPr>
                    </a:p>
                  </a:txBody>
                  <a:tcPr marL="68580" marR="68580" marT="0" marB="0">
                    <a:solidFill>
                      <a:schemeClr val="accent1">
                        <a:lumMod val="40000"/>
                        <a:lumOff val="60000"/>
                      </a:schemeClr>
                    </a:solidFill>
                  </a:tcPr>
                </a:tc>
                <a:extLst>
                  <a:ext uri="{0D108BD9-81ED-4DB2-BD59-A6C34878D82A}">
                    <a16:rowId xmlns:a16="http://schemas.microsoft.com/office/drawing/2014/main" val="306354639"/>
                  </a:ext>
                </a:extLst>
              </a:tr>
            </a:tbl>
          </a:graphicData>
        </a:graphic>
      </p:graphicFrame>
    </p:spTree>
    <p:extLst>
      <p:ext uri="{BB962C8B-B14F-4D97-AF65-F5344CB8AC3E}">
        <p14:creationId xmlns:p14="http://schemas.microsoft.com/office/powerpoint/2010/main" val="26746477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14A83-5B6E-4869-915A-B864CE932A5B}"/>
              </a:ext>
            </a:extLst>
          </p:cNvPr>
          <p:cNvSpPr>
            <a:spLocks noGrp="1"/>
          </p:cNvSpPr>
          <p:nvPr>
            <p:ph type="title"/>
          </p:nvPr>
        </p:nvSpPr>
        <p:spPr>
          <a:xfrm>
            <a:off x="838200" y="365125"/>
            <a:ext cx="10515600" cy="1460500"/>
          </a:xfrm>
        </p:spPr>
        <p:txBody>
          <a:bodyPr>
            <a:normAutofit/>
          </a:bodyPr>
          <a:lstStyle/>
          <a:p>
            <a:pPr algn="r" rtl="1"/>
            <a:r>
              <a:rPr lang="fa-IR" dirty="0">
                <a:cs typeface="B Nazanin" panose="00000400000000000000" pitchFamily="2" charset="-78"/>
              </a:rPr>
              <a:t>5- روش پیشنهادی</a:t>
            </a:r>
            <a:br>
              <a:rPr lang="fa-IR" dirty="0">
                <a:cs typeface="B Nazanin" panose="00000400000000000000" pitchFamily="2" charset="-78"/>
              </a:rPr>
            </a:br>
            <a:r>
              <a:rPr lang="fa-IR" dirty="0">
                <a:cs typeface="B Nazanin" panose="00000400000000000000" pitchFamily="2" charset="-78"/>
              </a:rPr>
              <a:t>	</a:t>
            </a:r>
            <a:r>
              <a:rPr lang="fa-IR" sz="2800" dirty="0">
                <a:cs typeface="B Nazanin" panose="00000400000000000000" pitchFamily="2" charset="-78"/>
              </a:rPr>
              <a:t>5-2- پیش پردازش</a:t>
            </a:r>
            <a:endParaRPr lang="en-US" dirty="0"/>
          </a:p>
        </p:txBody>
      </p:sp>
      <p:sp>
        <p:nvSpPr>
          <p:cNvPr id="3" name="Content Placeholder 2">
            <a:extLst>
              <a:ext uri="{FF2B5EF4-FFF2-40B4-BE49-F238E27FC236}">
                <a16:creationId xmlns:a16="http://schemas.microsoft.com/office/drawing/2014/main" id="{4612B6E0-5AFC-484C-B75F-27326A66EB23}"/>
              </a:ext>
            </a:extLst>
          </p:cNvPr>
          <p:cNvSpPr>
            <a:spLocks noGrp="1"/>
          </p:cNvSpPr>
          <p:nvPr>
            <p:ph idx="1"/>
          </p:nvPr>
        </p:nvSpPr>
        <p:spPr>
          <a:xfrm>
            <a:off x="917331" y="1825625"/>
            <a:ext cx="10515600" cy="3696921"/>
          </a:xfrm>
        </p:spPr>
        <p:txBody>
          <a:bodyPr/>
          <a:lstStyle/>
          <a:p>
            <a:pPr algn="justLow" rtl="1">
              <a:lnSpc>
                <a:spcPct val="150000"/>
              </a:lnSpc>
              <a:spcAft>
                <a:spcPts val="1000"/>
              </a:spcAft>
            </a:pPr>
            <a:r>
              <a:rPr lang="fa-IR" sz="1800" dirty="0">
                <a:effectLst/>
                <a:latin typeface="Times New Roman" panose="02020603050405020304" pitchFamily="18" charset="0"/>
                <a:ea typeface="Calibri" panose="020F0502020204030204" pitchFamily="34" charset="0"/>
                <a:cs typeface="B Nazanin" panose="00000400000000000000" pitchFamily="2" charset="-78"/>
              </a:rPr>
              <a:t>اولین مرحله، استخراج ناحیه مطلوب است. این کار 2 مزیت دارد:</a:t>
            </a:r>
            <a:endParaRPr lang="en-US" sz="1800" dirty="0">
              <a:effectLst/>
              <a:latin typeface="Times New Roman" panose="02020603050405020304" pitchFamily="18" charset="0"/>
              <a:ea typeface="Calibri" panose="020F0502020204030204" pitchFamily="34" charset="0"/>
              <a:cs typeface="B Nazanin" panose="00000400000000000000" pitchFamily="2" charset="-78"/>
            </a:endParaRPr>
          </a:p>
          <a:p>
            <a:pPr algn="justLow" rtl="1">
              <a:lnSpc>
                <a:spcPct val="150000"/>
              </a:lnSpc>
              <a:spcAft>
                <a:spcPts val="1000"/>
              </a:spcAft>
            </a:pPr>
            <a:r>
              <a:rPr lang="fa-IR" sz="1800" dirty="0">
                <a:effectLst/>
                <a:latin typeface="Times New Roman" panose="02020603050405020304" pitchFamily="18" charset="0"/>
                <a:ea typeface="Calibri" panose="020F0502020204030204" pitchFamily="34" charset="0"/>
                <a:cs typeface="B Nazanin" panose="00000400000000000000" pitchFamily="2" charset="-78"/>
              </a:rPr>
              <a:t>1- از ورود نواحی زائد در داده ها جلوگیری می کند.</a:t>
            </a:r>
            <a:endParaRPr lang="en-US" sz="1800" dirty="0">
              <a:effectLst/>
              <a:latin typeface="Times New Roman" panose="02020603050405020304" pitchFamily="18" charset="0"/>
              <a:ea typeface="Calibri" panose="020F0502020204030204" pitchFamily="34" charset="0"/>
              <a:cs typeface="B Nazanin" panose="00000400000000000000" pitchFamily="2" charset="-78"/>
            </a:endParaRPr>
          </a:p>
          <a:p>
            <a:pPr algn="justLow" rtl="1">
              <a:lnSpc>
                <a:spcPct val="150000"/>
              </a:lnSpc>
              <a:spcAft>
                <a:spcPts val="1000"/>
              </a:spcAft>
            </a:pPr>
            <a:r>
              <a:rPr lang="fa-IR" sz="1800" dirty="0">
                <a:effectLst/>
                <a:latin typeface="Times New Roman" panose="02020603050405020304" pitchFamily="18" charset="0"/>
                <a:ea typeface="Calibri" panose="020F0502020204030204" pitchFamily="34" charset="0"/>
                <a:cs typeface="B Nazanin" panose="00000400000000000000" pitchFamily="2" charset="-78"/>
              </a:rPr>
              <a:t>2- با داشتن چندین ناحیه مطلوب، می توان داده ها را به صورت مصنوعی افزایش داد.</a:t>
            </a:r>
            <a:endParaRPr lang="en-US" sz="1800" dirty="0">
              <a:effectLst/>
              <a:latin typeface="Times New Roman" panose="02020603050405020304" pitchFamily="18" charset="0"/>
              <a:ea typeface="Calibri" panose="020F0502020204030204" pitchFamily="34" charset="0"/>
              <a:cs typeface="B Nazanin" panose="00000400000000000000" pitchFamily="2" charset="-78"/>
            </a:endParaRPr>
          </a:p>
        </p:txBody>
      </p:sp>
      <p:sp>
        <p:nvSpPr>
          <p:cNvPr id="4" name="Slide Number Placeholder 3">
            <a:extLst>
              <a:ext uri="{FF2B5EF4-FFF2-40B4-BE49-F238E27FC236}">
                <a16:creationId xmlns:a16="http://schemas.microsoft.com/office/drawing/2014/main" id="{CE4B424F-0D68-4D61-A1B1-AB8E1D4FCD67}"/>
              </a:ext>
            </a:extLst>
          </p:cNvPr>
          <p:cNvSpPr>
            <a:spLocks noGrp="1"/>
          </p:cNvSpPr>
          <p:nvPr>
            <p:ph type="sldNum" sz="quarter" idx="12"/>
          </p:nvPr>
        </p:nvSpPr>
        <p:spPr/>
        <p:txBody>
          <a:bodyPr/>
          <a:lstStyle/>
          <a:p>
            <a:fld id="{4CDB7968-9B0D-408D-81F3-729206B9D17E}" type="slidenum">
              <a:rPr lang="en-US" smtClean="0"/>
              <a:t>12</a:t>
            </a:fld>
            <a:endParaRPr lang="en-US"/>
          </a:p>
        </p:txBody>
      </p:sp>
      <p:pic>
        <p:nvPicPr>
          <p:cNvPr id="6" name="Picture 5">
            <a:extLst>
              <a:ext uri="{FF2B5EF4-FFF2-40B4-BE49-F238E27FC236}">
                <a16:creationId xmlns:a16="http://schemas.microsoft.com/office/drawing/2014/main" id="{4DAB1C07-6175-04A9-9C49-786912475BC6}"/>
              </a:ext>
            </a:extLst>
          </p:cNvPr>
          <p:cNvPicPr>
            <a:picLocks noChangeAspect="1"/>
          </p:cNvPicPr>
          <p:nvPr/>
        </p:nvPicPr>
        <p:blipFill>
          <a:blip r:embed="rId2">
            <a:extLst>
              <a:ext uri="{28A0092B-C50C-407E-A947-70E740481C1C}">
                <a14:useLocalDpi xmlns:a14="http://schemas.microsoft.com/office/drawing/2010/main" val="0"/>
              </a:ext>
            </a:extLst>
          </a:blip>
          <a:srcRect l="60303" r="1"/>
          <a:stretch/>
        </p:blipFill>
        <p:spPr bwMode="auto">
          <a:xfrm>
            <a:off x="1125414" y="3618279"/>
            <a:ext cx="3121373" cy="3103196"/>
          </a:xfrm>
          <a:prstGeom prst="rect">
            <a:avLst/>
          </a:prstGeom>
          <a:noFill/>
          <a:ln>
            <a:noFill/>
          </a:ln>
        </p:spPr>
      </p:pic>
      <p:pic>
        <p:nvPicPr>
          <p:cNvPr id="5" name="Picture 4">
            <a:extLst>
              <a:ext uri="{FF2B5EF4-FFF2-40B4-BE49-F238E27FC236}">
                <a16:creationId xmlns:a16="http://schemas.microsoft.com/office/drawing/2014/main" id="{9DB2D15C-7E9C-B63C-FAB8-E08B3A9A24FC}"/>
              </a:ext>
            </a:extLst>
          </p:cNvPr>
          <p:cNvPicPr>
            <a:picLocks noChangeAspect="1"/>
          </p:cNvPicPr>
          <p:nvPr/>
        </p:nvPicPr>
        <p:blipFill>
          <a:blip r:embed="rId2">
            <a:extLst>
              <a:ext uri="{28A0092B-C50C-407E-A947-70E740481C1C}">
                <a14:useLocalDpi xmlns:a14="http://schemas.microsoft.com/office/drawing/2010/main" val="0"/>
              </a:ext>
            </a:extLst>
          </a:blip>
          <a:srcRect r="42604"/>
          <a:stretch/>
        </p:blipFill>
        <p:spPr bwMode="auto">
          <a:xfrm>
            <a:off x="252291" y="485532"/>
            <a:ext cx="4513139" cy="3103196"/>
          </a:xfrm>
          <a:prstGeom prst="rect">
            <a:avLst/>
          </a:prstGeom>
          <a:noFill/>
          <a:ln>
            <a:noFill/>
          </a:ln>
        </p:spPr>
      </p:pic>
    </p:spTree>
    <p:extLst>
      <p:ext uri="{BB962C8B-B14F-4D97-AF65-F5344CB8AC3E}">
        <p14:creationId xmlns:p14="http://schemas.microsoft.com/office/powerpoint/2010/main" val="407218058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814A83-5B6E-4869-915A-B864CE932A5B}"/>
              </a:ext>
            </a:extLst>
          </p:cNvPr>
          <p:cNvSpPr>
            <a:spLocks noGrp="1"/>
          </p:cNvSpPr>
          <p:nvPr>
            <p:ph type="title"/>
          </p:nvPr>
        </p:nvSpPr>
        <p:spPr>
          <a:xfrm>
            <a:off x="838200" y="365125"/>
            <a:ext cx="10515600" cy="1460500"/>
          </a:xfrm>
        </p:spPr>
        <p:txBody>
          <a:bodyPr>
            <a:normAutofit/>
          </a:bodyPr>
          <a:lstStyle/>
          <a:p>
            <a:pPr algn="r" rtl="1"/>
            <a:r>
              <a:rPr lang="fa-IR" dirty="0">
                <a:cs typeface="B Nazanin" panose="00000400000000000000" pitchFamily="2" charset="-78"/>
              </a:rPr>
              <a:t>5- روش پیشنهادی</a:t>
            </a:r>
            <a:br>
              <a:rPr lang="fa-IR" dirty="0">
                <a:cs typeface="B Nazanin" panose="00000400000000000000" pitchFamily="2" charset="-78"/>
              </a:rPr>
            </a:br>
            <a:r>
              <a:rPr lang="fa-IR" dirty="0">
                <a:cs typeface="B Nazanin" panose="00000400000000000000" pitchFamily="2" charset="-78"/>
              </a:rPr>
              <a:t>	</a:t>
            </a:r>
            <a:r>
              <a:rPr lang="fa-IR" sz="2400" dirty="0">
                <a:cs typeface="B Nazanin" panose="00000400000000000000" pitchFamily="2" charset="-78"/>
              </a:rPr>
              <a:t>5-2- </a:t>
            </a:r>
            <a:r>
              <a:rPr lang="fa-IR" sz="2400" b="0" dirty="0">
                <a:effectLst/>
                <a:latin typeface="Times New Roman" panose="02020603050405020304" pitchFamily="18" charset="0"/>
                <a:ea typeface="Calibri" panose="020F0502020204030204" pitchFamily="34" charset="0"/>
                <a:cs typeface="B Nazanin" panose="00000400000000000000" pitchFamily="2" charset="-78"/>
              </a:rPr>
              <a:t>پردازش تصویر و استخراج ویژگی</a:t>
            </a:r>
            <a:endParaRPr lang="en-US" sz="1800" dirty="0"/>
          </a:p>
        </p:txBody>
      </p:sp>
      <p:sp>
        <p:nvSpPr>
          <p:cNvPr id="3" name="Content Placeholder 2">
            <a:extLst>
              <a:ext uri="{FF2B5EF4-FFF2-40B4-BE49-F238E27FC236}">
                <a16:creationId xmlns:a16="http://schemas.microsoft.com/office/drawing/2014/main" id="{4612B6E0-5AFC-484C-B75F-27326A66EB23}"/>
              </a:ext>
            </a:extLst>
          </p:cNvPr>
          <p:cNvSpPr>
            <a:spLocks noGrp="1"/>
          </p:cNvSpPr>
          <p:nvPr>
            <p:ph idx="1"/>
          </p:nvPr>
        </p:nvSpPr>
        <p:spPr>
          <a:xfrm>
            <a:off x="5987562" y="1943711"/>
            <a:ext cx="5366238" cy="3696921"/>
          </a:xfrm>
        </p:spPr>
        <p:txBody>
          <a:bodyPr>
            <a:normAutofit fontScale="92500"/>
          </a:bodyPr>
          <a:lstStyle/>
          <a:p>
            <a:pPr algn="justLow" rtl="1">
              <a:lnSpc>
                <a:spcPct val="150000"/>
              </a:lnSpc>
            </a:pPr>
            <a:r>
              <a:rPr lang="fa-IR" sz="1800" b="0" dirty="0">
                <a:effectLst/>
                <a:latin typeface="Times New Roman" panose="02020603050405020304" pitchFamily="18" charset="0"/>
                <a:ea typeface="Calibri" panose="020F0502020204030204" pitchFamily="34" charset="0"/>
                <a:cs typeface="B Nazanin" panose="00000400000000000000" pitchFamily="2" charset="-78"/>
              </a:rPr>
              <a:t>در پردازش تصویر، فیلتربانک گابور (که به نام دنیس گابور نامگذاری شده است)،‌‌یک مجموعه فیلتر خطی است که برای تجزیه تصویر بر اساس ویژگی‌های بافت استفاده ‌می‌شود. بدین معنا که بررسی ‌می‌کند، آیا محتوای فرکانس خاص در تصویر در جهت خاص در‌‌یک منطقه محلی وجود دارد؟ بسیاری از دانشمندان ‌می‌گویند که فیلتربانک گابور، مشابه سیستم بینایی انسان است. بعضی از پژوهشگران ادعا ‌می‌کنند که سلول‌های عصبی در قشر بینایی مغز پستانداران ‌می‌توانند توسط توابع گابور مدل شوند. بنابر این ادعا، تجزیه و تحلیل تصویر با فیلترهای گابور مشابه سیستم بینایی انسان است. هرچند شواهد تجربی و منطقی عملی برای این فرضیه وجود ندارد</a:t>
            </a:r>
            <a:endParaRPr lang="en-US" sz="1800" dirty="0">
              <a:effectLst/>
              <a:latin typeface="Times New Roman" panose="02020603050405020304" pitchFamily="18" charset="0"/>
              <a:ea typeface="Calibri" panose="020F0502020204030204" pitchFamily="34" charset="0"/>
              <a:cs typeface="B Nazanin" panose="00000400000000000000" pitchFamily="2" charset="-78"/>
            </a:endParaRPr>
          </a:p>
        </p:txBody>
      </p:sp>
      <p:sp>
        <p:nvSpPr>
          <p:cNvPr id="4" name="Slide Number Placeholder 3">
            <a:extLst>
              <a:ext uri="{FF2B5EF4-FFF2-40B4-BE49-F238E27FC236}">
                <a16:creationId xmlns:a16="http://schemas.microsoft.com/office/drawing/2014/main" id="{0757F50C-7013-4F12-A675-E31D799B6520}"/>
              </a:ext>
            </a:extLst>
          </p:cNvPr>
          <p:cNvSpPr>
            <a:spLocks noGrp="1"/>
          </p:cNvSpPr>
          <p:nvPr>
            <p:ph type="sldNum" sz="quarter" idx="12"/>
          </p:nvPr>
        </p:nvSpPr>
        <p:spPr/>
        <p:txBody>
          <a:bodyPr/>
          <a:lstStyle/>
          <a:p>
            <a:fld id="{4CDB7968-9B0D-408D-81F3-729206B9D17E}" type="slidenum">
              <a:rPr lang="en-US" smtClean="0"/>
              <a:t>13</a:t>
            </a:fld>
            <a:endParaRPr lang="en-US" dirty="0"/>
          </a:p>
        </p:txBody>
      </p:sp>
      <p:pic>
        <p:nvPicPr>
          <p:cNvPr id="5" name="Picture 4">
            <a:extLst>
              <a:ext uri="{FF2B5EF4-FFF2-40B4-BE49-F238E27FC236}">
                <a16:creationId xmlns:a16="http://schemas.microsoft.com/office/drawing/2014/main" id="{FC6678F5-5A00-82DB-E1EF-599C58124E34}"/>
              </a:ext>
            </a:extLst>
          </p:cNvPr>
          <p:cNvPicPr>
            <a:picLocks noChangeAspect="1"/>
          </p:cNvPicPr>
          <p:nvPr/>
        </p:nvPicPr>
        <p:blipFill rotWithShape="1">
          <a:blip r:embed="rId2"/>
          <a:srcRect l="11922" t="6630" r="8618" b="11038"/>
          <a:stretch/>
        </p:blipFill>
        <p:spPr>
          <a:xfrm>
            <a:off x="623521" y="1095375"/>
            <a:ext cx="4895850" cy="5219700"/>
          </a:xfrm>
          <a:prstGeom prst="rect">
            <a:avLst/>
          </a:prstGeom>
        </p:spPr>
      </p:pic>
    </p:spTree>
    <p:extLst>
      <p:ext uri="{BB962C8B-B14F-4D97-AF65-F5344CB8AC3E}">
        <p14:creationId xmlns:p14="http://schemas.microsoft.com/office/powerpoint/2010/main" val="411602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DB0BC6-EF72-40BE-E7C0-09DC9329DB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990330-D4C5-882F-FD4F-57C9580025EC}"/>
              </a:ext>
            </a:extLst>
          </p:cNvPr>
          <p:cNvSpPr>
            <a:spLocks noGrp="1"/>
          </p:cNvSpPr>
          <p:nvPr>
            <p:ph type="title"/>
          </p:nvPr>
        </p:nvSpPr>
        <p:spPr>
          <a:xfrm>
            <a:off x="838200" y="365125"/>
            <a:ext cx="10515600" cy="1460500"/>
          </a:xfrm>
        </p:spPr>
        <p:txBody>
          <a:bodyPr>
            <a:normAutofit/>
          </a:bodyPr>
          <a:lstStyle/>
          <a:p>
            <a:pPr algn="r" rtl="1"/>
            <a:r>
              <a:rPr lang="fa-IR" dirty="0">
                <a:cs typeface="B Nazanin" panose="00000400000000000000" pitchFamily="2" charset="-78"/>
              </a:rPr>
              <a:t>5- روش پیشنهادی</a:t>
            </a:r>
            <a:br>
              <a:rPr lang="fa-IR" dirty="0">
                <a:cs typeface="B Nazanin" panose="00000400000000000000" pitchFamily="2" charset="-78"/>
              </a:rPr>
            </a:br>
            <a:r>
              <a:rPr lang="fa-IR" dirty="0">
                <a:cs typeface="B Nazanin" panose="00000400000000000000" pitchFamily="2" charset="-78"/>
              </a:rPr>
              <a:t>	</a:t>
            </a:r>
            <a:r>
              <a:rPr lang="fa-IR" sz="2400" dirty="0">
                <a:cs typeface="B Nazanin" panose="00000400000000000000" pitchFamily="2" charset="-78"/>
              </a:rPr>
              <a:t>5-2- </a:t>
            </a:r>
            <a:r>
              <a:rPr lang="fa-IR" sz="2400" b="0" dirty="0">
                <a:effectLst/>
                <a:latin typeface="Times New Roman" panose="02020603050405020304" pitchFamily="18" charset="0"/>
                <a:ea typeface="Calibri" panose="020F0502020204030204" pitchFamily="34" charset="0"/>
                <a:cs typeface="B Nazanin" panose="00000400000000000000" pitchFamily="2" charset="-78"/>
              </a:rPr>
              <a:t>پردازش تصویر و استخراج ویژگی</a:t>
            </a:r>
            <a:endParaRPr lang="en-US" sz="1800" dirty="0"/>
          </a:p>
        </p:txBody>
      </p:sp>
      <p:sp>
        <p:nvSpPr>
          <p:cNvPr id="4" name="Slide Number Placeholder 3">
            <a:extLst>
              <a:ext uri="{FF2B5EF4-FFF2-40B4-BE49-F238E27FC236}">
                <a16:creationId xmlns:a16="http://schemas.microsoft.com/office/drawing/2014/main" id="{74C2F35A-5A22-81A6-032D-A0499A39B829}"/>
              </a:ext>
            </a:extLst>
          </p:cNvPr>
          <p:cNvSpPr>
            <a:spLocks noGrp="1"/>
          </p:cNvSpPr>
          <p:nvPr>
            <p:ph type="sldNum" sz="quarter" idx="12"/>
          </p:nvPr>
        </p:nvSpPr>
        <p:spPr/>
        <p:txBody>
          <a:bodyPr/>
          <a:lstStyle/>
          <a:p>
            <a:fld id="{4CDB7968-9B0D-408D-81F3-729206B9D17E}" type="slidenum">
              <a:rPr lang="en-US" smtClean="0"/>
              <a:t>14</a:t>
            </a:fld>
            <a:endParaRPr lang="en-US" dirty="0"/>
          </a:p>
        </p:txBody>
      </p:sp>
      <p:pic>
        <p:nvPicPr>
          <p:cNvPr id="6" name="Content Placeholder 5">
            <a:extLst>
              <a:ext uri="{FF2B5EF4-FFF2-40B4-BE49-F238E27FC236}">
                <a16:creationId xmlns:a16="http://schemas.microsoft.com/office/drawing/2014/main" id="{F49A7725-985A-80F6-7044-84B9A67D9FA2}"/>
              </a:ext>
            </a:extLst>
          </p:cNvPr>
          <p:cNvPicPr>
            <a:picLocks noGrp="1" noChangeAspect="1"/>
          </p:cNvPicPr>
          <p:nvPr>
            <p:ph idx="1"/>
          </p:nvPr>
        </p:nvPicPr>
        <p:blipFill rotWithShape="1">
          <a:blip r:embed="rId2"/>
          <a:srcRect l="11984" t="7137" r="8634" b="10124"/>
          <a:stretch/>
        </p:blipFill>
        <p:spPr>
          <a:xfrm>
            <a:off x="1753242" y="1740877"/>
            <a:ext cx="8685516" cy="4413250"/>
          </a:xfrm>
          <a:prstGeom prst="rect">
            <a:avLst/>
          </a:prstGeom>
        </p:spPr>
      </p:pic>
    </p:spTree>
    <p:extLst>
      <p:ext uri="{BB962C8B-B14F-4D97-AF65-F5344CB8AC3E}">
        <p14:creationId xmlns:p14="http://schemas.microsoft.com/office/powerpoint/2010/main" val="35109824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D6386-3849-8C0F-595C-70765C9D4583}"/>
              </a:ext>
            </a:extLst>
          </p:cNvPr>
          <p:cNvSpPr>
            <a:spLocks noGrp="1"/>
          </p:cNvSpPr>
          <p:nvPr>
            <p:ph type="title"/>
          </p:nvPr>
        </p:nvSpPr>
        <p:spPr/>
        <p:txBody>
          <a:bodyPr>
            <a:normAutofit/>
          </a:bodyPr>
          <a:lstStyle/>
          <a:p>
            <a:pPr algn="r" rtl="1"/>
            <a:r>
              <a:rPr lang="fa-IR" dirty="0">
                <a:cs typeface="B Nazanin" panose="00000400000000000000" pitchFamily="2" charset="-78"/>
              </a:rPr>
              <a:t>5- روش پیشنهادی</a:t>
            </a:r>
            <a:br>
              <a:rPr lang="fa-IR" dirty="0">
                <a:cs typeface="B Nazanin" panose="00000400000000000000" pitchFamily="2" charset="-78"/>
              </a:rPr>
            </a:br>
            <a:r>
              <a:rPr lang="fa-IR" dirty="0">
                <a:cs typeface="B Nazanin" panose="00000400000000000000" pitchFamily="2" charset="-78"/>
              </a:rPr>
              <a:t>	</a:t>
            </a:r>
            <a:r>
              <a:rPr lang="fa-IR" sz="2700" dirty="0">
                <a:cs typeface="B Nazanin" panose="00000400000000000000" pitchFamily="2" charset="-78"/>
              </a:rPr>
              <a:t>5-3- </a:t>
            </a:r>
            <a:r>
              <a:rPr lang="fa-IR" sz="2600" b="0" dirty="0">
                <a:effectLst/>
                <a:latin typeface="Times New Roman" panose="02020603050405020304" pitchFamily="18" charset="0"/>
                <a:ea typeface="Calibri" panose="020F0502020204030204" pitchFamily="34" charset="0"/>
                <a:cs typeface="B Nazanin" panose="00000400000000000000" pitchFamily="2" charset="-78"/>
              </a:rPr>
              <a:t>طراحی شبکه عصبی </a:t>
            </a:r>
            <a:r>
              <a:rPr lang="en-US" sz="2600" b="0" dirty="0">
                <a:effectLst/>
                <a:latin typeface="Times New Roman" panose="02020603050405020304" pitchFamily="18" charset="0"/>
                <a:ea typeface="Calibri" panose="020F0502020204030204" pitchFamily="34" charset="0"/>
                <a:cs typeface="B Nazanin" panose="00000400000000000000" pitchFamily="2" charset="-78"/>
              </a:rPr>
              <a:t>CNN</a:t>
            </a:r>
            <a:r>
              <a:rPr lang="fa-IR" sz="2600" b="0" dirty="0">
                <a:effectLst/>
                <a:latin typeface="Times New Roman" panose="02020603050405020304" pitchFamily="18" charset="0"/>
                <a:ea typeface="Calibri" panose="020F0502020204030204" pitchFamily="34" charset="0"/>
                <a:cs typeface="B Nazanin" panose="00000400000000000000" pitchFamily="2" charset="-78"/>
              </a:rPr>
              <a:t> ساده</a:t>
            </a:r>
            <a:endParaRPr lang="en-US" sz="2600" dirty="0"/>
          </a:p>
        </p:txBody>
      </p:sp>
      <p:sp>
        <p:nvSpPr>
          <p:cNvPr id="4" name="Slide Number Placeholder 3">
            <a:extLst>
              <a:ext uri="{FF2B5EF4-FFF2-40B4-BE49-F238E27FC236}">
                <a16:creationId xmlns:a16="http://schemas.microsoft.com/office/drawing/2014/main" id="{F7C5E7E1-68B9-464E-3B43-C700697ECE32}"/>
              </a:ext>
            </a:extLst>
          </p:cNvPr>
          <p:cNvSpPr>
            <a:spLocks noGrp="1"/>
          </p:cNvSpPr>
          <p:nvPr>
            <p:ph type="sldNum" sz="quarter" idx="12"/>
          </p:nvPr>
        </p:nvSpPr>
        <p:spPr/>
        <p:txBody>
          <a:bodyPr/>
          <a:lstStyle/>
          <a:p>
            <a:fld id="{4CDB7968-9B0D-408D-81F3-729206B9D17E}" type="slidenum">
              <a:rPr lang="en-US" smtClean="0"/>
              <a:t>15</a:t>
            </a:fld>
            <a:endParaRPr lang="en-US"/>
          </a:p>
        </p:txBody>
      </p:sp>
      <p:pic>
        <p:nvPicPr>
          <p:cNvPr id="7" name="Content Placeholder 6">
            <a:extLst>
              <a:ext uri="{FF2B5EF4-FFF2-40B4-BE49-F238E27FC236}">
                <a16:creationId xmlns:a16="http://schemas.microsoft.com/office/drawing/2014/main" id="{7856D59A-19CE-1451-A902-BF024CCA4252}"/>
              </a:ext>
            </a:extLst>
          </p:cNvPr>
          <p:cNvPicPr>
            <a:picLocks noGrp="1" noChangeAspect="1"/>
          </p:cNvPicPr>
          <p:nvPr>
            <p:ph idx="1"/>
          </p:nvPr>
        </p:nvPicPr>
        <p:blipFill>
          <a:blip r:embed="rId2"/>
          <a:stretch>
            <a:fillRect/>
          </a:stretch>
        </p:blipFill>
        <p:spPr>
          <a:xfrm rot="16200000">
            <a:off x="3957638" y="73025"/>
            <a:ext cx="4276725" cy="7858125"/>
          </a:xfrm>
          <a:prstGeom prst="rect">
            <a:avLst/>
          </a:prstGeom>
        </p:spPr>
      </p:pic>
    </p:spTree>
    <p:extLst>
      <p:ext uri="{BB962C8B-B14F-4D97-AF65-F5344CB8AC3E}">
        <p14:creationId xmlns:p14="http://schemas.microsoft.com/office/powerpoint/2010/main" val="42847481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42EF1A-0E37-DA2C-ED87-95514D4B32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EAE510-10E2-2AC9-F479-66AE0453B9A3}"/>
              </a:ext>
            </a:extLst>
          </p:cNvPr>
          <p:cNvSpPr>
            <a:spLocks noGrp="1"/>
          </p:cNvSpPr>
          <p:nvPr>
            <p:ph type="title"/>
          </p:nvPr>
        </p:nvSpPr>
        <p:spPr/>
        <p:txBody>
          <a:bodyPr>
            <a:normAutofit/>
          </a:bodyPr>
          <a:lstStyle/>
          <a:p>
            <a:pPr algn="r" rtl="1"/>
            <a:r>
              <a:rPr lang="fa-IR" dirty="0">
                <a:cs typeface="B Nazanin" panose="00000400000000000000" pitchFamily="2" charset="-78"/>
              </a:rPr>
              <a:t>5- روش پیشنهادی</a:t>
            </a:r>
            <a:br>
              <a:rPr lang="fa-IR" dirty="0">
                <a:cs typeface="B Nazanin" panose="00000400000000000000" pitchFamily="2" charset="-78"/>
              </a:rPr>
            </a:br>
            <a:r>
              <a:rPr lang="fa-IR" dirty="0">
                <a:cs typeface="B Nazanin" panose="00000400000000000000" pitchFamily="2" charset="-78"/>
              </a:rPr>
              <a:t>	</a:t>
            </a:r>
            <a:r>
              <a:rPr lang="fa-IR" sz="2700" dirty="0">
                <a:cs typeface="B Nazanin" panose="00000400000000000000" pitchFamily="2" charset="-78"/>
              </a:rPr>
              <a:t>5-3- </a:t>
            </a:r>
            <a:r>
              <a:rPr lang="fa-IR" sz="2600" b="0" dirty="0">
                <a:effectLst/>
                <a:latin typeface="Times New Roman" panose="02020603050405020304" pitchFamily="18" charset="0"/>
                <a:ea typeface="Calibri" panose="020F0502020204030204" pitchFamily="34" charset="0"/>
                <a:cs typeface="B Nazanin" panose="00000400000000000000" pitchFamily="2" charset="-78"/>
              </a:rPr>
              <a:t>طراحی شبکه </a:t>
            </a:r>
            <a:r>
              <a:rPr lang="fa-IR" sz="2600" dirty="0">
                <a:latin typeface="Times New Roman" panose="02020603050405020304" pitchFamily="18" charset="0"/>
                <a:ea typeface="Calibri" panose="020F0502020204030204" pitchFamily="34" charset="0"/>
                <a:cs typeface="B Nazanin" panose="00000400000000000000" pitchFamily="2" charset="-78"/>
              </a:rPr>
              <a:t>با معماری الکس نت</a:t>
            </a:r>
            <a:endParaRPr lang="en-US" sz="2600" dirty="0"/>
          </a:p>
        </p:txBody>
      </p:sp>
      <p:sp>
        <p:nvSpPr>
          <p:cNvPr id="4" name="Slide Number Placeholder 3">
            <a:extLst>
              <a:ext uri="{FF2B5EF4-FFF2-40B4-BE49-F238E27FC236}">
                <a16:creationId xmlns:a16="http://schemas.microsoft.com/office/drawing/2014/main" id="{EC1B912B-6D8B-ADB2-4232-473771F49320}"/>
              </a:ext>
            </a:extLst>
          </p:cNvPr>
          <p:cNvSpPr>
            <a:spLocks noGrp="1"/>
          </p:cNvSpPr>
          <p:nvPr>
            <p:ph type="sldNum" sz="quarter" idx="12"/>
          </p:nvPr>
        </p:nvSpPr>
        <p:spPr/>
        <p:txBody>
          <a:bodyPr/>
          <a:lstStyle/>
          <a:p>
            <a:fld id="{4CDB7968-9B0D-408D-81F3-729206B9D17E}" type="slidenum">
              <a:rPr lang="en-US" smtClean="0"/>
              <a:t>16</a:t>
            </a:fld>
            <a:endParaRPr lang="en-US"/>
          </a:p>
        </p:txBody>
      </p:sp>
      <p:pic>
        <p:nvPicPr>
          <p:cNvPr id="7" name="Content Placeholder 6">
            <a:extLst>
              <a:ext uri="{FF2B5EF4-FFF2-40B4-BE49-F238E27FC236}">
                <a16:creationId xmlns:a16="http://schemas.microsoft.com/office/drawing/2014/main" id="{6B61CF18-5933-F6C0-5911-D675AF7D2211}"/>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200" y="1848644"/>
            <a:ext cx="9753600" cy="4305300"/>
          </a:xfrm>
          <a:prstGeom prst="rect">
            <a:avLst/>
          </a:prstGeom>
          <a:noFill/>
          <a:ln>
            <a:noFill/>
          </a:ln>
        </p:spPr>
      </p:pic>
    </p:spTree>
    <p:extLst>
      <p:ext uri="{BB962C8B-B14F-4D97-AF65-F5344CB8AC3E}">
        <p14:creationId xmlns:p14="http://schemas.microsoft.com/office/powerpoint/2010/main" val="22068647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A797DF-1203-C262-E322-DA30310C0E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F93FBB-7065-DF1C-5709-4D3F517D5506}"/>
              </a:ext>
            </a:extLst>
          </p:cNvPr>
          <p:cNvSpPr>
            <a:spLocks noGrp="1"/>
          </p:cNvSpPr>
          <p:nvPr>
            <p:ph type="title"/>
          </p:nvPr>
        </p:nvSpPr>
        <p:spPr/>
        <p:txBody>
          <a:bodyPr>
            <a:normAutofit/>
          </a:bodyPr>
          <a:lstStyle/>
          <a:p>
            <a:pPr algn="r" rtl="1"/>
            <a:r>
              <a:rPr lang="fa-IR" dirty="0">
                <a:cs typeface="B Nazanin" panose="00000400000000000000" pitchFamily="2" charset="-78"/>
              </a:rPr>
              <a:t>5- روش پیشنهادی</a:t>
            </a:r>
            <a:br>
              <a:rPr lang="fa-IR" dirty="0">
                <a:cs typeface="B Nazanin" panose="00000400000000000000" pitchFamily="2" charset="-78"/>
              </a:rPr>
            </a:br>
            <a:r>
              <a:rPr lang="fa-IR" dirty="0">
                <a:cs typeface="B Nazanin" panose="00000400000000000000" pitchFamily="2" charset="-78"/>
              </a:rPr>
              <a:t>	</a:t>
            </a:r>
            <a:r>
              <a:rPr lang="fa-IR" sz="2700" dirty="0">
                <a:cs typeface="B Nazanin" panose="00000400000000000000" pitchFamily="2" charset="-78"/>
              </a:rPr>
              <a:t>5-3- </a:t>
            </a:r>
            <a:r>
              <a:rPr lang="fa-IR" sz="2600" b="0" dirty="0">
                <a:effectLst/>
                <a:latin typeface="Times New Roman" panose="02020603050405020304" pitchFamily="18" charset="0"/>
                <a:ea typeface="Calibri" panose="020F0502020204030204" pitchFamily="34" charset="0"/>
                <a:cs typeface="B Nazanin" panose="00000400000000000000" pitchFamily="2" charset="-78"/>
              </a:rPr>
              <a:t>طراحی شبکه </a:t>
            </a:r>
            <a:r>
              <a:rPr lang="fa-IR" sz="2600" dirty="0">
                <a:latin typeface="Times New Roman" panose="02020603050405020304" pitchFamily="18" charset="0"/>
                <a:ea typeface="Calibri" panose="020F0502020204030204" pitchFamily="34" charset="0"/>
                <a:cs typeface="B Nazanin" panose="00000400000000000000" pitchFamily="2" charset="-78"/>
              </a:rPr>
              <a:t>با معماری 16</a:t>
            </a:r>
            <a:r>
              <a:rPr lang="en-US" sz="2600" dirty="0">
                <a:latin typeface="Times New Roman" panose="02020603050405020304" pitchFamily="18" charset="0"/>
                <a:ea typeface="Calibri" panose="020F0502020204030204" pitchFamily="34" charset="0"/>
                <a:cs typeface="B Nazanin" panose="00000400000000000000" pitchFamily="2" charset="-78"/>
              </a:rPr>
              <a:t>VGG</a:t>
            </a:r>
            <a:endParaRPr lang="en-US" sz="2600" dirty="0"/>
          </a:p>
        </p:txBody>
      </p:sp>
      <p:sp>
        <p:nvSpPr>
          <p:cNvPr id="4" name="Slide Number Placeholder 3">
            <a:extLst>
              <a:ext uri="{FF2B5EF4-FFF2-40B4-BE49-F238E27FC236}">
                <a16:creationId xmlns:a16="http://schemas.microsoft.com/office/drawing/2014/main" id="{CB1A371F-B68B-BD00-978B-F0EB5F5EE31E}"/>
              </a:ext>
            </a:extLst>
          </p:cNvPr>
          <p:cNvSpPr>
            <a:spLocks noGrp="1"/>
          </p:cNvSpPr>
          <p:nvPr>
            <p:ph type="sldNum" sz="quarter" idx="12"/>
          </p:nvPr>
        </p:nvSpPr>
        <p:spPr/>
        <p:txBody>
          <a:bodyPr/>
          <a:lstStyle/>
          <a:p>
            <a:fld id="{4CDB7968-9B0D-408D-81F3-729206B9D17E}" type="slidenum">
              <a:rPr lang="en-US" smtClean="0"/>
              <a:t>17</a:t>
            </a:fld>
            <a:endParaRPr lang="en-US"/>
          </a:p>
        </p:txBody>
      </p:sp>
      <p:pic>
        <p:nvPicPr>
          <p:cNvPr id="6" name="Content Placeholder 5" descr="Fig. A1. The standard VGG-16 network architecture as proposed in [32].... |  Download Scientific Diagram">
            <a:extLst>
              <a:ext uri="{FF2B5EF4-FFF2-40B4-BE49-F238E27FC236}">
                <a16:creationId xmlns:a16="http://schemas.microsoft.com/office/drawing/2014/main" id="{9DEACA61-DA54-866A-EAE5-6EC3426FE630}"/>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671336" y="1825625"/>
            <a:ext cx="6849328" cy="4351338"/>
          </a:xfrm>
          <a:prstGeom prst="rect">
            <a:avLst/>
          </a:prstGeom>
          <a:noFill/>
          <a:ln>
            <a:noFill/>
          </a:ln>
        </p:spPr>
      </p:pic>
    </p:spTree>
    <p:extLst>
      <p:ext uri="{BB962C8B-B14F-4D97-AF65-F5344CB8AC3E}">
        <p14:creationId xmlns:p14="http://schemas.microsoft.com/office/powerpoint/2010/main" val="35999631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7A4E32-91CB-5858-20C7-F6E6312FD6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2591556-B555-2720-1952-8CE99E9AE33A}"/>
              </a:ext>
            </a:extLst>
          </p:cNvPr>
          <p:cNvSpPr>
            <a:spLocks noGrp="1"/>
          </p:cNvSpPr>
          <p:nvPr>
            <p:ph type="title"/>
          </p:nvPr>
        </p:nvSpPr>
        <p:spPr/>
        <p:txBody>
          <a:bodyPr>
            <a:normAutofit/>
          </a:bodyPr>
          <a:lstStyle/>
          <a:p>
            <a:pPr algn="r" rtl="1"/>
            <a:r>
              <a:rPr lang="fa-IR" dirty="0">
                <a:cs typeface="B Nazanin" panose="00000400000000000000" pitchFamily="2" charset="-78"/>
              </a:rPr>
              <a:t>5- روش پیشنهادی</a:t>
            </a:r>
            <a:br>
              <a:rPr lang="fa-IR" dirty="0">
                <a:cs typeface="B Nazanin" panose="00000400000000000000" pitchFamily="2" charset="-78"/>
              </a:rPr>
            </a:br>
            <a:r>
              <a:rPr lang="fa-IR" dirty="0">
                <a:cs typeface="B Nazanin" panose="00000400000000000000" pitchFamily="2" charset="-78"/>
              </a:rPr>
              <a:t>	</a:t>
            </a:r>
            <a:r>
              <a:rPr lang="fa-IR" sz="2700" dirty="0">
                <a:cs typeface="B Nazanin" panose="00000400000000000000" pitchFamily="2" charset="-78"/>
              </a:rPr>
              <a:t>5-3- </a:t>
            </a:r>
            <a:r>
              <a:rPr lang="fa-IR" sz="2600" b="0" dirty="0">
                <a:effectLst/>
                <a:latin typeface="Times New Roman" panose="02020603050405020304" pitchFamily="18" charset="0"/>
                <a:ea typeface="Calibri" panose="020F0502020204030204" pitchFamily="34" charset="0"/>
                <a:cs typeface="B Nazanin" panose="00000400000000000000" pitchFamily="2" charset="-78"/>
              </a:rPr>
              <a:t>طراحی شبکه </a:t>
            </a:r>
            <a:r>
              <a:rPr lang="fa-IR" sz="2600" dirty="0">
                <a:latin typeface="Times New Roman" panose="02020603050405020304" pitchFamily="18" charset="0"/>
                <a:ea typeface="Calibri" panose="020F0502020204030204" pitchFamily="34" charset="0"/>
                <a:cs typeface="B Nazanin" panose="00000400000000000000" pitchFamily="2" charset="-78"/>
              </a:rPr>
              <a:t>با معماری گوگل نت</a:t>
            </a:r>
            <a:endParaRPr lang="en-US" sz="2600" dirty="0"/>
          </a:p>
        </p:txBody>
      </p:sp>
      <p:sp>
        <p:nvSpPr>
          <p:cNvPr id="4" name="Slide Number Placeholder 3">
            <a:extLst>
              <a:ext uri="{FF2B5EF4-FFF2-40B4-BE49-F238E27FC236}">
                <a16:creationId xmlns:a16="http://schemas.microsoft.com/office/drawing/2014/main" id="{A7186517-633F-67B7-B7AB-13D68308AC2D}"/>
              </a:ext>
            </a:extLst>
          </p:cNvPr>
          <p:cNvSpPr>
            <a:spLocks noGrp="1"/>
          </p:cNvSpPr>
          <p:nvPr>
            <p:ph type="sldNum" sz="quarter" idx="12"/>
          </p:nvPr>
        </p:nvSpPr>
        <p:spPr/>
        <p:txBody>
          <a:bodyPr/>
          <a:lstStyle/>
          <a:p>
            <a:fld id="{4CDB7968-9B0D-408D-81F3-729206B9D17E}" type="slidenum">
              <a:rPr lang="en-US" smtClean="0"/>
              <a:t>18</a:t>
            </a:fld>
            <a:endParaRPr lang="en-US" dirty="0"/>
          </a:p>
        </p:txBody>
      </p:sp>
      <p:pic>
        <p:nvPicPr>
          <p:cNvPr id="7" name="Content Placeholder 6">
            <a:extLst>
              <a:ext uri="{FF2B5EF4-FFF2-40B4-BE49-F238E27FC236}">
                <a16:creationId xmlns:a16="http://schemas.microsoft.com/office/drawing/2014/main" id="{63AEF3FE-ED96-8E2B-9430-78B0B0C8110A}"/>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9200" y="2567781"/>
            <a:ext cx="9753600" cy="2867025"/>
          </a:xfrm>
          <a:prstGeom prst="rect">
            <a:avLst/>
          </a:prstGeom>
          <a:noFill/>
          <a:ln>
            <a:noFill/>
          </a:ln>
        </p:spPr>
      </p:pic>
    </p:spTree>
    <p:extLst>
      <p:ext uri="{BB962C8B-B14F-4D97-AF65-F5344CB8AC3E}">
        <p14:creationId xmlns:p14="http://schemas.microsoft.com/office/powerpoint/2010/main" val="17282030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E2A118-098B-514B-2C89-7CC289F574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2D9CF1-9F28-2DB4-6EA1-08894D41F59E}"/>
              </a:ext>
            </a:extLst>
          </p:cNvPr>
          <p:cNvSpPr>
            <a:spLocks noGrp="1"/>
          </p:cNvSpPr>
          <p:nvPr>
            <p:ph type="title"/>
          </p:nvPr>
        </p:nvSpPr>
        <p:spPr/>
        <p:txBody>
          <a:bodyPr>
            <a:normAutofit/>
          </a:bodyPr>
          <a:lstStyle/>
          <a:p>
            <a:pPr algn="r" rtl="1"/>
            <a:r>
              <a:rPr lang="fa-IR" dirty="0">
                <a:cs typeface="B Nazanin" panose="00000400000000000000" pitchFamily="2" charset="-78"/>
              </a:rPr>
              <a:t>5- روش پیشنهادی</a:t>
            </a:r>
            <a:br>
              <a:rPr lang="fa-IR" dirty="0">
                <a:cs typeface="B Nazanin" panose="00000400000000000000" pitchFamily="2" charset="-78"/>
              </a:rPr>
            </a:br>
            <a:r>
              <a:rPr lang="fa-IR" dirty="0">
                <a:cs typeface="B Nazanin" panose="00000400000000000000" pitchFamily="2" charset="-78"/>
              </a:rPr>
              <a:t>	</a:t>
            </a:r>
            <a:r>
              <a:rPr lang="fa-IR" sz="2700" dirty="0">
                <a:cs typeface="B Nazanin" panose="00000400000000000000" pitchFamily="2" charset="-78"/>
              </a:rPr>
              <a:t>5-3- </a:t>
            </a:r>
            <a:r>
              <a:rPr lang="fa-IR" sz="2600" b="0" dirty="0">
                <a:effectLst/>
                <a:latin typeface="Times New Roman" panose="02020603050405020304" pitchFamily="18" charset="0"/>
                <a:ea typeface="Calibri" panose="020F0502020204030204" pitchFamily="34" charset="0"/>
                <a:cs typeface="B Nazanin" panose="00000400000000000000" pitchFamily="2" charset="-78"/>
              </a:rPr>
              <a:t>طراحی شبکه با معماری رزنت</a:t>
            </a:r>
            <a:endParaRPr lang="en-US" sz="2600" dirty="0"/>
          </a:p>
        </p:txBody>
      </p:sp>
      <p:sp>
        <p:nvSpPr>
          <p:cNvPr id="4" name="Slide Number Placeholder 3">
            <a:extLst>
              <a:ext uri="{FF2B5EF4-FFF2-40B4-BE49-F238E27FC236}">
                <a16:creationId xmlns:a16="http://schemas.microsoft.com/office/drawing/2014/main" id="{BA72EC9A-472C-EBEF-2A71-0987B964D467}"/>
              </a:ext>
            </a:extLst>
          </p:cNvPr>
          <p:cNvSpPr>
            <a:spLocks noGrp="1"/>
          </p:cNvSpPr>
          <p:nvPr>
            <p:ph type="sldNum" sz="quarter" idx="12"/>
          </p:nvPr>
        </p:nvSpPr>
        <p:spPr/>
        <p:txBody>
          <a:bodyPr/>
          <a:lstStyle/>
          <a:p>
            <a:fld id="{4CDB7968-9B0D-408D-81F3-729206B9D17E}" type="slidenum">
              <a:rPr lang="en-US" smtClean="0"/>
              <a:t>19</a:t>
            </a:fld>
            <a:endParaRPr lang="en-US" dirty="0"/>
          </a:p>
        </p:txBody>
      </p:sp>
      <p:pic>
        <p:nvPicPr>
          <p:cNvPr id="6" name="Content Placeholder 5" descr="ResNet-18 implements Cifar-10 image classification Pytorch - Programmer  Sought">
            <a:extLst>
              <a:ext uri="{FF2B5EF4-FFF2-40B4-BE49-F238E27FC236}">
                <a16:creationId xmlns:a16="http://schemas.microsoft.com/office/drawing/2014/main" id="{BBE277F6-1626-52E0-EAC5-79357B31B9AF}"/>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356915" y="2762871"/>
            <a:ext cx="7478169" cy="2476846"/>
          </a:xfrm>
          <a:prstGeom prst="rect">
            <a:avLst/>
          </a:prstGeom>
          <a:noFill/>
          <a:ln>
            <a:noFill/>
          </a:ln>
        </p:spPr>
      </p:pic>
    </p:spTree>
    <p:extLst>
      <p:ext uri="{BB962C8B-B14F-4D97-AF65-F5344CB8AC3E}">
        <p14:creationId xmlns:p14="http://schemas.microsoft.com/office/powerpoint/2010/main" val="33448710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DC31D-2BBB-4876-8F47-9CCE6C6200AD}"/>
              </a:ext>
            </a:extLst>
          </p:cNvPr>
          <p:cNvSpPr>
            <a:spLocks noGrp="1"/>
          </p:cNvSpPr>
          <p:nvPr>
            <p:ph type="title"/>
          </p:nvPr>
        </p:nvSpPr>
        <p:spPr/>
        <p:txBody>
          <a:bodyPr/>
          <a:lstStyle/>
          <a:p>
            <a:pPr algn="r" rtl="1"/>
            <a:r>
              <a:rPr lang="fa-IR" dirty="0">
                <a:cs typeface="B Nazanin" panose="00000400000000000000" pitchFamily="2" charset="-78"/>
              </a:rPr>
              <a:t>فهرست مطالب</a:t>
            </a:r>
            <a:endParaRPr lang="en-US" dirty="0">
              <a:cs typeface="B Nazanin" panose="00000400000000000000" pitchFamily="2" charset="-78"/>
            </a:endParaRPr>
          </a:p>
        </p:txBody>
      </p:sp>
      <p:sp>
        <p:nvSpPr>
          <p:cNvPr id="3" name="Content Placeholder 2">
            <a:extLst>
              <a:ext uri="{FF2B5EF4-FFF2-40B4-BE49-F238E27FC236}">
                <a16:creationId xmlns:a16="http://schemas.microsoft.com/office/drawing/2014/main" id="{9721422D-3ABA-4D74-AC51-412D2820E31A}"/>
              </a:ext>
            </a:extLst>
          </p:cNvPr>
          <p:cNvSpPr>
            <a:spLocks noGrp="1"/>
          </p:cNvSpPr>
          <p:nvPr>
            <p:ph idx="1"/>
          </p:nvPr>
        </p:nvSpPr>
        <p:spPr/>
        <p:txBody>
          <a:bodyPr/>
          <a:lstStyle/>
          <a:p>
            <a:pPr algn="r" rtl="1"/>
            <a:r>
              <a:rPr lang="fa-IR" dirty="0">
                <a:cs typeface="B Nazanin" panose="00000400000000000000" pitchFamily="2" charset="-78"/>
              </a:rPr>
              <a:t>1- بیان مسئله </a:t>
            </a:r>
            <a:endParaRPr lang="en-US" dirty="0">
              <a:cs typeface="B Nazanin" panose="00000400000000000000" pitchFamily="2" charset="-78"/>
            </a:endParaRPr>
          </a:p>
          <a:p>
            <a:pPr algn="r" rtl="1"/>
            <a:r>
              <a:rPr lang="fa-IR" dirty="0">
                <a:cs typeface="B Nazanin" panose="00000400000000000000" pitchFamily="2" charset="-78"/>
              </a:rPr>
              <a:t>2- ضرورت موضوع</a:t>
            </a:r>
          </a:p>
          <a:p>
            <a:pPr algn="r" rtl="1"/>
            <a:r>
              <a:rPr lang="fa-IR" dirty="0">
                <a:cs typeface="B Nazanin" panose="00000400000000000000" pitchFamily="2" charset="-78"/>
              </a:rPr>
              <a:t>3- مفاهیم و تعاریف</a:t>
            </a:r>
            <a:endParaRPr lang="en-US" dirty="0">
              <a:cs typeface="B Nazanin" panose="00000400000000000000" pitchFamily="2" charset="-78"/>
            </a:endParaRPr>
          </a:p>
          <a:p>
            <a:pPr algn="r" rtl="1"/>
            <a:r>
              <a:rPr lang="fa-IR" dirty="0">
                <a:cs typeface="B Nazanin" panose="00000400000000000000" pitchFamily="2" charset="-78"/>
              </a:rPr>
              <a:t>4- پیشینه تحقیق</a:t>
            </a:r>
          </a:p>
          <a:p>
            <a:pPr algn="r" rtl="1"/>
            <a:r>
              <a:rPr lang="fa-IR" dirty="0">
                <a:cs typeface="B Nazanin" panose="00000400000000000000" pitchFamily="2" charset="-78"/>
              </a:rPr>
              <a:t>5- روش پیشنهادی</a:t>
            </a:r>
            <a:endParaRPr lang="en-US" dirty="0">
              <a:cs typeface="B Nazanin" panose="00000400000000000000" pitchFamily="2" charset="-78"/>
            </a:endParaRPr>
          </a:p>
          <a:p>
            <a:pPr algn="r" rtl="1"/>
            <a:r>
              <a:rPr lang="fa-IR" dirty="0">
                <a:cs typeface="B Nazanin" panose="00000400000000000000" pitchFamily="2" charset="-78"/>
              </a:rPr>
              <a:t>6- نتایج</a:t>
            </a:r>
          </a:p>
          <a:p>
            <a:pPr algn="r" rtl="1"/>
            <a:r>
              <a:rPr lang="fa-IR">
                <a:cs typeface="B Nazanin" panose="00000400000000000000" pitchFamily="2" charset="-78"/>
              </a:rPr>
              <a:t>7- جمع بندی و نتیجه گیری</a:t>
            </a:r>
            <a:endParaRPr lang="en-US" dirty="0">
              <a:cs typeface="B Nazanin" panose="00000400000000000000" pitchFamily="2" charset="-78"/>
            </a:endParaRPr>
          </a:p>
        </p:txBody>
      </p:sp>
      <p:sp>
        <p:nvSpPr>
          <p:cNvPr id="4" name="Slide Number Placeholder 3">
            <a:extLst>
              <a:ext uri="{FF2B5EF4-FFF2-40B4-BE49-F238E27FC236}">
                <a16:creationId xmlns:a16="http://schemas.microsoft.com/office/drawing/2014/main" id="{A4A461FF-43F6-40E5-A89B-EBE583173BAE}"/>
              </a:ext>
            </a:extLst>
          </p:cNvPr>
          <p:cNvSpPr>
            <a:spLocks noGrp="1"/>
          </p:cNvSpPr>
          <p:nvPr>
            <p:ph type="sldNum" sz="quarter" idx="12"/>
          </p:nvPr>
        </p:nvSpPr>
        <p:spPr/>
        <p:txBody>
          <a:bodyPr/>
          <a:lstStyle/>
          <a:p>
            <a:fld id="{4CDB7968-9B0D-408D-81F3-729206B9D17E}" type="slidenum">
              <a:rPr lang="en-US" smtClean="0"/>
              <a:t>2</a:t>
            </a:fld>
            <a:endParaRPr lang="en-US" dirty="0"/>
          </a:p>
        </p:txBody>
      </p:sp>
    </p:spTree>
    <p:extLst>
      <p:ext uri="{BB962C8B-B14F-4D97-AF65-F5344CB8AC3E}">
        <p14:creationId xmlns:p14="http://schemas.microsoft.com/office/powerpoint/2010/main" val="39066810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B6A30-C3DA-46AA-B3EE-2ABCD07BB49D}"/>
              </a:ext>
            </a:extLst>
          </p:cNvPr>
          <p:cNvSpPr>
            <a:spLocks noGrp="1"/>
          </p:cNvSpPr>
          <p:nvPr>
            <p:ph type="title"/>
          </p:nvPr>
        </p:nvSpPr>
        <p:spPr/>
        <p:txBody>
          <a:bodyPr/>
          <a:lstStyle/>
          <a:p>
            <a:pPr algn="r" rtl="1"/>
            <a:r>
              <a:rPr lang="fa-IR" dirty="0">
                <a:cs typeface="B Nazanin" panose="00000400000000000000" pitchFamily="2" charset="-78"/>
              </a:rPr>
              <a:t>4- الگوریتم پیشنهادی</a:t>
            </a:r>
            <a:br>
              <a:rPr lang="fa-IR" dirty="0">
                <a:cs typeface="B Nazanin" panose="00000400000000000000" pitchFamily="2" charset="-78"/>
              </a:rPr>
            </a:br>
            <a:r>
              <a:rPr lang="en-US" dirty="0">
                <a:cs typeface="B Nazanin" panose="00000400000000000000" pitchFamily="2" charset="-78"/>
              </a:rPr>
              <a:t>	</a:t>
            </a:r>
            <a:r>
              <a:rPr lang="fa-IR" sz="2400" dirty="0">
                <a:cs typeface="B Nazanin" panose="00000400000000000000" pitchFamily="2" charset="-78"/>
              </a:rPr>
              <a:t>4-5- </a:t>
            </a:r>
            <a:r>
              <a:rPr lang="fa-IR" sz="2400" b="0" dirty="0">
                <a:effectLst/>
                <a:latin typeface="B Nazanin" panose="00000400000000000000" pitchFamily="2" charset="-78"/>
                <a:ea typeface="Calibri" panose="020F0502020204030204" pitchFamily="34" charset="0"/>
                <a:cs typeface="B Nazanin" panose="00000400000000000000" pitchFamily="2" charset="-78"/>
              </a:rPr>
              <a:t>معیارهای ارزیابی</a:t>
            </a:r>
            <a:endParaRPr lang="en-US" sz="2400" dirty="0"/>
          </a:p>
        </p:txBody>
      </p:sp>
      <p:pic>
        <p:nvPicPr>
          <p:cNvPr id="4" name="Content Placeholder 3" descr="7">
            <a:extLst>
              <a:ext uri="{FF2B5EF4-FFF2-40B4-BE49-F238E27FC236}">
                <a16:creationId xmlns:a16="http://schemas.microsoft.com/office/drawing/2014/main" id="{ABF5CEB4-0E3A-4586-A835-CC1DFCE2E8A2}"/>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76654" y="2453054"/>
            <a:ext cx="4784995" cy="2751992"/>
          </a:xfrm>
          <a:prstGeom prst="rect">
            <a:avLst/>
          </a:prstGeom>
          <a:noFill/>
          <a:ln>
            <a:noFill/>
          </a:ln>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8011B718-E9ED-4E26-B753-CC969C1943BD}"/>
                  </a:ext>
                </a:extLst>
              </p:cNvPr>
              <p:cNvSpPr txBox="1"/>
              <p:nvPr/>
            </p:nvSpPr>
            <p:spPr>
              <a:xfrm>
                <a:off x="4947871" y="2224439"/>
                <a:ext cx="6097464" cy="61549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i="0" smtClean="0">
                          <a:latin typeface="Cambria Math" panose="02040503050406030204" pitchFamily="18" charset="0"/>
                        </a:rPr>
                        <m:t>Accuracy</m:t>
                      </m:r>
                      <m:r>
                        <a:rPr lang="en-US" i="0">
                          <a:latin typeface="Cambria Math" panose="02040503050406030204" pitchFamily="18" charset="0"/>
                        </a:rPr>
                        <m:t>=</m:t>
                      </m:r>
                      <m:f>
                        <m:fPr>
                          <m:ctrlPr>
                            <a:rPr lang="en-US" i="1">
                              <a:solidFill>
                                <a:srgbClr val="836967"/>
                              </a:solidFill>
                              <a:latin typeface="Cambria Math" panose="02040503050406030204" pitchFamily="18" charset="0"/>
                            </a:rPr>
                          </m:ctrlPr>
                        </m:fPr>
                        <m:num>
                          <m:r>
                            <m:rPr>
                              <m:sty m:val="p"/>
                            </m:rPr>
                            <a:rPr lang="en-US" i="0">
                              <a:latin typeface="Cambria Math" panose="02040503050406030204" pitchFamily="18" charset="0"/>
                            </a:rPr>
                            <m:t>TP</m:t>
                          </m:r>
                          <m:r>
                            <a:rPr lang="en-US" i="0">
                              <a:latin typeface="Cambria Math" panose="02040503050406030204" pitchFamily="18" charset="0"/>
                            </a:rPr>
                            <m:t>+</m:t>
                          </m:r>
                          <m:r>
                            <m:rPr>
                              <m:sty m:val="p"/>
                            </m:rPr>
                            <a:rPr lang="en-US" i="0">
                              <a:latin typeface="Cambria Math" panose="02040503050406030204" pitchFamily="18" charset="0"/>
                            </a:rPr>
                            <m:t>TN</m:t>
                          </m:r>
                        </m:num>
                        <m:den>
                          <m:r>
                            <m:rPr>
                              <m:sty m:val="p"/>
                            </m:rPr>
                            <a:rPr lang="en-US" i="0">
                              <a:latin typeface="Cambria Math" panose="02040503050406030204" pitchFamily="18" charset="0"/>
                            </a:rPr>
                            <m:t>TP</m:t>
                          </m:r>
                          <m:r>
                            <a:rPr lang="en-US" i="0">
                              <a:latin typeface="Cambria Math" panose="02040503050406030204" pitchFamily="18" charset="0"/>
                            </a:rPr>
                            <m:t>+</m:t>
                          </m:r>
                          <m:r>
                            <m:rPr>
                              <m:sty m:val="p"/>
                            </m:rPr>
                            <a:rPr lang="en-US" i="0">
                              <a:latin typeface="Cambria Math" panose="02040503050406030204" pitchFamily="18" charset="0"/>
                            </a:rPr>
                            <m:t>TN</m:t>
                          </m:r>
                          <m:r>
                            <a:rPr lang="en-US" i="0">
                              <a:latin typeface="Cambria Math" panose="02040503050406030204" pitchFamily="18" charset="0"/>
                            </a:rPr>
                            <m:t>+</m:t>
                          </m:r>
                          <m:r>
                            <m:rPr>
                              <m:sty m:val="p"/>
                            </m:rPr>
                            <a:rPr lang="en-US" i="0">
                              <a:latin typeface="Cambria Math" panose="02040503050406030204" pitchFamily="18" charset="0"/>
                            </a:rPr>
                            <m:t>FP</m:t>
                          </m:r>
                          <m:r>
                            <a:rPr lang="en-US" i="0">
                              <a:latin typeface="Cambria Math" panose="02040503050406030204" pitchFamily="18" charset="0"/>
                            </a:rPr>
                            <m:t>+</m:t>
                          </m:r>
                          <m:r>
                            <m:rPr>
                              <m:sty m:val="p"/>
                            </m:rPr>
                            <a:rPr lang="en-US" i="0">
                              <a:latin typeface="Cambria Math" panose="02040503050406030204" pitchFamily="18" charset="0"/>
                            </a:rPr>
                            <m:t>FN</m:t>
                          </m:r>
                        </m:den>
                      </m:f>
                    </m:oMath>
                  </m:oMathPara>
                </a14:m>
                <a:endParaRPr lang="en-US" dirty="0"/>
              </a:p>
            </p:txBody>
          </p:sp>
        </mc:Choice>
        <mc:Fallback xmlns="">
          <p:sp>
            <p:nvSpPr>
              <p:cNvPr id="6" name="TextBox 5">
                <a:extLst>
                  <a:ext uri="{FF2B5EF4-FFF2-40B4-BE49-F238E27FC236}">
                    <a16:creationId xmlns:a16="http://schemas.microsoft.com/office/drawing/2014/main" id="{8011B718-E9ED-4E26-B753-CC969C1943BD}"/>
                  </a:ext>
                </a:extLst>
              </p:cNvPr>
              <p:cNvSpPr txBox="1">
                <a:spLocks noRot="1" noChangeAspect="1" noMove="1" noResize="1" noEditPoints="1" noAdjustHandles="1" noChangeArrowheads="1" noChangeShapeType="1" noTextEdit="1"/>
              </p:cNvSpPr>
              <p:nvPr/>
            </p:nvSpPr>
            <p:spPr>
              <a:xfrm>
                <a:off x="4947871" y="2224439"/>
                <a:ext cx="6097464" cy="61549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C1CFD2F-3695-4D86-921B-A32BAC9C2BD6}"/>
                  </a:ext>
                </a:extLst>
              </p:cNvPr>
              <p:cNvSpPr txBox="1"/>
              <p:nvPr/>
            </p:nvSpPr>
            <p:spPr>
              <a:xfrm>
                <a:off x="5047797" y="3065935"/>
                <a:ext cx="6097464" cy="61549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i="0" smtClean="0">
                          <a:latin typeface="Cambria Math" panose="02040503050406030204" pitchFamily="18" charset="0"/>
                        </a:rPr>
                        <m:t>S</m:t>
                      </m:r>
                      <m:r>
                        <m:rPr>
                          <m:sty m:val="p"/>
                        </m:rPr>
                        <a:rPr lang="en-US" i="0">
                          <a:latin typeface="Cambria Math" panose="02040503050406030204" pitchFamily="18" charset="0"/>
                        </a:rPr>
                        <m:t>ensitivity</m:t>
                      </m:r>
                      <m:r>
                        <a:rPr lang="en-US" i="0">
                          <a:latin typeface="Cambria Math" panose="02040503050406030204" pitchFamily="18" charset="0"/>
                        </a:rPr>
                        <m:t>=</m:t>
                      </m:r>
                      <m:f>
                        <m:fPr>
                          <m:ctrlPr>
                            <a:rPr lang="en-US" i="1">
                              <a:solidFill>
                                <a:srgbClr val="836967"/>
                              </a:solidFill>
                              <a:latin typeface="Cambria Math" panose="02040503050406030204" pitchFamily="18" charset="0"/>
                            </a:rPr>
                          </m:ctrlPr>
                        </m:fPr>
                        <m:num>
                          <m:r>
                            <m:rPr>
                              <m:sty m:val="p"/>
                            </m:rPr>
                            <a:rPr lang="en-US" i="0">
                              <a:latin typeface="Cambria Math" panose="02040503050406030204" pitchFamily="18" charset="0"/>
                            </a:rPr>
                            <m:t>TP</m:t>
                          </m:r>
                        </m:num>
                        <m:den>
                          <m:r>
                            <m:rPr>
                              <m:sty m:val="p"/>
                            </m:rPr>
                            <a:rPr lang="en-US" i="0">
                              <a:latin typeface="Cambria Math" panose="02040503050406030204" pitchFamily="18" charset="0"/>
                            </a:rPr>
                            <m:t>TP</m:t>
                          </m:r>
                          <m:r>
                            <a:rPr lang="en-US" i="0">
                              <a:latin typeface="Cambria Math" panose="02040503050406030204" pitchFamily="18" charset="0"/>
                            </a:rPr>
                            <m:t>+</m:t>
                          </m:r>
                          <m:r>
                            <m:rPr>
                              <m:sty m:val="p"/>
                            </m:rPr>
                            <a:rPr lang="en-US" i="0">
                              <a:latin typeface="Cambria Math" panose="02040503050406030204" pitchFamily="18" charset="0"/>
                            </a:rPr>
                            <m:t>FN</m:t>
                          </m:r>
                        </m:den>
                      </m:f>
                    </m:oMath>
                  </m:oMathPara>
                </a14:m>
                <a:endParaRPr lang="en-US" dirty="0"/>
              </a:p>
            </p:txBody>
          </p:sp>
        </mc:Choice>
        <mc:Fallback xmlns="">
          <p:sp>
            <p:nvSpPr>
              <p:cNvPr id="8" name="TextBox 7">
                <a:extLst>
                  <a:ext uri="{FF2B5EF4-FFF2-40B4-BE49-F238E27FC236}">
                    <a16:creationId xmlns:a16="http://schemas.microsoft.com/office/drawing/2014/main" id="{4C1CFD2F-3695-4D86-921B-A32BAC9C2BD6}"/>
                  </a:ext>
                </a:extLst>
              </p:cNvPr>
              <p:cNvSpPr txBox="1">
                <a:spLocks noRot="1" noChangeAspect="1" noMove="1" noResize="1" noEditPoints="1" noAdjustHandles="1" noChangeArrowheads="1" noChangeShapeType="1" noTextEdit="1"/>
              </p:cNvSpPr>
              <p:nvPr/>
            </p:nvSpPr>
            <p:spPr>
              <a:xfrm>
                <a:off x="5047797" y="3065935"/>
                <a:ext cx="6097464" cy="61549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DB08479-E820-4534-81DA-5D7F756F5E29}"/>
                  </a:ext>
                </a:extLst>
              </p:cNvPr>
              <p:cNvSpPr txBox="1"/>
              <p:nvPr/>
            </p:nvSpPr>
            <p:spPr>
              <a:xfrm>
                <a:off x="5133244" y="3907431"/>
                <a:ext cx="6097464" cy="61549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i="0" smtClean="0">
                          <a:latin typeface="Cambria Math" panose="02040503050406030204" pitchFamily="18" charset="0"/>
                        </a:rPr>
                        <m:t>S</m:t>
                      </m:r>
                      <m:r>
                        <m:rPr>
                          <m:sty m:val="p"/>
                        </m:rPr>
                        <a:rPr lang="en-US" i="0">
                          <a:latin typeface="Cambria Math" panose="02040503050406030204" pitchFamily="18" charset="0"/>
                        </a:rPr>
                        <m:t>pecificity</m:t>
                      </m:r>
                      <m:r>
                        <a:rPr lang="en-US" i="0">
                          <a:latin typeface="Cambria Math" panose="02040503050406030204" pitchFamily="18" charset="0"/>
                        </a:rPr>
                        <m:t>=</m:t>
                      </m:r>
                      <m:f>
                        <m:fPr>
                          <m:ctrlPr>
                            <a:rPr lang="en-US" i="1">
                              <a:solidFill>
                                <a:srgbClr val="836967"/>
                              </a:solidFill>
                              <a:latin typeface="Cambria Math" panose="02040503050406030204" pitchFamily="18" charset="0"/>
                            </a:rPr>
                          </m:ctrlPr>
                        </m:fPr>
                        <m:num>
                          <m:r>
                            <m:rPr>
                              <m:sty m:val="p"/>
                            </m:rPr>
                            <a:rPr lang="en-US" i="0">
                              <a:latin typeface="Cambria Math" panose="02040503050406030204" pitchFamily="18" charset="0"/>
                            </a:rPr>
                            <m:t>TN</m:t>
                          </m:r>
                        </m:num>
                        <m:den>
                          <m:r>
                            <m:rPr>
                              <m:sty m:val="p"/>
                            </m:rPr>
                            <a:rPr lang="en-US" i="0">
                              <a:latin typeface="Cambria Math" panose="02040503050406030204" pitchFamily="18" charset="0"/>
                            </a:rPr>
                            <m:t>TN</m:t>
                          </m:r>
                          <m:r>
                            <a:rPr lang="en-US" i="0">
                              <a:latin typeface="Cambria Math" panose="02040503050406030204" pitchFamily="18" charset="0"/>
                            </a:rPr>
                            <m:t>+</m:t>
                          </m:r>
                          <m:r>
                            <m:rPr>
                              <m:sty m:val="p"/>
                            </m:rPr>
                            <a:rPr lang="en-US" i="0">
                              <a:latin typeface="Cambria Math" panose="02040503050406030204" pitchFamily="18" charset="0"/>
                            </a:rPr>
                            <m:t>FP</m:t>
                          </m:r>
                        </m:den>
                      </m:f>
                    </m:oMath>
                  </m:oMathPara>
                </a14:m>
                <a:endParaRPr lang="en-US" dirty="0"/>
              </a:p>
            </p:txBody>
          </p:sp>
        </mc:Choice>
        <mc:Fallback xmlns="">
          <p:sp>
            <p:nvSpPr>
              <p:cNvPr id="12" name="TextBox 11">
                <a:extLst>
                  <a:ext uri="{FF2B5EF4-FFF2-40B4-BE49-F238E27FC236}">
                    <a16:creationId xmlns:a16="http://schemas.microsoft.com/office/drawing/2014/main" id="{CDB08479-E820-4534-81DA-5D7F756F5E29}"/>
                  </a:ext>
                </a:extLst>
              </p:cNvPr>
              <p:cNvSpPr txBox="1">
                <a:spLocks noRot="1" noChangeAspect="1" noMove="1" noResize="1" noEditPoints="1" noAdjustHandles="1" noChangeArrowheads="1" noChangeShapeType="1" noTextEdit="1"/>
              </p:cNvSpPr>
              <p:nvPr/>
            </p:nvSpPr>
            <p:spPr>
              <a:xfrm>
                <a:off x="5133244" y="3907431"/>
                <a:ext cx="6097464" cy="61549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218CA2BB-C09D-4232-A54D-C245979CE8FD}"/>
                  </a:ext>
                </a:extLst>
              </p:cNvPr>
              <p:cNvSpPr txBox="1"/>
              <p:nvPr/>
            </p:nvSpPr>
            <p:spPr>
              <a:xfrm>
                <a:off x="5133244" y="4752561"/>
                <a:ext cx="6097464" cy="61549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i="0" smtClean="0">
                          <a:latin typeface="Cambria Math" panose="02040503050406030204" pitchFamily="18" charset="0"/>
                        </a:rPr>
                        <m:t>P</m:t>
                      </m:r>
                      <m:r>
                        <m:rPr>
                          <m:sty m:val="p"/>
                        </m:rPr>
                        <a:rPr lang="en-US" b="0" i="0" smtClean="0">
                          <a:latin typeface="Cambria Math" panose="02040503050406030204" pitchFamily="18" charset="0"/>
                        </a:rPr>
                        <m:t>ercision</m:t>
                      </m:r>
                      <m:r>
                        <a:rPr lang="en-US" i="0">
                          <a:latin typeface="Cambria Math" panose="02040503050406030204" pitchFamily="18" charset="0"/>
                        </a:rPr>
                        <m:t>=</m:t>
                      </m:r>
                      <m:f>
                        <m:fPr>
                          <m:ctrlPr>
                            <a:rPr lang="en-US" i="1">
                              <a:solidFill>
                                <a:srgbClr val="836967"/>
                              </a:solidFill>
                              <a:latin typeface="Cambria Math" panose="02040503050406030204" pitchFamily="18" charset="0"/>
                            </a:rPr>
                          </m:ctrlPr>
                        </m:fPr>
                        <m:num>
                          <m:r>
                            <m:rPr>
                              <m:sty m:val="p"/>
                            </m:rPr>
                            <a:rPr lang="en-US" i="0">
                              <a:latin typeface="Cambria Math" panose="02040503050406030204" pitchFamily="18" charset="0"/>
                            </a:rPr>
                            <m:t>TP</m:t>
                          </m:r>
                        </m:num>
                        <m:den>
                          <m:r>
                            <m:rPr>
                              <m:sty m:val="p"/>
                            </m:rPr>
                            <a:rPr lang="en-US" i="0">
                              <a:latin typeface="Cambria Math" panose="02040503050406030204" pitchFamily="18" charset="0"/>
                            </a:rPr>
                            <m:t>TP</m:t>
                          </m:r>
                          <m:r>
                            <a:rPr lang="en-US" i="0">
                              <a:latin typeface="Cambria Math" panose="02040503050406030204" pitchFamily="18" charset="0"/>
                            </a:rPr>
                            <m:t>+</m:t>
                          </m:r>
                          <m:r>
                            <m:rPr>
                              <m:sty m:val="p"/>
                            </m:rPr>
                            <a:rPr lang="en-US" i="0">
                              <a:latin typeface="Cambria Math" panose="02040503050406030204" pitchFamily="18" charset="0"/>
                            </a:rPr>
                            <m:t>FP</m:t>
                          </m:r>
                        </m:den>
                      </m:f>
                    </m:oMath>
                  </m:oMathPara>
                </a14:m>
                <a:endParaRPr lang="en-US" dirty="0"/>
              </a:p>
            </p:txBody>
          </p:sp>
        </mc:Choice>
        <mc:Fallback xmlns="">
          <p:sp>
            <p:nvSpPr>
              <p:cNvPr id="14" name="TextBox 13">
                <a:extLst>
                  <a:ext uri="{FF2B5EF4-FFF2-40B4-BE49-F238E27FC236}">
                    <a16:creationId xmlns:a16="http://schemas.microsoft.com/office/drawing/2014/main" id="{218CA2BB-C09D-4232-A54D-C245979CE8FD}"/>
                  </a:ext>
                </a:extLst>
              </p:cNvPr>
              <p:cNvSpPr txBox="1">
                <a:spLocks noRot="1" noChangeAspect="1" noMove="1" noResize="1" noEditPoints="1" noAdjustHandles="1" noChangeArrowheads="1" noChangeShapeType="1" noTextEdit="1"/>
              </p:cNvSpPr>
              <p:nvPr/>
            </p:nvSpPr>
            <p:spPr>
              <a:xfrm>
                <a:off x="5133244" y="4752561"/>
                <a:ext cx="6097464" cy="61549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6AE1978-D15F-4A65-B88A-7B5AE9796604}"/>
                  </a:ext>
                </a:extLst>
              </p:cNvPr>
              <p:cNvSpPr txBox="1"/>
              <p:nvPr/>
            </p:nvSpPr>
            <p:spPr>
              <a:xfrm>
                <a:off x="5133244" y="5590423"/>
                <a:ext cx="6097464" cy="66030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F</m:t>
                      </m:r>
                      <m:r>
                        <a:rPr lang="en-US" b="0" i="0" smtClean="0">
                          <a:latin typeface="Cambria Math" panose="02040503050406030204" pitchFamily="18" charset="0"/>
                        </a:rPr>
                        <m:t>1=</m:t>
                      </m:r>
                      <m:f>
                        <m:fPr>
                          <m:ctrlPr>
                            <a:rPr lang="en-US" i="1">
                              <a:solidFill>
                                <a:srgbClr val="836967"/>
                              </a:solidFill>
                              <a:latin typeface="Cambria Math" panose="02040503050406030204" pitchFamily="18" charset="0"/>
                            </a:rPr>
                          </m:ctrlPr>
                        </m:fPr>
                        <m:num>
                          <m:r>
                            <a:rPr lang="en-US" b="0" i="1" smtClean="0">
                              <a:solidFill>
                                <a:srgbClr val="836967"/>
                              </a:solidFill>
                              <a:latin typeface="Cambria Math" panose="02040503050406030204" pitchFamily="18" charset="0"/>
                            </a:rPr>
                            <m:t>2∗</m:t>
                          </m:r>
                          <m:r>
                            <m:rPr>
                              <m:sty m:val="p"/>
                            </m:rPr>
                            <a:rPr lang="en-US">
                              <a:latin typeface="Cambria Math" panose="02040503050406030204" pitchFamily="18" charset="0"/>
                            </a:rPr>
                            <m:t>Sensitivity</m:t>
                          </m:r>
                          <m:r>
                            <a:rPr lang="en-US" b="0" i="1" smtClean="0">
                              <a:latin typeface="Cambria Math" panose="02040503050406030204" pitchFamily="18" charset="0"/>
                            </a:rPr>
                            <m:t>∗</m:t>
                          </m:r>
                          <m:r>
                            <m:rPr>
                              <m:sty m:val="p"/>
                            </m:rPr>
                            <a:rPr lang="en-US">
                              <a:latin typeface="Cambria Math" panose="02040503050406030204" pitchFamily="18" charset="0"/>
                            </a:rPr>
                            <m:t>Percision</m:t>
                          </m:r>
                        </m:num>
                        <m:den>
                          <m:r>
                            <m:rPr>
                              <m:sty m:val="p"/>
                            </m:rPr>
                            <a:rPr lang="en-US">
                              <a:latin typeface="Cambria Math" panose="02040503050406030204" pitchFamily="18" charset="0"/>
                            </a:rPr>
                            <m:t>Sensitivity</m:t>
                          </m:r>
                          <m:r>
                            <a:rPr lang="en-US" b="0" i="1" smtClean="0">
                              <a:latin typeface="Cambria Math" panose="02040503050406030204" pitchFamily="18" charset="0"/>
                            </a:rPr>
                            <m:t>+</m:t>
                          </m:r>
                          <m:r>
                            <m:rPr>
                              <m:sty m:val="p"/>
                            </m:rPr>
                            <a:rPr lang="en-US">
                              <a:latin typeface="Cambria Math" panose="02040503050406030204" pitchFamily="18" charset="0"/>
                            </a:rPr>
                            <m:t>Percision</m:t>
                          </m:r>
                        </m:den>
                      </m:f>
                    </m:oMath>
                  </m:oMathPara>
                </a14:m>
                <a:endParaRPr lang="en-US" dirty="0"/>
              </a:p>
            </p:txBody>
          </p:sp>
        </mc:Choice>
        <mc:Fallback xmlns="">
          <p:sp>
            <p:nvSpPr>
              <p:cNvPr id="16" name="TextBox 15">
                <a:extLst>
                  <a:ext uri="{FF2B5EF4-FFF2-40B4-BE49-F238E27FC236}">
                    <a16:creationId xmlns:a16="http://schemas.microsoft.com/office/drawing/2014/main" id="{E6AE1978-D15F-4A65-B88A-7B5AE9796604}"/>
                  </a:ext>
                </a:extLst>
              </p:cNvPr>
              <p:cNvSpPr txBox="1">
                <a:spLocks noRot="1" noChangeAspect="1" noMove="1" noResize="1" noEditPoints="1" noAdjustHandles="1" noChangeArrowheads="1" noChangeShapeType="1" noTextEdit="1"/>
              </p:cNvSpPr>
              <p:nvPr/>
            </p:nvSpPr>
            <p:spPr>
              <a:xfrm>
                <a:off x="5133244" y="5590423"/>
                <a:ext cx="6097464" cy="660309"/>
              </a:xfrm>
              <a:prstGeom prst="rect">
                <a:avLst/>
              </a:prstGeom>
              <a:blipFill>
                <a:blip r:embed="rId7"/>
                <a:stretch>
                  <a:fillRect/>
                </a:stretch>
              </a:blipFill>
            </p:spPr>
            <p:txBody>
              <a:bodyPr/>
              <a:lstStyle/>
              <a:p>
                <a:r>
                  <a:rPr lang="en-US">
                    <a:noFill/>
                  </a:rPr>
                  <a:t> </a:t>
                </a:r>
              </a:p>
            </p:txBody>
          </p:sp>
        </mc:Fallback>
      </mc:AlternateContent>
      <p:sp>
        <p:nvSpPr>
          <p:cNvPr id="18" name="Slide Number Placeholder 17">
            <a:extLst>
              <a:ext uri="{FF2B5EF4-FFF2-40B4-BE49-F238E27FC236}">
                <a16:creationId xmlns:a16="http://schemas.microsoft.com/office/drawing/2014/main" id="{1C2A6771-0413-4A43-979F-DDCB9896D01A}"/>
              </a:ext>
            </a:extLst>
          </p:cNvPr>
          <p:cNvSpPr>
            <a:spLocks noGrp="1"/>
          </p:cNvSpPr>
          <p:nvPr>
            <p:ph type="sldNum" sz="quarter" idx="12"/>
          </p:nvPr>
        </p:nvSpPr>
        <p:spPr/>
        <p:txBody>
          <a:bodyPr/>
          <a:lstStyle/>
          <a:p>
            <a:fld id="{4CDB7968-9B0D-408D-81F3-729206B9D17E}" type="slidenum">
              <a:rPr lang="en-US" smtClean="0"/>
              <a:t>20</a:t>
            </a:fld>
            <a:endParaRPr lang="en-US" dirty="0"/>
          </a:p>
        </p:txBody>
      </p:sp>
    </p:spTree>
    <p:extLst>
      <p:ext uri="{BB962C8B-B14F-4D97-AF65-F5344CB8AC3E}">
        <p14:creationId xmlns:p14="http://schemas.microsoft.com/office/powerpoint/2010/main" val="15748008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F8ED7-250C-4949-9ECF-8EAA5B45587A}"/>
              </a:ext>
            </a:extLst>
          </p:cNvPr>
          <p:cNvSpPr>
            <a:spLocks noGrp="1"/>
          </p:cNvSpPr>
          <p:nvPr>
            <p:ph type="title"/>
          </p:nvPr>
        </p:nvSpPr>
        <p:spPr/>
        <p:txBody>
          <a:bodyPr>
            <a:normAutofit/>
          </a:bodyPr>
          <a:lstStyle/>
          <a:p>
            <a:pPr algn="r" rtl="1"/>
            <a:r>
              <a:rPr lang="fa-IR" dirty="0">
                <a:cs typeface="B Nazanin" panose="00000400000000000000" pitchFamily="2" charset="-78"/>
              </a:rPr>
              <a:t>6- نتایج</a:t>
            </a:r>
            <a:br>
              <a:rPr lang="fa-IR" dirty="0">
                <a:cs typeface="B Nazanin" panose="00000400000000000000" pitchFamily="2" charset="-78"/>
              </a:rPr>
            </a:br>
            <a:r>
              <a:rPr lang="fa-IR" sz="2700" dirty="0">
                <a:cs typeface="B Nazanin" panose="00000400000000000000" pitchFamily="2" charset="-78"/>
              </a:rPr>
              <a:t>6-1- نتایج برای </a:t>
            </a:r>
            <a:r>
              <a:rPr lang="fa-IR" sz="2800" b="0" dirty="0">
                <a:effectLst/>
                <a:latin typeface="Times New Roman" panose="02020603050405020304" pitchFamily="18" charset="0"/>
                <a:ea typeface="Calibri" panose="020F0502020204030204" pitchFamily="34" charset="0"/>
                <a:cs typeface="B Nazanin" panose="00000400000000000000" pitchFamily="2" charset="-78"/>
              </a:rPr>
              <a:t>طراحی شبکه عصبی </a:t>
            </a:r>
            <a:r>
              <a:rPr lang="en-US" sz="2800" b="0" dirty="0">
                <a:effectLst/>
                <a:latin typeface="Times New Roman" panose="02020603050405020304" pitchFamily="18" charset="0"/>
                <a:ea typeface="Calibri" panose="020F0502020204030204" pitchFamily="34" charset="0"/>
                <a:cs typeface="B Nazanin" panose="00000400000000000000" pitchFamily="2" charset="-78"/>
              </a:rPr>
              <a:t>CNN</a:t>
            </a:r>
            <a:r>
              <a:rPr lang="fa-IR" sz="2800" b="0" dirty="0">
                <a:effectLst/>
                <a:latin typeface="Times New Roman" panose="02020603050405020304" pitchFamily="18" charset="0"/>
                <a:ea typeface="Calibri" panose="020F0502020204030204" pitchFamily="34" charset="0"/>
                <a:cs typeface="B Nazanin" panose="00000400000000000000" pitchFamily="2" charset="-78"/>
              </a:rPr>
              <a:t> ساده</a:t>
            </a:r>
            <a:endParaRPr lang="en-US" sz="2700" dirty="0">
              <a:cs typeface="B Nazanin" panose="00000400000000000000" pitchFamily="2" charset="-78"/>
            </a:endParaRPr>
          </a:p>
        </p:txBody>
      </p:sp>
      <p:sp>
        <p:nvSpPr>
          <p:cNvPr id="7" name="Slide Number Placeholder 6">
            <a:extLst>
              <a:ext uri="{FF2B5EF4-FFF2-40B4-BE49-F238E27FC236}">
                <a16:creationId xmlns:a16="http://schemas.microsoft.com/office/drawing/2014/main" id="{DB86D4B4-104F-41FD-8994-0C986DAED2FF}"/>
              </a:ext>
            </a:extLst>
          </p:cNvPr>
          <p:cNvSpPr>
            <a:spLocks noGrp="1"/>
          </p:cNvSpPr>
          <p:nvPr>
            <p:ph type="sldNum" sz="quarter" idx="12"/>
          </p:nvPr>
        </p:nvSpPr>
        <p:spPr/>
        <p:txBody>
          <a:bodyPr/>
          <a:lstStyle/>
          <a:p>
            <a:fld id="{4CDB7968-9B0D-408D-81F3-729206B9D17E}" type="slidenum">
              <a:rPr lang="en-US" smtClean="0"/>
              <a:t>21</a:t>
            </a:fld>
            <a:endParaRPr lang="en-US" dirty="0"/>
          </a:p>
        </p:txBody>
      </p:sp>
      <p:pic>
        <p:nvPicPr>
          <p:cNvPr id="3" name="Content Placeholder 2">
            <a:extLst>
              <a:ext uri="{FF2B5EF4-FFF2-40B4-BE49-F238E27FC236}">
                <a16:creationId xmlns:a16="http://schemas.microsoft.com/office/drawing/2014/main" id="{F89CFE9C-0E7C-D5FE-4BA3-0B5C8ED9C0F9}"/>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022731" y="1935346"/>
            <a:ext cx="5334000" cy="4000500"/>
          </a:xfrm>
          <a:prstGeom prst="rect">
            <a:avLst/>
          </a:prstGeom>
          <a:noFill/>
          <a:ln>
            <a:noFill/>
          </a:ln>
        </p:spPr>
      </p:pic>
      <p:pic>
        <p:nvPicPr>
          <p:cNvPr id="5" name="Picture 4">
            <a:extLst>
              <a:ext uri="{FF2B5EF4-FFF2-40B4-BE49-F238E27FC236}">
                <a16:creationId xmlns:a16="http://schemas.microsoft.com/office/drawing/2014/main" id="{940089E6-171D-6752-522A-AE3D4C8A8F1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5505" y="684237"/>
            <a:ext cx="5943600" cy="5949315"/>
          </a:xfrm>
          <a:prstGeom prst="rect">
            <a:avLst/>
          </a:prstGeom>
          <a:noFill/>
          <a:ln>
            <a:noFill/>
          </a:ln>
        </p:spPr>
      </p:pic>
    </p:spTree>
    <p:extLst>
      <p:ext uri="{BB962C8B-B14F-4D97-AF65-F5344CB8AC3E}">
        <p14:creationId xmlns:p14="http://schemas.microsoft.com/office/powerpoint/2010/main" val="23038204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D65905-8F3C-9E98-6CC0-4953F73F13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99A02E-FDE5-0A9E-12EA-C2B29A6F8730}"/>
              </a:ext>
            </a:extLst>
          </p:cNvPr>
          <p:cNvSpPr>
            <a:spLocks noGrp="1"/>
          </p:cNvSpPr>
          <p:nvPr>
            <p:ph type="title"/>
          </p:nvPr>
        </p:nvSpPr>
        <p:spPr/>
        <p:txBody>
          <a:bodyPr>
            <a:normAutofit/>
          </a:bodyPr>
          <a:lstStyle/>
          <a:p>
            <a:pPr algn="r" rtl="1"/>
            <a:r>
              <a:rPr lang="fa-IR" dirty="0">
                <a:cs typeface="B Nazanin" panose="00000400000000000000" pitchFamily="2" charset="-78"/>
              </a:rPr>
              <a:t>6- نتایج</a:t>
            </a:r>
            <a:br>
              <a:rPr lang="fa-IR" dirty="0">
                <a:cs typeface="B Nazanin" panose="00000400000000000000" pitchFamily="2" charset="-78"/>
              </a:rPr>
            </a:br>
            <a:r>
              <a:rPr lang="fa-IR" sz="2700" dirty="0">
                <a:cs typeface="B Nazanin" panose="00000400000000000000" pitchFamily="2" charset="-78"/>
              </a:rPr>
              <a:t>6-1- نتایج برای </a:t>
            </a:r>
            <a:r>
              <a:rPr lang="fa-IR" sz="2800" b="0" dirty="0">
                <a:effectLst/>
                <a:latin typeface="Times New Roman" panose="02020603050405020304" pitchFamily="18" charset="0"/>
                <a:ea typeface="Calibri" panose="020F0502020204030204" pitchFamily="34" charset="0"/>
                <a:cs typeface="B Nazanin" panose="00000400000000000000" pitchFamily="2" charset="-78"/>
              </a:rPr>
              <a:t>طراحی شبکه </a:t>
            </a:r>
            <a:r>
              <a:rPr lang="fa-IR" sz="2800" dirty="0">
                <a:latin typeface="Times New Roman" panose="02020603050405020304" pitchFamily="18" charset="0"/>
                <a:ea typeface="Calibri" panose="020F0502020204030204" pitchFamily="34" charset="0"/>
                <a:cs typeface="B Nazanin" panose="00000400000000000000" pitchFamily="2" charset="-78"/>
              </a:rPr>
              <a:t>با معماری الکس نت</a:t>
            </a:r>
            <a:endParaRPr lang="en-US" sz="2700" dirty="0">
              <a:cs typeface="B Nazanin" panose="00000400000000000000" pitchFamily="2" charset="-78"/>
            </a:endParaRPr>
          </a:p>
        </p:txBody>
      </p:sp>
      <p:sp>
        <p:nvSpPr>
          <p:cNvPr id="7" name="Slide Number Placeholder 6">
            <a:extLst>
              <a:ext uri="{FF2B5EF4-FFF2-40B4-BE49-F238E27FC236}">
                <a16:creationId xmlns:a16="http://schemas.microsoft.com/office/drawing/2014/main" id="{128E16A6-854E-74D1-3327-E13AFB34AE0E}"/>
              </a:ext>
            </a:extLst>
          </p:cNvPr>
          <p:cNvSpPr>
            <a:spLocks noGrp="1"/>
          </p:cNvSpPr>
          <p:nvPr>
            <p:ph type="sldNum" sz="quarter" idx="12"/>
          </p:nvPr>
        </p:nvSpPr>
        <p:spPr/>
        <p:txBody>
          <a:bodyPr/>
          <a:lstStyle/>
          <a:p>
            <a:fld id="{4CDB7968-9B0D-408D-81F3-729206B9D17E}" type="slidenum">
              <a:rPr lang="en-US" smtClean="0"/>
              <a:t>22</a:t>
            </a:fld>
            <a:endParaRPr lang="en-US" dirty="0"/>
          </a:p>
        </p:txBody>
      </p:sp>
      <p:pic>
        <p:nvPicPr>
          <p:cNvPr id="8" name="Content Placeholder 7">
            <a:extLst>
              <a:ext uri="{FF2B5EF4-FFF2-40B4-BE49-F238E27FC236}">
                <a16:creationId xmlns:a16="http://schemas.microsoft.com/office/drawing/2014/main" id="{6A664B46-B270-DDBB-CE26-0F7A2ABD1815}"/>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943600" y="2023269"/>
            <a:ext cx="5334000" cy="4000500"/>
          </a:xfrm>
          <a:prstGeom prst="rect">
            <a:avLst/>
          </a:prstGeom>
          <a:noFill/>
          <a:ln>
            <a:noFill/>
          </a:ln>
        </p:spPr>
      </p:pic>
      <p:pic>
        <p:nvPicPr>
          <p:cNvPr id="9" name="Picture 8">
            <a:extLst>
              <a:ext uri="{FF2B5EF4-FFF2-40B4-BE49-F238E27FC236}">
                <a16:creationId xmlns:a16="http://schemas.microsoft.com/office/drawing/2014/main" id="{2993514A-F699-B075-8657-4A7E590DA57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0854" y="589597"/>
            <a:ext cx="5943600" cy="5949315"/>
          </a:xfrm>
          <a:prstGeom prst="rect">
            <a:avLst/>
          </a:prstGeom>
          <a:noFill/>
          <a:ln>
            <a:noFill/>
          </a:ln>
        </p:spPr>
      </p:pic>
    </p:spTree>
    <p:extLst>
      <p:ext uri="{BB962C8B-B14F-4D97-AF65-F5344CB8AC3E}">
        <p14:creationId xmlns:p14="http://schemas.microsoft.com/office/powerpoint/2010/main" val="12046464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8EC381-CA7E-479B-F234-FB597F65F3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0ABF0FF-FC81-7340-F5DA-4123C2443327}"/>
              </a:ext>
            </a:extLst>
          </p:cNvPr>
          <p:cNvSpPr>
            <a:spLocks noGrp="1"/>
          </p:cNvSpPr>
          <p:nvPr>
            <p:ph type="title"/>
          </p:nvPr>
        </p:nvSpPr>
        <p:spPr/>
        <p:txBody>
          <a:bodyPr>
            <a:normAutofit/>
          </a:bodyPr>
          <a:lstStyle/>
          <a:p>
            <a:pPr algn="r" rtl="1"/>
            <a:r>
              <a:rPr lang="fa-IR" dirty="0">
                <a:cs typeface="B Nazanin" panose="00000400000000000000" pitchFamily="2" charset="-78"/>
              </a:rPr>
              <a:t>6- نتایج</a:t>
            </a:r>
            <a:br>
              <a:rPr lang="fa-IR" dirty="0">
                <a:cs typeface="B Nazanin" panose="00000400000000000000" pitchFamily="2" charset="-78"/>
              </a:rPr>
            </a:br>
            <a:r>
              <a:rPr lang="fa-IR" sz="2700" dirty="0">
                <a:cs typeface="B Nazanin" panose="00000400000000000000" pitchFamily="2" charset="-78"/>
              </a:rPr>
              <a:t>6-1- نتایج برای </a:t>
            </a:r>
            <a:r>
              <a:rPr lang="fa-IR" sz="2800" b="0" dirty="0">
                <a:effectLst/>
                <a:latin typeface="Times New Roman" panose="02020603050405020304" pitchFamily="18" charset="0"/>
                <a:ea typeface="Calibri" panose="020F0502020204030204" pitchFamily="34" charset="0"/>
                <a:cs typeface="B Nazanin" panose="00000400000000000000" pitchFamily="2" charset="-78"/>
              </a:rPr>
              <a:t>طراحی شبکه با معماری </a:t>
            </a:r>
            <a:r>
              <a:rPr lang="fa-IR" sz="2800" dirty="0">
                <a:latin typeface="Times New Roman" panose="02020603050405020304" pitchFamily="18" charset="0"/>
                <a:ea typeface="Calibri" panose="020F0502020204030204" pitchFamily="34" charset="0"/>
                <a:cs typeface="B Nazanin" panose="00000400000000000000" pitchFamily="2" charset="-78"/>
              </a:rPr>
              <a:t>16</a:t>
            </a:r>
            <a:r>
              <a:rPr lang="en-US" sz="2800" dirty="0">
                <a:latin typeface="Times New Roman" panose="02020603050405020304" pitchFamily="18" charset="0"/>
                <a:ea typeface="Calibri" panose="020F0502020204030204" pitchFamily="34" charset="0"/>
                <a:cs typeface="B Nazanin" panose="00000400000000000000" pitchFamily="2" charset="-78"/>
              </a:rPr>
              <a:t>VGG</a:t>
            </a:r>
            <a:endParaRPr lang="en-US" sz="2700" dirty="0">
              <a:cs typeface="B Nazanin" panose="00000400000000000000" pitchFamily="2" charset="-78"/>
            </a:endParaRPr>
          </a:p>
        </p:txBody>
      </p:sp>
      <p:sp>
        <p:nvSpPr>
          <p:cNvPr id="7" name="Slide Number Placeholder 6">
            <a:extLst>
              <a:ext uri="{FF2B5EF4-FFF2-40B4-BE49-F238E27FC236}">
                <a16:creationId xmlns:a16="http://schemas.microsoft.com/office/drawing/2014/main" id="{7B4114A6-216E-323D-D57E-7813C96A18BD}"/>
              </a:ext>
            </a:extLst>
          </p:cNvPr>
          <p:cNvSpPr>
            <a:spLocks noGrp="1"/>
          </p:cNvSpPr>
          <p:nvPr>
            <p:ph type="sldNum" sz="quarter" idx="12"/>
          </p:nvPr>
        </p:nvSpPr>
        <p:spPr/>
        <p:txBody>
          <a:bodyPr/>
          <a:lstStyle/>
          <a:p>
            <a:fld id="{4CDB7968-9B0D-408D-81F3-729206B9D17E}" type="slidenum">
              <a:rPr lang="en-US" smtClean="0"/>
              <a:t>23</a:t>
            </a:fld>
            <a:endParaRPr lang="en-US" dirty="0"/>
          </a:p>
        </p:txBody>
      </p:sp>
      <p:pic>
        <p:nvPicPr>
          <p:cNvPr id="8" name="Content Placeholder 7">
            <a:extLst>
              <a:ext uri="{FF2B5EF4-FFF2-40B4-BE49-F238E27FC236}">
                <a16:creationId xmlns:a16="http://schemas.microsoft.com/office/drawing/2014/main" id="{8089E9B2-87DD-E1DE-8696-0949CCFE409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943600" y="1886744"/>
            <a:ext cx="5334000" cy="4000500"/>
          </a:xfrm>
          <a:prstGeom prst="rect">
            <a:avLst/>
          </a:prstGeom>
          <a:noFill/>
          <a:ln>
            <a:noFill/>
          </a:ln>
        </p:spPr>
      </p:pic>
      <p:pic>
        <p:nvPicPr>
          <p:cNvPr id="9" name="Picture 8">
            <a:extLst>
              <a:ext uri="{FF2B5EF4-FFF2-40B4-BE49-F238E27FC236}">
                <a16:creationId xmlns:a16="http://schemas.microsoft.com/office/drawing/2014/main" id="{971515BC-E3D1-FD73-1D77-F60ACC58CB1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589597"/>
            <a:ext cx="5943600" cy="5949315"/>
          </a:xfrm>
          <a:prstGeom prst="rect">
            <a:avLst/>
          </a:prstGeom>
          <a:noFill/>
          <a:ln>
            <a:noFill/>
          </a:ln>
        </p:spPr>
      </p:pic>
    </p:spTree>
    <p:extLst>
      <p:ext uri="{BB962C8B-B14F-4D97-AF65-F5344CB8AC3E}">
        <p14:creationId xmlns:p14="http://schemas.microsoft.com/office/powerpoint/2010/main" val="24334339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43C77E-526A-DF68-7F81-8AE9B3F1F5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C7B60D9-9E87-29C4-5060-8ECC69FBBD6A}"/>
              </a:ext>
            </a:extLst>
          </p:cNvPr>
          <p:cNvSpPr>
            <a:spLocks noGrp="1"/>
          </p:cNvSpPr>
          <p:nvPr>
            <p:ph type="title"/>
          </p:nvPr>
        </p:nvSpPr>
        <p:spPr/>
        <p:txBody>
          <a:bodyPr>
            <a:normAutofit/>
          </a:bodyPr>
          <a:lstStyle/>
          <a:p>
            <a:pPr algn="r" rtl="1"/>
            <a:r>
              <a:rPr lang="fa-IR" dirty="0">
                <a:cs typeface="B Nazanin" panose="00000400000000000000" pitchFamily="2" charset="-78"/>
              </a:rPr>
              <a:t>6- نتایج</a:t>
            </a:r>
            <a:br>
              <a:rPr lang="fa-IR" dirty="0">
                <a:cs typeface="B Nazanin" panose="00000400000000000000" pitchFamily="2" charset="-78"/>
              </a:rPr>
            </a:br>
            <a:r>
              <a:rPr lang="fa-IR" sz="2700" dirty="0">
                <a:cs typeface="B Nazanin" panose="00000400000000000000" pitchFamily="2" charset="-78"/>
              </a:rPr>
              <a:t>6-1- نتایج برای </a:t>
            </a:r>
            <a:r>
              <a:rPr lang="fa-IR" sz="2800" b="0" dirty="0">
                <a:effectLst/>
                <a:latin typeface="Times New Roman" panose="02020603050405020304" pitchFamily="18" charset="0"/>
                <a:ea typeface="Calibri" panose="020F0502020204030204" pitchFamily="34" charset="0"/>
                <a:cs typeface="B Nazanin" panose="00000400000000000000" pitchFamily="2" charset="-78"/>
              </a:rPr>
              <a:t>طراحی شبکه با معماری گوگل نت</a:t>
            </a:r>
            <a:endParaRPr lang="en-US" sz="2700" dirty="0">
              <a:cs typeface="B Nazanin" panose="00000400000000000000" pitchFamily="2" charset="-78"/>
            </a:endParaRPr>
          </a:p>
        </p:txBody>
      </p:sp>
      <p:sp>
        <p:nvSpPr>
          <p:cNvPr id="7" name="Slide Number Placeholder 6">
            <a:extLst>
              <a:ext uri="{FF2B5EF4-FFF2-40B4-BE49-F238E27FC236}">
                <a16:creationId xmlns:a16="http://schemas.microsoft.com/office/drawing/2014/main" id="{0B67D56B-BFDD-BEB2-86D2-D2666939741F}"/>
              </a:ext>
            </a:extLst>
          </p:cNvPr>
          <p:cNvSpPr>
            <a:spLocks noGrp="1"/>
          </p:cNvSpPr>
          <p:nvPr>
            <p:ph type="sldNum" sz="quarter" idx="12"/>
          </p:nvPr>
        </p:nvSpPr>
        <p:spPr/>
        <p:txBody>
          <a:bodyPr/>
          <a:lstStyle/>
          <a:p>
            <a:fld id="{4CDB7968-9B0D-408D-81F3-729206B9D17E}" type="slidenum">
              <a:rPr lang="en-US" smtClean="0"/>
              <a:t>24</a:t>
            </a:fld>
            <a:endParaRPr lang="en-US" dirty="0"/>
          </a:p>
        </p:txBody>
      </p:sp>
      <p:pic>
        <p:nvPicPr>
          <p:cNvPr id="8" name="Content Placeholder 7">
            <a:extLst>
              <a:ext uri="{FF2B5EF4-FFF2-40B4-BE49-F238E27FC236}">
                <a16:creationId xmlns:a16="http://schemas.microsoft.com/office/drawing/2014/main" id="{B6C3027C-F0A9-C8D3-B15B-3A4049E4B658}"/>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6925" b="4461"/>
          <a:stretch/>
        </p:blipFill>
        <p:spPr bwMode="auto">
          <a:xfrm>
            <a:off x="5943600" y="2105700"/>
            <a:ext cx="5334000" cy="3545003"/>
          </a:xfrm>
          <a:prstGeom prst="rect">
            <a:avLst/>
          </a:prstGeom>
          <a:noFill/>
          <a:ln>
            <a:noFill/>
          </a:ln>
          <a:extLst>
            <a:ext uri="{53640926-AAD7-44D8-BBD7-CCE9431645EC}">
              <a14:shadowObscured xmlns:a14="http://schemas.microsoft.com/office/drawing/2010/main"/>
            </a:ext>
          </a:extLst>
        </p:spPr>
      </p:pic>
      <p:pic>
        <p:nvPicPr>
          <p:cNvPr id="9" name="Picture 8">
            <a:extLst>
              <a:ext uri="{FF2B5EF4-FFF2-40B4-BE49-F238E27FC236}">
                <a16:creationId xmlns:a16="http://schemas.microsoft.com/office/drawing/2014/main" id="{16E362B1-54B5-2028-6A5D-64DA9936B02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993" y="543560"/>
            <a:ext cx="5943600" cy="5949315"/>
          </a:xfrm>
          <a:prstGeom prst="rect">
            <a:avLst/>
          </a:prstGeom>
          <a:noFill/>
          <a:ln>
            <a:noFill/>
          </a:ln>
        </p:spPr>
      </p:pic>
    </p:spTree>
    <p:extLst>
      <p:ext uri="{BB962C8B-B14F-4D97-AF65-F5344CB8AC3E}">
        <p14:creationId xmlns:p14="http://schemas.microsoft.com/office/powerpoint/2010/main" val="9507185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C064C0-B012-5649-09D9-F3B773E4F3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CEDB2E-08F1-CAC7-2803-9F06535AD608}"/>
              </a:ext>
            </a:extLst>
          </p:cNvPr>
          <p:cNvSpPr>
            <a:spLocks noGrp="1"/>
          </p:cNvSpPr>
          <p:nvPr>
            <p:ph type="title"/>
          </p:nvPr>
        </p:nvSpPr>
        <p:spPr/>
        <p:txBody>
          <a:bodyPr>
            <a:normAutofit/>
          </a:bodyPr>
          <a:lstStyle/>
          <a:p>
            <a:pPr algn="r" rtl="1"/>
            <a:r>
              <a:rPr lang="fa-IR" dirty="0">
                <a:cs typeface="B Nazanin" panose="00000400000000000000" pitchFamily="2" charset="-78"/>
              </a:rPr>
              <a:t>6- نتایج</a:t>
            </a:r>
            <a:br>
              <a:rPr lang="fa-IR" dirty="0">
                <a:cs typeface="B Nazanin" panose="00000400000000000000" pitchFamily="2" charset="-78"/>
              </a:rPr>
            </a:br>
            <a:r>
              <a:rPr lang="fa-IR" sz="2700" dirty="0">
                <a:cs typeface="B Nazanin" panose="00000400000000000000" pitchFamily="2" charset="-78"/>
              </a:rPr>
              <a:t>6-1- نتایج برای </a:t>
            </a:r>
            <a:r>
              <a:rPr lang="fa-IR" sz="2800" b="0" dirty="0">
                <a:effectLst/>
                <a:latin typeface="Times New Roman" panose="02020603050405020304" pitchFamily="18" charset="0"/>
                <a:ea typeface="Calibri" panose="020F0502020204030204" pitchFamily="34" charset="0"/>
                <a:cs typeface="B Nazanin" panose="00000400000000000000" pitchFamily="2" charset="-78"/>
              </a:rPr>
              <a:t>طراحی شبکه با معماری رز نت</a:t>
            </a:r>
            <a:endParaRPr lang="en-US" sz="2700" dirty="0">
              <a:cs typeface="B Nazanin" panose="00000400000000000000" pitchFamily="2" charset="-78"/>
            </a:endParaRPr>
          </a:p>
        </p:txBody>
      </p:sp>
      <p:sp>
        <p:nvSpPr>
          <p:cNvPr id="7" name="Slide Number Placeholder 6">
            <a:extLst>
              <a:ext uri="{FF2B5EF4-FFF2-40B4-BE49-F238E27FC236}">
                <a16:creationId xmlns:a16="http://schemas.microsoft.com/office/drawing/2014/main" id="{B6F71416-3F0D-1607-C0DE-0D08EB313EC6}"/>
              </a:ext>
            </a:extLst>
          </p:cNvPr>
          <p:cNvSpPr>
            <a:spLocks noGrp="1"/>
          </p:cNvSpPr>
          <p:nvPr>
            <p:ph type="sldNum" sz="quarter" idx="12"/>
          </p:nvPr>
        </p:nvSpPr>
        <p:spPr/>
        <p:txBody>
          <a:bodyPr/>
          <a:lstStyle/>
          <a:p>
            <a:fld id="{4CDB7968-9B0D-408D-81F3-729206B9D17E}" type="slidenum">
              <a:rPr lang="en-US" smtClean="0"/>
              <a:t>25</a:t>
            </a:fld>
            <a:endParaRPr lang="en-US" dirty="0"/>
          </a:p>
        </p:txBody>
      </p:sp>
      <p:pic>
        <p:nvPicPr>
          <p:cNvPr id="4" name="Picture 3">
            <a:extLst>
              <a:ext uri="{FF2B5EF4-FFF2-40B4-BE49-F238E27FC236}">
                <a16:creationId xmlns:a16="http://schemas.microsoft.com/office/drawing/2014/main" id="{A0FB10CF-7A72-E0F2-2D88-426BC3D78B2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7908" y="454342"/>
            <a:ext cx="5943600" cy="5949315"/>
          </a:xfrm>
          <a:prstGeom prst="rect">
            <a:avLst/>
          </a:prstGeom>
          <a:noFill/>
          <a:ln>
            <a:noFill/>
          </a:ln>
        </p:spPr>
      </p:pic>
      <p:pic>
        <p:nvPicPr>
          <p:cNvPr id="5" name="Content Placeholder 4">
            <a:extLst>
              <a:ext uri="{FF2B5EF4-FFF2-40B4-BE49-F238E27FC236}">
                <a16:creationId xmlns:a16="http://schemas.microsoft.com/office/drawing/2014/main" id="{1D86B52C-113A-A6FD-CCC8-C6F97089BFE7}"/>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4451"/>
          <a:stretch/>
        </p:blipFill>
        <p:spPr bwMode="auto">
          <a:xfrm>
            <a:off x="6019800" y="2135953"/>
            <a:ext cx="5334000" cy="3822438"/>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694752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9AAE9-B807-8CF5-766C-F25F9F011FC6}"/>
              </a:ext>
            </a:extLst>
          </p:cNvPr>
          <p:cNvSpPr>
            <a:spLocks noGrp="1"/>
          </p:cNvSpPr>
          <p:nvPr>
            <p:ph type="title"/>
          </p:nvPr>
        </p:nvSpPr>
        <p:spPr/>
        <p:txBody>
          <a:bodyPr/>
          <a:lstStyle/>
          <a:p>
            <a:pPr algn="ctr"/>
            <a:r>
              <a:rPr lang="fa-IR" sz="4400" b="0" dirty="0">
                <a:effectLst/>
                <a:latin typeface="Times New Roman" panose="02020603050405020304" pitchFamily="18" charset="0"/>
                <a:ea typeface="Calibri" panose="020F0502020204030204" pitchFamily="34" charset="0"/>
                <a:cs typeface="B Nazanin" panose="00000400000000000000" pitchFamily="2" charset="-78"/>
              </a:rPr>
              <a:t>نتایج شبکه های شبیه سازی شده برای حالت 2 کلاسه</a:t>
            </a:r>
            <a:endParaRPr lang="en-US" dirty="0"/>
          </a:p>
        </p:txBody>
      </p:sp>
      <p:graphicFrame>
        <p:nvGraphicFramePr>
          <p:cNvPr id="5" name="Content Placeholder 4">
            <a:extLst>
              <a:ext uri="{FF2B5EF4-FFF2-40B4-BE49-F238E27FC236}">
                <a16:creationId xmlns:a16="http://schemas.microsoft.com/office/drawing/2014/main" id="{2C653473-E06C-0CBE-AB15-F6CC7F4A73D2}"/>
              </a:ext>
            </a:extLst>
          </p:cNvPr>
          <p:cNvGraphicFramePr>
            <a:graphicFrameLocks noGrp="1"/>
          </p:cNvGraphicFramePr>
          <p:nvPr>
            <p:ph idx="1"/>
            <p:extLst>
              <p:ext uri="{D42A27DB-BD31-4B8C-83A1-F6EECF244321}">
                <p14:modId xmlns:p14="http://schemas.microsoft.com/office/powerpoint/2010/main" val="1514555758"/>
              </p:ext>
            </p:extLst>
          </p:nvPr>
        </p:nvGraphicFramePr>
        <p:xfrm>
          <a:off x="1981200" y="2648425"/>
          <a:ext cx="8229600" cy="3291840"/>
        </p:xfrm>
        <a:graphic>
          <a:graphicData uri="http://schemas.openxmlformats.org/drawingml/2006/table">
            <a:tbl>
              <a:tblPr rtl="1" firstRow="1" firstCol="1" bandRow="1">
                <a:tableStyleId>{5C22544A-7EE6-4342-B048-85BDC9FD1C3A}</a:tableStyleId>
              </a:tblPr>
              <a:tblGrid>
                <a:gridCol w="2743200">
                  <a:extLst>
                    <a:ext uri="{9D8B030D-6E8A-4147-A177-3AD203B41FA5}">
                      <a16:colId xmlns:a16="http://schemas.microsoft.com/office/drawing/2014/main" val="604103189"/>
                    </a:ext>
                  </a:extLst>
                </a:gridCol>
                <a:gridCol w="2743200">
                  <a:extLst>
                    <a:ext uri="{9D8B030D-6E8A-4147-A177-3AD203B41FA5}">
                      <a16:colId xmlns:a16="http://schemas.microsoft.com/office/drawing/2014/main" val="2585208699"/>
                    </a:ext>
                  </a:extLst>
                </a:gridCol>
                <a:gridCol w="2743200">
                  <a:extLst>
                    <a:ext uri="{9D8B030D-6E8A-4147-A177-3AD203B41FA5}">
                      <a16:colId xmlns:a16="http://schemas.microsoft.com/office/drawing/2014/main" val="2833821752"/>
                    </a:ext>
                  </a:extLst>
                </a:gridCol>
              </a:tblGrid>
              <a:tr h="548640">
                <a:tc>
                  <a:txBody>
                    <a:bodyPr/>
                    <a:lstStyle/>
                    <a:p>
                      <a:pPr indent="252095" algn="ctr" rtl="1">
                        <a:lnSpc>
                          <a:spcPct val="115000"/>
                        </a:lnSpc>
                        <a:spcAft>
                          <a:spcPts val="1000"/>
                        </a:spcAft>
                      </a:pPr>
                      <a:r>
                        <a:rPr lang="fa-IR" sz="2400" dirty="0">
                          <a:effectLst/>
                          <a:cs typeface="B Nazanin" panose="00000400000000000000" pitchFamily="2" charset="-78"/>
                        </a:rPr>
                        <a:t>معماری</a:t>
                      </a:r>
                      <a:endParaRPr lang="en-US" sz="2400" b="1" dirty="0">
                        <a:effectLst/>
                        <a:latin typeface="Times New Roman" panose="02020603050405020304" pitchFamily="18" charset="0"/>
                        <a:ea typeface="Calibri" panose="020F0502020204030204" pitchFamily="34" charset="0"/>
                        <a:cs typeface="B Nazanin" panose="00000400000000000000" pitchFamily="2" charset="-78"/>
                      </a:endParaRPr>
                    </a:p>
                  </a:txBody>
                  <a:tcPr marL="68580" marR="68580" marT="0" marB="0" anchor="ctr"/>
                </a:tc>
                <a:tc>
                  <a:txBody>
                    <a:bodyPr/>
                    <a:lstStyle/>
                    <a:p>
                      <a:pPr indent="252095" algn="ctr" rtl="1">
                        <a:lnSpc>
                          <a:spcPct val="115000"/>
                        </a:lnSpc>
                        <a:spcAft>
                          <a:spcPts val="1000"/>
                        </a:spcAft>
                      </a:pPr>
                      <a:r>
                        <a:rPr lang="fa-IR" sz="2400">
                          <a:effectLst/>
                          <a:cs typeface="B Nazanin" panose="00000400000000000000" pitchFamily="2" charset="-78"/>
                        </a:rPr>
                        <a:t>صحت آموزش</a:t>
                      </a:r>
                      <a:endParaRPr lang="en-US" sz="2400" b="1">
                        <a:effectLst/>
                        <a:latin typeface="Times New Roman" panose="02020603050405020304" pitchFamily="18" charset="0"/>
                        <a:ea typeface="Calibri" panose="020F0502020204030204" pitchFamily="34" charset="0"/>
                        <a:cs typeface="B Nazanin" panose="00000400000000000000" pitchFamily="2" charset="-78"/>
                      </a:endParaRPr>
                    </a:p>
                  </a:txBody>
                  <a:tcPr marL="68580" marR="68580" marT="0" marB="0" anchor="ctr"/>
                </a:tc>
                <a:tc>
                  <a:txBody>
                    <a:bodyPr/>
                    <a:lstStyle/>
                    <a:p>
                      <a:pPr indent="252095" algn="ctr" rtl="1">
                        <a:lnSpc>
                          <a:spcPct val="115000"/>
                        </a:lnSpc>
                        <a:spcAft>
                          <a:spcPts val="1000"/>
                        </a:spcAft>
                      </a:pPr>
                      <a:r>
                        <a:rPr lang="fa-IR" sz="2400">
                          <a:effectLst/>
                          <a:cs typeface="B Nazanin" panose="00000400000000000000" pitchFamily="2" charset="-78"/>
                        </a:rPr>
                        <a:t>صحت آزمون</a:t>
                      </a:r>
                      <a:endParaRPr lang="en-US" sz="2400" b="1">
                        <a:effectLst/>
                        <a:latin typeface="Times New Roman" panose="02020603050405020304" pitchFamily="18" charset="0"/>
                        <a:ea typeface="Calibri" panose="020F0502020204030204" pitchFamily="34" charset="0"/>
                        <a:cs typeface="B Nazanin" panose="00000400000000000000" pitchFamily="2" charset="-78"/>
                      </a:endParaRPr>
                    </a:p>
                  </a:txBody>
                  <a:tcPr marL="68580" marR="68580" marT="0" marB="0" anchor="ctr"/>
                </a:tc>
                <a:extLst>
                  <a:ext uri="{0D108BD9-81ED-4DB2-BD59-A6C34878D82A}">
                    <a16:rowId xmlns:a16="http://schemas.microsoft.com/office/drawing/2014/main" val="862541197"/>
                  </a:ext>
                </a:extLst>
              </a:tr>
              <a:tr h="548640">
                <a:tc>
                  <a:txBody>
                    <a:bodyPr/>
                    <a:lstStyle/>
                    <a:p>
                      <a:pPr indent="252095" algn="ctr" rtl="1">
                        <a:lnSpc>
                          <a:spcPct val="115000"/>
                        </a:lnSpc>
                        <a:spcAft>
                          <a:spcPts val="1000"/>
                        </a:spcAft>
                      </a:pPr>
                      <a:r>
                        <a:rPr lang="en-US" sz="2400" dirty="0">
                          <a:effectLst/>
                          <a:latin typeface="Times New Roman" panose="02020603050405020304" pitchFamily="18" charset="0"/>
                          <a:cs typeface="B Nazanin" panose="00000400000000000000" pitchFamily="2" charset="-78"/>
                        </a:rPr>
                        <a:t>CNN</a:t>
                      </a:r>
                      <a:r>
                        <a:rPr lang="fa-IR" sz="2400" dirty="0">
                          <a:effectLst/>
                          <a:cs typeface="B Nazanin" panose="00000400000000000000" pitchFamily="2" charset="-78"/>
                        </a:rPr>
                        <a:t> ساده</a:t>
                      </a:r>
                      <a:endParaRPr lang="en-US" sz="2400" b="1" dirty="0">
                        <a:effectLst/>
                        <a:latin typeface="Times New Roman" panose="02020603050405020304" pitchFamily="18" charset="0"/>
                        <a:ea typeface="Calibri" panose="020F0502020204030204" pitchFamily="34" charset="0"/>
                        <a:cs typeface="B Nazanin" panose="00000400000000000000" pitchFamily="2" charset="-78"/>
                      </a:endParaRPr>
                    </a:p>
                  </a:txBody>
                  <a:tcPr marL="68580" marR="68580" marT="0" marB="0" anchor="ctr"/>
                </a:tc>
                <a:tc>
                  <a:txBody>
                    <a:bodyPr/>
                    <a:lstStyle/>
                    <a:p>
                      <a:pPr indent="252095" algn="ctr" rtl="1">
                        <a:lnSpc>
                          <a:spcPct val="115000"/>
                        </a:lnSpc>
                        <a:spcAft>
                          <a:spcPts val="1000"/>
                        </a:spcAft>
                      </a:pPr>
                      <a:r>
                        <a:rPr lang="fa-IR" sz="2400">
                          <a:effectLst/>
                          <a:cs typeface="B Nazanin" panose="00000400000000000000" pitchFamily="2" charset="-78"/>
                        </a:rPr>
                        <a:t>100</a:t>
                      </a:r>
                      <a:endParaRPr lang="en-US" sz="2400" b="1">
                        <a:effectLst/>
                        <a:latin typeface="Times New Roman" panose="02020603050405020304" pitchFamily="18" charset="0"/>
                        <a:ea typeface="Calibri" panose="020F0502020204030204" pitchFamily="34" charset="0"/>
                        <a:cs typeface="B Nazanin" panose="00000400000000000000" pitchFamily="2" charset="-78"/>
                      </a:endParaRPr>
                    </a:p>
                  </a:txBody>
                  <a:tcPr marL="68580" marR="68580" marT="0" marB="0" anchor="ctr"/>
                </a:tc>
                <a:tc>
                  <a:txBody>
                    <a:bodyPr/>
                    <a:lstStyle/>
                    <a:p>
                      <a:pPr indent="252095" algn="ctr" rtl="1">
                        <a:lnSpc>
                          <a:spcPct val="115000"/>
                        </a:lnSpc>
                        <a:spcAft>
                          <a:spcPts val="1000"/>
                        </a:spcAft>
                      </a:pPr>
                      <a:r>
                        <a:rPr lang="fa-IR" sz="2400">
                          <a:effectLst/>
                          <a:cs typeface="B Nazanin" panose="00000400000000000000" pitchFamily="2" charset="-78"/>
                        </a:rPr>
                        <a:t>98.8</a:t>
                      </a:r>
                      <a:endParaRPr lang="en-US" sz="2400" b="1">
                        <a:effectLst/>
                        <a:latin typeface="Times New Roman" panose="02020603050405020304" pitchFamily="18" charset="0"/>
                        <a:ea typeface="Calibri" panose="020F0502020204030204" pitchFamily="34" charset="0"/>
                        <a:cs typeface="B Nazanin" panose="00000400000000000000" pitchFamily="2" charset="-78"/>
                      </a:endParaRPr>
                    </a:p>
                  </a:txBody>
                  <a:tcPr marL="68580" marR="68580" marT="0" marB="0" anchor="ctr"/>
                </a:tc>
                <a:extLst>
                  <a:ext uri="{0D108BD9-81ED-4DB2-BD59-A6C34878D82A}">
                    <a16:rowId xmlns:a16="http://schemas.microsoft.com/office/drawing/2014/main" val="2337271983"/>
                  </a:ext>
                </a:extLst>
              </a:tr>
              <a:tr h="548640">
                <a:tc>
                  <a:txBody>
                    <a:bodyPr/>
                    <a:lstStyle/>
                    <a:p>
                      <a:pPr indent="252095" algn="ctr" rtl="1">
                        <a:lnSpc>
                          <a:spcPct val="115000"/>
                        </a:lnSpc>
                        <a:spcAft>
                          <a:spcPts val="1000"/>
                        </a:spcAft>
                      </a:pPr>
                      <a:r>
                        <a:rPr lang="en-US" sz="2400" dirty="0" err="1">
                          <a:effectLst/>
                          <a:latin typeface="Times New Roman" panose="02020603050405020304" pitchFamily="18" charset="0"/>
                          <a:cs typeface="B Nazanin" panose="00000400000000000000" pitchFamily="2" charset="-78"/>
                        </a:rPr>
                        <a:t>AlexNet</a:t>
                      </a:r>
                      <a:endParaRPr lang="en-US" sz="2400" b="1" dirty="0">
                        <a:effectLst/>
                        <a:latin typeface="Times New Roman" panose="02020603050405020304" pitchFamily="18" charset="0"/>
                        <a:ea typeface="Calibri" panose="020F0502020204030204" pitchFamily="34" charset="0"/>
                        <a:cs typeface="B Nazanin" panose="00000400000000000000" pitchFamily="2" charset="-78"/>
                      </a:endParaRPr>
                    </a:p>
                  </a:txBody>
                  <a:tcPr marL="68580" marR="68580" marT="0" marB="0" anchor="ctr"/>
                </a:tc>
                <a:tc>
                  <a:txBody>
                    <a:bodyPr/>
                    <a:lstStyle/>
                    <a:p>
                      <a:pPr indent="252095" algn="ctr" rtl="1">
                        <a:lnSpc>
                          <a:spcPct val="115000"/>
                        </a:lnSpc>
                        <a:spcAft>
                          <a:spcPts val="1000"/>
                        </a:spcAft>
                      </a:pPr>
                      <a:r>
                        <a:rPr lang="fa-IR" sz="2400" dirty="0">
                          <a:effectLst/>
                          <a:cs typeface="B Nazanin" panose="00000400000000000000" pitchFamily="2" charset="-78"/>
                        </a:rPr>
                        <a:t>98.7</a:t>
                      </a:r>
                      <a:endParaRPr lang="en-US" sz="2400" b="1" dirty="0">
                        <a:effectLst/>
                        <a:latin typeface="Times New Roman" panose="02020603050405020304" pitchFamily="18" charset="0"/>
                        <a:ea typeface="Calibri" panose="020F0502020204030204" pitchFamily="34" charset="0"/>
                        <a:cs typeface="B Nazanin" panose="00000400000000000000" pitchFamily="2" charset="-78"/>
                      </a:endParaRPr>
                    </a:p>
                  </a:txBody>
                  <a:tcPr marL="68580" marR="68580" marT="0" marB="0" anchor="ctr"/>
                </a:tc>
                <a:tc>
                  <a:txBody>
                    <a:bodyPr/>
                    <a:lstStyle/>
                    <a:p>
                      <a:pPr indent="252095" algn="ctr" rtl="1">
                        <a:lnSpc>
                          <a:spcPct val="115000"/>
                        </a:lnSpc>
                        <a:spcAft>
                          <a:spcPts val="1000"/>
                        </a:spcAft>
                      </a:pPr>
                      <a:r>
                        <a:rPr lang="fa-IR" sz="2400">
                          <a:effectLst/>
                          <a:cs typeface="B Nazanin" panose="00000400000000000000" pitchFamily="2" charset="-78"/>
                        </a:rPr>
                        <a:t>99.1</a:t>
                      </a:r>
                      <a:endParaRPr lang="en-US" sz="2400" b="1">
                        <a:effectLst/>
                        <a:latin typeface="Times New Roman" panose="02020603050405020304" pitchFamily="18" charset="0"/>
                        <a:ea typeface="Calibri" panose="020F0502020204030204" pitchFamily="34" charset="0"/>
                        <a:cs typeface="B Nazanin" panose="00000400000000000000" pitchFamily="2" charset="-78"/>
                      </a:endParaRPr>
                    </a:p>
                  </a:txBody>
                  <a:tcPr marL="68580" marR="68580" marT="0" marB="0" anchor="ctr"/>
                </a:tc>
                <a:extLst>
                  <a:ext uri="{0D108BD9-81ED-4DB2-BD59-A6C34878D82A}">
                    <a16:rowId xmlns:a16="http://schemas.microsoft.com/office/drawing/2014/main" val="2717529380"/>
                  </a:ext>
                </a:extLst>
              </a:tr>
              <a:tr h="548640">
                <a:tc>
                  <a:txBody>
                    <a:bodyPr/>
                    <a:lstStyle/>
                    <a:p>
                      <a:pPr indent="252095" algn="ctr" rtl="1">
                        <a:lnSpc>
                          <a:spcPct val="115000"/>
                        </a:lnSpc>
                        <a:spcAft>
                          <a:spcPts val="1000"/>
                        </a:spcAft>
                      </a:pPr>
                      <a:r>
                        <a:rPr lang="en-US" sz="2400" dirty="0">
                          <a:effectLst/>
                          <a:latin typeface="Times New Roman" panose="02020603050405020304" pitchFamily="18" charset="0"/>
                          <a:cs typeface="B Nazanin" panose="00000400000000000000" pitchFamily="2" charset="-78"/>
                        </a:rPr>
                        <a:t>VGG16</a:t>
                      </a:r>
                      <a:endParaRPr lang="en-US" sz="2400" b="1" dirty="0">
                        <a:effectLst/>
                        <a:latin typeface="Times New Roman" panose="02020603050405020304" pitchFamily="18" charset="0"/>
                        <a:ea typeface="Calibri" panose="020F0502020204030204" pitchFamily="34" charset="0"/>
                        <a:cs typeface="B Nazanin" panose="00000400000000000000" pitchFamily="2" charset="-78"/>
                      </a:endParaRPr>
                    </a:p>
                  </a:txBody>
                  <a:tcPr marL="68580" marR="68580" marT="0" marB="0" anchor="ctr"/>
                </a:tc>
                <a:tc>
                  <a:txBody>
                    <a:bodyPr/>
                    <a:lstStyle/>
                    <a:p>
                      <a:pPr indent="252095" algn="ctr" rtl="1">
                        <a:lnSpc>
                          <a:spcPct val="115000"/>
                        </a:lnSpc>
                        <a:spcAft>
                          <a:spcPts val="1000"/>
                        </a:spcAft>
                      </a:pPr>
                      <a:r>
                        <a:rPr lang="fa-IR" sz="2400" dirty="0">
                          <a:effectLst/>
                          <a:cs typeface="B Nazanin" panose="00000400000000000000" pitchFamily="2" charset="-78"/>
                        </a:rPr>
                        <a:t>99.7</a:t>
                      </a:r>
                      <a:endParaRPr lang="en-US" sz="2400" b="1" dirty="0">
                        <a:effectLst/>
                        <a:latin typeface="Times New Roman" panose="02020603050405020304" pitchFamily="18" charset="0"/>
                        <a:ea typeface="Calibri" panose="020F0502020204030204" pitchFamily="34" charset="0"/>
                        <a:cs typeface="B Nazanin" panose="00000400000000000000" pitchFamily="2" charset="-78"/>
                      </a:endParaRPr>
                    </a:p>
                  </a:txBody>
                  <a:tcPr marL="68580" marR="68580" marT="0" marB="0" anchor="ctr"/>
                </a:tc>
                <a:tc>
                  <a:txBody>
                    <a:bodyPr/>
                    <a:lstStyle/>
                    <a:p>
                      <a:pPr indent="252095" algn="ctr" rtl="1">
                        <a:lnSpc>
                          <a:spcPct val="115000"/>
                        </a:lnSpc>
                        <a:spcAft>
                          <a:spcPts val="1000"/>
                        </a:spcAft>
                      </a:pPr>
                      <a:r>
                        <a:rPr lang="fa-IR" sz="2400" dirty="0">
                          <a:effectLst/>
                          <a:cs typeface="B Nazanin" panose="00000400000000000000" pitchFamily="2" charset="-78"/>
                        </a:rPr>
                        <a:t>99.4</a:t>
                      </a:r>
                      <a:endParaRPr lang="en-US" sz="2400" b="1" dirty="0">
                        <a:effectLst/>
                        <a:latin typeface="Times New Roman" panose="02020603050405020304" pitchFamily="18" charset="0"/>
                        <a:ea typeface="Calibri" panose="020F0502020204030204" pitchFamily="34" charset="0"/>
                        <a:cs typeface="B Nazanin" panose="00000400000000000000" pitchFamily="2" charset="-78"/>
                      </a:endParaRPr>
                    </a:p>
                  </a:txBody>
                  <a:tcPr marL="68580" marR="68580" marT="0" marB="0" anchor="ctr"/>
                </a:tc>
                <a:extLst>
                  <a:ext uri="{0D108BD9-81ED-4DB2-BD59-A6C34878D82A}">
                    <a16:rowId xmlns:a16="http://schemas.microsoft.com/office/drawing/2014/main" val="1775731460"/>
                  </a:ext>
                </a:extLst>
              </a:tr>
              <a:tr h="548640">
                <a:tc>
                  <a:txBody>
                    <a:bodyPr/>
                    <a:lstStyle/>
                    <a:p>
                      <a:pPr indent="252095" algn="ctr" rtl="1">
                        <a:lnSpc>
                          <a:spcPct val="115000"/>
                        </a:lnSpc>
                        <a:spcAft>
                          <a:spcPts val="1000"/>
                        </a:spcAft>
                      </a:pPr>
                      <a:r>
                        <a:rPr lang="en-US" sz="2400" dirty="0">
                          <a:effectLst/>
                          <a:latin typeface="Times New Roman" panose="02020603050405020304" pitchFamily="18" charset="0"/>
                          <a:cs typeface="B Nazanin" panose="00000400000000000000" pitchFamily="2" charset="-78"/>
                        </a:rPr>
                        <a:t>GoogleNet</a:t>
                      </a:r>
                      <a:endParaRPr lang="en-US" sz="2400" b="1" dirty="0">
                        <a:effectLst/>
                        <a:latin typeface="Times New Roman" panose="02020603050405020304" pitchFamily="18" charset="0"/>
                        <a:ea typeface="Calibri" panose="020F0502020204030204" pitchFamily="34" charset="0"/>
                        <a:cs typeface="B Nazanin" panose="00000400000000000000" pitchFamily="2" charset="-78"/>
                      </a:endParaRPr>
                    </a:p>
                  </a:txBody>
                  <a:tcPr marL="68580" marR="68580" marT="0" marB="0" anchor="ctr"/>
                </a:tc>
                <a:tc>
                  <a:txBody>
                    <a:bodyPr/>
                    <a:lstStyle/>
                    <a:p>
                      <a:pPr indent="252095" algn="ctr" rtl="1">
                        <a:lnSpc>
                          <a:spcPct val="115000"/>
                        </a:lnSpc>
                        <a:spcAft>
                          <a:spcPts val="1000"/>
                        </a:spcAft>
                      </a:pPr>
                      <a:r>
                        <a:rPr lang="fa-IR" sz="2400">
                          <a:effectLst/>
                          <a:cs typeface="B Nazanin" panose="00000400000000000000" pitchFamily="2" charset="-78"/>
                        </a:rPr>
                        <a:t>99.4</a:t>
                      </a:r>
                      <a:endParaRPr lang="en-US" sz="2400" b="1">
                        <a:effectLst/>
                        <a:latin typeface="Times New Roman" panose="02020603050405020304" pitchFamily="18" charset="0"/>
                        <a:ea typeface="Calibri" panose="020F0502020204030204" pitchFamily="34" charset="0"/>
                        <a:cs typeface="B Nazanin" panose="00000400000000000000" pitchFamily="2" charset="-78"/>
                      </a:endParaRPr>
                    </a:p>
                  </a:txBody>
                  <a:tcPr marL="68580" marR="68580" marT="0" marB="0" anchor="ctr"/>
                </a:tc>
                <a:tc>
                  <a:txBody>
                    <a:bodyPr/>
                    <a:lstStyle/>
                    <a:p>
                      <a:pPr indent="252095" algn="ctr" rtl="1">
                        <a:lnSpc>
                          <a:spcPct val="115000"/>
                        </a:lnSpc>
                        <a:spcAft>
                          <a:spcPts val="1000"/>
                        </a:spcAft>
                      </a:pPr>
                      <a:r>
                        <a:rPr lang="fa-IR" sz="2400" dirty="0">
                          <a:effectLst/>
                          <a:cs typeface="B Nazanin" panose="00000400000000000000" pitchFamily="2" charset="-78"/>
                        </a:rPr>
                        <a:t>99.0</a:t>
                      </a:r>
                      <a:endParaRPr lang="en-US" sz="2400" b="1" dirty="0">
                        <a:effectLst/>
                        <a:latin typeface="Times New Roman" panose="02020603050405020304" pitchFamily="18" charset="0"/>
                        <a:ea typeface="Calibri" panose="020F0502020204030204" pitchFamily="34" charset="0"/>
                        <a:cs typeface="B Nazanin" panose="00000400000000000000" pitchFamily="2" charset="-78"/>
                      </a:endParaRPr>
                    </a:p>
                  </a:txBody>
                  <a:tcPr marL="68580" marR="68580" marT="0" marB="0" anchor="ctr"/>
                </a:tc>
                <a:extLst>
                  <a:ext uri="{0D108BD9-81ED-4DB2-BD59-A6C34878D82A}">
                    <a16:rowId xmlns:a16="http://schemas.microsoft.com/office/drawing/2014/main" val="3423502247"/>
                  </a:ext>
                </a:extLst>
              </a:tr>
              <a:tr h="548640">
                <a:tc>
                  <a:txBody>
                    <a:bodyPr/>
                    <a:lstStyle/>
                    <a:p>
                      <a:pPr indent="252095" algn="ctr" rtl="1">
                        <a:lnSpc>
                          <a:spcPct val="115000"/>
                        </a:lnSpc>
                        <a:spcAft>
                          <a:spcPts val="1000"/>
                        </a:spcAft>
                      </a:pPr>
                      <a:r>
                        <a:rPr lang="en-US" sz="2400" dirty="0">
                          <a:effectLst/>
                          <a:latin typeface="Times New Roman" panose="02020603050405020304" pitchFamily="18" charset="0"/>
                          <a:cs typeface="B Nazanin" panose="00000400000000000000" pitchFamily="2" charset="-78"/>
                        </a:rPr>
                        <a:t>ResNet</a:t>
                      </a:r>
                      <a:endParaRPr lang="en-US" sz="2400" b="1" dirty="0">
                        <a:effectLst/>
                        <a:latin typeface="Times New Roman" panose="02020603050405020304" pitchFamily="18" charset="0"/>
                        <a:ea typeface="Calibri" panose="020F0502020204030204" pitchFamily="34" charset="0"/>
                        <a:cs typeface="B Nazanin" panose="00000400000000000000" pitchFamily="2" charset="-78"/>
                      </a:endParaRPr>
                    </a:p>
                  </a:txBody>
                  <a:tcPr marL="68580" marR="68580" marT="0" marB="0" anchor="ctr"/>
                </a:tc>
                <a:tc>
                  <a:txBody>
                    <a:bodyPr/>
                    <a:lstStyle/>
                    <a:p>
                      <a:pPr indent="252095" algn="ctr" rtl="1">
                        <a:lnSpc>
                          <a:spcPct val="115000"/>
                        </a:lnSpc>
                        <a:spcAft>
                          <a:spcPts val="1000"/>
                        </a:spcAft>
                      </a:pPr>
                      <a:r>
                        <a:rPr lang="fa-IR" sz="2400">
                          <a:effectLst/>
                          <a:cs typeface="B Nazanin" panose="00000400000000000000" pitchFamily="2" charset="-78"/>
                        </a:rPr>
                        <a:t>99.4</a:t>
                      </a:r>
                      <a:endParaRPr lang="en-US" sz="2400" b="1">
                        <a:effectLst/>
                        <a:latin typeface="Times New Roman" panose="02020603050405020304" pitchFamily="18" charset="0"/>
                        <a:ea typeface="Calibri" panose="020F0502020204030204" pitchFamily="34" charset="0"/>
                        <a:cs typeface="B Nazanin" panose="00000400000000000000" pitchFamily="2" charset="-78"/>
                      </a:endParaRPr>
                    </a:p>
                  </a:txBody>
                  <a:tcPr marL="68580" marR="68580" marT="0" marB="0" anchor="ctr"/>
                </a:tc>
                <a:tc>
                  <a:txBody>
                    <a:bodyPr/>
                    <a:lstStyle/>
                    <a:p>
                      <a:pPr indent="252095" algn="ctr" rtl="1">
                        <a:lnSpc>
                          <a:spcPct val="115000"/>
                        </a:lnSpc>
                        <a:spcAft>
                          <a:spcPts val="1000"/>
                        </a:spcAft>
                      </a:pPr>
                      <a:r>
                        <a:rPr lang="fa-IR" sz="2400" dirty="0">
                          <a:effectLst/>
                          <a:cs typeface="B Nazanin" panose="00000400000000000000" pitchFamily="2" charset="-78"/>
                        </a:rPr>
                        <a:t>94.2</a:t>
                      </a:r>
                      <a:endParaRPr lang="en-US" sz="2400" b="1" dirty="0">
                        <a:effectLst/>
                        <a:latin typeface="Times New Roman" panose="02020603050405020304" pitchFamily="18" charset="0"/>
                        <a:ea typeface="Calibri" panose="020F0502020204030204" pitchFamily="34" charset="0"/>
                        <a:cs typeface="B Nazanin" panose="00000400000000000000" pitchFamily="2" charset="-78"/>
                      </a:endParaRPr>
                    </a:p>
                  </a:txBody>
                  <a:tcPr marL="68580" marR="68580" marT="0" marB="0" anchor="ctr"/>
                </a:tc>
                <a:extLst>
                  <a:ext uri="{0D108BD9-81ED-4DB2-BD59-A6C34878D82A}">
                    <a16:rowId xmlns:a16="http://schemas.microsoft.com/office/drawing/2014/main" val="3289581432"/>
                  </a:ext>
                </a:extLst>
              </a:tr>
            </a:tbl>
          </a:graphicData>
        </a:graphic>
      </p:graphicFrame>
      <p:sp>
        <p:nvSpPr>
          <p:cNvPr id="4" name="Slide Number Placeholder 3">
            <a:extLst>
              <a:ext uri="{FF2B5EF4-FFF2-40B4-BE49-F238E27FC236}">
                <a16:creationId xmlns:a16="http://schemas.microsoft.com/office/drawing/2014/main" id="{3E8C8459-5127-B7FF-3F2E-4E06BB6E26FF}"/>
              </a:ext>
            </a:extLst>
          </p:cNvPr>
          <p:cNvSpPr>
            <a:spLocks noGrp="1"/>
          </p:cNvSpPr>
          <p:nvPr>
            <p:ph type="sldNum" sz="quarter" idx="12"/>
          </p:nvPr>
        </p:nvSpPr>
        <p:spPr/>
        <p:txBody>
          <a:bodyPr/>
          <a:lstStyle/>
          <a:p>
            <a:fld id="{4CDB7968-9B0D-408D-81F3-729206B9D17E}" type="slidenum">
              <a:rPr lang="en-US" smtClean="0"/>
              <a:t>26</a:t>
            </a:fld>
            <a:endParaRPr lang="en-US"/>
          </a:p>
        </p:txBody>
      </p:sp>
    </p:spTree>
    <p:extLst>
      <p:ext uri="{BB962C8B-B14F-4D97-AF65-F5344CB8AC3E}">
        <p14:creationId xmlns:p14="http://schemas.microsoft.com/office/powerpoint/2010/main" val="17280355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7D7982-4A71-AB4C-AE68-9CF009F3E703}"/>
              </a:ext>
            </a:extLst>
          </p:cNvPr>
          <p:cNvSpPr>
            <a:spLocks noGrp="1"/>
          </p:cNvSpPr>
          <p:nvPr>
            <p:ph type="title"/>
          </p:nvPr>
        </p:nvSpPr>
        <p:spPr/>
        <p:txBody>
          <a:bodyPr>
            <a:normAutofit/>
          </a:bodyPr>
          <a:lstStyle/>
          <a:p>
            <a:pPr algn="ctr"/>
            <a:r>
              <a:rPr lang="fa-IR" sz="3000" b="0" dirty="0">
                <a:effectLst/>
                <a:latin typeface="Times New Roman" panose="02020603050405020304" pitchFamily="18" charset="0"/>
                <a:ea typeface="Calibri" panose="020F0502020204030204" pitchFamily="34" charset="0"/>
                <a:cs typeface="B Nazanin" panose="00000400000000000000" pitchFamily="2" charset="-78"/>
              </a:rPr>
              <a:t>نتایج شبکه های شبیه سازی شده برای حالت 4 کلاسه</a:t>
            </a:r>
            <a:endParaRPr lang="en-US" sz="3000" dirty="0"/>
          </a:p>
        </p:txBody>
      </p:sp>
      <p:graphicFrame>
        <p:nvGraphicFramePr>
          <p:cNvPr id="5" name="Content Placeholder 4">
            <a:extLst>
              <a:ext uri="{FF2B5EF4-FFF2-40B4-BE49-F238E27FC236}">
                <a16:creationId xmlns:a16="http://schemas.microsoft.com/office/drawing/2014/main" id="{E69B953E-F47E-8FB7-85B9-27996AAFDD79}"/>
              </a:ext>
            </a:extLst>
          </p:cNvPr>
          <p:cNvGraphicFramePr>
            <a:graphicFrameLocks noGrp="1"/>
          </p:cNvGraphicFramePr>
          <p:nvPr>
            <p:ph idx="1"/>
            <p:extLst>
              <p:ext uri="{D42A27DB-BD31-4B8C-83A1-F6EECF244321}">
                <p14:modId xmlns:p14="http://schemas.microsoft.com/office/powerpoint/2010/main" val="1591999738"/>
              </p:ext>
            </p:extLst>
          </p:nvPr>
        </p:nvGraphicFramePr>
        <p:xfrm>
          <a:off x="2214270" y="2551335"/>
          <a:ext cx="8229600" cy="3291840"/>
        </p:xfrm>
        <a:graphic>
          <a:graphicData uri="http://schemas.openxmlformats.org/drawingml/2006/table">
            <a:tbl>
              <a:tblPr rtl="1" firstRow="1" firstCol="1" bandRow="1">
                <a:tableStyleId>{5C22544A-7EE6-4342-B048-85BDC9FD1C3A}</a:tableStyleId>
              </a:tblPr>
              <a:tblGrid>
                <a:gridCol w="2743200">
                  <a:extLst>
                    <a:ext uri="{9D8B030D-6E8A-4147-A177-3AD203B41FA5}">
                      <a16:colId xmlns:a16="http://schemas.microsoft.com/office/drawing/2014/main" val="3852006911"/>
                    </a:ext>
                  </a:extLst>
                </a:gridCol>
                <a:gridCol w="2743200">
                  <a:extLst>
                    <a:ext uri="{9D8B030D-6E8A-4147-A177-3AD203B41FA5}">
                      <a16:colId xmlns:a16="http://schemas.microsoft.com/office/drawing/2014/main" val="603197894"/>
                    </a:ext>
                  </a:extLst>
                </a:gridCol>
                <a:gridCol w="2743200">
                  <a:extLst>
                    <a:ext uri="{9D8B030D-6E8A-4147-A177-3AD203B41FA5}">
                      <a16:colId xmlns:a16="http://schemas.microsoft.com/office/drawing/2014/main" val="3475627197"/>
                    </a:ext>
                  </a:extLst>
                </a:gridCol>
              </a:tblGrid>
              <a:tr h="548640">
                <a:tc>
                  <a:txBody>
                    <a:bodyPr/>
                    <a:lstStyle/>
                    <a:p>
                      <a:pPr indent="252095" algn="ctr" rtl="1">
                        <a:lnSpc>
                          <a:spcPct val="115000"/>
                        </a:lnSpc>
                        <a:spcAft>
                          <a:spcPts val="1000"/>
                        </a:spcAft>
                      </a:pPr>
                      <a:r>
                        <a:rPr lang="fa-IR" sz="2400" dirty="0">
                          <a:effectLst/>
                          <a:cs typeface="B Nazanin" panose="00000400000000000000" pitchFamily="2" charset="-78"/>
                        </a:rPr>
                        <a:t>معماری</a:t>
                      </a:r>
                      <a:endParaRPr lang="en-US" sz="2400" b="1" dirty="0">
                        <a:effectLst/>
                        <a:latin typeface="Times New Roman" panose="02020603050405020304" pitchFamily="18" charset="0"/>
                        <a:ea typeface="Calibri" panose="020F0502020204030204" pitchFamily="34" charset="0"/>
                        <a:cs typeface="B Nazanin" panose="00000400000000000000" pitchFamily="2" charset="-78"/>
                      </a:endParaRPr>
                    </a:p>
                  </a:txBody>
                  <a:tcPr marL="68580" marR="68580" marT="0" marB="0" anchor="ctr"/>
                </a:tc>
                <a:tc>
                  <a:txBody>
                    <a:bodyPr/>
                    <a:lstStyle/>
                    <a:p>
                      <a:pPr indent="252095" algn="ctr" rtl="1">
                        <a:lnSpc>
                          <a:spcPct val="115000"/>
                        </a:lnSpc>
                        <a:spcAft>
                          <a:spcPts val="1000"/>
                        </a:spcAft>
                      </a:pPr>
                      <a:r>
                        <a:rPr lang="fa-IR" sz="2400">
                          <a:effectLst/>
                          <a:cs typeface="B Nazanin" panose="00000400000000000000" pitchFamily="2" charset="-78"/>
                        </a:rPr>
                        <a:t>صحت آموزش</a:t>
                      </a:r>
                      <a:endParaRPr lang="en-US" sz="2400" b="1">
                        <a:effectLst/>
                        <a:latin typeface="Times New Roman" panose="02020603050405020304" pitchFamily="18" charset="0"/>
                        <a:ea typeface="Calibri" panose="020F0502020204030204" pitchFamily="34" charset="0"/>
                        <a:cs typeface="B Nazanin" panose="00000400000000000000" pitchFamily="2" charset="-78"/>
                      </a:endParaRPr>
                    </a:p>
                  </a:txBody>
                  <a:tcPr marL="68580" marR="68580" marT="0" marB="0" anchor="ctr"/>
                </a:tc>
                <a:tc>
                  <a:txBody>
                    <a:bodyPr/>
                    <a:lstStyle/>
                    <a:p>
                      <a:pPr indent="252095" algn="ctr" rtl="1">
                        <a:lnSpc>
                          <a:spcPct val="115000"/>
                        </a:lnSpc>
                        <a:spcAft>
                          <a:spcPts val="1000"/>
                        </a:spcAft>
                      </a:pPr>
                      <a:r>
                        <a:rPr lang="fa-IR" sz="2400">
                          <a:effectLst/>
                          <a:cs typeface="B Nazanin" panose="00000400000000000000" pitchFamily="2" charset="-78"/>
                        </a:rPr>
                        <a:t>صحت آزمون</a:t>
                      </a:r>
                      <a:endParaRPr lang="en-US" sz="2400" b="1">
                        <a:effectLst/>
                        <a:latin typeface="Times New Roman" panose="02020603050405020304" pitchFamily="18" charset="0"/>
                        <a:ea typeface="Calibri" panose="020F0502020204030204" pitchFamily="34" charset="0"/>
                        <a:cs typeface="B Nazanin" panose="00000400000000000000" pitchFamily="2" charset="-78"/>
                      </a:endParaRPr>
                    </a:p>
                  </a:txBody>
                  <a:tcPr marL="68580" marR="68580" marT="0" marB="0" anchor="ctr"/>
                </a:tc>
                <a:extLst>
                  <a:ext uri="{0D108BD9-81ED-4DB2-BD59-A6C34878D82A}">
                    <a16:rowId xmlns:a16="http://schemas.microsoft.com/office/drawing/2014/main" val="3215480473"/>
                  </a:ext>
                </a:extLst>
              </a:tr>
              <a:tr h="548640">
                <a:tc>
                  <a:txBody>
                    <a:bodyPr/>
                    <a:lstStyle/>
                    <a:p>
                      <a:pPr indent="252095" algn="ctr" rtl="1">
                        <a:lnSpc>
                          <a:spcPct val="115000"/>
                        </a:lnSpc>
                        <a:spcAft>
                          <a:spcPts val="1000"/>
                        </a:spcAft>
                      </a:pPr>
                      <a:r>
                        <a:rPr lang="en-US" sz="2400" dirty="0">
                          <a:effectLst/>
                          <a:latin typeface="Times New Roman" panose="02020603050405020304" pitchFamily="18" charset="0"/>
                          <a:cs typeface="Times New Roman" panose="02020603050405020304" pitchFamily="18" charset="0"/>
                        </a:rPr>
                        <a:t>CNN</a:t>
                      </a:r>
                      <a:r>
                        <a:rPr lang="fa-IR" sz="2400" dirty="0">
                          <a:effectLst/>
                          <a:cs typeface="+mj-cs"/>
                        </a:rPr>
                        <a:t> </a:t>
                      </a:r>
                      <a:r>
                        <a:rPr lang="fa-IR" sz="2400" dirty="0">
                          <a:effectLst/>
                          <a:cs typeface="B Nazanin" panose="00000400000000000000" pitchFamily="2" charset="-78"/>
                        </a:rPr>
                        <a:t>ساده</a:t>
                      </a:r>
                      <a:endParaRPr lang="en-US" sz="2400" b="1" dirty="0">
                        <a:effectLst/>
                        <a:latin typeface="Times New Roman" panose="02020603050405020304" pitchFamily="18" charset="0"/>
                        <a:ea typeface="Calibri" panose="020F0502020204030204" pitchFamily="34" charset="0"/>
                        <a:cs typeface="B Nazanin" panose="00000400000000000000" pitchFamily="2" charset="-78"/>
                      </a:endParaRPr>
                    </a:p>
                  </a:txBody>
                  <a:tcPr marL="68580" marR="68580" marT="0" marB="0" anchor="ctr"/>
                </a:tc>
                <a:tc>
                  <a:txBody>
                    <a:bodyPr/>
                    <a:lstStyle/>
                    <a:p>
                      <a:pPr indent="252095" algn="ctr" rtl="1">
                        <a:lnSpc>
                          <a:spcPct val="115000"/>
                        </a:lnSpc>
                        <a:spcAft>
                          <a:spcPts val="1000"/>
                        </a:spcAft>
                      </a:pPr>
                      <a:r>
                        <a:rPr lang="fa-IR" sz="2400" dirty="0">
                          <a:effectLst/>
                          <a:cs typeface="B Nazanin" panose="00000400000000000000" pitchFamily="2" charset="-78"/>
                        </a:rPr>
                        <a:t>100</a:t>
                      </a:r>
                      <a:endParaRPr lang="en-US" sz="2400" b="1" dirty="0">
                        <a:effectLst/>
                        <a:latin typeface="Times New Roman" panose="02020603050405020304" pitchFamily="18" charset="0"/>
                        <a:ea typeface="Calibri" panose="020F0502020204030204" pitchFamily="34" charset="0"/>
                        <a:cs typeface="B Nazanin" panose="00000400000000000000" pitchFamily="2" charset="-78"/>
                      </a:endParaRPr>
                    </a:p>
                  </a:txBody>
                  <a:tcPr marL="68580" marR="68580" marT="0" marB="0" anchor="ctr"/>
                </a:tc>
                <a:tc>
                  <a:txBody>
                    <a:bodyPr/>
                    <a:lstStyle/>
                    <a:p>
                      <a:pPr indent="252095" algn="ctr" rtl="1">
                        <a:lnSpc>
                          <a:spcPct val="115000"/>
                        </a:lnSpc>
                        <a:spcAft>
                          <a:spcPts val="1000"/>
                        </a:spcAft>
                      </a:pPr>
                      <a:r>
                        <a:rPr lang="fa-IR" sz="2400">
                          <a:effectLst/>
                          <a:cs typeface="B Nazanin" panose="00000400000000000000" pitchFamily="2" charset="-78"/>
                        </a:rPr>
                        <a:t>97.0</a:t>
                      </a:r>
                      <a:endParaRPr lang="en-US" sz="2400" b="1">
                        <a:effectLst/>
                        <a:latin typeface="Times New Roman" panose="02020603050405020304" pitchFamily="18" charset="0"/>
                        <a:ea typeface="Calibri" panose="020F0502020204030204" pitchFamily="34" charset="0"/>
                        <a:cs typeface="B Nazanin" panose="00000400000000000000" pitchFamily="2" charset="-78"/>
                      </a:endParaRPr>
                    </a:p>
                  </a:txBody>
                  <a:tcPr marL="68580" marR="68580" marT="0" marB="0" anchor="ctr"/>
                </a:tc>
                <a:extLst>
                  <a:ext uri="{0D108BD9-81ED-4DB2-BD59-A6C34878D82A}">
                    <a16:rowId xmlns:a16="http://schemas.microsoft.com/office/drawing/2014/main" val="788034697"/>
                  </a:ext>
                </a:extLst>
              </a:tr>
              <a:tr h="548640">
                <a:tc>
                  <a:txBody>
                    <a:bodyPr/>
                    <a:lstStyle/>
                    <a:p>
                      <a:pPr indent="252095" algn="ctr" rtl="1">
                        <a:lnSpc>
                          <a:spcPct val="115000"/>
                        </a:lnSpc>
                        <a:spcAft>
                          <a:spcPts val="1000"/>
                        </a:spcAft>
                      </a:pPr>
                      <a:r>
                        <a:rPr lang="en-US" sz="2400" dirty="0" err="1">
                          <a:effectLst/>
                          <a:latin typeface="Times New Roman" panose="02020603050405020304" pitchFamily="18" charset="0"/>
                          <a:cs typeface="Times New Roman" panose="02020603050405020304" pitchFamily="18" charset="0"/>
                        </a:rPr>
                        <a:t>AlexNet</a:t>
                      </a:r>
                      <a:endParaRPr lang="en-US" sz="2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252095" algn="ctr" rtl="1">
                        <a:lnSpc>
                          <a:spcPct val="115000"/>
                        </a:lnSpc>
                        <a:spcAft>
                          <a:spcPts val="1000"/>
                        </a:spcAft>
                      </a:pPr>
                      <a:r>
                        <a:rPr lang="fa-IR" sz="2400" dirty="0">
                          <a:effectLst/>
                          <a:cs typeface="B Nazanin" panose="00000400000000000000" pitchFamily="2" charset="-78"/>
                        </a:rPr>
                        <a:t>98.3</a:t>
                      </a:r>
                      <a:endParaRPr lang="en-US" sz="2400" b="1" dirty="0">
                        <a:effectLst/>
                        <a:latin typeface="Times New Roman" panose="02020603050405020304" pitchFamily="18" charset="0"/>
                        <a:ea typeface="Calibri" panose="020F0502020204030204" pitchFamily="34" charset="0"/>
                        <a:cs typeface="B Nazanin" panose="00000400000000000000" pitchFamily="2" charset="-78"/>
                      </a:endParaRPr>
                    </a:p>
                  </a:txBody>
                  <a:tcPr marL="68580" marR="68580" marT="0" marB="0" anchor="ctr"/>
                </a:tc>
                <a:tc>
                  <a:txBody>
                    <a:bodyPr/>
                    <a:lstStyle/>
                    <a:p>
                      <a:pPr indent="252095" algn="ctr" rtl="1">
                        <a:lnSpc>
                          <a:spcPct val="115000"/>
                        </a:lnSpc>
                        <a:spcAft>
                          <a:spcPts val="1000"/>
                        </a:spcAft>
                      </a:pPr>
                      <a:r>
                        <a:rPr lang="fa-IR" sz="2400" dirty="0">
                          <a:effectLst/>
                          <a:cs typeface="B Nazanin" panose="00000400000000000000" pitchFamily="2" charset="-78"/>
                        </a:rPr>
                        <a:t>98.7</a:t>
                      </a:r>
                      <a:endParaRPr lang="en-US" sz="2400" b="1" dirty="0">
                        <a:effectLst/>
                        <a:latin typeface="Times New Roman" panose="02020603050405020304" pitchFamily="18" charset="0"/>
                        <a:ea typeface="Calibri" panose="020F0502020204030204" pitchFamily="34" charset="0"/>
                        <a:cs typeface="B Nazanin" panose="00000400000000000000" pitchFamily="2" charset="-78"/>
                      </a:endParaRPr>
                    </a:p>
                  </a:txBody>
                  <a:tcPr marL="68580" marR="68580" marT="0" marB="0" anchor="ctr"/>
                </a:tc>
                <a:extLst>
                  <a:ext uri="{0D108BD9-81ED-4DB2-BD59-A6C34878D82A}">
                    <a16:rowId xmlns:a16="http://schemas.microsoft.com/office/drawing/2014/main" val="484754372"/>
                  </a:ext>
                </a:extLst>
              </a:tr>
              <a:tr h="548640">
                <a:tc>
                  <a:txBody>
                    <a:bodyPr/>
                    <a:lstStyle/>
                    <a:p>
                      <a:pPr indent="252095" algn="ctr" rtl="1">
                        <a:lnSpc>
                          <a:spcPct val="115000"/>
                        </a:lnSpc>
                        <a:spcAft>
                          <a:spcPts val="1000"/>
                        </a:spcAft>
                      </a:pPr>
                      <a:r>
                        <a:rPr lang="en-US" sz="2400" dirty="0">
                          <a:effectLst/>
                          <a:latin typeface="Times New Roman" panose="02020603050405020304" pitchFamily="18" charset="0"/>
                          <a:cs typeface="Times New Roman" panose="02020603050405020304" pitchFamily="18" charset="0"/>
                        </a:rPr>
                        <a:t>VGG16</a:t>
                      </a:r>
                      <a:endParaRPr lang="en-US" sz="2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252095" algn="ctr" rtl="1">
                        <a:lnSpc>
                          <a:spcPct val="115000"/>
                        </a:lnSpc>
                        <a:spcAft>
                          <a:spcPts val="1000"/>
                        </a:spcAft>
                      </a:pPr>
                      <a:r>
                        <a:rPr lang="fa-IR" sz="2400" dirty="0">
                          <a:effectLst/>
                          <a:cs typeface="B Nazanin" panose="00000400000000000000" pitchFamily="2" charset="-78"/>
                        </a:rPr>
                        <a:t>99.4</a:t>
                      </a:r>
                      <a:endParaRPr lang="en-US" sz="2400" b="1" dirty="0">
                        <a:effectLst/>
                        <a:latin typeface="Times New Roman" panose="02020603050405020304" pitchFamily="18" charset="0"/>
                        <a:ea typeface="Calibri" panose="020F0502020204030204" pitchFamily="34" charset="0"/>
                        <a:cs typeface="B Nazanin" panose="00000400000000000000" pitchFamily="2" charset="-78"/>
                      </a:endParaRPr>
                    </a:p>
                  </a:txBody>
                  <a:tcPr marL="68580" marR="68580" marT="0" marB="0" anchor="ctr"/>
                </a:tc>
                <a:tc>
                  <a:txBody>
                    <a:bodyPr/>
                    <a:lstStyle/>
                    <a:p>
                      <a:pPr indent="252095" algn="ctr" rtl="1">
                        <a:lnSpc>
                          <a:spcPct val="115000"/>
                        </a:lnSpc>
                        <a:spcAft>
                          <a:spcPts val="1000"/>
                        </a:spcAft>
                      </a:pPr>
                      <a:r>
                        <a:rPr lang="fa-IR" sz="2400" dirty="0">
                          <a:effectLst/>
                          <a:cs typeface="B Nazanin" panose="00000400000000000000" pitchFamily="2" charset="-78"/>
                        </a:rPr>
                        <a:t>98.6</a:t>
                      </a:r>
                      <a:endParaRPr lang="en-US" sz="2400" b="1" dirty="0">
                        <a:effectLst/>
                        <a:latin typeface="Times New Roman" panose="02020603050405020304" pitchFamily="18" charset="0"/>
                        <a:ea typeface="Calibri" panose="020F0502020204030204" pitchFamily="34" charset="0"/>
                        <a:cs typeface="B Nazanin" panose="00000400000000000000" pitchFamily="2" charset="-78"/>
                      </a:endParaRPr>
                    </a:p>
                  </a:txBody>
                  <a:tcPr marL="68580" marR="68580" marT="0" marB="0" anchor="ctr"/>
                </a:tc>
                <a:extLst>
                  <a:ext uri="{0D108BD9-81ED-4DB2-BD59-A6C34878D82A}">
                    <a16:rowId xmlns:a16="http://schemas.microsoft.com/office/drawing/2014/main" val="3550572472"/>
                  </a:ext>
                </a:extLst>
              </a:tr>
              <a:tr h="548640">
                <a:tc>
                  <a:txBody>
                    <a:bodyPr/>
                    <a:lstStyle/>
                    <a:p>
                      <a:pPr indent="252095" algn="ctr" rtl="1">
                        <a:lnSpc>
                          <a:spcPct val="115000"/>
                        </a:lnSpc>
                        <a:spcAft>
                          <a:spcPts val="1000"/>
                        </a:spcAft>
                      </a:pPr>
                      <a:r>
                        <a:rPr lang="en-US" sz="2400" dirty="0">
                          <a:effectLst/>
                          <a:latin typeface="Times New Roman" panose="02020603050405020304" pitchFamily="18" charset="0"/>
                          <a:cs typeface="Times New Roman" panose="02020603050405020304" pitchFamily="18" charset="0"/>
                        </a:rPr>
                        <a:t>GoogleNet</a:t>
                      </a:r>
                      <a:endParaRPr lang="en-US" sz="2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252095" algn="ctr" rtl="1">
                        <a:lnSpc>
                          <a:spcPct val="115000"/>
                        </a:lnSpc>
                        <a:spcAft>
                          <a:spcPts val="1000"/>
                        </a:spcAft>
                      </a:pPr>
                      <a:r>
                        <a:rPr lang="fa-IR" sz="2400" dirty="0">
                          <a:effectLst/>
                          <a:cs typeface="B Nazanin" panose="00000400000000000000" pitchFamily="2" charset="-78"/>
                        </a:rPr>
                        <a:t>99.0</a:t>
                      </a:r>
                      <a:endParaRPr lang="en-US" sz="2400" b="1" dirty="0">
                        <a:effectLst/>
                        <a:latin typeface="Times New Roman" panose="02020603050405020304" pitchFamily="18" charset="0"/>
                        <a:ea typeface="Calibri" panose="020F0502020204030204" pitchFamily="34" charset="0"/>
                        <a:cs typeface="B Nazanin" panose="00000400000000000000" pitchFamily="2" charset="-78"/>
                      </a:endParaRPr>
                    </a:p>
                  </a:txBody>
                  <a:tcPr marL="68580" marR="68580" marT="0" marB="0" anchor="ctr"/>
                </a:tc>
                <a:tc>
                  <a:txBody>
                    <a:bodyPr/>
                    <a:lstStyle/>
                    <a:p>
                      <a:pPr indent="252095" algn="ctr" rtl="1">
                        <a:lnSpc>
                          <a:spcPct val="115000"/>
                        </a:lnSpc>
                        <a:spcAft>
                          <a:spcPts val="1000"/>
                        </a:spcAft>
                      </a:pPr>
                      <a:r>
                        <a:rPr lang="fa-IR" sz="2400" dirty="0">
                          <a:effectLst/>
                          <a:cs typeface="B Nazanin" panose="00000400000000000000" pitchFamily="2" charset="-78"/>
                        </a:rPr>
                        <a:t>98.1</a:t>
                      </a:r>
                      <a:endParaRPr lang="en-US" sz="2400" b="1" dirty="0">
                        <a:effectLst/>
                        <a:latin typeface="Times New Roman" panose="02020603050405020304" pitchFamily="18" charset="0"/>
                        <a:ea typeface="Calibri" panose="020F0502020204030204" pitchFamily="34" charset="0"/>
                        <a:cs typeface="B Nazanin" panose="00000400000000000000" pitchFamily="2" charset="-78"/>
                      </a:endParaRPr>
                    </a:p>
                  </a:txBody>
                  <a:tcPr marL="68580" marR="68580" marT="0" marB="0" anchor="ctr"/>
                </a:tc>
                <a:extLst>
                  <a:ext uri="{0D108BD9-81ED-4DB2-BD59-A6C34878D82A}">
                    <a16:rowId xmlns:a16="http://schemas.microsoft.com/office/drawing/2014/main" val="4104781801"/>
                  </a:ext>
                </a:extLst>
              </a:tr>
              <a:tr h="548640">
                <a:tc>
                  <a:txBody>
                    <a:bodyPr/>
                    <a:lstStyle/>
                    <a:p>
                      <a:pPr indent="252095" algn="ctr" rtl="1">
                        <a:lnSpc>
                          <a:spcPct val="115000"/>
                        </a:lnSpc>
                        <a:spcAft>
                          <a:spcPts val="1000"/>
                        </a:spcAft>
                      </a:pPr>
                      <a:r>
                        <a:rPr lang="en-US" sz="2400" dirty="0">
                          <a:effectLst/>
                          <a:latin typeface="Times New Roman" panose="02020603050405020304" pitchFamily="18" charset="0"/>
                          <a:cs typeface="Times New Roman" panose="02020603050405020304" pitchFamily="18" charset="0"/>
                        </a:rPr>
                        <a:t>ResNet</a:t>
                      </a:r>
                      <a:endParaRPr lang="en-US" sz="2400" b="1"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indent="252095" algn="ctr" rtl="1">
                        <a:lnSpc>
                          <a:spcPct val="115000"/>
                        </a:lnSpc>
                        <a:spcAft>
                          <a:spcPts val="1000"/>
                        </a:spcAft>
                      </a:pPr>
                      <a:r>
                        <a:rPr lang="fa-IR" sz="2400">
                          <a:effectLst/>
                          <a:cs typeface="B Nazanin" panose="00000400000000000000" pitchFamily="2" charset="-78"/>
                        </a:rPr>
                        <a:t>98.2</a:t>
                      </a:r>
                      <a:endParaRPr lang="en-US" sz="2400" b="1">
                        <a:effectLst/>
                        <a:latin typeface="Times New Roman" panose="02020603050405020304" pitchFamily="18" charset="0"/>
                        <a:ea typeface="Calibri" panose="020F0502020204030204" pitchFamily="34" charset="0"/>
                        <a:cs typeface="B Nazanin" panose="00000400000000000000" pitchFamily="2" charset="-78"/>
                      </a:endParaRPr>
                    </a:p>
                  </a:txBody>
                  <a:tcPr marL="68580" marR="68580" marT="0" marB="0" anchor="ctr"/>
                </a:tc>
                <a:tc>
                  <a:txBody>
                    <a:bodyPr/>
                    <a:lstStyle/>
                    <a:p>
                      <a:pPr indent="252095" algn="ctr" rtl="1">
                        <a:lnSpc>
                          <a:spcPct val="115000"/>
                        </a:lnSpc>
                        <a:spcAft>
                          <a:spcPts val="1000"/>
                        </a:spcAft>
                      </a:pPr>
                      <a:r>
                        <a:rPr lang="fa-IR" sz="2400" dirty="0">
                          <a:effectLst/>
                          <a:cs typeface="B Nazanin" panose="00000400000000000000" pitchFamily="2" charset="-78"/>
                        </a:rPr>
                        <a:t>88.2</a:t>
                      </a:r>
                      <a:endParaRPr lang="en-US" sz="2400" b="1" dirty="0">
                        <a:effectLst/>
                        <a:latin typeface="Times New Roman" panose="02020603050405020304" pitchFamily="18" charset="0"/>
                        <a:ea typeface="Calibri" panose="020F0502020204030204" pitchFamily="34" charset="0"/>
                        <a:cs typeface="B Nazanin" panose="00000400000000000000" pitchFamily="2" charset="-78"/>
                      </a:endParaRPr>
                    </a:p>
                  </a:txBody>
                  <a:tcPr marL="68580" marR="68580" marT="0" marB="0" anchor="ctr"/>
                </a:tc>
                <a:extLst>
                  <a:ext uri="{0D108BD9-81ED-4DB2-BD59-A6C34878D82A}">
                    <a16:rowId xmlns:a16="http://schemas.microsoft.com/office/drawing/2014/main" val="1546422479"/>
                  </a:ext>
                </a:extLst>
              </a:tr>
            </a:tbl>
          </a:graphicData>
        </a:graphic>
      </p:graphicFrame>
      <p:sp>
        <p:nvSpPr>
          <p:cNvPr id="4" name="Slide Number Placeholder 3">
            <a:extLst>
              <a:ext uri="{FF2B5EF4-FFF2-40B4-BE49-F238E27FC236}">
                <a16:creationId xmlns:a16="http://schemas.microsoft.com/office/drawing/2014/main" id="{160EB788-59A6-53DE-EDC3-30BBF82E9995}"/>
              </a:ext>
            </a:extLst>
          </p:cNvPr>
          <p:cNvSpPr>
            <a:spLocks noGrp="1"/>
          </p:cNvSpPr>
          <p:nvPr>
            <p:ph type="sldNum" sz="quarter" idx="12"/>
          </p:nvPr>
        </p:nvSpPr>
        <p:spPr/>
        <p:txBody>
          <a:bodyPr/>
          <a:lstStyle/>
          <a:p>
            <a:fld id="{4CDB7968-9B0D-408D-81F3-729206B9D17E}" type="slidenum">
              <a:rPr lang="en-US" smtClean="0"/>
              <a:t>27</a:t>
            </a:fld>
            <a:endParaRPr lang="en-US"/>
          </a:p>
        </p:txBody>
      </p:sp>
    </p:spTree>
    <p:extLst>
      <p:ext uri="{BB962C8B-B14F-4D97-AF65-F5344CB8AC3E}">
        <p14:creationId xmlns:p14="http://schemas.microsoft.com/office/powerpoint/2010/main" val="20805037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F8ED7-250C-4949-9ECF-8EAA5B45587A}"/>
              </a:ext>
            </a:extLst>
          </p:cNvPr>
          <p:cNvSpPr>
            <a:spLocks noGrp="1"/>
          </p:cNvSpPr>
          <p:nvPr>
            <p:ph type="title"/>
          </p:nvPr>
        </p:nvSpPr>
        <p:spPr/>
        <p:txBody>
          <a:bodyPr>
            <a:normAutofit/>
          </a:bodyPr>
          <a:lstStyle/>
          <a:p>
            <a:pPr algn="r" rtl="1"/>
            <a:r>
              <a:rPr lang="fa-IR" dirty="0">
                <a:cs typeface="B Nazanin" panose="00000400000000000000" pitchFamily="2" charset="-78"/>
              </a:rPr>
              <a:t>7- </a:t>
            </a:r>
            <a:r>
              <a:rPr lang="fa-IR" b="0" dirty="0">
                <a:effectLst/>
                <a:latin typeface="Times New Roman" panose="02020603050405020304" pitchFamily="18" charset="0"/>
                <a:ea typeface="Calibri" panose="020F0502020204030204" pitchFamily="34" charset="0"/>
                <a:cs typeface="B Nazanin" panose="00000400000000000000" pitchFamily="2" charset="-78"/>
              </a:rPr>
              <a:t>جمع بندی و نتیجه گیری</a:t>
            </a:r>
            <a:endParaRPr lang="en-US" sz="2400" dirty="0">
              <a:cs typeface="B Nazanin" panose="00000400000000000000" pitchFamily="2" charset="-78"/>
            </a:endParaRPr>
          </a:p>
        </p:txBody>
      </p:sp>
      <p:sp>
        <p:nvSpPr>
          <p:cNvPr id="7" name="Slide Number Placeholder 6">
            <a:extLst>
              <a:ext uri="{FF2B5EF4-FFF2-40B4-BE49-F238E27FC236}">
                <a16:creationId xmlns:a16="http://schemas.microsoft.com/office/drawing/2014/main" id="{DB86D4B4-104F-41FD-8994-0C986DAED2FF}"/>
              </a:ext>
            </a:extLst>
          </p:cNvPr>
          <p:cNvSpPr>
            <a:spLocks noGrp="1"/>
          </p:cNvSpPr>
          <p:nvPr>
            <p:ph type="sldNum" sz="quarter" idx="12"/>
          </p:nvPr>
        </p:nvSpPr>
        <p:spPr/>
        <p:txBody>
          <a:bodyPr/>
          <a:lstStyle/>
          <a:p>
            <a:fld id="{4CDB7968-9B0D-408D-81F3-729206B9D17E}" type="slidenum">
              <a:rPr lang="en-US" smtClean="0"/>
              <a:t>28</a:t>
            </a:fld>
            <a:endParaRPr lang="en-US"/>
          </a:p>
        </p:txBody>
      </p:sp>
      <p:sp>
        <p:nvSpPr>
          <p:cNvPr id="5" name="Content Placeholder 4">
            <a:extLst>
              <a:ext uri="{FF2B5EF4-FFF2-40B4-BE49-F238E27FC236}">
                <a16:creationId xmlns:a16="http://schemas.microsoft.com/office/drawing/2014/main" id="{9B86574D-8A24-86AD-20E6-ECC7A577C026}"/>
              </a:ext>
            </a:extLst>
          </p:cNvPr>
          <p:cNvSpPr>
            <a:spLocks noGrp="1"/>
          </p:cNvSpPr>
          <p:nvPr>
            <p:ph idx="1"/>
          </p:nvPr>
        </p:nvSpPr>
        <p:spPr/>
        <p:txBody>
          <a:bodyPr>
            <a:normAutofit/>
          </a:bodyPr>
          <a:lstStyle/>
          <a:p>
            <a:pPr algn="justLow" rtl="1">
              <a:lnSpc>
                <a:spcPct val="150000"/>
              </a:lnSpc>
              <a:spcAft>
                <a:spcPts val="1000"/>
              </a:spcAft>
            </a:pPr>
            <a:r>
              <a:rPr lang="fa-IR" sz="1800" dirty="0">
                <a:effectLst/>
                <a:latin typeface="Times New Roman" panose="02020603050405020304" pitchFamily="18" charset="0"/>
                <a:ea typeface="Calibri" panose="020F0502020204030204" pitchFamily="34" charset="0"/>
                <a:cs typeface="B Nazanin" panose="00000400000000000000" pitchFamily="2" charset="-78"/>
              </a:rPr>
              <a:t>در این پروژه هدف اصلی ما تشخیص بیماری کبد چرب به کمک روش های مبتنی بر یادگیری عمیق بود. تصویربرداری با سونوگرافی به عنوان یکی از روش های رایج برای اقدامات تشخیصی پزشکی در نظر گرفته می شود. در این پروژه ، ما بر اساس این تصاویر و برچسب های اختصاص داده شده توسط نمونه برداری های بیوپسی ، سعی در یافتن یک طبقه بند با دقت مناسب بودیم. ما از تصاویر سونوگرافی بافت کبدی برای 55 بیمار مختلف که تحت تأثیر چاقی بیش از حد قرار دارند و همچنین داوطلب جراحی چاقی هستند، استفاده کردیم. در ادامه روند این پروژه ، ابتدا تصاویر بدست آمده از نظر اندازه و تعداد نمونه از هر کلاس ، در مرحله پیش پردازش اصلاح می شوند و ناحیه مطلوب آن ها استخراج می شود. سپس با کمک فیلترها گابور، اطلاعات بافت تصاویر را استخراج کرده و غنی کردیم.</a:t>
            </a:r>
            <a:r>
              <a:rPr lang="fa-IR" sz="1800" b="0" dirty="0">
                <a:effectLst/>
                <a:latin typeface="Times New Roman" panose="02020603050405020304" pitchFamily="18" charset="0"/>
                <a:ea typeface="Calibri" panose="020F0502020204030204" pitchFamily="34" charset="0"/>
                <a:cs typeface="B Nazanin" panose="00000400000000000000" pitchFamily="2" charset="-78"/>
              </a:rPr>
              <a:t>سپس با کمک روش های یادگیری عمیق، به طراحی سیستم پرداختیم. به طور کلی، 6 معماری با دو رویکرد طراحی شد. در رویکرد اول، با کمک طراحی شبکه های کانولوشنی بود. برای این هدف شبکه ها را خودمان طراحی کردیم شبکه ها را آموزش دادیم. در رویکرد دوم، از معماری شکه های معروف بهره گرفته و با خلاصه سازی و تغییرات جزئی در آن ها، برای این مطالعه شخصی سازی کردیم. سپس نتایج این طبقه بندی گزارش شد. در این پروژه ما از معماری های معروفی مانند </a:t>
            </a:r>
            <a:r>
              <a:rPr lang="en-US" sz="1800" b="0" dirty="0">
                <a:effectLst/>
                <a:latin typeface="Times New Roman" panose="02020603050405020304" pitchFamily="18" charset="0"/>
                <a:ea typeface="Calibri" panose="020F0502020204030204" pitchFamily="34" charset="0"/>
                <a:cs typeface="B Nazanin" panose="00000400000000000000" pitchFamily="2" charset="-78"/>
              </a:rPr>
              <a:t>VGG16</a:t>
            </a:r>
            <a:r>
              <a:rPr lang="fa-IR" sz="1800" b="0" dirty="0">
                <a:effectLst/>
                <a:latin typeface="Times New Roman" panose="02020603050405020304" pitchFamily="18" charset="0"/>
                <a:ea typeface="Calibri" panose="020F0502020204030204" pitchFamily="34" charset="0"/>
                <a:cs typeface="B Nazanin" panose="00000400000000000000" pitchFamily="2" charset="-78"/>
              </a:rPr>
              <a:t>، </a:t>
            </a:r>
            <a:r>
              <a:rPr lang="en-US" sz="1800" b="0" dirty="0" err="1">
                <a:effectLst/>
                <a:latin typeface="Times New Roman" panose="02020603050405020304" pitchFamily="18" charset="0"/>
                <a:ea typeface="Calibri" panose="020F0502020204030204" pitchFamily="34" charset="0"/>
                <a:cs typeface="B Nazanin" panose="00000400000000000000" pitchFamily="2" charset="-78"/>
              </a:rPr>
              <a:t>AlexNet</a:t>
            </a:r>
            <a:r>
              <a:rPr lang="fa-IR" sz="1800" b="0" dirty="0">
                <a:effectLst/>
                <a:latin typeface="Times New Roman" panose="02020603050405020304" pitchFamily="18" charset="0"/>
                <a:ea typeface="Calibri" panose="020F0502020204030204" pitchFamily="34" charset="0"/>
                <a:cs typeface="B Nazanin" panose="00000400000000000000" pitchFamily="2" charset="-78"/>
              </a:rPr>
              <a:t>، </a:t>
            </a:r>
            <a:r>
              <a:rPr lang="en-US" sz="1800" b="0" dirty="0">
                <a:effectLst/>
                <a:latin typeface="Times New Roman" panose="02020603050405020304" pitchFamily="18" charset="0"/>
                <a:ea typeface="Calibri" panose="020F0502020204030204" pitchFamily="34" charset="0"/>
                <a:cs typeface="B Nazanin" panose="00000400000000000000" pitchFamily="2" charset="-78"/>
              </a:rPr>
              <a:t>GoogleNet</a:t>
            </a:r>
            <a:r>
              <a:rPr lang="fa-IR" sz="1800" b="0" dirty="0">
                <a:effectLst/>
                <a:latin typeface="Times New Roman" panose="02020603050405020304" pitchFamily="18" charset="0"/>
                <a:ea typeface="Calibri" panose="020F0502020204030204" pitchFamily="34" charset="0"/>
                <a:cs typeface="B Nazanin" panose="00000400000000000000" pitchFamily="2" charset="-78"/>
              </a:rPr>
              <a:t> و </a:t>
            </a:r>
            <a:r>
              <a:rPr lang="en-US" sz="1800" b="0" dirty="0">
                <a:effectLst/>
                <a:latin typeface="Times New Roman" panose="02020603050405020304" pitchFamily="18" charset="0"/>
                <a:ea typeface="Calibri" panose="020F0502020204030204" pitchFamily="34" charset="0"/>
                <a:cs typeface="B Nazanin" panose="00000400000000000000" pitchFamily="2" charset="-78"/>
              </a:rPr>
              <a:t>ResNet</a:t>
            </a:r>
            <a:r>
              <a:rPr lang="fa-IR" sz="1800" b="0" dirty="0">
                <a:effectLst/>
                <a:latin typeface="Times New Roman" panose="02020603050405020304" pitchFamily="18" charset="0"/>
                <a:ea typeface="Calibri" panose="020F0502020204030204" pitchFamily="34" charset="0"/>
                <a:cs typeface="B Nazanin" panose="00000400000000000000" pitchFamily="2" charset="-78"/>
              </a:rPr>
              <a:t> برای طبقه بندی استفاده کردیم.</a:t>
            </a:r>
            <a:endParaRPr lang="en-US" sz="3200" dirty="0"/>
          </a:p>
        </p:txBody>
      </p:sp>
    </p:spTree>
    <p:extLst>
      <p:ext uri="{BB962C8B-B14F-4D97-AF65-F5344CB8AC3E}">
        <p14:creationId xmlns:p14="http://schemas.microsoft.com/office/powerpoint/2010/main" val="22689498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23E922-2ED2-A48A-37EA-29A6EBEDEA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9DDB77-D3C0-0B9C-E6A0-08ABCA9496B7}"/>
              </a:ext>
            </a:extLst>
          </p:cNvPr>
          <p:cNvSpPr>
            <a:spLocks noGrp="1"/>
          </p:cNvSpPr>
          <p:nvPr>
            <p:ph type="title"/>
          </p:nvPr>
        </p:nvSpPr>
        <p:spPr/>
        <p:txBody>
          <a:bodyPr>
            <a:normAutofit/>
          </a:bodyPr>
          <a:lstStyle/>
          <a:p>
            <a:pPr algn="r" rtl="1"/>
            <a:r>
              <a:rPr lang="fa-IR" dirty="0">
                <a:cs typeface="B Nazanin" panose="00000400000000000000" pitchFamily="2" charset="-78"/>
              </a:rPr>
              <a:t>7- </a:t>
            </a:r>
            <a:r>
              <a:rPr lang="fa-IR" b="0" dirty="0">
                <a:effectLst/>
                <a:latin typeface="Times New Roman" panose="02020603050405020304" pitchFamily="18" charset="0"/>
                <a:ea typeface="Calibri" panose="020F0502020204030204" pitchFamily="34" charset="0"/>
                <a:cs typeface="B Nazanin" panose="00000400000000000000" pitchFamily="2" charset="-78"/>
              </a:rPr>
              <a:t>جمع بندی و نتیجه گیری</a:t>
            </a:r>
            <a:endParaRPr lang="en-US" sz="2400" dirty="0">
              <a:cs typeface="B Nazanin" panose="00000400000000000000" pitchFamily="2" charset="-78"/>
            </a:endParaRPr>
          </a:p>
        </p:txBody>
      </p:sp>
      <p:sp>
        <p:nvSpPr>
          <p:cNvPr id="7" name="Slide Number Placeholder 6">
            <a:extLst>
              <a:ext uri="{FF2B5EF4-FFF2-40B4-BE49-F238E27FC236}">
                <a16:creationId xmlns:a16="http://schemas.microsoft.com/office/drawing/2014/main" id="{B3D9BA28-67A3-93A9-EDA6-F2857710A07C}"/>
              </a:ext>
            </a:extLst>
          </p:cNvPr>
          <p:cNvSpPr>
            <a:spLocks noGrp="1"/>
          </p:cNvSpPr>
          <p:nvPr>
            <p:ph type="sldNum" sz="quarter" idx="12"/>
          </p:nvPr>
        </p:nvSpPr>
        <p:spPr/>
        <p:txBody>
          <a:bodyPr/>
          <a:lstStyle/>
          <a:p>
            <a:fld id="{4CDB7968-9B0D-408D-81F3-729206B9D17E}" type="slidenum">
              <a:rPr lang="en-US" smtClean="0"/>
              <a:t>29</a:t>
            </a:fld>
            <a:endParaRPr lang="en-US"/>
          </a:p>
        </p:txBody>
      </p:sp>
      <p:sp>
        <p:nvSpPr>
          <p:cNvPr id="5" name="Content Placeholder 4">
            <a:extLst>
              <a:ext uri="{FF2B5EF4-FFF2-40B4-BE49-F238E27FC236}">
                <a16:creationId xmlns:a16="http://schemas.microsoft.com/office/drawing/2014/main" id="{CFCA8221-F0BF-3153-B3EE-3BAF2813CA6C}"/>
              </a:ext>
            </a:extLst>
          </p:cNvPr>
          <p:cNvSpPr>
            <a:spLocks noGrp="1"/>
          </p:cNvSpPr>
          <p:nvPr>
            <p:ph idx="1"/>
          </p:nvPr>
        </p:nvSpPr>
        <p:spPr/>
        <p:txBody>
          <a:bodyPr>
            <a:normAutofit/>
          </a:bodyPr>
          <a:lstStyle/>
          <a:p>
            <a:pPr indent="362585" algn="justLow" rtl="1">
              <a:lnSpc>
                <a:spcPct val="150000"/>
              </a:lnSpc>
              <a:spcAft>
                <a:spcPts val="1000"/>
              </a:spcAft>
            </a:pPr>
            <a:r>
              <a:rPr lang="fa-IR" sz="1800" dirty="0">
                <a:effectLst/>
                <a:latin typeface="Times New Roman" panose="02020603050405020304" pitchFamily="18" charset="0"/>
                <a:ea typeface="Calibri" panose="020F0502020204030204" pitchFamily="34" charset="0"/>
                <a:cs typeface="B Nazanin" panose="00000400000000000000" pitchFamily="2" charset="-78"/>
              </a:rPr>
              <a:t>مقایسه نتایج کمی نشان می دهد که روش پیشنهادی ما که با کمک طراحی شبکه </a:t>
            </a:r>
            <a:r>
              <a:rPr lang="en-US" sz="1800" dirty="0" err="1">
                <a:effectLst/>
                <a:latin typeface="Times New Roman" panose="02020603050405020304" pitchFamily="18" charset="0"/>
                <a:ea typeface="Calibri" panose="020F0502020204030204" pitchFamily="34" charset="0"/>
                <a:cs typeface="B Nazanin" panose="00000400000000000000" pitchFamily="2" charset="-78"/>
              </a:rPr>
              <a:t>AlexNet</a:t>
            </a:r>
            <a:r>
              <a:rPr lang="en-US" sz="1800" dirty="0">
                <a:effectLst/>
                <a:latin typeface="B Nazanin" panose="00000400000000000000" pitchFamily="2" charset="-78"/>
                <a:ea typeface="Calibri" panose="020F0502020204030204" pitchFamily="34" charset="0"/>
                <a:cs typeface="B Nazanin" panose="00000400000000000000" pitchFamily="2" charset="-78"/>
              </a:rPr>
              <a:t> </a:t>
            </a:r>
            <a:r>
              <a:rPr lang="fa-IR" sz="1800" dirty="0">
                <a:effectLst/>
                <a:latin typeface="Times New Roman" panose="02020603050405020304" pitchFamily="18" charset="0"/>
                <a:ea typeface="Calibri" panose="020F0502020204030204" pitchFamily="34" charset="0"/>
                <a:cs typeface="B Nazanin" panose="00000400000000000000" pitchFamily="2" charset="-78"/>
              </a:rPr>
              <a:t>انجام شده است، بهتر از سایر روش های 4 کلاسه عمل می کند. همچنین در حالت 2 کلاسه نیز شبکه 16</a:t>
            </a:r>
            <a:r>
              <a:rPr lang="en-US" sz="1800" dirty="0">
                <a:effectLst/>
                <a:latin typeface="Times New Roman" panose="02020603050405020304" pitchFamily="18" charset="0"/>
                <a:ea typeface="Calibri" panose="020F0502020204030204" pitchFamily="34" charset="0"/>
                <a:cs typeface="B Nazanin" panose="00000400000000000000" pitchFamily="2" charset="-78"/>
              </a:rPr>
              <a:t>VGG</a:t>
            </a:r>
            <a:r>
              <a:rPr lang="fa-IR" sz="1800" dirty="0">
                <a:effectLst/>
                <a:latin typeface="Times New Roman" panose="02020603050405020304" pitchFamily="18" charset="0"/>
                <a:ea typeface="Calibri" panose="020F0502020204030204" pitchFamily="34" charset="0"/>
                <a:cs typeface="B Nazanin" panose="00000400000000000000" pitchFamily="2" charset="-78"/>
              </a:rPr>
              <a:t> بهتر از سایر شبکه ها عمل کرده است.  از لحاظ کیفی، هرچه شبکه کم عمق تر باشد، از نظر سرعت پاسخ‌دهی و بار محاسباتی، و هم چنین سرعت آموزش شبکه بهتر است. شبکه های عمیق نیاز به سیستم هایی با پردازنده های قوی تر دارند که باعث می شود هزینه های مراکز درمانی برای تهیه چنین سیستمی افزایش قابل توجی پیدا کند.</a:t>
            </a:r>
            <a:endParaRPr lang="en-US" sz="1800" dirty="0">
              <a:effectLst/>
              <a:latin typeface="Times New Roman" panose="02020603050405020304" pitchFamily="18" charset="0"/>
              <a:ea typeface="Calibri" panose="020F0502020204030204" pitchFamily="34" charset="0"/>
              <a:cs typeface="B Nazanin" panose="00000400000000000000" pitchFamily="2" charset="-78"/>
            </a:endParaRPr>
          </a:p>
        </p:txBody>
      </p:sp>
    </p:spTree>
    <p:extLst>
      <p:ext uri="{BB962C8B-B14F-4D97-AF65-F5344CB8AC3E}">
        <p14:creationId xmlns:p14="http://schemas.microsoft.com/office/powerpoint/2010/main" val="3283519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35521-3FB6-48AA-ABAF-62D3E679DA75}"/>
              </a:ext>
            </a:extLst>
          </p:cNvPr>
          <p:cNvSpPr>
            <a:spLocks noGrp="1"/>
          </p:cNvSpPr>
          <p:nvPr>
            <p:ph type="title"/>
          </p:nvPr>
        </p:nvSpPr>
        <p:spPr/>
        <p:txBody>
          <a:bodyPr/>
          <a:lstStyle/>
          <a:p>
            <a:pPr algn="r" rtl="1"/>
            <a:r>
              <a:rPr lang="fa-IR" dirty="0">
                <a:cs typeface="B Nazanin" panose="00000400000000000000" pitchFamily="2" charset="-78"/>
              </a:rPr>
              <a:t>1- بیان مسئله</a:t>
            </a:r>
            <a:endParaRPr lang="en-US" dirty="0">
              <a:cs typeface="B Nazanin" panose="00000400000000000000" pitchFamily="2" charset="-78"/>
            </a:endParaRPr>
          </a:p>
        </p:txBody>
      </p:sp>
      <p:sp>
        <p:nvSpPr>
          <p:cNvPr id="3" name="Content Placeholder 2">
            <a:extLst>
              <a:ext uri="{FF2B5EF4-FFF2-40B4-BE49-F238E27FC236}">
                <a16:creationId xmlns:a16="http://schemas.microsoft.com/office/drawing/2014/main" id="{0C4102D6-6115-4F7B-9C38-31A673E03B0C}"/>
              </a:ext>
            </a:extLst>
          </p:cNvPr>
          <p:cNvSpPr>
            <a:spLocks noGrp="1"/>
          </p:cNvSpPr>
          <p:nvPr>
            <p:ph idx="1"/>
          </p:nvPr>
        </p:nvSpPr>
        <p:spPr/>
        <p:txBody>
          <a:bodyPr anchor="ctr">
            <a:normAutofit/>
          </a:bodyPr>
          <a:lstStyle/>
          <a:p>
            <a:pPr algn="justLow" rtl="1">
              <a:lnSpc>
                <a:spcPct val="150000"/>
              </a:lnSpc>
              <a:spcAft>
                <a:spcPts val="1000"/>
              </a:spcAft>
            </a:pPr>
            <a:r>
              <a:rPr lang="fa-IR" sz="1800" dirty="0">
                <a:effectLst/>
                <a:latin typeface="Times New Roman" panose="02020603050405020304" pitchFamily="18" charset="0"/>
                <a:ea typeface="Calibri" panose="020F0502020204030204" pitchFamily="34" charset="0"/>
                <a:cs typeface="B Nazanin" panose="00000400000000000000" pitchFamily="2" charset="-78"/>
              </a:rPr>
              <a:t>کبد چرب یک بیماری شایع کبدی است و همچنین یکی از چالش‌های اصلی مردم در پیشگیری از بیماری ها است. کبد چرب یک اختلال کبدی مرتبط با استرس متابولیک اکتسابی است و حدود 20 تا 30 درصد جمعیت جهان، کبد چرب دارند. طبقه بندی و تشخیص ناهنجاری ها بر روی تصاویر پزشکی تا به امروز توجه بسیاری از محققین را به خود جلب کرده است. تحقیقات در زمینه طبقه بندی و تشخیص تصاویر پزشکی برای تصاویر </a:t>
            </a:r>
            <a:r>
              <a:rPr lang="en-US" sz="1800" dirty="0">
                <a:effectLst/>
                <a:latin typeface="Times New Roman" panose="02020603050405020304" pitchFamily="18" charset="0"/>
                <a:ea typeface="Calibri" panose="020F0502020204030204" pitchFamily="34" charset="0"/>
                <a:cs typeface="B Nazanin" panose="00000400000000000000" pitchFamily="2" charset="-78"/>
              </a:rPr>
              <a:t>MRI</a:t>
            </a:r>
            <a:r>
              <a:rPr lang="fa-IR" sz="1800" dirty="0">
                <a:effectLst/>
                <a:latin typeface="Times New Roman" panose="02020603050405020304" pitchFamily="18" charset="0"/>
                <a:ea typeface="Calibri" panose="020F0502020204030204" pitchFamily="34" charset="0"/>
                <a:cs typeface="B Nazanin" panose="00000400000000000000" pitchFamily="2" charset="-78"/>
              </a:rPr>
              <a:t>، </a:t>
            </a:r>
            <a:r>
              <a:rPr lang="en-US" sz="1800" dirty="0">
                <a:effectLst/>
                <a:latin typeface="Times New Roman" panose="02020603050405020304" pitchFamily="18" charset="0"/>
                <a:ea typeface="Calibri" panose="020F0502020204030204" pitchFamily="34" charset="0"/>
                <a:cs typeface="B Nazanin" panose="00000400000000000000" pitchFamily="2" charset="-78"/>
              </a:rPr>
              <a:t>CT</a:t>
            </a:r>
            <a:r>
              <a:rPr lang="fa-IR" sz="1800" dirty="0">
                <a:effectLst/>
                <a:latin typeface="Times New Roman" panose="02020603050405020304" pitchFamily="18" charset="0"/>
                <a:ea typeface="Calibri" panose="020F0502020204030204" pitchFamily="34" charset="0"/>
                <a:cs typeface="B Nazanin" panose="00000400000000000000" pitchFamily="2" charset="-78"/>
              </a:rPr>
              <a:t> اسکن، تصاویر اشعه ایکس و غیره معمول است. اما طبقه بندی و تشخیص بر روی تصاویر سونوگرافی به دلیل پایین بودن کنتراست آن و وجود نویز قدرتمند اسپکل، مشکل سازتر است.</a:t>
            </a:r>
          </a:p>
          <a:p>
            <a:pPr algn="justLow" rtl="1">
              <a:lnSpc>
                <a:spcPct val="150000"/>
              </a:lnSpc>
              <a:spcAft>
                <a:spcPts val="1000"/>
              </a:spcAft>
            </a:pPr>
            <a:r>
              <a:rPr lang="fa-IR" sz="1800" b="0" dirty="0">
                <a:effectLst/>
                <a:latin typeface="Times New Roman" panose="02020603050405020304" pitchFamily="18" charset="0"/>
                <a:ea typeface="Calibri" panose="020F0502020204030204" pitchFamily="34" charset="0"/>
                <a:cs typeface="B Nazanin" panose="00000400000000000000" pitchFamily="2" charset="-78"/>
              </a:rPr>
              <a:t> الگوریتم‌های محاسباتی زیادی برای تجزیه و تحلیل اطلاعات بافت در تصاویر مختلف در سیستم‌های تشخیص به کمک رایانه (</a:t>
            </a:r>
            <a:r>
              <a:rPr lang="en-US" sz="1800" b="0" dirty="0">
                <a:effectLst/>
                <a:latin typeface="Times New Roman" panose="02020603050405020304" pitchFamily="18" charset="0"/>
                <a:ea typeface="Calibri" panose="020F0502020204030204" pitchFamily="34" charset="0"/>
                <a:cs typeface="B Nazanin" panose="00000400000000000000" pitchFamily="2" charset="-78"/>
              </a:rPr>
              <a:t>CAD</a:t>
            </a:r>
            <a:r>
              <a:rPr lang="fa-IR" sz="1800" b="0" dirty="0">
                <a:effectLst/>
                <a:latin typeface="Times New Roman" panose="02020603050405020304" pitchFamily="18" charset="0"/>
                <a:ea typeface="Calibri" panose="020F0502020204030204" pitchFamily="34" charset="0"/>
                <a:cs typeface="B Nazanin" panose="00000400000000000000" pitchFamily="2" charset="-78"/>
              </a:rPr>
              <a:t>) پیشنهاد شده‌اند. اما با توجه به وجود مشکلات بیان شده در تصاویر اولتراسوند، این الگوریتم ها اهمیت بیشتری پیدا می کنند. بنابراین تحقیقات کمی در مورد طبقه بندی تصاویر سونوگرافی کبد چرب با استفاده از روش یادگیری عمیق وجود دارد. در این پروژه هدف ما طراحی سیستمی برای شناسایی دقیق و به موقع درجه چربی کبد با کمک تصاویر اولتراسوند است </a:t>
            </a:r>
            <a:endParaRPr lang="en-US" sz="1800" dirty="0">
              <a:effectLst/>
              <a:latin typeface="Times New Roman" panose="02020603050405020304" pitchFamily="18" charset="0"/>
              <a:ea typeface="Calibri" panose="020F0502020204030204" pitchFamily="34" charset="0"/>
              <a:cs typeface="B Nazanin" panose="00000400000000000000" pitchFamily="2" charset="-78"/>
            </a:endParaRPr>
          </a:p>
        </p:txBody>
      </p:sp>
      <p:sp>
        <p:nvSpPr>
          <p:cNvPr id="4" name="Slide Number Placeholder 3">
            <a:extLst>
              <a:ext uri="{FF2B5EF4-FFF2-40B4-BE49-F238E27FC236}">
                <a16:creationId xmlns:a16="http://schemas.microsoft.com/office/drawing/2014/main" id="{A4FAED7A-2650-4E6B-BEF7-32375361F380}"/>
              </a:ext>
            </a:extLst>
          </p:cNvPr>
          <p:cNvSpPr>
            <a:spLocks noGrp="1"/>
          </p:cNvSpPr>
          <p:nvPr>
            <p:ph type="sldNum" sz="quarter" idx="12"/>
          </p:nvPr>
        </p:nvSpPr>
        <p:spPr/>
        <p:txBody>
          <a:bodyPr/>
          <a:lstStyle/>
          <a:p>
            <a:fld id="{4CDB7968-9B0D-408D-81F3-729206B9D17E}" type="slidenum">
              <a:rPr lang="en-US" smtClean="0"/>
              <a:t>3</a:t>
            </a:fld>
            <a:endParaRPr lang="en-US" dirty="0"/>
          </a:p>
        </p:txBody>
      </p:sp>
    </p:spTree>
    <p:extLst>
      <p:ext uri="{BB962C8B-B14F-4D97-AF65-F5344CB8AC3E}">
        <p14:creationId xmlns:p14="http://schemas.microsoft.com/office/powerpoint/2010/main" val="16906819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432E45B6-1EB7-CF7D-7D9A-88C5AECD7F65}"/>
              </a:ext>
            </a:extLst>
          </p:cNvPr>
          <p:cNvGraphicFramePr>
            <a:graphicFrameLocks noGrp="1"/>
          </p:cNvGraphicFramePr>
          <p:nvPr>
            <p:ph idx="1"/>
            <p:extLst>
              <p:ext uri="{D42A27DB-BD31-4B8C-83A1-F6EECF244321}">
                <p14:modId xmlns:p14="http://schemas.microsoft.com/office/powerpoint/2010/main" val="4114429708"/>
              </p:ext>
            </p:extLst>
          </p:nvPr>
        </p:nvGraphicFramePr>
        <p:xfrm>
          <a:off x="806718" y="1040143"/>
          <a:ext cx="10547082" cy="5316207"/>
        </p:xfrm>
        <a:graphic>
          <a:graphicData uri="http://schemas.openxmlformats.org/drawingml/2006/table">
            <a:tbl>
              <a:tblPr rtl="1" firstRow="1" firstCol="1" bandRow="1">
                <a:tableStyleId>{5C22544A-7EE6-4342-B048-85BDC9FD1C3A}</a:tableStyleId>
              </a:tblPr>
              <a:tblGrid>
                <a:gridCol w="8475785">
                  <a:extLst>
                    <a:ext uri="{9D8B030D-6E8A-4147-A177-3AD203B41FA5}">
                      <a16:colId xmlns:a16="http://schemas.microsoft.com/office/drawing/2014/main" val="2287978049"/>
                    </a:ext>
                  </a:extLst>
                </a:gridCol>
                <a:gridCol w="615120">
                  <a:extLst>
                    <a:ext uri="{9D8B030D-6E8A-4147-A177-3AD203B41FA5}">
                      <a16:colId xmlns:a16="http://schemas.microsoft.com/office/drawing/2014/main" val="264110877"/>
                    </a:ext>
                  </a:extLst>
                </a:gridCol>
                <a:gridCol w="724657">
                  <a:extLst>
                    <a:ext uri="{9D8B030D-6E8A-4147-A177-3AD203B41FA5}">
                      <a16:colId xmlns:a16="http://schemas.microsoft.com/office/drawing/2014/main" val="4143232409"/>
                    </a:ext>
                  </a:extLst>
                </a:gridCol>
                <a:gridCol w="731520">
                  <a:extLst>
                    <a:ext uri="{9D8B030D-6E8A-4147-A177-3AD203B41FA5}">
                      <a16:colId xmlns:a16="http://schemas.microsoft.com/office/drawing/2014/main" val="1038834176"/>
                    </a:ext>
                  </a:extLst>
                </a:gridCol>
              </a:tblGrid>
              <a:tr h="324608">
                <a:tc>
                  <a:txBody>
                    <a:bodyPr/>
                    <a:lstStyle/>
                    <a:p>
                      <a:pPr indent="252095" algn="ctr" rtl="1">
                        <a:lnSpc>
                          <a:spcPct val="115000"/>
                        </a:lnSpc>
                        <a:spcAft>
                          <a:spcPts val="1000"/>
                        </a:spcAft>
                      </a:pPr>
                      <a:r>
                        <a:rPr lang="fa-IR" sz="1400" b="0" dirty="0">
                          <a:solidFill>
                            <a:schemeClr val="tx1"/>
                          </a:solidFill>
                          <a:effectLst/>
                          <a:cs typeface="B Nazanin" panose="00000400000000000000" pitchFamily="2" charset="-78"/>
                        </a:rPr>
                        <a:t>مقاله</a:t>
                      </a:r>
                      <a:endParaRPr lang="en-US" sz="2000" b="0" dirty="0">
                        <a:solidFill>
                          <a:schemeClr val="tx1"/>
                        </a:solidFill>
                        <a:effectLst/>
                        <a:latin typeface="Times New Roman" panose="02020603050405020304" pitchFamily="18" charset="0"/>
                        <a:ea typeface="Calibri" panose="020F0502020204030204" pitchFamily="34" charset="0"/>
                        <a:cs typeface="B Nazanin" panose="00000400000000000000" pitchFamily="2" charset="-78"/>
                      </a:endParaRPr>
                    </a:p>
                  </a:txBody>
                  <a:tcPr marL="52925" marR="52925" marT="0" marB="0" anchor="ctr"/>
                </a:tc>
                <a:tc>
                  <a:txBody>
                    <a:bodyPr/>
                    <a:lstStyle/>
                    <a:p>
                      <a:pPr indent="252095" algn="ctr" rtl="1">
                        <a:lnSpc>
                          <a:spcPct val="115000"/>
                        </a:lnSpc>
                        <a:spcAft>
                          <a:spcPts val="1000"/>
                        </a:spcAft>
                      </a:pPr>
                      <a:r>
                        <a:rPr lang="fa-IR" sz="1400" b="0" dirty="0">
                          <a:solidFill>
                            <a:schemeClr val="tx1"/>
                          </a:solidFill>
                          <a:effectLst/>
                          <a:cs typeface="B Nazanin" panose="00000400000000000000" pitchFamily="2" charset="-78"/>
                        </a:rPr>
                        <a:t>سال</a:t>
                      </a:r>
                      <a:endParaRPr lang="en-US" sz="2000" b="0" dirty="0">
                        <a:solidFill>
                          <a:schemeClr val="tx1"/>
                        </a:solidFill>
                        <a:effectLst/>
                        <a:latin typeface="Times New Roman" panose="02020603050405020304" pitchFamily="18" charset="0"/>
                        <a:ea typeface="Calibri" panose="020F0502020204030204" pitchFamily="34" charset="0"/>
                        <a:cs typeface="B Nazanin" panose="00000400000000000000" pitchFamily="2" charset="-78"/>
                      </a:endParaRPr>
                    </a:p>
                  </a:txBody>
                  <a:tcPr marL="52925" marR="52925" marT="0" marB="0" anchor="ctr"/>
                </a:tc>
                <a:tc>
                  <a:txBody>
                    <a:bodyPr/>
                    <a:lstStyle/>
                    <a:p>
                      <a:pPr indent="252095" algn="ctr" rtl="1">
                        <a:lnSpc>
                          <a:spcPct val="115000"/>
                        </a:lnSpc>
                        <a:spcAft>
                          <a:spcPts val="1000"/>
                        </a:spcAft>
                      </a:pPr>
                      <a:r>
                        <a:rPr lang="fa-IR" sz="1400" b="0" dirty="0">
                          <a:solidFill>
                            <a:schemeClr val="tx1"/>
                          </a:solidFill>
                          <a:effectLst/>
                          <a:cs typeface="B Nazanin" panose="00000400000000000000" pitchFamily="2" charset="-78"/>
                        </a:rPr>
                        <a:t>صحت</a:t>
                      </a:r>
                      <a:endParaRPr lang="en-US" sz="2000" b="0" dirty="0">
                        <a:solidFill>
                          <a:schemeClr val="tx1"/>
                        </a:solidFill>
                        <a:effectLst/>
                        <a:latin typeface="Times New Roman" panose="02020603050405020304" pitchFamily="18" charset="0"/>
                        <a:ea typeface="Calibri" panose="020F0502020204030204" pitchFamily="34" charset="0"/>
                        <a:cs typeface="B Nazanin" panose="00000400000000000000" pitchFamily="2" charset="-78"/>
                      </a:endParaRPr>
                    </a:p>
                  </a:txBody>
                  <a:tcPr marL="52925" marR="52925" marT="0" marB="0" anchor="ctr"/>
                </a:tc>
                <a:tc>
                  <a:txBody>
                    <a:bodyPr/>
                    <a:lstStyle/>
                    <a:p>
                      <a:pPr indent="252095" algn="ctr" rtl="1">
                        <a:lnSpc>
                          <a:spcPct val="115000"/>
                        </a:lnSpc>
                        <a:spcAft>
                          <a:spcPts val="1000"/>
                        </a:spcAft>
                      </a:pPr>
                      <a:r>
                        <a:rPr lang="fa-IR" sz="1400" b="0" dirty="0">
                          <a:solidFill>
                            <a:schemeClr val="tx1"/>
                          </a:solidFill>
                          <a:effectLst/>
                          <a:cs typeface="B Nazanin" panose="00000400000000000000" pitchFamily="2" charset="-78"/>
                        </a:rPr>
                        <a:t>مرجع</a:t>
                      </a:r>
                      <a:endParaRPr lang="en-US" sz="2000" b="0" dirty="0">
                        <a:solidFill>
                          <a:schemeClr val="tx1"/>
                        </a:solidFill>
                        <a:effectLst/>
                        <a:latin typeface="Times New Roman" panose="02020603050405020304" pitchFamily="18" charset="0"/>
                        <a:ea typeface="Calibri" panose="020F0502020204030204" pitchFamily="34" charset="0"/>
                        <a:cs typeface="B Nazanin" panose="00000400000000000000" pitchFamily="2" charset="-78"/>
                      </a:endParaRPr>
                    </a:p>
                  </a:txBody>
                  <a:tcPr marL="52925" marR="52925" marT="0" marB="0" anchor="ctr"/>
                </a:tc>
                <a:extLst>
                  <a:ext uri="{0D108BD9-81ED-4DB2-BD59-A6C34878D82A}">
                    <a16:rowId xmlns:a16="http://schemas.microsoft.com/office/drawing/2014/main" val="3828018339"/>
                  </a:ext>
                </a:extLst>
              </a:tr>
              <a:tr h="398017">
                <a:tc>
                  <a:txBody>
                    <a:bodyPr/>
                    <a:lstStyle/>
                    <a:p>
                      <a:pPr indent="252095" algn="ctr" rtl="1">
                        <a:lnSpc>
                          <a:spcPct val="150000"/>
                        </a:lnSpc>
                        <a:spcAft>
                          <a:spcPts val="1000"/>
                        </a:spcAft>
                      </a:pPr>
                      <a:r>
                        <a:rPr lang="en-US" sz="1600" u="sng" dirty="0">
                          <a:solidFill>
                            <a:schemeClr val="tx1"/>
                          </a:solidFill>
                          <a:effectLst/>
                          <a:cs typeface="B Nazanin" panose="00000400000000000000" pitchFamily="2" charset="-78"/>
                          <a:hlinkClick r:id="rId2">
                            <a:extLst>
                              <a:ext uri="{A12FA001-AC4F-418D-AE19-62706E023703}">
                                <ahyp:hlinkClr xmlns:ahyp="http://schemas.microsoft.com/office/drawing/2018/hyperlinkcolor" val="tx"/>
                              </a:ext>
                            </a:extLst>
                          </a:hlinkClick>
                        </a:rPr>
                        <a:t>Performance evaluation of computer aided diagnostic tool (CAD) for detection of ultrasonic based liver disease</a:t>
                      </a:r>
                      <a:endParaRPr lang="en-US" sz="2400" b="1" dirty="0">
                        <a:solidFill>
                          <a:schemeClr val="tx1"/>
                        </a:solidFill>
                        <a:effectLst/>
                        <a:latin typeface="Times New Roman" panose="02020603050405020304" pitchFamily="18" charset="0"/>
                        <a:ea typeface="Calibri" panose="020F0502020204030204" pitchFamily="34" charset="0"/>
                        <a:cs typeface="B Nazanin" panose="00000400000000000000" pitchFamily="2" charset="-78"/>
                      </a:endParaRPr>
                    </a:p>
                  </a:txBody>
                  <a:tcPr marL="52925" marR="52925" marT="0" marB="0" anchor="ctr"/>
                </a:tc>
                <a:tc>
                  <a:txBody>
                    <a:bodyPr/>
                    <a:lstStyle/>
                    <a:p>
                      <a:pPr indent="252095" algn="ctr" rtl="0">
                        <a:lnSpc>
                          <a:spcPct val="115000"/>
                        </a:lnSpc>
                        <a:spcAft>
                          <a:spcPts val="1000"/>
                        </a:spcAft>
                      </a:pPr>
                      <a:r>
                        <a:rPr lang="en-US" sz="900" dirty="0">
                          <a:solidFill>
                            <a:schemeClr val="tx1"/>
                          </a:solidFill>
                          <a:effectLst/>
                          <a:cs typeface="B Nazanin" panose="00000400000000000000" pitchFamily="2" charset="-78"/>
                        </a:rPr>
                        <a:t>2009</a:t>
                      </a:r>
                      <a:endParaRPr lang="en-US" sz="1100" b="1" dirty="0">
                        <a:solidFill>
                          <a:schemeClr val="tx1"/>
                        </a:solidFill>
                        <a:effectLst/>
                        <a:latin typeface="Times New Roman" panose="02020603050405020304" pitchFamily="18" charset="0"/>
                        <a:ea typeface="Calibri" panose="020F0502020204030204" pitchFamily="34" charset="0"/>
                        <a:cs typeface="B Nazanin" panose="00000400000000000000" pitchFamily="2" charset="-78"/>
                      </a:endParaRPr>
                    </a:p>
                  </a:txBody>
                  <a:tcPr marL="52925" marR="52925" marT="0" marB="0" anchor="ctr"/>
                </a:tc>
                <a:tc>
                  <a:txBody>
                    <a:bodyPr/>
                    <a:lstStyle/>
                    <a:p>
                      <a:pPr indent="252095" algn="ctr" rtl="0">
                        <a:lnSpc>
                          <a:spcPct val="115000"/>
                        </a:lnSpc>
                        <a:spcAft>
                          <a:spcPts val="1000"/>
                        </a:spcAft>
                      </a:pPr>
                      <a:r>
                        <a:rPr lang="en-US" sz="900" dirty="0">
                          <a:solidFill>
                            <a:schemeClr val="tx1"/>
                          </a:solidFill>
                          <a:effectLst/>
                          <a:cs typeface="B Nazanin" panose="00000400000000000000" pitchFamily="2" charset="-78"/>
                        </a:rPr>
                        <a:t>94%</a:t>
                      </a:r>
                      <a:endParaRPr lang="en-US" sz="1100" b="1" dirty="0">
                        <a:solidFill>
                          <a:schemeClr val="tx1"/>
                        </a:solidFill>
                        <a:effectLst/>
                        <a:latin typeface="Times New Roman" panose="02020603050405020304" pitchFamily="18" charset="0"/>
                        <a:ea typeface="Calibri" panose="020F0502020204030204" pitchFamily="34" charset="0"/>
                        <a:cs typeface="B Nazanin" panose="00000400000000000000" pitchFamily="2" charset="-78"/>
                      </a:endParaRPr>
                    </a:p>
                  </a:txBody>
                  <a:tcPr marL="52925" marR="52925" marT="0" marB="0" anchor="ctr"/>
                </a:tc>
                <a:tc>
                  <a:txBody>
                    <a:bodyPr/>
                    <a:lstStyle/>
                    <a:p>
                      <a:pPr indent="252095" algn="ctr" rtl="1">
                        <a:lnSpc>
                          <a:spcPct val="115000"/>
                        </a:lnSpc>
                        <a:spcAft>
                          <a:spcPts val="1000"/>
                        </a:spcAft>
                      </a:pPr>
                      <a:r>
                        <a:rPr lang="en-US" sz="900">
                          <a:solidFill>
                            <a:schemeClr val="tx1"/>
                          </a:solidFill>
                          <a:effectLst/>
                          <a:cs typeface="B Nazanin" panose="00000400000000000000" pitchFamily="2" charset="-78"/>
                        </a:rPr>
                        <a:t>[46]</a:t>
                      </a:r>
                      <a:endParaRPr lang="en-US" sz="1100" b="1">
                        <a:solidFill>
                          <a:schemeClr val="tx1"/>
                        </a:solidFill>
                        <a:effectLst/>
                        <a:latin typeface="Times New Roman" panose="02020603050405020304" pitchFamily="18" charset="0"/>
                        <a:ea typeface="Calibri" panose="020F0502020204030204" pitchFamily="34" charset="0"/>
                        <a:cs typeface="B Nazanin" panose="00000400000000000000" pitchFamily="2" charset="-78"/>
                      </a:endParaRPr>
                    </a:p>
                  </a:txBody>
                  <a:tcPr marL="52925" marR="52925" marT="0" marB="0" anchor="ctr"/>
                </a:tc>
                <a:extLst>
                  <a:ext uri="{0D108BD9-81ED-4DB2-BD59-A6C34878D82A}">
                    <a16:rowId xmlns:a16="http://schemas.microsoft.com/office/drawing/2014/main" val="1049255696"/>
                  </a:ext>
                </a:extLst>
              </a:tr>
              <a:tr h="311573">
                <a:tc>
                  <a:txBody>
                    <a:bodyPr/>
                    <a:lstStyle/>
                    <a:p>
                      <a:pPr indent="252095" algn="ctr" rtl="1">
                        <a:lnSpc>
                          <a:spcPct val="115000"/>
                        </a:lnSpc>
                        <a:spcAft>
                          <a:spcPts val="1000"/>
                        </a:spcAft>
                      </a:pPr>
                      <a:r>
                        <a:rPr lang="en-US" sz="1600" dirty="0">
                          <a:solidFill>
                            <a:schemeClr val="tx1"/>
                          </a:solidFill>
                          <a:effectLst/>
                          <a:cs typeface="B Nazanin" panose="00000400000000000000" pitchFamily="2" charset="-78"/>
                        </a:rPr>
                        <a:t>Fatty liver characterization and classification by ultrasound</a:t>
                      </a:r>
                      <a:endParaRPr lang="en-US" sz="2400" b="1" dirty="0">
                        <a:solidFill>
                          <a:schemeClr val="tx1"/>
                        </a:solidFill>
                        <a:effectLst/>
                        <a:latin typeface="Times New Roman" panose="02020603050405020304" pitchFamily="18" charset="0"/>
                        <a:ea typeface="Calibri" panose="020F0502020204030204" pitchFamily="34" charset="0"/>
                        <a:cs typeface="B Nazanin" panose="00000400000000000000" pitchFamily="2" charset="-78"/>
                      </a:endParaRPr>
                    </a:p>
                  </a:txBody>
                  <a:tcPr marL="52925" marR="52925" marT="0" marB="0" anchor="ctr"/>
                </a:tc>
                <a:tc>
                  <a:txBody>
                    <a:bodyPr/>
                    <a:lstStyle/>
                    <a:p>
                      <a:pPr indent="252095" algn="ctr" rtl="0">
                        <a:lnSpc>
                          <a:spcPct val="115000"/>
                        </a:lnSpc>
                        <a:spcAft>
                          <a:spcPts val="1000"/>
                        </a:spcAft>
                      </a:pPr>
                      <a:r>
                        <a:rPr lang="en-US" sz="900" dirty="0">
                          <a:solidFill>
                            <a:schemeClr val="tx1"/>
                          </a:solidFill>
                          <a:effectLst/>
                          <a:cs typeface="B Nazanin" panose="00000400000000000000" pitchFamily="2" charset="-78"/>
                        </a:rPr>
                        <a:t>2009</a:t>
                      </a:r>
                      <a:endParaRPr lang="en-US" sz="1100" b="1" dirty="0">
                        <a:solidFill>
                          <a:schemeClr val="tx1"/>
                        </a:solidFill>
                        <a:effectLst/>
                        <a:latin typeface="Times New Roman" panose="02020603050405020304" pitchFamily="18" charset="0"/>
                        <a:ea typeface="Calibri" panose="020F0502020204030204" pitchFamily="34" charset="0"/>
                        <a:cs typeface="B Nazanin" panose="00000400000000000000" pitchFamily="2" charset="-78"/>
                      </a:endParaRPr>
                    </a:p>
                  </a:txBody>
                  <a:tcPr marL="52925" marR="52925" marT="0" marB="0" anchor="ctr"/>
                </a:tc>
                <a:tc>
                  <a:txBody>
                    <a:bodyPr/>
                    <a:lstStyle/>
                    <a:p>
                      <a:pPr indent="252095" algn="ctr" rtl="0">
                        <a:lnSpc>
                          <a:spcPct val="115000"/>
                        </a:lnSpc>
                        <a:spcAft>
                          <a:spcPts val="1000"/>
                        </a:spcAft>
                      </a:pPr>
                      <a:r>
                        <a:rPr lang="en-US" sz="900" dirty="0">
                          <a:solidFill>
                            <a:schemeClr val="tx1"/>
                          </a:solidFill>
                          <a:effectLst/>
                          <a:cs typeface="B Nazanin" panose="00000400000000000000" pitchFamily="2" charset="-78"/>
                        </a:rPr>
                        <a:t>93%</a:t>
                      </a:r>
                      <a:endParaRPr lang="en-US" sz="1100" b="1" dirty="0">
                        <a:solidFill>
                          <a:schemeClr val="tx1"/>
                        </a:solidFill>
                        <a:effectLst/>
                        <a:latin typeface="Times New Roman" panose="02020603050405020304" pitchFamily="18" charset="0"/>
                        <a:ea typeface="Calibri" panose="020F0502020204030204" pitchFamily="34" charset="0"/>
                        <a:cs typeface="B Nazanin" panose="00000400000000000000" pitchFamily="2" charset="-78"/>
                      </a:endParaRPr>
                    </a:p>
                  </a:txBody>
                  <a:tcPr marL="52925" marR="52925" marT="0" marB="0" anchor="ctr"/>
                </a:tc>
                <a:tc>
                  <a:txBody>
                    <a:bodyPr/>
                    <a:lstStyle/>
                    <a:p>
                      <a:pPr indent="252095" algn="ctr" rtl="1">
                        <a:lnSpc>
                          <a:spcPct val="115000"/>
                        </a:lnSpc>
                        <a:spcAft>
                          <a:spcPts val="1000"/>
                        </a:spcAft>
                      </a:pPr>
                      <a:r>
                        <a:rPr lang="en-US" sz="900">
                          <a:solidFill>
                            <a:schemeClr val="tx1"/>
                          </a:solidFill>
                          <a:effectLst/>
                          <a:cs typeface="B Nazanin" panose="00000400000000000000" pitchFamily="2" charset="-78"/>
                        </a:rPr>
                        <a:t>[48]</a:t>
                      </a:r>
                      <a:endParaRPr lang="en-US" sz="1100" b="1">
                        <a:solidFill>
                          <a:schemeClr val="tx1"/>
                        </a:solidFill>
                        <a:effectLst/>
                        <a:latin typeface="Times New Roman" panose="02020603050405020304" pitchFamily="18" charset="0"/>
                        <a:ea typeface="Calibri" panose="020F0502020204030204" pitchFamily="34" charset="0"/>
                        <a:cs typeface="B Nazanin" panose="00000400000000000000" pitchFamily="2" charset="-78"/>
                      </a:endParaRPr>
                    </a:p>
                  </a:txBody>
                  <a:tcPr marL="52925" marR="52925" marT="0" marB="0" anchor="ctr"/>
                </a:tc>
                <a:extLst>
                  <a:ext uri="{0D108BD9-81ED-4DB2-BD59-A6C34878D82A}">
                    <a16:rowId xmlns:a16="http://schemas.microsoft.com/office/drawing/2014/main" val="3225925672"/>
                  </a:ext>
                </a:extLst>
              </a:tr>
              <a:tr h="311573">
                <a:tc>
                  <a:txBody>
                    <a:bodyPr/>
                    <a:lstStyle/>
                    <a:p>
                      <a:pPr indent="252095" algn="ctr" rtl="1">
                        <a:lnSpc>
                          <a:spcPct val="115000"/>
                        </a:lnSpc>
                        <a:spcAft>
                          <a:spcPts val="1000"/>
                        </a:spcAft>
                      </a:pPr>
                      <a:r>
                        <a:rPr lang="en-US" sz="1600" dirty="0">
                          <a:solidFill>
                            <a:schemeClr val="tx1"/>
                          </a:solidFill>
                          <a:effectLst/>
                          <a:cs typeface="B Nazanin" panose="00000400000000000000" pitchFamily="2" charset="-78"/>
                        </a:rPr>
                        <a:t>A new quantitative metric for liver classification from ultrasound images</a:t>
                      </a:r>
                      <a:endParaRPr lang="en-US" sz="2400" b="1" dirty="0">
                        <a:solidFill>
                          <a:schemeClr val="tx1"/>
                        </a:solidFill>
                        <a:effectLst/>
                        <a:latin typeface="Times New Roman" panose="02020603050405020304" pitchFamily="18" charset="0"/>
                        <a:ea typeface="Calibri" panose="020F0502020204030204" pitchFamily="34" charset="0"/>
                        <a:cs typeface="B Nazanin" panose="00000400000000000000" pitchFamily="2" charset="-78"/>
                      </a:endParaRPr>
                    </a:p>
                  </a:txBody>
                  <a:tcPr marL="52925" marR="52925" marT="0" marB="0" anchor="ctr"/>
                </a:tc>
                <a:tc>
                  <a:txBody>
                    <a:bodyPr/>
                    <a:lstStyle/>
                    <a:p>
                      <a:pPr indent="252095" algn="ctr" rtl="0">
                        <a:lnSpc>
                          <a:spcPct val="115000"/>
                        </a:lnSpc>
                        <a:spcAft>
                          <a:spcPts val="1000"/>
                        </a:spcAft>
                      </a:pPr>
                      <a:r>
                        <a:rPr lang="en-US" sz="900">
                          <a:solidFill>
                            <a:schemeClr val="tx1"/>
                          </a:solidFill>
                          <a:effectLst/>
                          <a:cs typeface="B Nazanin" panose="00000400000000000000" pitchFamily="2" charset="-78"/>
                        </a:rPr>
                        <a:t>2012</a:t>
                      </a:r>
                      <a:endParaRPr lang="en-US" sz="1100" b="1">
                        <a:solidFill>
                          <a:schemeClr val="tx1"/>
                        </a:solidFill>
                        <a:effectLst/>
                        <a:latin typeface="Times New Roman" panose="02020603050405020304" pitchFamily="18" charset="0"/>
                        <a:ea typeface="Calibri" panose="020F0502020204030204" pitchFamily="34" charset="0"/>
                        <a:cs typeface="B Nazanin" panose="00000400000000000000" pitchFamily="2" charset="-78"/>
                      </a:endParaRPr>
                    </a:p>
                  </a:txBody>
                  <a:tcPr marL="52925" marR="52925" marT="0" marB="0" anchor="ctr"/>
                </a:tc>
                <a:tc>
                  <a:txBody>
                    <a:bodyPr/>
                    <a:lstStyle/>
                    <a:p>
                      <a:pPr indent="252095" algn="ctr" rtl="0">
                        <a:lnSpc>
                          <a:spcPct val="115000"/>
                        </a:lnSpc>
                        <a:spcAft>
                          <a:spcPts val="1000"/>
                        </a:spcAft>
                      </a:pPr>
                      <a:r>
                        <a:rPr lang="en-US" sz="900" dirty="0">
                          <a:solidFill>
                            <a:schemeClr val="tx1"/>
                          </a:solidFill>
                          <a:effectLst/>
                          <a:cs typeface="B Nazanin" panose="00000400000000000000" pitchFamily="2" charset="-78"/>
                        </a:rPr>
                        <a:t>92%</a:t>
                      </a:r>
                      <a:endParaRPr lang="en-US" sz="1100" b="1" dirty="0">
                        <a:solidFill>
                          <a:schemeClr val="tx1"/>
                        </a:solidFill>
                        <a:effectLst/>
                        <a:latin typeface="Times New Roman" panose="02020603050405020304" pitchFamily="18" charset="0"/>
                        <a:ea typeface="Calibri" panose="020F0502020204030204" pitchFamily="34" charset="0"/>
                        <a:cs typeface="B Nazanin" panose="00000400000000000000" pitchFamily="2" charset="-78"/>
                      </a:endParaRPr>
                    </a:p>
                  </a:txBody>
                  <a:tcPr marL="52925" marR="52925" marT="0" marB="0" anchor="ctr"/>
                </a:tc>
                <a:tc>
                  <a:txBody>
                    <a:bodyPr/>
                    <a:lstStyle/>
                    <a:p>
                      <a:pPr indent="252095" algn="ctr" rtl="1">
                        <a:lnSpc>
                          <a:spcPct val="115000"/>
                        </a:lnSpc>
                        <a:spcAft>
                          <a:spcPts val="1000"/>
                        </a:spcAft>
                      </a:pPr>
                      <a:r>
                        <a:rPr lang="en-US" sz="900">
                          <a:solidFill>
                            <a:schemeClr val="tx1"/>
                          </a:solidFill>
                          <a:effectLst/>
                          <a:cs typeface="B Nazanin" panose="00000400000000000000" pitchFamily="2" charset="-78"/>
                        </a:rPr>
                        <a:t>[50]</a:t>
                      </a:r>
                      <a:endParaRPr lang="en-US" sz="1100" b="1">
                        <a:solidFill>
                          <a:schemeClr val="tx1"/>
                        </a:solidFill>
                        <a:effectLst/>
                        <a:latin typeface="Times New Roman" panose="02020603050405020304" pitchFamily="18" charset="0"/>
                        <a:ea typeface="Calibri" panose="020F0502020204030204" pitchFamily="34" charset="0"/>
                        <a:cs typeface="B Nazanin" panose="00000400000000000000" pitchFamily="2" charset="-78"/>
                      </a:endParaRPr>
                    </a:p>
                  </a:txBody>
                  <a:tcPr marL="52925" marR="52925" marT="0" marB="0" anchor="ctr"/>
                </a:tc>
                <a:extLst>
                  <a:ext uri="{0D108BD9-81ED-4DB2-BD59-A6C34878D82A}">
                    <a16:rowId xmlns:a16="http://schemas.microsoft.com/office/drawing/2014/main" val="2145721603"/>
                  </a:ext>
                </a:extLst>
              </a:tr>
              <a:tr h="473877">
                <a:tc>
                  <a:txBody>
                    <a:bodyPr/>
                    <a:lstStyle/>
                    <a:p>
                      <a:pPr indent="252095" algn="ctr" rtl="1">
                        <a:lnSpc>
                          <a:spcPct val="115000"/>
                        </a:lnSpc>
                        <a:spcAft>
                          <a:spcPts val="1000"/>
                        </a:spcAft>
                      </a:pPr>
                      <a:r>
                        <a:rPr lang="en-US" sz="1600" dirty="0">
                          <a:solidFill>
                            <a:schemeClr val="tx1"/>
                          </a:solidFill>
                          <a:effectLst/>
                          <a:cs typeface="B Nazanin" panose="00000400000000000000" pitchFamily="2" charset="-78"/>
                        </a:rPr>
                        <a:t>Data mining framework for fatty liver disease classification in ultrasound: a hybrid feature extraction paradigm</a:t>
                      </a:r>
                      <a:endParaRPr lang="en-US" sz="2400" b="1" dirty="0">
                        <a:solidFill>
                          <a:schemeClr val="tx1"/>
                        </a:solidFill>
                        <a:effectLst/>
                        <a:latin typeface="Times New Roman" panose="02020603050405020304" pitchFamily="18" charset="0"/>
                        <a:ea typeface="Calibri" panose="020F0502020204030204" pitchFamily="34" charset="0"/>
                        <a:cs typeface="B Nazanin" panose="00000400000000000000" pitchFamily="2" charset="-78"/>
                      </a:endParaRPr>
                    </a:p>
                  </a:txBody>
                  <a:tcPr marL="52925" marR="52925" marT="0" marB="0" anchor="ctr"/>
                </a:tc>
                <a:tc>
                  <a:txBody>
                    <a:bodyPr/>
                    <a:lstStyle/>
                    <a:p>
                      <a:pPr indent="252095" algn="ctr" rtl="0">
                        <a:lnSpc>
                          <a:spcPct val="115000"/>
                        </a:lnSpc>
                        <a:spcAft>
                          <a:spcPts val="1000"/>
                        </a:spcAft>
                      </a:pPr>
                      <a:r>
                        <a:rPr lang="en-US" sz="900">
                          <a:solidFill>
                            <a:schemeClr val="tx1"/>
                          </a:solidFill>
                          <a:effectLst/>
                          <a:cs typeface="B Nazanin" panose="00000400000000000000" pitchFamily="2" charset="-78"/>
                        </a:rPr>
                        <a:t>2012</a:t>
                      </a:r>
                      <a:endParaRPr lang="en-US" sz="1100" b="1">
                        <a:solidFill>
                          <a:schemeClr val="tx1"/>
                        </a:solidFill>
                        <a:effectLst/>
                        <a:latin typeface="Times New Roman" panose="02020603050405020304" pitchFamily="18" charset="0"/>
                        <a:ea typeface="Calibri" panose="020F0502020204030204" pitchFamily="34" charset="0"/>
                        <a:cs typeface="B Nazanin" panose="00000400000000000000" pitchFamily="2" charset="-78"/>
                      </a:endParaRPr>
                    </a:p>
                  </a:txBody>
                  <a:tcPr marL="52925" marR="52925" marT="0" marB="0" anchor="ctr"/>
                </a:tc>
                <a:tc>
                  <a:txBody>
                    <a:bodyPr/>
                    <a:lstStyle/>
                    <a:p>
                      <a:pPr indent="252095" algn="ctr" rtl="0">
                        <a:lnSpc>
                          <a:spcPct val="115000"/>
                        </a:lnSpc>
                        <a:spcAft>
                          <a:spcPts val="1000"/>
                        </a:spcAft>
                      </a:pPr>
                      <a:r>
                        <a:rPr lang="en-US" sz="900" dirty="0">
                          <a:solidFill>
                            <a:schemeClr val="tx1"/>
                          </a:solidFill>
                          <a:effectLst/>
                          <a:cs typeface="B Nazanin" panose="00000400000000000000" pitchFamily="2" charset="-78"/>
                        </a:rPr>
                        <a:t>93.30%</a:t>
                      </a:r>
                      <a:endParaRPr lang="en-US" sz="1100" b="1" dirty="0">
                        <a:solidFill>
                          <a:schemeClr val="tx1"/>
                        </a:solidFill>
                        <a:effectLst/>
                        <a:latin typeface="Times New Roman" panose="02020603050405020304" pitchFamily="18" charset="0"/>
                        <a:ea typeface="Calibri" panose="020F0502020204030204" pitchFamily="34" charset="0"/>
                        <a:cs typeface="B Nazanin" panose="00000400000000000000" pitchFamily="2" charset="-78"/>
                      </a:endParaRPr>
                    </a:p>
                  </a:txBody>
                  <a:tcPr marL="52925" marR="52925" marT="0" marB="0" anchor="ctr"/>
                </a:tc>
                <a:tc>
                  <a:txBody>
                    <a:bodyPr/>
                    <a:lstStyle/>
                    <a:p>
                      <a:pPr indent="252095" algn="ctr" rtl="1">
                        <a:lnSpc>
                          <a:spcPct val="115000"/>
                        </a:lnSpc>
                        <a:spcAft>
                          <a:spcPts val="1000"/>
                        </a:spcAft>
                      </a:pPr>
                      <a:r>
                        <a:rPr lang="en-US" sz="900">
                          <a:solidFill>
                            <a:schemeClr val="tx1"/>
                          </a:solidFill>
                          <a:effectLst/>
                          <a:cs typeface="B Nazanin" panose="00000400000000000000" pitchFamily="2" charset="-78"/>
                        </a:rPr>
                        <a:t>[51]</a:t>
                      </a:r>
                      <a:endParaRPr lang="en-US" sz="1100" b="1">
                        <a:solidFill>
                          <a:schemeClr val="tx1"/>
                        </a:solidFill>
                        <a:effectLst/>
                        <a:latin typeface="Times New Roman" panose="02020603050405020304" pitchFamily="18" charset="0"/>
                        <a:ea typeface="Calibri" panose="020F0502020204030204" pitchFamily="34" charset="0"/>
                        <a:cs typeface="B Nazanin" panose="00000400000000000000" pitchFamily="2" charset="-78"/>
                      </a:endParaRPr>
                    </a:p>
                  </a:txBody>
                  <a:tcPr marL="52925" marR="52925" marT="0" marB="0" anchor="ctr"/>
                </a:tc>
                <a:extLst>
                  <a:ext uri="{0D108BD9-81ED-4DB2-BD59-A6C34878D82A}">
                    <a16:rowId xmlns:a16="http://schemas.microsoft.com/office/drawing/2014/main" val="2089665858"/>
                  </a:ext>
                </a:extLst>
              </a:tr>
              <a:tr h="311573">
                <a:tc>
                  <a:txBody>
                    <a:bodyPr/>
                    <a:lstStyle/>
                    <a:p>
                      <a:pPr indent="252095" algn="ctr" rtl="1">
                        <a:lnSpc>
                          <a:spcPct val="115000"/>
                        </a:lnSpc>
                        <a:spcAft>
                          <a:spcPts val="1000"/>
                        </a:spcAft>
                      </a:pPr>
                      <a:r>
                        <a:rPr lang="en-US" sz="1600" dirty="0">
                          <a:solidFill>
                            <a:schemeClr val="tx1"/>
                          </a:solidFill>
                          <a:effectLst/>
                          <a:cs typeface="B Nazanin" panose="00000400000000000000" pitchFamily="2" charset="-78"/>
                        </a:rPr>
                        <a:t>An information fusion based method for liver classification using texture analysis of ultrasound images</a:t>
                      </a:r>
                      <a:endParaRPr lang="en-US" sz="2400" b="1" dirty="0">
                        <a:solidFill>
                          <a:schemeClr val="tx1"/>
                        </a:solidFill>
                        <a:effectLst/>
                        <a:latin typeface="Times New Roman" panose="02020603050405020304" pitchFamily="18" charset="0"/>
                        <a:ea typeface="Calibri" panose="020F0502020204030204" pitchFamily="34" charset="0"/>
                        <a:cs typeface="B Nazanin" panose="00000400000000000000" pitchFamily="2" charset="-78"/>
                      </a:endParaRPr>
                    </a:p>
                  </a:txBody>
                  <a:tcPr marL="52925" marR="52925" marT="0" marB="0" anchor="ctr"/>
                </a:tc>
                <a:tc>
                  <a:txBody>
                    <a:bodyPr/>
                    <a:lstStyle/>
                    <a:p>
                      <a:pPr indent="252095" algn="ctr" rtl="0">
                        <a:lnSpc>
                          <a:spcPct val="115000"/>
                        </a:lnSpc>
                        <a:spcAft>
                          <a:spcPts val="1000"/>
                        </a:spcAft>
                      </a:pPr>
                      <a:r>
                        <a:rPr lang="en-US" sz="900">
                          <a:solidFill>
                            <a:schemeClr val="tx1"/>
                          </a:solidFill>
                          <a:effectLst/>
                          <a:cs typeface="B Nazanin" panose="00000400000000000000" pitchFamily="2" charset="-78"/>
                        </a:rPr>
                        <a:t>2016</a:t>
                      </a:r>
                      <a:endParaRPr lang="en-US" sz="1100" b="1">
                        <a:solidFill>
                          <a:schemeClr val="tx1"/>
                        </a:solidFill>
                        <a:effectLst/>
                        <a:latin typeface="Times New Roman" panose="02020603050405020304" pitchFamily="18" charset="0"/>
                        <a:ea typeface="Calibri" panose="020F0502020204030204" pitchFamily="34" charset="0"/>
                        <a:cs typeface="B Nazanin" panose="00000400000000000000" pitchFamily="2" charset="-78"/>
                      </a:endParaRPr>
                    </a:p>
                  </a:txBody>
                  <a:tcPr marL="52925" marR="52925" marT="0" marB="0" anchor="ctr"/>
                </a:tc>
                <a:tc>
                  <a:txBody>
                    <a:bodyPr/>
                    <a:lstStyle/>
                    <a:p>
                      <a:pPr indent="252095" algn="ctr" rtl="0">
                        <a:lnSpc>
                          <a:spcPct val="115000"/>
                        </a:lnSpc>
                        <a:spcAft>
                          <a:spcPts val="1000"/>
                        </a:spcAft>
                      </a:pPr>
                      <a:r>
                        <a:rPr lang="en-US" sz="900" dirty="0">
                          <a:solidFill>
                            <a:schemeClr val="tx1"/>
                          </a:solidFill>
                          <a:effectLst/>
                          <a:cs typeface="B Nazanin" panose="00000400000000000000" pitchFamily="2" charset="-78"/>
                        </a:rPr>
                        <a:t>95%</a:t>
                      </a:r>
                      <a:endParaRPr lang="en-US" sz="1100" b="1" dirty="0">
                        <a:solidFill>
                          <a:schemeClr val="tx1"/>
                        </a:solidFill>
                        <a:effectLst/>
                        <a:latin typeface="Times New Roman" panose="02020603050405020304" pitchFamily="18" charset="0"/>
                        <a:ea typeface="Calibri" panose="020F0502020204030204" pitchFamily="34" charset="0"/>
                        <a:cs typeface="B Nazanin" panose="00000400000000000000" pitchFamily="2" charset="-78"/>
                      </a:endParaRPr>
                    </a:p>
                  </a:txBody>
                  <a:tcPr marL="52925" marR="52925" marT="0" marB="0" anchor="ctr"/>
                </a:tc>
                <a:tc>
                  <a:txBody>
                    <a:bodyPr/>
                    <a:lstStyle/>
                    <a:p>
                      <a:pPr indent="252095" algn="ctr" rtl="1">
                        <a:lnSpc>
                          <a:spcPct val="115000"/>
                        </a:lnSpc>
                        <a:spcAft>
                          <a:spcPts val="1000"/>
                        </a:spcAft>
                      </a:pPr>
                      <a:r>
                        <a:rPr lang="en-US" sz="900" dirty="0">
                          <a:solidFill>
                            <a:schemeClr val="tx1"/>
                          </a:solidFill>
                          <a:effectLst/>
                          <a:cs typeface="B Nazanin" panose="00000400000000000000" pitchFamily="2" charset="-78"/>
                        </a:rPr>
                        <a:t>[52]</a:t>
                      </a:r>
                      <a:endParaRPr lang="en-US" sz="1100" b="1" dirty="0">
                        <a:solidFill>
                          <a:schemeClr val="tx1"/>
                        </a:solidFill>
                        <a:effectLst/>
                        <a:latin typeface="Times New Roman" panose="02020603050405020304" pitchFamily="18" charset="0"/>
                        <a:ea typeface="Calibri" panose="020F0502020204030204" pitchFamily="34" charset="0"/>
                        <a:cs typeface="B Nazanin" panose="00000400000000000000" pitchFamily="2" charset="-78"/>
                      </a:endParaRPr>
                    </a:p>
                  </a:txBody>
                  <a:tcPr marL="52925" marR="52925" marT="0" marB="0" anchor="ctr"/>
                </a:tc>
                <a:extLst>
                  <a:ext uri="{0D108BD9-81ED-4DB2-BD59-A6C34878D82A}">
                    <a16:rowId xmlns:a16="http://schemas.microsoft.com/office/drawing/2014/main" val="3893206420"/>
                  </a:ext>
                </a:extLst>
              </a:tr>
              <a:tr h="473877">
                <a:tc>
                  <a:txBody>
                    <a:bodyPr/>
                    <a:lstStyle/>
                    <a:p>
                      <a:pPr indent="252095" algn="ctr" rtl="1">
                        <a:lnSpc>
                          <a:spcPct val="115000"/>
                        </a:lnSpc>
                        <a:spcAft>
                          <a:spcPts val="1000"/>
                        </a:spcAft>
                      </a:pPr>
                      <a:r>
                        <a:rPr lang="en-US" sz="1600" dirty="0">
                          <a:solidFill>
                            <a:schemeClr val="tx1"/>
                          </a:solidFill>
                          <a:effectLst/>
                          <a:cs typeface="B Nazanin" panose="00000400000000000000" pitchFamily="2" charset="-78"/>
                        </a:rPr>
                        <a:t>Staging of fatty liver diseases based on hierarchical classification and feature fusion for back-scan–converted ultrasound images</a:t>
                      </a:r>
                      <a:endParaRPr lang="en-US" sz="2400" b="1" dirty="0">
                        <a:solidFill>
                          <a:schemeClr val="tx1"/>
                        </a:solidFill>
                        <a:effectLst/>
                        <a:latin typeface="Times New Roman" panose="02020603050405020304" pitchFamily="18" charset="0"/>
                        <a:ea typeface="Calibri" panose="020F0502020204030204" pitchFamily="34" charset="0"/>
                        <a:cs typeface="B Nazanin" panose="00000400000000000000" pitchFamily="2" charset="-78"/>
                      </a:endParaRPr>
                    </a:p>
                  </a:txBody>
                  <a:tcPr marL="52925" marR="52925" marT="0" marB="0" anchor="ctr"/>
                </a:tc>
                <a:tc>
                  <a:txBody>
                    <a:bodyPr/>
                    <a:lstStyle/>
                    <a:p>
                      <a:pPr indent="252095" algn="ctr" rtl="0">
                        <a:lnSpc>
                          <a:spcPct val="115000"/>
                        </a:lnSpc>
                        <a:spcAft>
                          <a:spcPts val="1000"/>
                        </a:spcAft>
                      </a:pPr>
                      <a:r>
                        <a:rPr lang="en-US" sz="900">
                          <a:solidFill>
                            <a:schemeClr val="tx1"/>
                          </a:solidFill>
                          <a:effectLst/>
                          <a:cs typeface="B Nazanin" panose="00000400000000000000" pitchFamily="2" charset="-78"/>
                        </a:rPr>
                        <a:t>2019</a:t>
                      </a:r>
                      <a:endParaRPr lang="en-US" sz="1100" b="1">
                        <a:solidFill>
                          <a:schemeClr val="tx1"/>
                        </a:solidFill>
                        <a:effectLst/>
                        <a:latin typeface="Times New Roman" panose="02020603050405020304" pitchFamily="18" charset="0"/>
                        <a:ea typeface="Calibri" panose="020F0502020204030204" pitchFamily="34" charset="0"/>
                        <a:cs typeface="B Nazanin" panose="00000400000000000000" pitchFamily="2" charset="-78"/>
                      </a:endParaRPr>
                    </a:p>
                  </a:txBody>
                  <a:tcPr marL="52925" marR="52925" marT="0" marB="0" anchor="ctr"/>
                </a:tc>
                <a:tc>
                  <a:txBody>
                    <a:bodyPr/>
                    <a:lstStyle/>
                    <a:p>
                      <a:pPr indent="252095" algn="ctr" rtl="0">
                        <a:lnSpc>
                          <a:spcPct val="115000"/>
                        </a:lnSpc>
                        <a:spcAft>
                          <a:spcPts val="1000"/>
                        </a:spcAft>
                      </a:pPr>
                      <a:r>
                        <a:rPr lang="en-US" sz="900">
                          <a:solidFill>
                            <a:schemeClr val="tx1"/>
                          </a:solidFill>
                          <a:effectLst/>
                          <a:cs typeface="B Nazanin" panose="00000400000000000000" pitchFamily="2" charset="-78"/>
                        </a:rPr>
                        <a:t>94.1%</a:t>
                      </a:r>
                      <a:endParaRPr lang="en-US" sz="1100" b="1">
                        <a:solidFill>
                          <a:schemeClr val="tx1"/>
                        </a:solidFill>
                        <a:effectLst/>
                        <a:latin typeface="Times New Roman" panose="02020603050405020304" pitchFamily="18" charset="0"/>
                        <a:ea typeface="Calibri" panose="020F0502020204030204" pitchFamily="34" charset="0"/>
                        <a:cs typeface="B Nazanin" panose="00000400000000000000" pitchFamily="2" charset="-78"/>
                      </a:endParaRPr>
                    </a:p>
                  </a:txBody>
                  <a:tcPr marL="52925" marR="52925" marT="0" marB="0" anchor="ctr"/>
                </a:tc>
                <a:tc>
                  <a:txBody>
                    <a:bodyPr/>
                    <a:lstStyle/>
                    <a:p>
                      <a:pPr indent="252095" algn="ctr" rtl="1">
                        <a:lnSpc>
                          <a:spcPct val="115000"/>
                        </a:lnSpc>
                        <a:spcAft>
                          <a:spcPts val="1000"/>
                        </a:spcAft>
                      </a:pPr>
                      <a:r>
                        <a:rPr lang="en-US" sz="900" dirty="0">
                          <a:solidFill>
                            <a:schemeClr val="tx1"/>
                          </a:solidFill>
                          <a:effectLst/>
                          <a:cs typeface="B Nazanin" panose="00000400000000000000" pitchFamily="2" charset="-78"/>
                        </a:rPr>
                        <a:t>[54]</a:t>
                      </a:r>
                      <a:endParaRPr lang="en-US" sz="1100" b="1" dirty="0">
                        <a:solidFill>
                          <a:schemeClr val="tx1"/>
                        </a:solidFill>
                        <a:effectLst/>
                        <a:latin typeface="Times New Roman" panose="02020603050405020304" pitchFamily="18" charset="0"/>
                        <a:ea typeface="Calibri" panose="020F0502020204030204" pitchFamily="34" charset="0"/>
                        <a:cs typeface="B Nazanin" panose="00000400000000000000" pitchFamily="2" charset="-78"/>
                      </a:endParaRPr>
                    </a:p>
                  </a:txBody>
                  <a:tcPr marL="52925" marR="52925" marT="0" marB="0" anchor="ctr"/>
                </a:tc>
                <a:extLst>
                  <a:ext uri="{0D108BD9-81ED-4DB2-BD59-A6C34878D82A}">
                    <a16:rowId xmlns:a16="http://schemas.microsoft.com/office/drawing/2014/main" val="2032399520"/>
                  </a:ext>
                </a:extLst>
              </a:tr>
              <a:tr h="311573">
                <a:tc>
                  <a:txBody>
                    <a:bodyPr/>
                    <a:lstStyle/>
                    <a:p>
                      <a:pPr indent="252095" algn="ctr" rtl="1">
                        <a:lnSpc>
                          <a:spcPct val="115000"/>
                        </a:lnSpc>
                        <a:spcAft>
                          <a:spcPts val="1000"/>
                        </a:spcAft>
                      </a:pPr>
                      <a:r>
                        <a:rPr lang="en-US" sz="1600" dirty="0">
                          <a:solidFill>
                            <a:schemeClr val="tx1"/>
                          </a:solidFill>
                          <a:effectLst/>
                          <a:cs typeface="B Nazanin" panose="00000400000000000000" pitchFamily="2" charset="-78"/>
                        </a:rPr>
                        <a:t>Automated quantification of ultrasonic fatty liver texture based on curvelet transform and SVD</a:t>
                      </a:r>
                      <a:endParaRPr lang="en-US" sz="2400" b="1" dirty="0">
                        <a:solidFill>
                          <a:schemeClr val="tx1"/>
                        </a:solidFill>
                        <a:effectLst/>
                        <a:latin typeface="Times New Roman" panose="02020603050405020304" pitchFamily="18" charset="0"/>
                        <a:ea typeface="Calibri" panose="020F0502020204030204" pitchFamily="34" charset="0"/>
                        <a:cs typeface="B Nazanin" panose="00000400000000000000" pitchFamily="2" charset="-78"/>
                      </a:endParaRPr>
                    </a:p>
                  </a:txBody>
                  <a:tcPr marL="52925" marR="52925" marT="0" marB="0" anchor="ctr"/>
                </a:tc>
                <a:tc>
                  <a:txBody>
                    <a:bodyPr/>
                    <a:lstStyle/>
                    <a:p>
                      <a:pPr indent="252095" algn="ctr" rtl="0">
                        <a:lnSpc>
                          <a:spcPct val="115000"/>
                        </a:lnSpc>
                        <a:spcAft>
                          <a:spcPts val="1000"/>
                        </a:spcAft>
                      </a:pPr>
                      <a:r>
                        <a:rPr lang="en-US" sz="900">
                          <a:solidFill>
                            <a:schemeClr val="tx1"/>
                          </a:solidFill>
                          <a:effectLst/>
                          <a:cs typeface="B Nazanin" panose="00000400000000000000" pitchFamily="2" charset="-78"/>
                        </a:rPr>
                        <a:t>2020</a:t>
                      </a:r>
                      <a:endParaRPr lang="en-US" sz="1100" b="1">
                        <a:solidFill>
                          <a:schemeClr val="tx1"/>
                        </a:solidFill>
                        <a:effectLst/>
                        <a:latin typeface="Times New Roman" panose="02020603050405020304" pitchFamily="18" charset="0"/>
                        <a:ea typeface="Calibri" panose="020F0502020204030204" pitchFamily="34" charset="0"/>
                        <a:cs typeface="B Nazanin" panose="00000400000000000000" pitchFamily="2" charset="-78"/>
                      </a:endParaRPr>
                    </a:p>
                  </a:txBody>
                  <a:tcPr marL="52925" marR="52925" marT="0" marB="0" anchor="ctr"/>
                </a:tc>
                <a:tc>
                  <a:txBody>
                    <a:bodyPr/>
                    <a:lstStyle/>
                    <a:p>
                      <a:pPr indent="252095" algn="ctr" rtl="0">
                        <a:lnSpc>
                          <a:spcPct val="115000"/>
                        </a:lnSpc>
                        <a:spcAft>
                          <a:spcPts val="1000"/>
                        </a:spcAft>
                      </a:pPr>
                      <a:r>
                        <a:rPr lang="en-US" sz="900">
                          <a:solidFill>
                            <a:schemeClr val="tx1"/>
                          </a:solidFill>
                          <a:effectLst/>
                          <a:cs typeface="B Nazanin" panose="00000400000000000000" pitchFamily="2" charset="-78"/>
                        </a:rPr>
                        <a:t>92.90%</a:t>
                      </a:r>
                      <a:endParaRPr lang="en-US" sz="1100" b="1">
                        <a:solidFill>
                          <a:schemeClr val="tx1"/>
                        </a:solidFill>
                        <a:effectLst/>
                        <a:latin typeface="Times New Roman" panose="02020603050405020304" pitchFamily="18" charset="0"/>
                        <a:ea typeface="Calibri" panose="020F0502020204030204" pitchFamily="34" charset="0"/>
                        <a:cs typeface="B Nazanin" panose="00000400000000000000" pitchFamily="2" charset="-78"/>
                      </a:endParaRPr>
                    </a:p>
                  </a:txBody>
                  <a:tcPr marL="52925" marR="52925" marT="0" marB="0" anchor="ctr"/>
                </a:tc>
                <a:tc>
                  <a:txBody>
                    <a:bodyPr/>
                    <a:lstStyle/>
                    <a:p>
                      <a:pPr indent="252095" algn="ctr" rtl="1">
                        <a:lnSpc>
                          <a:spcPct val="115000"/>
                        </a:lnSpc>
                        <a:spcAft>
                          <a:spcPts val="1000"/>
                        </a:spcAft>
                      </a:pPr>
                      <a:r>
                        <a:rPr lang="en-US" sz="900" dirty="0">
                          <a:solidFill>
                            <a:schemeClr val="tx1"/>
                          </a:solidFill>
                          <a:effectLst/>
                          <a:cs typeface="B Nazanin" panose="00000400000000000000" pitchFamily="2" charset="-78"/>
                        </a:rPr>
                        <a:t>[55]</a:t>
                      </a:r>
                      <a:endParaRPr lang="en-US" sz="1100" b="1" dirty="0">
                        <a:solidFill>
                          <a:schemeClr val="tx1"/>
                        </a:solidFill>
                        <a:effectLst/>
                        <a:latin typeface="Times New Roman" panose="02020603050405020304" pitchFamily="18" charset="0"/>
                        <a:ea typeface="Calibri" panose="020F0502020204030204" pitchFamily="34" charset="0"/>
                        <a:cs typeface="B Nazanin" panose="00000400000000000000" pitchFamily="2" charset="-78"/>
                      </a:endParaRPr>
                    </a:p>
                  </a:txBody>
                  <a:tcPr marL="52925" marR="52925" marT="0" marB="0" anchor="ctr"/>
                </a:tc>
                <a:extLst>
                  <a:ext uri="{0D108BD9-81ED-4DB2-BD59-A6C34878D82A}">
                    <a16:rowId xmlns:a16="http://schemas.microsoft.com/office/drawing/2014/main" val="256109671"/>
                  </a:ext>
                </a:extLst>
              </a:tr>
              <a:tr h="311573">
                <a:tc>
                  <a:txBody>
                    <a:bodyPr/>
                    <a:lstStyle/>
                    <a:p>
                      <a:pPr indent="252095" algn="ctr" rtl="1">
                        <a:lnSpc>
                          <a:spcPct val="115000"/>
                        </a:lnSpc>
                        <a:spcAft>
                          <a:spcPts val="1000"/>
                        </a:spcAft>
                      </a:pPr>
                      <a:r>
                        <a:rPr lang="en-US" sz="1600" dirty="0">
                          <a:solidFill>
                            <a:schemeClr val="tx1"/>
                          </a:solidFill>
                          <a:effectLst/>
                          <a:cs typeface="B Nazanin" panose="00000400000000000000" pitchFamily="2" charset="-78"/>
                        </a:rPr>
                        <a:t>Automated diagnosis of focal liver lesions using bidirectional empirical mode decomposition features</a:t>
                      </a:r>
                      <a:endParaRPr lang="en-US" sz="2400" b="1" dirty="0">
                        <a:solidFill>
                          <a:schemeClr val="tx1"/>
                        </a:solidFill>
                        <a:effectLst/>
                        <a:latin typeface="Times New Roman" panose="02020603050405020304" pitchFamily="18" charset="0"/>
                        <a:ea typeface="Calibri" panose="020F0502020204030204" pitchFamily="34" charset="0"/>
                        <a:cs typeface="B Nazanin" panose="00000400000000000000" pitchFamily="2" charset="-78"/>
                      </a:endParaRPr>
                    </a:p>
                  </a:txBody>
                  <a:tcPr marL="52925" marR="52925" marT="0" marB="0" anchor="ctr"/>
                </a:tc>
                <a:tc>
                  <a:txBody>
                    <a:bodyPr/>
                    <a:lstStyle/>
                    <a:p>
                      <a:pPr indent="252095" algn="ctr" rtl="0">
                        <a:lnSpc>
                          <a:spcPct val="115000"/>
                        </a:lnSpc>
                        <a:spcAft>
                          <a:spcPts val="1000"/>
                        </a:spcAft>
                      </a:pPr>
                      <a:r>
                        <a:rPr lang="en-US" sz="900">
                          <a:solidFill>
                            <a:schemeClr val="tx1"/>
                          </a:solidFill>
                          <a:effectLst/>
                          <a:cs typeface="B Nazanin" panose="00000400000000000000" pitchFamily="2" charset="-78"/>
                        </a:rPr>
                        <a:t>2022</a:t>
                      </a:r>
                      <a:endParaRPr lang="en-US" sz="1100" b="1">
                        <a:solidFill>
                          <a:schemeClr val="tx1"/>
                        </a:solidFill>
                        <a:effectLst/>
                        <a:latin typeface="Times New Roman" panose="02020603050405020304" pitchFamily="18" charset="0"/>
                        <a:ea typeface="Calibri" panose="020F0502020204030204" pitchFamily="34" charset="0"/>
                        <a:cs typeface="B Nazanin" panose="00000400000000000000" pitchFamily="2" charset="-78"/>
                      </a:endParaRPr>
                    </a:p>
                  </a:txBody>
                  <a:tcPr marL="52925" marR="52925" marT="0" marB="0" anchor="ctr"/>
                </a:tc>
                <a:tc>
                  <a:txBody>
                    <a:bodyPr/>
                    <a:lstStyle/>
                    <a:p>
                      <a:pPr indent="252095" algn="ctr" rtl="0">
                        <a:lnSpc>
                          <a:spcPct val="115000"/>
                        </a:lnSpc>
                        <a:spcAft>
                          <a:spcPts val="1000"/>
                        </a:spcAft>
                      </a:pPr>
                      <a:r>
                        <a:rPr lang="en-US" sz="900">
                          <a:solidFill>
                            <a:schemeClr val="tx1"/>
                          </a:solidFill>
                          <a:effectLst/>
                          <a:cs typeface="B Nazanin" panose="00000400000000000000" pitchFamily="2" charset="-78"/>
                        </a:rPr>
                        <a:t>92.95%</a:t>
                      </a:r>
                      <a:endParaRPr lang="en-US" sz="1100" b="1">
                        <a:solidFill>
                          <a:schemeClr val="tx1"/>
                        </a:solidFill>
                        <a:effectLst/>
                        <a:latin typeface="Times New Roman" panose="02020603050405020304" pitchFamily="18" charset="0"/>
                        <a:ea typeface="Calibri" panose="020F0502020204030204" pitchFamily="34" charset="0"/>
                        <a:cs typeface="B Nazanin" panose="00000400000000000000" pitchFamily="2" charset="-78"/>
                      </a:endParaRPr>
                    </a:p>
                  </a:txBody>
                  <a:tcPr marL="52925" marR="52925" marT="0" marB="0" anchor="ctr"/>
                </a:tc>
                <a:tc>
                  <a:txBody>
                    <a:bodyPr/>
                    <a:lstStyle/>
                    <a:p>
                      <a:pPr indent="252095" algn="ctr" rtl="1">
                        <a:lnSpc>
                          <a:spcPct val="115000"/>
                        </a:lnSpc>
                        <a:spcAft>
                          <a:spcPts val="1000"/>
                        </a:spcAft>
                      </a:pPr>
                      <a:r>
                        <a:rPr lang="en-US" sz="900" dirty="0">
                          <a:solidFill>
                            <a:schemeClr val="tx1"/>
                          </a:solidFill>
                          <a:effectLst/>
                          <a:cs typeface="B Nazanin" panose="00000400000000000000" pitchFamily="2" charset="-78"/>
                        </a:rPr>
                        <a:t>[56]</a:t>
                      </a:r>
                      <a:endParaRPr lang="en-US" sz="1100" b="1" dirty="0">
                        <a:solidFill>
                          <a:schemeClr val="tx1"/>
                        </a:solidFill>
                        <a:effectLst/>
                        <a:latin typeface="Times New Roman" panose="02020603050405020304" pitchFamily="18" charset="0"/>
                        <a:ea typeface="Calibri" panose="020F0502020204030204" pitchFamily="34" charset="0"/>
                        <a:cs typeface="B Nazanin" panose="00000400000000000000" pitchFamily="2" charset="-78"/>
                      </a:endParaRPr>
                    </a:p>
                  </a:txBody>
                  <a:tcPr marL="52925" marR="52925" marT="0" marB="0" anchor="ctr"/>
                </a:tc>
                <a:extLst>
                  <a:ext uri="{0D108BD9-81ED-4DB2-BD59-A6C34878D82A}">
                    <a16:rowId xmlns:a16="http://schemas.microsoft.com/office/drawing/2014/main" val="1022504395"/>
                  </a:ext>
                </a:extLst>
              </a:tr>
              <a:tr h="473877">
                <a:tc>
                  <a:txBody>
                    <a:bodyPr/>
                    <a:lstStyle/>
                    <a:p>
                      <a:pPr indent="252095" algn="ctr" rtl="1">
                        <a:lnSpc>
                          <a:spcPct val="115000"/>
                        </a:lnSpc>
                        <a:spcAft>
                          <a:spcPts val="1000"/>
                        </a:spcAft>
                      </a:pPr>
                      <a:r>
                        <a:rPr lang="en-US" sz="1600" dirty="0">
                          <a:solidFill>
                            <a:schemeClr val="tx1"/>
                          </a:solidFill>
                          <a:effectLst/>
                          <a:cs typeface="B Nazanin" panose="00000400000000000000" pitchFamily="2" charset="-78"/>
                        </a:rPr>
                        <a:t>Wavelet-based computationally-efficient computer-aided characterization of liver steatosis using conventional B-mode ultrasound images</a:t>
                      </a:r>
                      <a:endParaRPr lang="en-US" sz="2400" b="1" dirty="0">
                        <a:solidFill>
                          <a:schemeClr val="tx1"/>
                        </a:solidFill>
                        <a:effectLst/>
                        <a:latin typeface="Times New Roman" panose="02020603050405020304" pitchFamily="18" charset="0"/>
                        <a:ea typeface="Calibri" panose="020F0502020204030204" pitchFamily="34" charset="0"/>
                        <a:cs typeface="B Nazanin" panose="00000400000000000000" pitchFamily="2" charset="-78"/>
                      </a:endParaRPr>
                    </a:p>
                  </a:txBody>
                  <a:tcPr marL="52925" marR="52925" marT="0" marB="0" anchor="ctr"/>
                </a:tc>
                <a:tc>
                  <a:txBody>
                    <a:bodyPr/>
                    <a:lstStyle/>
                    <a:p>
                      <a:pPr indent="252095" algn="ctr" rtl="0">
                        <a:lnSpc>
                          <a:spcPct val="115000"/>
                        </a:lnSpc>
                        <a:spcAft>
                          <a:spcPts val="1000"/>
                        </a:spcAft>
                      </a:pPr>
                      <a:r>
                        <a:rPr lang="en-US" sz="900">
                          <a:solidFill>
                            <a:schemeClr val="tx1"/>
                          </a:solidFill>
                          <a:effectLst/>
                          <a:cs typeface="B Nazanin" panose="00000400000000000000" pitchFamily="2" charset="-78"/>
                        </a:rPr>
                        <a:t>2023</a:t>
                      </a:r>
                      <a:endParaRPr lang="en-US" sz="1100" b="1">
                        <a:solidFill>
                          <a:schemeClr val="tx1"/>
                        </a:solidFill>
                        <a:effectLst/>
                        <a:latin typeface="Times New Roman" panose="02020603050405020304" pitchFamily="18" charset="0"/>
                        <a:ea typeface="Calibri" panose="020F0502020204030204" pitchFamily="34" charset="0"/>
                        <a:cs typeface="B Nazanin" panose="00000400000000000000" pitchFamily="2" charset="-78"/>
                      </a:endParaRPr>
                    </a:p>
                  </a:txBody>
                  <a:tcPr marL="52925" marR="52925" marT="0" marB="0" anchor="ctr"/>
                </a:tc>
                <a:tc>
                  <a:txBody>
                    <a:bodyPr/>
                    <a:lstStyle/>
                    <a:p>
                      <a:pPr indent="252095" algn="ctr" rtl="0">
                        <a:lnSpc>
                          <a:spcPct val="115000"/>
                        </a:lnSpc>
                        <a:spcAft>
                          <a:spcPts val="1000"/>
                        </a:spcAft>
                      </a:pPr>
                      <a:r>
                        <a:rPr lang="en-US" sz="900">
                          <a:solidFill>
                            <a:schemeClr val="tx1"/>
                          </a:solidFill>
                          <a:effectLst/>
                          <a:cs typeface="B Nazanin" panose="00000400000000000000" pitchFamily="2" charset="-78"/>
                        </a:rPr>
                        <a:t>96.80%</a:t>
                      </a:r>
                      <a:endParaRPr lang="en-US" sz="1100" b="1">
                        <a:solidFill>
                          <a:schemeClr val="tx1"/>
                        </a:solidFill>
                        <a:effectLst/>
                        <a:latin typeface="Times New Roman" panose="02020603050405020304" pitchFamily="18" charset="0"/>
                        <a:ea typeface="Calibri" panose="020F0502020204030204" pitchFamily="34" charset="0"/>
                        <a:cs typeface="B Nazanin" panose="00000400000000000000" pitchFamily="2" charset="-78"/>
                      </a:endParaRPr>
                    </a:p>
                  </a:txBody>
                  <a:tcPr marL="52925" marR="52925" marT="0" marB="0" anchor="ctr"/>
                </a:tc>
                <a:tc>
                  <a:txBody>
                    <a:bodyPr/>
                    <a:lstStyle/>
                    <a:p>
                      <a:pPr indent="252095" algn="ctr" rtl="1">
                        <a:lnSpc>
                          <a:spcPct val="115000"/>
                        </a:lnSpc>
                        <a:spcAft>
                          <a:spcPts val="1000"/>
                        </a:spcAft>
                      </a:pPr>
                      <a:r>
                        <a:rPr lang="en-US" sz="900" dirty="0">
                          <a:solidFill>
                            <a:schemeClr val="tx1"/>
                          </a:solidFill>
                          <a:effectLst/>
                          <a:cs typeface="B Nazanin" panose="00000400000000000000" pitchFamily="2" charset="-78"/>
                        </a:rPr>
                        <a:t>[38]</a:t>
                      </a:r>
                      <a:endParaRPr lang="en-US" sz="1100" b="1" dirty="0">
                        <a:solidFill>
                          <a:schemeClr val="tx1"/>
                        </a:solidFill>
                        <a:effectLst/>
                        <a:latin typeface="Times New Roman" panose="02020603050405020304" pitchFamily="18" charset="0"/>
                        <a:ea typeface="Calibri" panose="020F0502020204030204" pitchFamily="34" charset="0"/>
                        <a:cs typeface="B Nazanin" panose="00000400000000000000" pitchFamily="2" charset="-78"/>
                      </a:endParaRPr>
                    </a:p>
                  </a:txBody>
                  <a:tcPr marL="52925" marR="52925" marT="0" marB="0" anchor="ctr"/>
                </a:tc>
                <a:extLst>
                  <a:ext uri="{0D108BD9-81ED-4DB2-BD59-A6C34878D82A}">
                    <a16:rowId xmlns:a16="http://schemas.microsoft.com/office/drawing/2014/main" val="1300957740"/>
                  </a:ext>
                </a:extLst>
              </a:tr>
              <a:tr h="324608">
                <a:tc>
                  <a:txBody>
                    <a:bodyPr/>
                    <a:lstStyle/>
                    <a:p>
                      <a:pPr indent="252095" algn="ctr" rtl="1">
                        <a:lnSpc>
                          <a:spcPct val="115000"/>
                        </a:lnSpc>
                        <a:spcAft>
                          <a:spcPts val="1000"/>
                        </a:spcAft>
                      </a:pPr>
                      <a:r>
                        <a:rPr lang="fa-IR" sz="1600" dirty="0">
                          <a:solidFill>
                            <a:schemeClr val="tx1"/>
                          </a:solidFill>
                          <a:effectLst/>
                          <a:cs typeface="B Nazanin" panose="00000400000000000000" pitchFamily="2" charset="-78"/>
                        </a:rPr>
                        <a:t>روش مقاله مرجع</a:t>
                      </a:r>
                      <a:endParaRPr lang="en-US" sz="2400" b="1" dirty="0">
                        <a:solidFill>
                          <a:schemeClr val="tx1"/>
                        </a:solidFill>
                        <a:effectLst/>
                        <a:latin typeface="Times New Roman" panose="02020603050405020304" pitchFamily="18" charset="0"/>
                        <a:ea typeface="Calibri" panose="020F0502020204030204" pitchFamily="34" charset="0"/>
                        <a:cs typeface="B Nazanin" panose="00000400000000000000" pitchFamily="2" charset="-78"/>
                      </a:endParaRPr>
                    </a:p>
                  </a:txBody>
                  <a:tcPr marL="52925" marR="52925" marT="0" marB="0" anchor="ctr"/>
                </a:tc>
                <a:tc>
                  <a:txBody>
                    <a:bodyPr/>
                    <a:lstStyle/>
                    <a:p>
                      <a:pPr indent="252095" algn="ctr" rtl="1">
                        <a:lnSpc>
                          <a:spcPct val="115000"/>
                        </a:lnSpc>
                        <a:spcAft>
                          <a:spcPts val="1000"/>
                        </a:spcAft>
                      </a:pPr>
                      <a:r>
                        <a:rPr lang="fa-IR" sz="900">
                          <a:solidFill>
                            <a:schemeClr val="tx1"/>
                          </a:solidFill>
                          <a:effectLst/>
                          <a:cs typeface="B Nazanin" panose="00000400000000000000" pitchFamily="2" charset="-78"/>
                        </a:rPr>
                        <a:t>2018</a:t>
                      </a:r>
                      <a:endParaRPr lang="en-US" sz="1100" b="1">
                        <a:solidFill>
                          <a:schemeClr val="tx1"/>
                        </a:solidFill>
                        <a:effectLst/>
                        <a:latin typeface="Times New Roman" panose="02020603050405020304" pitchFamily="18" charset="0"/>
                        <a:ea typeface="Calibri" panose="020F0502020204030204" pitchFamily="34" charset="0"/>
                        <a:cs typeface="B Nazanin" panose="00000400000000000000" pitchFamily="2" charset="-78"/>
                      </a:endParaRPr>
                    </a:p>
                  </a:txBody>
                  <a:tcPr marL="52925" marR="52925" marT="0" marB="0" anchor="ctr"/>
                </a:tc>
                <a:tc>
                  <a:txBody>
                    <a:bodyPr/>
                    <a:lstStyle/>
                    <a:p>
                      <a:pPr indent="252095" algn="ctr" rtl="1">
                        <a:lnSpc>
                          <a:spcPct val="115000"/>
                        </a:lnSpc>
                        <a:spcAft>
                          <a:spcPts val="1000"/>
                        </a:spcAft>
                      </a:pPr>
                      <a:r>
                        <a:rPr lang="fa-IR" sz="900">
                          <a:solidFill>
                            <a:schemeClr val="tx1"/>
                          </a:solidFill>
                          <a:effectLst/>
                          <a:cs typeface="B Nazanin" panose="00000400000000000000" pitchFamily="2" charset="-78"/>
                        </a:rPr>
                        <a:t>96.3</a:t>
                      </a:r>
                      <a:endParaRPr lang="en-US" sz="1100" b="1">
                        <a:solidFill>
                          <a:schemeClr val="tx1"/>
                        </a:solidFill>
                        <a:effectLst/>
                        <a:latin typeface="Times New Roman" panose="02020603050405020304" pitchFamily="18" charset="0"/>
                        <a:ea typeface="Calibri" panose="020F0502020204030204" pitchFamily="34" charset="0"/>
                        <a:cs typeface="B Nazanin" panose="00000400000000000000" pitchFamily="2" charset="-78"/>
                      </a:endParaRPr>
                    </a:p>
                  </a:txBody>
                  <a:tcPr marL="52925" marR="52925" marT="0" marB="0" anchor="ctr"/>
                </a:tc>
                <a:tc>
                  <a:txBody>
                    <a:bodyPr/>
                    <a:lstStyle/>
                    <a:p>
                      <a:pPr indent="252095" algn="ctr" rtl="1">
                        <a:lnSpc>
                          <a:spcPct val="115000"/>
                        </a:lnSpc>
                        <a:spcAft>
                          <a:spcPts val="1000"/>
                        </a:spcAft>
                      </a:pPr>
                      <a:r>
                        <a:rPr lang="en-US" sz="900" dirty="0">
                          <a:solidFill>
                            <a:schemeClr val="tx1"/>
                          </a:solidFill>
                          <a:effectLst/>
                          <a:cs typeface="B Nazanin" panose="00000400000000000000" pitchFamily="2" charset="-78"/>
                        </a:rPr>
                        <a:t>[58]</a:t>
                      </a:r>
                      <a:endParaRPr lang="en-US" sz="1100" b="1" dirty="0">
                        <a:solidFill>
                          <a:schemeClr val="tx1"/>
                        </a:solidFill>
                        <a:effectLst/>
                        <a:latin typeface="Times New Roman" panose="02020603050405020304" pitchFamily="18" charset="0"/>
                        <a:ea typeface="Calibri" panose="020F0502020204030204" pitchFamily="34" charset="0"/>
                        <a:cs typeface="B Nazanin" panose="00000400000000000000" pitchFamily="2" charset="-78"/>
                      </a:endParaRPr>
                    </a:p>
                  </a:txBody>
                  <a:tcPr marL="52925" marR="52925" marT="0" marB="0" anchor="ctr"/>
                </a:tc>
                <a:extLst>
                  <a:ext uri="{0D108BD9-81ED-4DB2-BD59-A6C34878D82A}">
                    <a16:rowId xmlns:a16="http://schemas.microsoft.com/office/drawing/2014/main" val="3091389424"/>
                  </a:ext>
                </a:extLst>
              </a:tr>
              <a:tr h="324608">
                <a:tc>
                  <a:txBody>
                    <a:bodyPr/>
                    <a:lstStyle/>
                    <a:p>
                      <a:pPr indent="252095" algn="ctr" rtl="1">
                        <a:lnSpc>
                          <a:spcPct val="115000"/>
                        </a:lnSpc>
                        <a:spcAft>
                          <a:spcPts val="1000"/>
                        </a:spcAft>
                      </a:pPr>
                      <a:r>
                        <a:rPr lang="fa-IR" sz="1600" dirty="0">
                          <a:solidFill>
                            <a:schemeClr val="tx1"/>
                          </a:solidFill>
                          <a:effectLst/>
                          <a:cs typeface="B Nazanin" panose="00000400000000000000" pitchFamily="2" charset="-78"/>
                        </a:rPr>
                        <a:t>روش پیشنهادی مطالعه حاضر</a:t>
                      </a:r>
                      <a:endParaRPr lang="en-US" sz="2400" b="1" dirty="0">
                        <a:solidFill>
                          <a:schemeClr val="tx1"/>
                        </a:solidFill>
                        <a:effectLst/>
                        <a:latin typeface="Times New Roman" panose="02020603050405020304" pitchFamily="18" charset="0"/>
                        <a:ea typeface="Calibri" panose="020F0502020204030204" pitchFamily="34" charset="0"/>
                        <a:cs typeface="B Nazanin" panose="00000400000000000000" pitchFamily="2" charset="-78"/>
                      </a:endParaRPr>
                    </a:p>
                  </a:txBody>
                  <a:tcPr marL="52925" marR="52925" marT="0" marB="0" anchor="ctr"/>
                </a:tc>
                <a:tc>
                  <a:txBody>
                    <a:bodyPr/>
                    <a:lstStyle/>
                    <a:p>
                      <a:pPr indent="252095" algn="ctr" rtl="1">
                        <a:lnSpc>
                          <a:spcPct val="115000"/>
                        </a:lnSpc>
                        <a:spcAft>
                          <a:spcPts val="1000"/>
                        </a:spcAft>
                      </a:pPr>
                      <a:r>
                        <a:rPr lang="en-US" sz="900">
                          <a:solidFill>
                            <a:schemeClr val="tx1"/>
                          </a:solidFill>
                          <a:effectLst/>
                          <a:cs typeface="B Nazanin" panose="00000400000000000000" pitchFamily="2" charset="-78"/>
                        </a:rPr>
                        <a:t>2024</a:t>
                      </a:r>
                      <a:endParaRPr lang="en-US" sz="1100" b="1">
                        <a:solidFill>
                          <a:schemeClr val="tx1"/>
                        </a:solidFill>
                        <a:effectLst/>
                        <a:latin typeface="Times New Roman" panose="02020603050405020304" pitchFamily="18" charset="0"/>
                        <a:ea typeface="Calibri" panose="020F0502020204030204" pitchFamily="34" charset="0"/>
                        <a:cs typeface="B Nazanin" panose="00000400000000000000" pitchFamily="2" charset="-78"/>
                      </a:endParaRPr>
                    </a:p>
                  </a:txBody>
                  <a:tcPr marL="52925" marR="52925" marT="0" marB="0" anchor="ctr"/>
                </a:tc>
                <a:tc>
                  <a:txBody>
                    <a:bodyPr/>
                    <a:lstStyle/>
                    <a:p>
                      <a:pPr indent="252095" algn="ctr" rtl="1">
                        <a:lnSpc>
                          <a:spcPct val="115000"/>
                        </a:lnSpc>
                        <a:spcAft>
                          <a:spcPts val="1000"/>
                        </a:spcAft>
                      </a:pPr>
                      <a:r>
                        <a:rPr lang="fa-IR" sz="900">
                          <a:solidFill>
                            <a:schemeClr val="tx1"/>
                          </a:solidFill>
                          <a:effectLst/>
                          <a:cs typeface="B Nazanin" panose="00000400000000000000" pitchFamily="2" charset="-78"/>
                        </a:rPr>
                        <a:t>94.4%</a:t>
                      </a:r>
                      <a:endParaRPr lang="en-US" sz="1100" b="1">
                        <a:solidFill>
                          <a:schemeClr val="tx1"/>
                        </a:solidFill>
                        <a:effectLst/>
                        <a:latin typeface="Times New Roman" panose="02020603050405020304" pitchFamily="18" charset="0"/>
                        <a:ea typeface="Calibri" panose="020F0502020204030204" pitchFamily="34" charset="0"/>
                        <a:cs typeface="B Nazanin" panose="00000400000000000000" pitchFamily="2" charset="-78"/>
                      </a:endParaRPr>
                    </a:p>
                  </a:txBody>
                  <a:tcPr marL="52925" marR="52925" marT="0" marB="0" anchor="ctr"/>
                </a:tc>
                <a:tc>
                  <a:txBody>
                    <a:bodyPr/>
                    <a:lstStyle/>
                    <a:p>
                      <a:pPr indent="252095" algn="ctr" rtl="1">
                        <a:lnSpc>
                          <a:spcPct val="115000"/>
                        </a:lnSpc>
                        <a:spcAft>
                          <a:spcPts val="1000"/>
                        </a:spcAft>
                      </a:pPr>
                      <a:r>
                        <a:rPr lang="fa-IR" sz="900" dirty="0">
                          <a:solidFill>
                            <a:schemeClr val="tx1"/>
                          </a:solidFill>
                          <a:effectLst/>
                          <a:cs typeface="B Nazanin" panose="00000400000000000000" pitchFamily="2" charset="-78"/>
                        </a:rPr>
                        <a:t> </a:t>
                      </a:r>
                      <a:endParaRPr lang="en-US" sz="1100" b="1" dirty="0">
                        <a:solidFill>
                          <a:schemeClr val="tx1"/>
                        </a:solidFill>
                        <a:effectLst/>
                        <a:latin typeface="Times New Roman" panose="02020603050405020304" pitchFamily="18" charset="0"/>
                        <a:ea typeface="Calibri" panose="020F0502020204030204" pitchFamily="34" charset="0"/>
                        <a:cs typeface="B Nazanin" panose="00000400000000000000" pitchFamily="2" charset="-78"/>
                      </a:endParaRPr>
                    </a:p>
                  </a:txBody>
                  <a:tcPr marL="52925" marR="52925" marT="0" marB="0" anchor="ctr"/>
                </a:tc>
                <a:extLst>
                  <a:ext uri="{0D108BD9-81ED-4DB2-BD59-A6C34878D82A}">
                    <a16:rowId xmlns:a16="http://schemas.microsoft.com/office/drawing/2014/main" val="3582252572"/>
                  </a:ext>
                </a:extLst>
              </a:tr>
            </a:tbl>
          </a:graphicData>
        </a:graphic>
      </p:graphicFrame>
      <p:sp>
        <p:nvSpPr>
          <p:cNvPr id="4" name="Slide Number Placeholder 3">
            <a:extLst>
              <a:ext uri="{FF2B5EF4-FFF2-40B4-BE49-F238E27FC236}">
                <a16:creationId xmlns:a16="http://schemas.microsoft.com/office/drawing/2014/main" id="{8D350B1D-35A0-2DBD-BC83-B375D1B96111}"/>
              </a:ext>
            </a:extLst>
          </p:cNvPr>
          <p:cNvSpPr>
            <a:spLocks noGrp="1"/>
          </p:cNvSpPr>
          <p:nvPr>
            <p:ph type="sldNum" sz="quarter" idx="12"/>
          </p:nvPr>
        </p:nvSpPr>
        <p:spPr/>
        <p:txBody>
          <a:bodyPr/>
          <a:lstStyle/>
          <a:p>
            <a:fld id="{4CDB7968-9B0D-408D-81F3-729206B9D17E}" type="slidenum">
              <a:rPr lang="en-US" smtClean="0"/>
              <a:t>30</a:t>
            </a:fld>
            <a:endParaRPr lang="en-US"/>
          </a:p>
        </p:txBody>
      </p:sp>
    </p:spTree>
    <p:extLst>
      <p:ext uri="{BB962C8B-B14F-4D97-AF65-F5344CB8AC3E}">
        <p14:creationId xmlns:p14="http://schemas.microsoft.com/office/powerpoint/2010/main" val="5169485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EFDD925-0074-42B6-849F-459DDB29F1A6}"/>
              </a:ext>
            </a:extLst>
          </p:cNvPr>
          <p:cNvSpPr>
            <a:spLocks noGrp="1"/>
          </p:cNvSpPr>
          <p:nvPr>
            <p:ph idx="1"/>
          </p:nvPr>
        </p:nvSpPr>
        <p:spPr>
          <a:xfrm>
            <a:off x="838200" y="527538"/>
            <a:ext cx="10515600" cy="5741377"/>
          </a:xfrm>
        </p:spPr>
        <p:txBody>
          <a:bodyPr>
            <a:normAutofit/>
          </a:bodyPr>
          <a:lstStyle/>
          <a:p>
            <a:pPr marL="0" indent="0" algn="ctr">
              <a:buNone/>
            </a:pPr>
            <a:endParaRPr lang="fa-IR" sz="4800" dirty="0">
              <a:cs typeface="B Nazanin" panose="00000400000000000000" pitchFamily="2" charset="-78"/>
            </a:endParaRPr>
          </a:p>
          <a:p>
            <a:pPr marL="0" indent="0" algn="ctr">
              <a:buNone/>
            </a:pPr>
            <a:endParaRPr lang="fa-IR" sz="6000" dirty="0">
              <a:cs typeface="B Nazanin" panose="00000400000000000000" pitchFamily="2" charset="-78"/>
            </a:endParaRPr>
          </a:p>
          <a:p>
            <a:pPr marL="0" indent="0" algn="ctr">
              <a:buNone/>
            </a:pPr>
            <a:r>
              <a:rPr lang="fa-IR" sz="11500" dirty="0">
                <a:cs typeface="B Nazanin" panose="00000400000000000000" pitchFamily="2" charset="-78"/>
              </a:rPr>
              <a:t>پایان</a:t>
            </a:r>
            <a:endParaRPr lang="en-US" sz="11500" dirty="0">
              <a:cs typeface="B Nazanin" panose="00000400000000000000" pitchFamily="2" charset="-78"/>
            </a:endParaRPr>
          </a:p>
        </p:txBody>
      </p:sp>
      <p:sp>
        <p:nvSpPr>
          <p:cNvPr id="4" name="Slide Number Placeholder 3">
            <a:extLst>
              <a:ext uri="{FF2B5EF4-FFF2-40B4-BE49-F238E27FC236}">
                <a16:creationId xmlns:a16="http://schemas.microsoft.com/office/drawing/2014/main" id="{D30B99C8-B94C-4529-8295-F0EC60645A18}"/>
              </a:ext>
            </a:extLst>
          </p:cNvPr>
          <p:cNvSpPr>
            <a:spLocks noGrp="1"/>
          </p:cNvSpPr>
          <p:nvPr>
            <p:ph type="sldNum" sz="quarter" idx="12"/>
          </p:nvPr>
        </p:nvSpPr>
        <p:spPr/>
        <p:txBody>
          <a:bodyPr/>
          <a:lstStyle/>
          <a:p>
            <a:fld id="{4CDB7968-9B0D-408D-81F3-729206B9D17E}" type="slidenum">
              <a:rPr lang="en-US" smtClean="0"/>
              <a:t>31</a:t>
            </a:fld>
            <a:endParaRPr lang="en-US"/>
          </a:p>
        </p:txBody>
      </p:sp>
    </p:spTree>
    <p:extLst>
      <p:ext uri="{BB962C8B-B14F-4D97-AF65-F5344CB8AC3E}">
        <p14:creationId xmlns:p14="http://schemas.microsoft.com/office/powerpoint/2010/main" val="3007750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51B0BF-1966-4443-90E7-7254DA9ABE8F}"/>
              </a:ext>
            </a:extLst>
          </p:cNvPr>
          <p:cNvSpPr>
            <a:spLocks noGrp="1"/>
          </p:cNvSpPr>
          <p:nvPr>
            <p:ph type="title"/>
          </p:nvPr>
        </p:nvSpPr>
        <p:spPr/>
        <p:txBody>
          <a:bodyPr/>
          <a:lstStyle/>
          <a:p>
            <a:pPr algn="r" rtl="1"/>
            <a:r>
              <a:rPr lang="fa-IR" dirty="0">
                <a:cs typeface="B Nazanin" panose="00000400000000000000" pitchFamily="2" charset="-78"/>
              </a:rPr>
              <a:t>2- ضرورت موضوع</a:t>
            </a:r>
            <a:endParaRPr lang="en-US" dirty="0"/>
          </a:p>
        </p:txBody>
      </p:sp>
      <p:sp>
        <p:nvSpPr>
          <p:cNvPr id="3" name="Content Placeholder 2">
            <a:extLst>
              <a:ext uri="{FF2B5EF4-FFF2-40B4-BE49-F238E27FC236}">
                <a16:creationId xmlns:a16="http://schemas.microsoft.com/office/drawing/2014/main" id="{B93BD0DB-1B34-44A7-A1A6-81770880D850}"/>
              </a:ext>
            </a:extLst>
          </p:cNvPr>
          <p:cNvSpPr>
            <a:spLocks noGrp="1"/>
          </p:cNvSpPr>
          <p:nvPr>
            <p:ph idx="1"/>
          </p:nvPr>
        </p:nvSpPr>
        <p:spPr>
          <a:xfrm>
            <a:off x="838200" y="1608992"/>
            <a:ext cx="10515600" cy="4677507"/>
          </a:xfrm>
        </p:spPr>
        <p:txBody>
          <a:bodyPr anchor="ctr">
            <a:normAutofit lnSpcReduction="10000"/>
          </a:bodyPr>
          <a:lstStyle/>
          <a:p>
            <a:pPr algn="justLow" rtl="1">
              <a:lnSpc>
                <a:spcPct val="120000"/>
              </a:lnSpc>
              <a:spcAft>
                <a:spcPts val="1000"/>
              </a:spcAft>
            </a:pPr>
            <a:r>
              <a:rPr lang="fa-IR" sz="1800" dirty="0">
                <a:effectLst/>
                <a:latin typeface="Times New Roman" panose="02020603050405020304" pitchFamily="18" charset="0"/>
                <a:ea typeface="Calibri" panose="020F0502020204030204" pitchFamily="34" charset="0"/>
                <a:cs typeface="B Nazanin" panose="00000400000000000000" pitchFamily="2" charset="-78"/>
              </a:rPr>
              <a:t>یکی از اصلی‌ترین ارگان‌های داخلی بدن که علاوه بر ویژگی‌های منحصر به فرد خود، عملکردهای متنوع و مهمی نیز چه در سیستم گردش خون و چه در دستگاه گوارش دارد، کبد است. این عضو مهم برای بسیاری از اعضای بدن نقش حمایتی و محافظتی ایفا می‌نماید. به همین علت در معرض بیماری‌ها و نارسایی‌های متعددی است. علی‌رغم وجود قابلیت بازسازی، برخی بیماری‌ها می‌توانند در عملکرد آن اختلال ایجاد کنند. با خارج شدن کبد از بدن انسان و یا مختل شدن عملکرد آن، درکمتر از 24 ساعت مرگ اتفاق می‌افتد. بنابراین پیش‌گیری، تشخیص زودهنگام و درمان نارسایی‌های آن از اهمیت فوق العاده ای برخوردار است. از شایع‌ترین بیماری‌هایی که سلامت کبد را به خطر می‌اندازند، بیماری کبد چرب است. عوامل متعددی در بروز این بیماری اثر گذارند. اما آنچه که مهم است، میزان شیوع رو به رشد آن به علت تغییر در سبک زندگی و کاهش فعالیت‌های بدنی و به دنبال آن چاقی است. امروزه بافت‌شناسی از طریق نمونه‌برداری کبد، به عنوان دقیق‌ترین روش تشخیص و طبقه‌بندی بیماری‌های کبدی شناخته می‌شود. اما این روش با وجود تهاجمی بودن و عوارض غیرقابل انکارش، به آرامی در حال واگذاری جایگاه خود به دیگر روش‌های تشخیصی غیرتهاجمی، از جمله انواع روش‌های تصویربرداری است. در روش‌های غیرتهاجمی، مرسوم‌ترین روش، استفاده از تصویربرداری‌های غیرتهاجمی است. برای ارزیابی بیماری کبد چرب، روش‌های مختلف تصویربرداری مورد استفاده قرار می‌گیرند که هریک از آن‌ها محدودیت‌های خاص خود را دارند. اما با توجه به غیرتهاجمی بودن، ارزیابی حجم بیشتری از پارانشیم کبد نسبت به بیوپسی و به دنبال آن کاهش خطا و دقت بیشتر (در مقایسه با روش‌های آزمایشگاهی)، استفاده از آن‌ها رو به فزونی گذاشته و از لحاظ علمی و پژوهشی نیز مورد توجه قرار داشته و پیوسته در حال توسعه هستند [2, 3]. از رایج‌ترین این روش‌ها می‌توان به اولتراسونوگرافی اشاره کرد. این روش، به دلیل بی ضرر بودن، دسترسی گسترده و هزینه نسبتاً کم بسیار مورد توجه است؛ اما همچنان در تشخیص موارد خفیف حساسیت کمی دارد [4]. در این پژوهش در نظر داریم تا به کمک روش‌های یادگیری ماشین، با تمرکز بر شبکه‌های عصبی عمیق، مدلی جهت تشخیص بیماری کبد چرب ارائه دهیم.</a:t>
            </a:r>
            <a:endParaRPr lang="en-US" sz="1800" dirty="0">
              <a:effectLst/>
              <a:latin typeface="Times New Roman" panose="02020603050405020304" pitchFamily="18" charset="0"/>
              <a:ea typeface="Calibri" panose="020F0502020204030204" pitchFamily="34" charset="0"/>
              <a:cs typeface="B Nazanin" panose="00000400000000000000" pitchFamily="2" charset="-78"/>
            </a:endParaRPr>
          </a:p>
        </p:txBody>
      </p:sp>
      <p:sp>
        <p:nvSpPr>
          <p:cNvPr id="4" name="Slide Number Placeholder 3">
            <a:extLst>
              <a:ext uri="{FF2B5EF4-FFF2-40B4-BE49-F238E27FC236}">
                <a16:creationId xmlns:a16="http://schemas.microsoft.com/office/drawing/2014/main" id="{20D6D5D2-9E53-4C00-8B9F-95E2BA5F53C9}"/>
              </a:ext>
            </a:extLst>
          </p:cNvPr>
          <p:cNvSpPr>
            <a:spLocks noGrp="1"/>
          </p:cNvSpPr>
          <p:nvPr>
            <p:ph type="sldNum" sz="quarter" idx="12"/>
          </p:nvPr>
        </p:nvSpPr>
        <p:spPr/>
        <p:txBody>
          <a:bodyPr/>
          <a:lstStyle/>
          <a:p>
            <a:fld id="{4CDB7968-9B0D-408D-81F3-729206B9D17E}" type="slidenum">
              <a:rPr lang="en-US" smtClean="0"/>
              <a:t>4</a:t>
            </a:fld>
            <a:endParaRPr lang="en-US" dirty="0"/>
          </a:p>
        </p:txBody>
      </p:sp>
    </p:spTree>
    <p:extLst>
      <p:ext uri="{BB962C8B-B14F-4D97-AF65-F5344CB8AC3E}">
        <p14:creationId xmlns:p14="http://schemas.microsoft.com/office/powerpoint/2010/main" val="3508397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B745F-C818-46C9-AEAC-A51D6C9CF920}"/>
              </a:ext>
            </a:extLst>
          </p:cNvPr>
          <p:cNvSpPr>
            <a:spLocks noGrp="1"/>
          </p:cNvSpPr>
          <p:nvPr>
            <p:ph type="title"/>
          </p:nvPr>
        </p:nvSpPr>
        <p:spPr/>
        <p:txBody>
          <a:bodyPr/>
          <a:lstStyle/>
          <a:p>
            <a:pPr algn="r" rtl="1"/>
            <a:r>
              <a:rPr lang="fa-IR" dirty="0">
                <a:cs typeface="B Nazanin" panose="00000400000000000000" pitchFamily="2" charset="-78"/>
              </a:rPr>
              <a:t>3- مفاهیم و تعاریف</a:t>
            </a:r>
            <a:br>
              <a:rPr lang="fa-IR" dirty="0">
                <a:cs typeface="B Nazanin" panose="00000400000000000000" pitchFamily="2" charset="-78"/>
              </a:rPr>
            </a:br>
            <a:r>
              <a:rPr lang="fa-IR" dirty="0">
                <a:cs typeface="B Nazanin" panose="00000400000000000000" pitchFamily="2" charset="-78"/>
              </a:rPr>
              <a:t>	</a:t>
            </a:r>
            <a:r>
              <a:rPr lang="fa-IR" sz="2400" dirty="0">
                <a:cs typeface="B Nazanin" panose="00000400000000000000" pitchFamily="2" charset="-78"/>
              </a:rPr>
              <a:t>3-1- بیماری کبد چرب</a:t>
            </a:r>
            <a:endParaRPr lang="en-US" dirty="0"/>
          </a:p>
        </p:txBody>
      </p:sp>
      <p:sp>
        <p:nvSpPr>
          <p:cNvPr id="3" name="Content Placeholder 2">
            <a:extLst>
              <a:ext uri="{FF2B5EF4-FFF2-40B4-BE49-F238E27FC236}">
                <a16:creationId xmlns:a16="http://schemas.microsoft.com/office/drawing/2014/main" id="{559AB7E1-E883-4039-B0E2-7F418B69F5B4}"/>
              </a:ext>
            </a:extLst>
          </p:cNvPr>
          <p:cNvSpPr>
            <a:spLocks noGrp="1"/>
          </p:cNvSpPr>
          <p:nvPr>
            <p:ph idx="1"/>
          </p:nvPr>
        </p:nvSpPr>
        <p:spPr>
          <a:xfrm>
            <a:off x="5090746" y="1825625"/>
            <a:ext cx="6682032" cy="4351338"/>
          </a:xfrm>
        </p:spPr>
        <p:txBody>
          <a:bodyPr>
            <a:normAutofit/>
          </a:bodyPr>
          <a:lstStyle/>
          <a:p>
            <a:pPr algn="justLow" rtl="1">
              <a:lnSpc>
                <a:spcPct val="150000"/>
              </a:lnSpc>
            </a:pPr>
            <a:r>
              <a:rPr lang="fa-IR" sz="1800" b="0" dirty="0">
                <a:effectLst/>
                <a:latin typeface="Times New Roman" panose="02020603050405020304" pitchFamily="18" charset="0"/>
                <a:ea typeface="Calibri" panose="020F0502020204030204" pitchFamily="34" charset="0"/>
                <a:cs typeface="B Nazanin" panose="00000400000000000000" pitchFamily="2" charset="-78"/>
              </a:rPr>
              <a:t>کبد چرب در پزشکی حالتی برگشت‌پذیر از تجمع واکوئول‌های چربی در سلول‌های کبدی است که با التهاب کبد مشخص می‌شود. این حالت ممکن است در افرادی که الکل مصرف می‌کنند ایجاد شود، ولی در ایران این بیماری علل دیگر دارد و «کبد چرب غیرالکلی» نامیده می‌شود. فرم غیرالکلی این بیماری در تعدادی از اختلالات بالینی مانند دیابت، چاقی و سوء تغذیه رخ می‌دهد.</a:t>
            </a:r>
          </a:p>
          <a:p>
            <a:pPr algn="justLow" rtl="1">
              <a:lnSpc>
                <a:spcPct val="150000"/>
              </a:lnSpc>
            </a:pPr>
            <a:r>
              <a:rPr lang="fa-IR" sz="1800" b="0" dirty="0">
                <a:effectLst/>
                <a:latin typeface="Times New Roman" panose="02020603050405020304" pitchFamily="18" charset="0"/>
                <a:ea typeface="Calibri" panose="020F0502020204030204" pitchFamily="34" charset="0"/>
                <a:cs typeface="B Nazanin" panose="00000400000000000000" pitchFamily="2" charset="-78"/>
              </a:rPr>
              <a:t>این بیماری زمانی رخ می‌دهد که کبد در شکستن چربی‌ها دچار مشکل شده و با جمع شدن چربی در بافت‌های کبد، فرد دچار کبد چرب می‌گردد. انواع این بیماری با مصرف الکل مرتبط نبوده و زمانی مشخص می‌شود که ۱۰ درصد یا بیشتر وزن کبد حاوی چربی باشد. این بیماری خود نیز به چند دسته تقسیم شده و در شدیدترین مراحل باعث سیروز کبدی یا زخم و سپس نارسایی کبدی می‌گردد</a:t>
            </a:r>
            <a:endParaRPr lang="en-US" sz="2000" dirty="0"/>
          </a:p>
        </p:txBody>
      </p:sp>
      <p:sp>
        <p:nvSpPr>
          <p:cNvPr id="5" name="Slide Number Placeholder 4">
            <a:extLst>
              <a:ext uri="{FF2B5EF4-FFF2-40B4-BE49-F238E27FC236}">
                <a16:creationId xmlns:a16="http://schemas.microsoft.com/office/drawing/2014/main" id="{50B34BEF-6362-43D8-AB33-43231F9E6B24}"/>
              </a:ext>
            </a:extLst>
          </p:cNvPr>
          <p:cNvSpPr>
            <a:spLocks noGrp="1"/>
          </p:cNvSpPr>
          <p:nvPr>
            <p:ph type="sldNum" sz="quarter" idx="12"/>
          </p:nvPr>
        </p:nvSpPr>
        <p:spPr/>
        <p:txBody>
          <a:bodyPr/>
          <a:lstStyle/>
          <a:p>
            <a:fld id="{4CDB7968-9B0D-408D-81F3-729206B9D17E}" type="slidenum">
              <a:rPr lang="en-US" smtClean="0"/>
              <a:t>5</a:t>
            </a:fld>
            <a:endParaRPr lang="en-US" dirty="0"/>
          </a:p>
        </p:txBody>
      </p:sp>
      <p:pic>
        <p:nvPicPr>
          <p:cNvPr id="7" name="Picture 6">
            <a:extLst>
              <a:ext uri="{FF2B5EF4-FFF2-40B4-BE49-F238E27FC236}">
                <a16:creationId xmlns:a16="http://schemas.microsoft.com/office/drawing/2014/main" id="{A51EEBBC-48BB-1143-BCB5-E617BE744962}"/>
              </a:ext>
            </a:extLst>
          </p:cNvPr>
          <p:cNvPicPr>
            <a:picLocks noChangeAspect="1"/>
          </p:cNvPicPr>
          <p:nvPr/>
        </p:nvPicPr>
        <p:blipFill>
          <a:blip r:embed="rId2"/>
          <a:stretch>
            <a:fillRect/>
          </a:stretch>
        </p:blipFill>
        <p:spPr>
          <a:xfrm>
            <a:off x="419222" y="1825625"/>
            <a:ext cx="4295775" cy="4133850"/>
          </a:xfrm>
          <a:prstGeom prst="rect">
            <a:avLst/>
          </a:prstGeom>
        </p:spPr>
      </p:pic>
    </p:spTree>
    <p:extLst>
      <p:ext uri="{BB962C8B-B14F-4D97-AF65-F5344CB8AC3E}">
        <p14:creationId xmlns:p14="http://schemas.microsoft.com/office/powerpoint/2010/main" val="2000569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descr="دستگاه اولتراسوند سونو اسکیپ 500 گیگابایتی P25 تصویربرداری ترکیبی فضایی">
            <a:extLst>
              <a:ext uri="{FF2B5EF4-FFF2-40B4-BE49-F238E27FC236}">
                <a16:creationId xmlns:a16="http://schemas.microsoft.com/office/drawing/2014/main" id="{CF6E3F9A-53DF-1035-7CCA-DEB10B0A9B0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1364" r="17249"/>
          <a:stretch/>
        </p:blipFill>
        <p:spPr bwMode="auto">
          <a:xfrm>
            <a:off x="649224" y="949197"/>
            <a:ext cx="3319272" cy="540715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BBFFB501-4E53-473B-9DDF-562F6F391FED}"/>
              </a:ext>
            </a:extLst>
          </p:cNvPr>
          <p:cNvSpPr>
            <a:spLocks noGrp="1"/>
          </p:cNvSpPr>
          <p:nvPr>
            <p:ph type="title"/>
          </p:nvPr>
        </p:nvSpPr>
        <p:spPr/>
        <p:txBody>
          <a:bodyPr/>
          <a:lstStyle/>
          <a:p>
            <a:pPr algn="r" rtl="1"/>
            <a:r>
              <a:rPr lang="fa-IR" dirty="0">
                <a:cs typeface="B Nazanin" panose="00000400000000000000" pitchFamily="2" charset="-78"/>
              </a:rPr>
              <a:t>3- مفاهیم و تعاریف</a:t>
            </a:r>
            <a:br>
              <a:rPr lang="fa-IR" dirty="0">
                <a:cs typeface="B Nazanin" panose="00000400000000000000" pitchFamily="2" charset="-78"/>
              </a:rPr>
            </a:br>
            <a:r>
              <a:rPr lang="fa-IR" dirty="0">
                <a:cs typeface="B Nazanin" panose="00000400000000000000" pitchFamily="2" charset="-78"/>
              </a:rPr>
              <a:t>	</a:t>
            </a:r>
            <a:r>
              <a:rPr lang="fa-IR" sz="4400" dirty="0">
                <a:cs typeface="B Nazanin" panose="00000400000000000000" pitchFamily="2" charset="-78"/>
              </a:rPr>
              <a:t> </a:t>
            </a:r>
            <a:r>
              <a:rPr lang="fa-IR" sz="2400" dirty="0">
                <a:cs typeface="B Nazanin" panose="00000400000000000000" pitchFamily="2" charset="-78"/>
              </a:rPr>
              <a:t>3-3- سیستم تصویربرداری </a:t>
            </a:r>
            <a:r>
              <a:rPr lang="fa-IR" sz="2400" b="0" dirty="0">
                <a:effectLst/>
                <a:latin typeface="Times New Roman" panose="02020603050405020304" pitchFamily="18" charset="0"/>
                <a:ea typeface="Calibri" panose="020F0502020204030204" pitchFamily="34" charset="0"/>
                <a:cs typeface="B Nazanin" panose="00000400000000000000" pitchFamily="2" charset="-78"/>
              </a:rPr>
              <a:t>اولتراسوند</a:t>
            </a:r>
            <a:endParaRPr lang="en-US" sz="2400" dirty="0"/>
          </a:p>
        </p:txBody>
      </p:sp>
      <p:sp>
        <p:nvSpPr>
          <p:cNvPr id="3" name="Content Placeholder 2">
            <a:extLst>
              <a:ext uri="{FF2B5EF4-FFF2-40B4-BE49-F238E27FC236}">
                <a16:creationId xmlns:a16="http://schemas.microsoft.com/office/drawing/2014/main" id="{4FDA653B-95C8-46A8-97D1-640A8EE0811A}"/>
              </a:ext>
            </a:extLst>
          </p:cNvPr>
          <p:cNvSpPr>
            <a:spLocks noGrp="1"/>
          </p:cNvSpPr>
          <p:nvPr>
            <p:ph idx="1"/>
          </p:nvPr>
        </p:nvSpPr>
        <p:spPr>
          <a:xfrm>
            <a:off x="4306824" y="1825625"/>
            <a:ext cx="7235951" cy="4351338"/>
          </a:xfrm>
        </p:spPr>
        <p:txBody>
          <a:bodyPr>
            <a:normAutofit fontScale="92500" lnSpcReduction="10000"/>
          </a:bodyPr>
          <a:lstStyle/>
          <a:p>
            <a:pPr algn="justLow" rtl="1">
              <a:lnSpc>
                <a:spcPct val="150000"/>
              </a:lnSpc>
            </a:pPr>
            <a:r>
              <a:rPr lang="fa-IR" sz="1800" dirty="0">
                <a:effectLst/>
                <a:latin typeface="Times New Roman" panose="02020603050405020304" pitchFamily="18" charset="0"/>
                <a:ea typeface="Calibri" panose="020F0502020204030204" pitchFamily="34" charset="0"/>
                <a:cs typeface="B Nazanin" panose="00000400000000000000" pitchFamily="2" charset="-78"/>
              </a:rPr>
              <a:t>فراصوت یا اولتراساوند، به امواج صوتی گفته می‌شود که دارای بسامدی بیشتر از بازه بسامدی شنوایی انسان هستند [15]. بازه بسامدی شنوایی افراد متفاوت است و با بالا رفتن سن این بازه کاهش می‌یابد، ولی معمولاً بالاترین فرکانس شنوایی انسان حدود ۲۰ یا ۲۵ کیلوهرتز در نظر گرفته می‌شود. نقطه مقابل این امواج، امواج فروصوت یا (مادون صوت) هستند که دارای بسامد زیر حد پایین فرکانس شنوایی انسان (حدود ۲۰ هرتز) هستند [16]. </a:t>
            </a:r>
            <a:endParaRPr lang="en-US" sz="1800" dirty="0">
              <a:effectLst/>
              <a:latin typeface="Times New Roman" panose="02020603050405020304" pitchFamily="18" charset="0"/>
              <a:ea typeface="Calibri" panose="020F0502020204030204" pitchFamily="34" charset="0"/>
              <a:cs typeface="B Nazanin" panose="00000400000000000000" pitchFamily="2" charset="-78"/>
            </a:endParaRPr>
          </a:p>
          <a:p>
            <a:pPr algn="justLow" rtl="1">
              <a:lnSpc>
                <a:spcPct val="150000"/>
              </a:lnSpc>
            </a:pPr>
            <a:r>
              <a:rPr lang="fa-IR" sz="1800" b="0" dirty="0">
                <a:effectLst/>
                <a:latin typeface="Times New Roman" panose="02020603050405020304" pitchFamily="18" charset="0"/>
                <a:ea typeface="Calibri" panose="020F0502020204030204" pitchFamily="34" charset="0"/>
                <a:cs typeface="B Nazanin" panose="00000400000000000000" pitchFamily="2" charset="-78"/>
              </a:rPr>
              <a:t>بر اساس آمارگیری انجام شده اولتراسوند (امواج فراصوت) بیشترین کاربرد را نسبت به سایر روش‌های تصویربرداری، دارد که قطعاً ایمنی بالا و عدم استفاده از اشعه‌های یونیزه‌کننده از یک طرف، هزینه پایین و حمل و نقل آسان، از سوی دیگر، در کنار ویژگی‌های کم‌نظیری همچون ارائه تصویر به صورت بِلادرنگ که کاربرد زیادی در جراحی و ... دارد، دلیل این همه استفاده از این روش می‌باشد. اگرچه ضعف‌های این روش، گاهی ما را به سمت استفاده از روش بسیار گران قیمت ام‌آرآی، یا استفاده از روش کم ایمنی </a:t>
            </a:r>
            <a:r>
              <a:rPr lang="en-US" sz="1800" b="0" dirty="0">
                <a:effectLst/>
                <a:latin typeface="Times New Roman" panose="02020603050405020304" pitchFamily="18" charset="0"/>
                <a:ea typeface="Calibri" panose="020F0502020204030204" pitchFamily="34" charset="0"/>
                <a:cs typeface="B Nazanin" panose="00000400000000000000" pitchFamily="2" charset="-78"/>
              </a:rPr>
              <a:t>CT</a:t>
            </a:r>
            <a:r>
              <a:rPr lang="fa-IR" sz="1800" b="0" dirty="0">
                <a:effectLst/>
                <a:latin typeface="Times New Roman" panose="02020603050405020304" pitchFamily="18" charset="0"/>
                <a:ea typeface="Calibri" panose="020F0502020204030204" pitchFamily="34" charset="0"/>
                <a:cs typeface="B Nazanin" panose="00000400000000000000" pitchFamily="2" charset="-78"/>
              </a:rPr>
              <a:t> سوق می‌دهند.</a:t>
            </a:r>
            <a:endParaRPr lang="en-US" dirty="0">
              <a:cs typeface="B Nazanin" panose="00000400000000000000" pitchFamily="2" charset="-78"/>
            </a:endParaRPr>
          </a:p>
        </p:txBody>
      </p:sp>
      <p:sp>
        <p:nvSpPr>
          <p:cNvPr id="4" name="Slide Number Placeholder 3">
            <a:extLst>
              <a:ext uri="{FF2B5EF4-FFF2-40B4-BE49-F238E27FC236}">
                <a16:creationId xmlns:a16="http://schemas.microsoft.com/office/drawing/2014/main" id="{7BA4EB45-C27F-43C1-8022-32786B848CDF}"/>
              </a:ext>
            </a:extLst>
          </p:cNvPr>
          <p:cNvSpPr>
            <a:spLocks noGrp="1"/>
          </p:cNvSpPr>
          <p:nvPr>
            <p:ph type="sldNum" sz="quarter" idx="12"/>
          </p:nvPr>
        </p:nvSpPr>
        <p:spPr/>
        <p:txBody>
          <a:bodyPr/>
          <a:lstStyle/>
          <a:p>
            <a:fld id="{4CDB7968-9B0D-408D-81F3-729206B9D17E}" type="slidenum">
              <a:rPr lang="en-US" smtClean="0"/>
              <a:t>6</a:t>
            </a:fld>
            <a:endParaRPr lang="en-US" dirty="0"/>
          </a:p>
        </p:txBody>
      </p:sp>
    </p:spTree>
    <p:extLst>
      <p:ext uri="{BB962C8B-B14F-4D97-AF65-F5344CB8AC3E}">
        <p14:creationId xmlns:p14="http://schemas.microsoft.com/office/powerpoint/2010/main" val="866238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79A1D-0648-4240-B904-5B4A9C5DDBC7}"/>
              </a:ext>
            </a:extLst>
          </p:cNvPr>
          <p:cNvSpPr>
            <a:spLocks noGrp="1"/>
          </p:cNvSpPr>
          <p:nvPr>
            <p:ph type="title"/>
          </p:nvPr>
        </p:nvSpPr>
        <p:spPr/>
        <p:txBody>
          <a:bodyPr/>
          <a:lstStyle/>
          <a:p>
            <a:pPr algn="r" rtl="1"/>
            <a:r>
              <a:rPr lang="fa-IR" dirty="0">
                <a:cs typeface="B Nazanin" panose="00000400000000000000" pitchFamily="2" charset="-78"/>
              </a:rPr>
              <a:t>4- پیشینه تحقیق</a:t>
            </a:r>
            <a:endParaRPr lang="en-US" dirty="0"/>
          </a:p>
        </p:txBody>
      </p:sp>
      <p:sp>
        <p:nvSpPr>
          <p:cNvPr id="3" name="Content Placeholder 2">
            <a:extLst>
              <a:ext uri="{FF2B5EF4-FFF2-40B4-BE49-F238E27FC236}">
                <a16:creationId xmlns:a16="http://schemas.microsoft.com/office/drawing/2014/main" id="{30546883-EFA1-4308-B285-E6D6593E6AEC}"/>
              </a:ext>
            </a:extLst>
          </p:cNvPr>
          <p:cNvSpPr>
            <a:spLocks noGrp="1"/>
          </p:cNvSpPr>
          <p:nvPr>
            <p:ph idx="1"/>
          </p:nvPr>
        </p:nvSpPr>
        <p:spPr>
          <a:xfrm>
            <a:off x="838200" y="1498664"/>
            <a:ext cx="10515600" cy="4665661"/>
          </a:xfrm>
        </p:spPr>
        <p:txBody>
          <a:bodyPr>
            <a:normAutofit fontScale="92500" lnSpcReduction="20000"/>
          </a:bodyPr>
          <a:lstStyle/>
          <a:p>
            <a:pPr algn="justLow" rtl="1">
              <a:lnSpc>
                <a:spcPct val="150000"/>
              </a:lnSpc>
              <a:spcAft>
                <a:spcPts val="1000"/>
              </a:spcAft>
            </a:pPr>
            <a:r>
              <a:rPr lang="fa-IR" sz="1800" dirty="0">
                <a:effectLst/>
                <a:latin typeface="Times New Roman" panose="02020603050405020304" pitchFamily="18" charset="0"/>
                <a:ea typeface="Calibri" panose="020F0502020204030204" pitchFamily="34" charset="0"/>
                <a:cs typeface="B Nazanin" panose="00000400000000000000" pitchFamily="2" charset="-78"/>
              </a:rPr>
              <a:t>یوآنی یوآن شن و همکاران [38] در سال 2019 بر روی تجزیه و تحلیل کمی از کبد چرب غیر الکلی در موش از طریق ترکیب پارامترهای متعدد سونوگرافی کار کردند؛ آنها در این مطالعه یک تکنیک سونوگرافی کمی جدید </a:t>
            </a:r>
            <a:r>
              <a:rPr lang="en-US" sz="1800" dirty="0">
                <a:effectLst/>
                <a:latin typeface="Times New Roman" panose="02020603050405020304" pitchFamily="18" charset="0"/>
                <a:ea typeface="Calibri" panose="020F0502020204030204" pitchFamily="34" charset="0"/>
                <a:cs typeface="B Nazanin" panose="00000400000000000000" pitchFamily="2" charset="-78"/>
              </a:rPr>
              <a:t>QUS)</a:t>
            </a:r>
            <a:r>
              <a:rPr lang="fa-IR" sz="1800" dirty="0">
                <a:effectLst/>
                <a:latin typeface="Times New Roman" panose="02020603050405020304" pitchFamily="18" charset="0"/>
                <a:ea typeface="Calibri" panose="020F0502020204030204" pitchFamily="34" charset="0"/>
                <a:cs typeface="B Nazanin" panose="00000400000000000000" pitchFamily="2" charset="-78"/>
              </a:rPr>
              <a:t>) ارائه دادند، که چندین پارامتر </a:t>
            </a:r>
            <a:r>
              <a:rPr lang="en-US" sz="1800" dirty="0">
                <a:effectLst/>
                <a:latin typeface="Times New Roman" panose="02020603050405020304" pitchFamily="18" charset="0"/>
                <a:ea typeface="Calibri" panose="020F0502020204030204" pitchFamily="34" charset="0"/>
                <a:cs typeface="B Nazanin" panose="00000400000000000000" pitchFamily="2" charset="-78"/>
              </a:rPr>
              <a:t>QUS</a:t>
            </a:r>
            <a:r>
              <a:rPr lang="fa-IR" sz="1800" dirty="0">
                <a:effectLst/>
                <a:latin typeface="Times New Roman" panose="02020603050405020304" pitchFamily="18" charset="0"/>
                <a:ea typeface="Calibri" panose="020F0502020204030204" pitchFamily="34" charset="0"/>
                <a:cs typeface="B Nazanin" panose="00000400000000000000" pitchFamily="2" charset="-78"/>
              </a:rPr>
              <a:t> را برای تشخیص مراحل استاتوز ترکیب می کند. یافته­های این مطالعه نشان می دهد که این رویکرد می تواند کمبود پارامتر منفرد و توانایی درجه بندی کمی کبد چرب را بهبود بخشد، بنابراین می تواند نقش مهمی در تشخیص </a:t>
            </a:r>
            <a:r>
              <a:rPr lang="en-US" sz="1800" dirty="0">
                <a:effectLst/>
                <a:latin typeface="Times New Roman" panose="02020603050405020304" pitchFamily="18" charset="0"/>
                <a:ea typeface="Calibri" panose="020F0502020204030204" pitchFamily="34" charset="0"/>
                <a:cs typeface="B Nazanin" panose="00000400000000000000" pitchFamily="2" charset="-78"/>
              </a:rPr>
              <a:t>NAFLD</a:t>
            </a:r>
            <a:r>
              <a:rPr lang="fa-IR" sz="1800" dirty="0">
                <a:effectLst/>
                <a:latin typeface="Times New Roman" panose="02020603050405020304" pitchFamily="18" charset="0"/>
                <a:ea typeface="Calibri" panose="020F0502020204030204" pitchFamily="34" charset="0"/>
                <a:cs typeface="B Nazanin" panose="00000400000000000000" pitchFamily="2" charset="-78"/>
              </a:rPr>
              <a:t> داشته باشد.</a:t>
            </a:r>
            <a:endParaRPr lang="en-US" sz="1800" dirty="0">
              <a:effectLst/>
              <a:latin typeface="Times New Roman" panose="02020603050405020304" pitchFamily="18" charset="0"/>
              <a:ea typeface="Calibri" panose="020F0502020204030204" pitchFamily="34" charset="0"/>
              <a:cs typeface="B Nazanin" panose="00000400000000000000" pitchFamily="2" charset="-78"/>
            </a:endParaRPr>
          </a:p>
          <a:p>
            <a:pPr algn="justLow" rtl="1">
              <a:lnSpc>
                <a:spcPct val="150000"/>
              </a:lnSpc>
              <a:spcAft>
                <a:spcPts val="1000"/>
              </a:spcAft>
            </a:pPr>
            <a:r>
              <a:rPr lang="fa-IR" sz="1800" dirty="0">
                <a:effectLst/>
                <a:latin typeface="Times New Roman" panose="02020603050405020304" pitchFamily="18" charset="0"/>
                <a:ea typeface="Calibri" panose="020F0502020204030204" pitchFamily="34" charset="0"/>
                <a:cs typeface="B Nazanin" panose="00000400000000000000" pitchFamily="2" charset="-78"/>
              </a:rPr>
              <a:t>هان و همکاران [39] در سال 2020، طی تحقیقاتی روی تشخیص بیماری کبد چرب از روی تصاویر اولتراسوند و سیگنال </a:t>
            </a:r>
            <a:r>
              <a:rPr lang="en-US" sz="1800" dirty="0">
                <a:effectLst/>
                <a:latin typeface="Times New Roman" panose="02020603050405020304" pitchFamily="18" charset="0"/>
                <a:ea typeface="Calibri" panose="020F0502020204030204" pitchFamily="34" charset="0"/>
                <a:cs typeface="B Nazanin" panose="00000400000000000000" pitchFamily="2" charset="-78"/>
              </a:rPr>
              <a:t>RF</a:t>
            </a:r>
            <a:r>
              <a:rPr lang="fa-IR" sz="1800" dirty="0">
                <a:effectLst/>
                <a:latin typeface="Times New Roman" panose="02020603050405020304" pitchFamily="18" charset="0"/>
                <a:ea typeface="Calibri" panose="020F0502020204030204" pitchFamily="34" charset="0"/>
                <a:cs typeface="B Nazanin" panose="00000400000000000000" pitchFamily="2" charset="-78"/>
              </a:rPr>
              <a:t>، دو الگوریتم برای تشخیص کبد چرب و برآورد میزان چربی طراحی کردند. هر دو الگوریتم از شبکه های عصبی کانولوشنی استفاده کردند. دقت برای تشخیص بیماری کبد چرب 94 درصد، و میزان خطای برآورد میزان چربی، 6.7 درصد بود.</a:t>
            </a:r>
          </a:p>
          <a:p>
            <a:pPr algn="justLow" rtl="1">
              <a:lnSpc>
                <a:spcPct val="150000"/>
              </a:lnSpc>
              <a:spcAft>
                <a:spcPts val="1000"/>
              </a:spcAft>
            </a:pPr>
            <a:r>
              <a:rPr lang="en-US" sz="1800" dirty="0">
                <a:effectLst/>
                <a:latin typeface="Times New Roman" panose="02020603050405020304" pitchFamily="18" charset="0"/>
                <a:ea typeface="Calibri" panose="020F0502020204030204" pitchFamily="34" charset="0"/>
                <a:cs typeface="B Nazanin" panose="00000400000000000000" pitchFamily="2" charset="-78"/>
              </a:rPr>
              <a:t>Yongle Hu</a:t>
            </a:r>
            <a:r>
              <a:rPr lang="fa-IR" sz="1800" dirty="0">
                <a:effectLst/>
                <a:latin typeface="Times New Roman" panose="02020603050405020304" pitchFamily="18" charset="0"/>
                <a:ea typeface="Calibri" panose="020F0502020204030204" pitchFamily="34" charset="0"/>
                <a:cs typeface="B Nazanin" panose="00000400000000000000" pitchFamily="2" charset="-78"/>
              </a:rPr>
              <a:t> و همکاران </a:t>
            </a:r>
            <a:r>
              <a:rPr lang="en-US" sz="1800" dirty="0">
                <a:effectLst/>
                <a:latin typeface="Times New Roman" panose="02020603050405020304" pitchFamily="18" charset="0"/>
                <a:ea typeface="Calibri" panose="020F0502020204030204" pitchFamily="34" charset="0"/>
                <a:cs typeface="B Nazanin" panose="00000400000000000000" pitchFamily="2" charset="-78"/>
              </a:rPr>
              <a:t>]</a:t>
            </a:r>
            <a:r>
              <a:rPr lang="fa-IR" sz="1800" dirty="0">
                <a:effectLst/>
                <a:latin typeface="Times New Roman" panose="02020603050405020304" pitchFamily="18" charset="0"/>
                <a:ea typeface="Calibri" panose="020F0502020204030204" pitchFamily="34" charset="0"/>
                <a:cs typeface="B Nazanin" panose="00000400000000000000" pitchFamily="2" charset="-78"/>
              </a:rPr>
              <a:t>41</a:t>
            </a:r>
            <a:r>
              <a:rPr lang="en-US" sz="1800" dirty="0">
                <a:effectLst/>
                <a:latin typeface="Times New Roman" panose="02020603050405020304" pitchFamily="18" charset="0"/>
                <a:ea typeface="Calibri" panose="020F0502020204030204" pitchFamily="34" charset="0"/>
                <a:cs typeface="B Nazanin" panose="00000400000000000000" pitchFamily="2" charset="-78"/>
              </a:rPr>
              <a:t>[</a:t>
            </a:r>
            <a:r>
              <a:rPr lang="fa-IR" sz="1800" dirty="0">
                <a:effectLst/>
                <a:latin typeface="Times New Roman" panose="02020603050405020304" pitchFamily="18" charset="0"/>
                <a:ea typeface="Calibri" panose="020F0502020204030204" pitchFamily="34" charset="0"/>
                <a:cs typeface="B Nazanin" panose="00000400000000000000" pitchFamily="2" charset="-78"/>
              </a:rPr>
              <a:t>، یک روش پردازش تصویر تکراری برای بهبود عملکرد مدل شبکه عصبی کانولوشن (</a:t>
            </a:r>
            <a:r>
              <a:rPr lang="en-US" sz="1800" dirty="0">
                <a:effectLst/>
                <a:latin typeface="Times New Roman" panose="02020603050405020304" pitchFamily="18" charset="0"/>
                <a:ea typeface="Calibri" panose="020F0502020204030204" pitchFamily="34" charset="0"/>
                <a:cs typeface="B Nazanin" panose="00000400000000000000" pitchFamily="2" charset="-78"/>
              </a:rPr>
              <a:t>CNN</a:t>
            </a:r>
            <a:r>
              <a:rPr lang="fa-IR" sz="1800" dirty="0">
                <a:effectLst/>
                <a:latin typeface="Times New Roman" panose="02020603050405020304" pitchFamily="18" charset="0"/>
                <a:ea typeface="Calibri" panose="020F0502020204030204" pitchFamily="34" charset="0"/>
                <a:cs typeface="B Nazanin" panose="00000400000000000000" pitchFamily="2" charset="-78"/>
              </a:rPr>
              <a:t>) برای تشخیص کبد چرب پیشنهاد کردند. مجموعه داده ای که شامل 17400 تصویر اولتراسوند از کبد است در این مقاله استفاده شده است. این نمونه های تصویر کبد ابتدا برای کاهش نویز و بهبود بافت پیش پردازش شده اند. سپس از نمونه های تصویر پردازش شده برای آموزش </a:t>
            </a:r>
            <a:r>
              <a:rPr lang="en-US" sz="1800" dirty="0">
                <a:effectLst/>
                <a:latin typeface="Times New Roman" panose="02020603050405020304" pitchFamily="18" charset="0"/>
                <a:ea typeface="Calibri" panose="020F0502020204030204" pitchFamily="34" charset="0"/>
                <a:cs typeface="B Nazanin" panose="00000400000000000000" pitchFamily="2" charset="-78"/>
              </a:rPr>
              <a:t>CNN</a:t>
            </a:r>
            <a:r>
              <a:rPr lang="fa-IR" sz="1800" dirty="0">
                <a:effectLst/>
                <a:latin typeface="Times New Roman" panose="02020603050405020304" pitchFamily="18" charset="0"/>
                <a:ea typeface="Calibri" panose="020F0502020204030204" pitchFamily="34" charset="0"/>
                <a:cs typeface="B Nazanin" panose="00000400000000000000" pitchFamily="2" charset="-78"/>
              </a:rPr>
              <a:t> مدل 5</a:t>
            </a:r>
            <a:r>
              <a:rPr lang="en-US" sz="1800" dirty="0" err="1">
                <a:effectLst/>
                <a:latin typeface="Times New Roman" panose="02020603050405020304" pitchFamily="18" charset="0"/>
                <a:ea typeface="Calibri" panose="020F0502020204030204" pitchFamily="34" charset="0"/>
                <a:cs typeface="B Nazanin" panose="00000400000000000000" pitchFamily="2" charset="-78"/>
              </a:rPr>
              <a:t>LeNet</a:t>
            </a:r>
            <a:r>
              <a:rPr lang="en-US" sz="1800" dirty="0">
                <a:effectLst/>
                <a:latin typeface="Times New Roman" panose="02020603050405020304" pitchFamily="18" charset="0"/>
                <a:ea typeface="Calibri" panose="020F0502020204030204" pitchFamily="34" charset="0"/>
                <a:cs typeface="B Nazanin" panose="00000400000000000000" pitchFamily="2" charset="-78"/>
              </a:rPr>
              <a:t>-</a:t>
            </a:r>
            <a:r>
              <a:rPr lang="fa-IR" sz="1800" dirty="0">
                <a:effectLst/>
                <a:latin typeface="Times New Roman" panose="02020603050405020304" pitchFamily="18" charset="0"/>
                <a:ea typeface="Calibri" panose="020F0502020204030204" pitchFamily="34" charset="0"/>
                <a:cs typeface="B Nazanin" panose="00000400000000000000" pitchFamily="2" charset="-78"/>
              </a:rPr>
              <a:t> استفاده می شود. نتایج تجربی نشان می‌دهد که دقت مدل 5 </a:t>
            </a:r>
            <a:r>
              <a:rPr lang="en-US" sz="1800" dirty="0" err="1">
                <a:effectLst/>
                <a:latin typeface="Times New Roman" panose="02020603050405020304" pitchFamily="18" charset="0"/>
                <a:ea typeface="Calibri" panose="020F0502020204030204" pitchFamily="34" charset="0"/>
                <a:cs typeface="B Nazanin" panose="00000400000000000000" pitchFamily="2" charset="-78"/>
              </a:rPr>
              <a:t>LeNet</a:t>
            </a:r>
            <a:r>
              <a:rPr lang="en-US" sz="1800" dirty="0">
                <a:effectLst/>
                <a:latin typeface="Times New Roman" panose="02020603050405020304" pitchFamily="18" charset="0"/>
                <a:ea typeface="Calibri" panose="020F0502020204030204" pitchFamily="34" charset="0"/>
                <a:cs typeface="B Nazanin" panose="00000400000000000000" pitchFamily="2" charset="-78"/>
              </a:rPr>
              <a:t>-</a:t>
            </a:r>
            <a:r>
              <a:rPr lang="en-US" sz="1800" dirty="0">
                <a:effectLst/>
                <a:latin typeface="B Nazanin" panose="00000400000000000000" pitchFamily="2" charset="-78"/>
                <a:ea typeface="Calibri" panose="020F0502020204030204" pitchFamily="34" charset="0"/>
                <a:cs typeface="B Nazanin" panose="00000400000000000000" pitchFamily="2" charset="-78"/>
              </a:rPr>
              <a:t> </a:t>
            </a:r>
            <a:r>
              <a:rPr lang="fa-IR" sz="1800" dirty="0">
                <a:effectLst/>
                <a:latin typeface="B Nazanin" panose="00000400000000000000" pitchFamily="2" charset="-78"/>
                <a:ea typeface="Calibri" panose="020F0502020204030204" pitchFamily="34" charset="0"/>
                <a:cs typeface="B Nazanin" panose="00000400000000000000" pitchFamily="2" charset="-78"/>
              </a:rPr>
              <a:t>بر اساس مجموعه داده‌های اصلی 90.59% است. بنابراین، پردازش تصویر تکراری یک روش عملی برای بهبود عملکرد مدل </a:t>
            </a:r>
            <a:r>
              <a:rPr lang="en-US" sz="1800" dirty="0">
                <a:effectLst/>
                <a:latin typeface="Times New Roman" panose="02020603050405020304" pitchFamily="18" charset="0"/>
                <a:ea typeface="Calibri" panose="020F0502020204030204" pitchFamily="34" charset="0"/>
                <a:cs typeface="B Nazanin" panose="00000400000000000000" pitchFamily="2" charset="-78"/>
              </a:rPr>
              <a:t>CNN</a:t>
            </a:r>
            <a:r>
              <a:rPr lang="fa-IR" sz="1800" dirty="0">
                <a:effectLst/>
                <a:latin typeface="Times New Roman" panose="02020603050405020304" pitchFamily="18" charset="0"/>
                <a:ea typeface="Calibri" panose="020F0502020204030204" pitchFamily="34" charset="0"/>
                <a:cs typeface="B Nazanin" panose="00000400000000000000" pitchFamily="2" charset="-78"/>
              </a:rPr>
              <a:t> در تشخیص کبد چرب است.</a:t>
            </a:r>
            <a:endParaRPr lang="en-US" sz="1800" dirty="0">
              <a:effectLst/>
              <a:latin typeface="Times New Roman" panose="02020603050405020304" pitchFamily="18" charset="0"/>
              <a:ea typeface="Calibri" panose="020F0502020204030204" pitchFamily="34" charset="0"/>
              <a:cs typeface="B Nazanin" panose="00000400000000000000" pitchFamily="2" charset="-78"/>
            </a:endParaRPr>
          </a:p>
        </p:txBody>
      </p:sp>
      <p:sp>
        <p:nvSpPr>
          <p:cNvPr id="4" name="Slide Number Placeholder 3">
            <a:extLst>
              <a:ext uri="{FF2B5EF4-FFF2-40B4-BE49-F238E27FC236}">
                <a16:creationId xmlns:a16="http://schemas.microsoft.com/office/drawing/2014/main" id="{4BB175AD-9B8F-4F79-A6EF-954DF2C4DB58}"/>
              </a:ext>
            </a:extLst>
          </p:cNvPr>
          <p:cNvSpPr>
            <a:spLocks noGrp="1"/>
          </p:cNvSpPr>
          <p:nvPr>
            <p:ph type="sldNum" sz="quarter" idx="12"/>
          </p:nvPr>
        </p:nvSpPr>
        <p:spPr/>
        <p:txBody>
          <a:bodyPr/>
          <a:lstStyle/>
          <a:p>
            <a:fld id="{4CDB7968-9B0D-408D-81F3-729206B9D17E}" type="slidenum">
              <a:rPr lang="en-US" smtClean="0"/>
              <a:t>7</a:t>
            </a:fld>
            <a:endParaRPr lang="en-US"/>
          </a:p>
        </p:txBody>
      </p:sp>
    </p:spTree>
    <p:extLst>
      <p:ext uri="{BB962C8B-B14F-4D97-AF65-F5344CB8AC3E}">
        <p14:creationId xmlns:p14="http://schemas.microsoft.com/office/powerpoint/2010/main" val="9812747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D3C4D1-D9E0-4EB9-B140-95BF288583E5}"/>
              </a:ext>
            </a:extLst>
          </p:cNvPr>
          <p:cNvSpPr>
            <a:spLocks noGrp="1"/>
          </p:cNvSpPr>
          <p:nvPr>
            <p:ph type="title"/>
          </p:nvPr>
        </p:nvSpPr>
        <p:spPr/>
        <p:txBody>
          <a:bodyPr/>
          <a:lstStyle/>
          <a:p>
            <a:pPr algn="r" rtl="1"/>
            <a:r>
              <a:rPr lang="fa-IR" dirty="0">
                <a:cs typeface="B Nazanin" panose="00000400000000000000" pitchFamily="2" charset="-78"/>
              </a:rPr>
              <a:t>5- روش پیشنهادی</a:t>
            </a:r>
            <a:endParaRPr lang="en-US" dirty="0"/>
          </a:p>
        </p:txBody>
      </p:sp>
      <p:sp>
        <p:nvSpPr>
          <p:cNvPr id="3" name="Content Placeholder 2">
            <a:extLst>
              <a:ext uri="{FF2B5EF4-FFF2-40B4-BE49-F238E27FC236}">
                <a16:creationId xmlns:a16="http://schemas.microsoft.com/office/drawing/2014/main" id="{2C61AC24-9872-4890-B397-0946226379C8}"/>
              </a:ext>
            </a:extLst>
          </p:cNvPr>
          <p:cNvSpPr>
            <a:spLocks noGrp="1"/>
          </p:cNvSpPr>
          <p:nvPr>
            <p:ph idx="1"/>
          </p:nvPr>
        </p:nvSpPr>
        <p:spPr>
          <a:xfrm>
            <a:off x="712177" y="2066192"/>
            <a:ext cx="10641623" cy="4655283"/>
          </a:xfrm>
        </p:spPr>
        <p:txBody>
          <a:bodyPr>
            <a:normAutofit/>
          </a:bodyPr>
          <a:lstStyle/>
          <a:p>
            <a:pPr algn="justLow" rtl="1">
              <a:lnSpc>
                <a:spcPct val="150000"/>
              </a:lnSpc>
              <a:spcAft>
                <a:spcPts val="1000"/>
              </a:spcAft>
            </a:pPr>
            <a:r>
              <a:rPr lang="fa-IR" sz="1800" dirty="0">
                <a:effectLst/>
                <a:latin typeface="Times New Roman" panose="02020603050405020304" pitchFamily="18" charset="0"/>
                <a:ea typeface="Calibri" panose="020F0502020204030204" pitchFamily="34" charset="0"/>
                <a:cs typeface="B Nazanin" panose="00000400000000000000" pitchFamily="2" charset="-78"/>
              </a:rPr>
              <a:t>در این پروژه، ابتدا داده ها از پایگاه داده </a:t>
            </a:r>
            <a:r>
              <a:rPr lang="en-US" sz="1800" dirty="0" err="1">
                <a:effectLst/>
                <a:latin typeface="Times New Roman" panose="02020603050405020304" pitchFamily="18" charset="0"/>
                <a:ea typeface="Calibri" panose="020F0502020204030204" pitchFamily="34" charset="0"/>
                <a:cs typeface="B Nazanin" panose="00000400000000000000" pitchFamily="2" charset="-78"/>
              </a:rPr>
              <a:t>Zenodo</a:t>
            </a:r>
            <a:r>
              <a:rPr lang="fa-IR" sz="1800" dirty="0">
                <a:effectLst/>
                <a:latin typeface="Times New Roman" panose="02020603050405020304" pitchFamily="18" charset="0"/>
                <a:ea typeface="Calibri" panose="020F0502020204030204" pitchFamily="34" charset="0"/>
                <a:cs typeface="B Nazanin" panose="00000400000000000000" pitchFamily="2" charset="-78"/>
              </a:rPr>
              <a:t> ، که در فصل قبل معرفی شد، دریافت می شود. </a:t>
            </a:r>
            <a:r>
              <a:rPr lang="fa-IR" sz="1800" dirty="0">
                <a:effectLst/>
                <a:latin typeface="Times New Roman" panose="02020603050405020304" pitchFamily="18" charset="0"/>
                <a:ea typeface="Calibri" panose="020F0502020204030204" pitchFamily="34" charset="0"/>
                <a:cs typeface="B Mitra" panose="00000400000000000000" pitchFamily="2" charset="-78"/>
              </a:rPr>
              <a:t>پس از دریافت تصاویر، داده ها </a:t>
            </a:r>
            <a:r>
              <a:rPr lang="fa-IR" sz="1800" dirty="0">
                <a:effectLst/>
                <a:latin typeface="Times New Roman" panose="02020603050405020304" pitchFamily="18" charset="0"/>
                <a:ea typeface="Calibri" panose="020F0502020204030204" pitchFamily="34" charset="0"/>
                <a:cs typeface="B Nazanin" panose="00000400000000000000" pitchFamily="2" charset="-78"/>
              </a:rPr>
              <a:t>در خصوص پیش پردازش داده ها، بر اساس مطالعات انجام شده، معمولا تمام روش های مبتنی بر یادگیری عمیق بر روی تصاویر خام و بدون پیش پردازش انجام می شود </a:t>
            </a:r>
            <a:r>
              <a:rPr lang="fa-IR" sz="1800" dirty="0">
                <a:effectLst/>
                <a:latin typeface="Times New Roman" panose="02020603050405020304" pitchFamily="18" charset="0"/>
                <a:ea typeface="Calibri" panose="020F0502020204030204" pitchFamily="34" charset="0"/>
                <a:cs typeface="B Mitra" panose="00000400000000000000" pitchFamily="2" charset="-78"/>
              </a:rPr>
              <a:t>پردازش می شوند. </a:t>
            </a:r>
            <a:r>
              <a:rPr lang="fa-IR" sz="1800" dirty="0">
                <a:effectLst/>
                <a:latin typeface="Times New Roman" panose="02020603050405020304" pitchFamily="18" charset="0"/>
                <a:ea typeface="Calibri" panose="020F0502020204030204" pitchFamily="34" charset="0"/>
                <a:cs typeface="B Nazanin" panose="00000400000000000000" pitchFamily="2" charset="-78"/>
              </a:rPr>
              <a:t>در این خصوص ما پیشنهاد می دهیم از تبدیلاتی مانند فیلتربانک گابور استفاده کنیم تا بتوانیم اطلاعات بافت را از تصاویر استخراج کنیم. در پردازش تصویر، فیلتربانک گابور (که به نام دنیس گابور نامگذاری شده است)،‌‌ یک مجموعه فیلتر خطی است که برای تجزیه تصویر بر اساس ویژگی‌های بافت استفاده ‌می‌شود. بدین معنا که بررسی ‌می‌کند، آیا محتوای فرکانس خاص در تصویر در جهت خاص در‌‌یک منطقه محلی وجود دارد؟</a:t>
            </a:r>
            <a:endParaRPr lang="en-US" sz="1800" dirty="0">
              <a:effectLst/>
              <a:latin typeface="Times New Roman" panose="02020603050405020304" pitchFamily="18" charset="0"/>
              <a:ea typeface="Calibri" panose="020F0502020204030204" pitchFamily="34" charset="0"/>
              <a:cs typeface="B Nazanin" panose="00000400000000000000" pitchFamily="2" charset="-78"/>
            </a:endParaRPr>
          </a:p>
          <a:p>
            <a:pPr algn="justLow" rtl="1">
              <a:lnSpc>
                <a:spcPct val="150000"/>
              </a:lnSpc>
              <a:spcAft>
                <a:spcPts val="1000"/>
              </a:spcAft>
            </a:pPr>
            <a:r>
              <a:rPr lang="fa-IR" sz="1800" dirty="0">
                <a:effectLst/>
                <a:latin typeface="Times New Roman" panose="02020603050405020304" pitchFamily="18" charset="0"/>
                <a:ea typeface="Calibri" panose="020F0502020204030204" pitchFamily="34" charset="0"/>
                <a:cs typeface="B Nazanin" panose="00000400000000000000" pitchFamily="2" charset="-78"/>
              </a:rPr>
              <a:t>یکی دیگر از ابزارهای استخراج اطلاعات بافت تصویر، استفاده از ماتریس همرخدادی سطح خاکستری است. ، ماتریس هم رخداد سطح خاکستری (</a:t>
            </a:r>
            <a:r>
              <a:rPr lang="en-US" sz="1800" dirty="0">
                <a:effectLst/>
                <a:latin typeface="Times New Roman" panose="02020603050405020304" pitchFamily="18" charset="0"/>
                <a:ea typeface="Calibri" panose="020F0502020204030204" pitchFamily="34" charset="0"/>
                <a:cs typeface="B Nazanin" panose="00000400000000000000" pitchFamily="2" charset="-78"/>
              </a:rPr>
              <a:t>GLCM</a:t>
            </a:r>
            <a:r>
              <a:rPr lang="fa-IR" sz="1800" dirty="0">
                <a:effectLst/>
                <a:latin typeface="Times New Roman" panose="02020603050405020304" pitchFamily="18" charset="0"/>
                <a:ea typeface="Calibri" panose="020F0502020204030204" pitchFamily="34" charset="0"/>
                <a:cs typeface="B Nazanin" panose="00000400000000000000" pitchFamily="2" charset="-78"/>
              </a:rPr>
              <a:t>)، یک روش آماری برای بررسی بافت است که رابطه فضایی پیکسل ها را در نظر می گیرد. توابع </a:t>
            </a:r>
            <a:r>
              <a:rPr lang="en-US" sz="1800" dirty="0">
                <a:effectLst/>
                <a:latin typeface="Times New Roman" panose="02020603050405020304" pitchFamily="18" charset="0"/>
                <a:ea typeface="Calibri" panose="020F0502020204030204" pitchFamily="34" charset="0"/>
                <a:cs typeface="B Nazanin" panose="00000400000000000000" pitchFamily="2" charset="-78"/>
              </a:rPr>
              <a:t>GLCM</a:t>
            </a:r>
            <a:r>
              <a:rPr lang="fa-IR" sz="1800" dirty="0">
                <a:effectLst/>
                <a:latin typeface="Times New Roman" panose="02020603050405020304" pitchFamily="18" charset="0"/>
                <a:ea typeface="Calibri" panose="020F0502020204030204" pitchFamily="34" charset="0"/>
                <a:cs typeface="B Nazanin" panose="00000400000000000000" pitchFamily="2" charset="-78"/>
              </a:rPr>
              <a:t> بافت یک تصویر را با محاسبه تعداد دفعات وقوع جفت پیکسل با مقادیر خاص و در یک رابطه فضایی مشخص در یک تصویر، ایجاد یک </a:t>
            </a:r>
            <a:r>
              <a:rPr lang="en-US" sz="1800" dirty="0">
                <a:effectLst/>
                <a:latin typeface="Times New Roman" panose="02020603050405020304" pitchFamily="18" charset="0"/>
                <a:ea typeface="Calibri" panose="020F0502020204030204" pitchFamily="34" charset="0"/>
                <a:cs typeface="B Nazanin" panose="00000400000000000000" pitchFamily="2" charset="-78"/>
              </a:rPr>
              <a:t>GLCM</a:t>
            </a:r>
            <a:r>
              <a:rPr lang="fa-IR" sz="1800" dirty="0">
                <a:effectLst/>
                <a:latin typeface="Times New Roman" panose="02020603050405020304" pitchFamily="18" charset="0"/>
                <a:ea typeface="Calibri" panose="020F0502020204030204" pitchFamily="34" charset="0"/>
                <a:cs typeface="B Nazanin" panose="00000400000000000000" pitchFamily="2" charset="-78"/>
              </a:rPr>
              <a:t>، و سپس استخراج معیارهای آماری از این ماتریس، مشخص می‌کنند.</a:t>
            </a:r>
            <a:endParaRPr lang="en-US" sz="1800" dirty="0">
              <a:effectLst/>
              <a:latin typeface="Times New Roman" panose="02020603050405020304" pitchFamily="18" charset="0"/>
              <a:ea typeface="Calibri" panose="020F0502020204030204" pitchFamily="34" charset="0"/>
              <a:cs typeface="B Nazanin" panose="00000400000000000000" pitchFamily="2" charset="-78"/>
            </a:endParaRPr>
          </a:p>
          <a:p>
            <a:pPr algn="justLow" rtl="1"/>
            <a:endParaRPr lang="en-US" sz="1800" dirty="0">
              <a:effectLst/>
              <a:latin typeface="Times New Roman" panose="02020603050405020304" pitchFamily="18" charset="0"/>
              <a:ea typeface="Calibri" panose="020F0502020204030204" pitchFamily="34" charset="0"/>
              <a:cs typeface="B Nazanin" panose="00000400000000000000" pitchFamily="2" charset="-78"/>
            </a:endParaRPr>
          </a:p>
        </p:txBody>
      </p:sp>
      <p:sp>
        <p:nvSpPr>
          <p:cNvPr id="4" name="Slide Number Placeholder 3">
            <a:extLst>
              <a:ext uri="{FF2B5EF4-FFF2-40B4-BE49-F238E27FC236}">
                <a16:creationId xmlns:a16="http://schemas.microsoft.com/office/drawing/2014/main" id="{CEC10BA7-7A6D-4E18-BBC4-28FE837C2834}"/>
              </a:ext>
            </a:extLst>
          </p:cNvPr>
          <p:cNvSpPr>
            <a:spLocks noGrp="1"/>
          </p:cNvSpPr>
          <p:nvPr>
            <p:ph type="sldNum" sz="quarter" idx="12"/>
          </p:nvPr>
        </p:nvSpPr>
        <p:spPr/>
        <p:txBody>
          <a:bodyPr/>
          <a:lstStyle/>
          <a:p>
            <a:fld id="{4CDB7968-9B0D-408D-81F3-729206B9D17E}" type="slidenum">
              <a:rPr lang="en-US" smtClean="0"/>
              <a:t>8</a:t>
            </a:fld>
            <a:endParaRPr lang="en-US"/>
          </a:p>
        </p:txBody>
      </p:sp>
    </p:spTree>
    <p:extLst>
      <p:ext uri="{BB962C8B-B14F-4D97-AF65-F5344CB8AC3E}">
        <p14:creationId xmlns:p14="http://schemas.microsoft.com/office/powerpoint/2010/main" val="375131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9A3813-7B3B-E8D0-4024-FD7443A2D5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5EA321-429F-C9FC-BCD0-AC72B56952CF}"/>
              </a:ext>
            </a:extLst>
          </p:cNvPr>
          <p:cNvSpPr>
            <a:spLocks noGrp="1"/>
          </p:cNvSpPr>
          <p:nvPr>
            <p:ph type="title"/>
          </p:nvPr>
        </p:nvSpPr>
        <p:spPr/>
        <p:txBody>
          <a:bodyPr/>
          <a:lstStyle/>
          <a:p>
            <a:pPr algn="r" rtl="1"/>
            <a:r>
              <a:rPr lang="fa-IR" dirty="0">
                <a:cs typeface="B Nazanin" panose="00000400000000000000" pitchFamily="2" charset="-78"/>
              </a:rPr>
              <a:t>5- روش پیشنهادی</a:t>
            </a:r>
            <a:endParaRPr lang="en-US" dirty="0"/>
          </a:p>
        </p:txBody>
      </p:sp>
      <p:sp>
        <p:nvSpPr>
          <p:cNvPr id="3" name="Content Placeholder 2">
            <a:extLst>
              <a:ext uri="{FF2B5EF4-FFF2-40B4-BE49-F238E27FC236}">
                <a16:creationId xmlns:a16="http://schemas.microsoft.com/office/drawing/2014/main" id="{014D46D8-3EA5-5004-2ED5-2C1376FAA47A}"/>
              </a:ext>
            </a:extLst>
          </p:cNvPr>
          <p:cNvSpPr>
            <a:spLocks noGrp="1"/>
          </p:cNvSpPr>
          <p:nvPr>
            <p:ph idx="1"/>
          </p:nvPr>
        </p:nvSpPr>
        <p:spPr>
          <a:xfrm>
            <a:off x="712177" y="2066193"/>
            <a:ext cx="10641623" cy="3930162"/>
          </a:xfrm>
        </p:spPr>
        <p:txBody>
          <a:bodyPr>
            <a:normAutofit/>
          </a:bodyPr>
          <a:lstStyle/>
          <a:p>
            <a:pPr algn="justLow" rtl="1">
              <a:lnSpc>
                <a:spcPct val="150000"/>
              </a:lnSpc>
            </a:pPr>
            <a:r>
              <a:rPr lang="fa-IR" sz="1800" dirty="0">
                <a:effectLst/>
                <a:latin typeface="Times New Roman" panose="02020603050405020304" pitchFamily="18" charset="0"/>
                <a:ea typeface="Calibri" panose="020F0502020204030204" pitchFamily="34" charset="0"/>
                <a:cs typeface="B Nazanin" panose="00000400000000000000" pitchFamily="2" charset="-78"/>
              </a:rPr>
              <a:t>پس از استخراج این اطلاعات، نوبت به طراحی شبکه های کانولوشنی می رسد. یک شبکه عصبی کانولوشنی (</a:t>
            </a:r>
            <a:r>
              <a:rPr lang="en-US" sz="1800" dirty="0">
                <a:effectLst/>
                <a:latin typeface="Times New Roman" panose="02020603050405020304" pitchFamily="18" charset="0"/>
                <a:ea typeface="Calibri" panose="020F0502020204030204" pitchFamily="34" charset="0"/>
                <a:cs typeface="B Nazanin" panose="00000400000000000000" pitchFamily="2" charset="-78"/>
              </a:rPr>
              <a:t>CNN</a:t>
            </a:r>
            <a:r>
              <a:rPr lang="en-US" sz="1800" dirty="0">
                <a:effectLst/>
                <a:latin typeface="B Nazanin" panose="00000400000000000000" pitchFamily="2" charset="-78"/>
                <a:ea typeface="Calibri" panose="020F0502020204030204" pitchFamily="34" charset="0"/>
                <a:cs typeface="B Nazanin" panose="00000400000000000000" pitchFamily="2" charset="-78"/>
              </a:rPr>
              <a:t> </a:t>
            </a:r>
            <a:r>
              <a:rPr lang="fa-IR" sz="1800" dirty="0">
                <a:effectLst/>
                <a:latin typeface="B Nazanin" panose="00000400000000000000" pitchFamily="2" charset="-78"/>
                <a:ea typeface="Calibri" panose="020F0502020204030204" pitchFamily="34" charset="0"/>
                <a:cs typeface="B Nazanin" panose="00000400000000000000" pitchFamily="2" charset="-78"/>
              </a:rPr>
              <a:t>یا </a:t>
            </a:r>
            <a:r>
              <a:rPr lang="en-US" sz="1800" dirty="0" err="1">
                <a:effectLst/>
                <a:latin typeface="Times New Roman" panose="02020603050405020304" pitchFamily="18" charset="0"/>
                <a:ea typeface="Calibri" panose="020F0502020204030204" pitchFamily="34" charset="0"/>
                <a:cs typeface="B Nazanin" panose="00000400000000000000" pitchFamily="2" charset="-78"/>
              </a:rPr>
              <a:t>ConvNet</a:t>
            </a:r>
            <a:r>
              <a:rPr lang="fa-IR" sz="1800" dirty="0">
                <a:effectLst/>
                <a:latin typeface="Times New Roman" panose="02020603050405020304" pitchFamily="18" charset="0"/>
                <a:ea typeface="Calibri" panose="020F0502020204030204" pitchFamily="34" charset="0"/>
                <a:cs typeface="B Nazanin" panose="00000400000000000000" pitchFamily="2" charset="-78"/>
              </a:rPr>
              <a:t>)، یک الگوریتم یادگیری عمیق بوده که قادر است یک ورودی تصویری را دریافت کند. به جنبه‌ها یا اشیای مختلف موجود در تصویر، اهمیت (وزن‌ها و بایاس‌های قابل یادگیری) اختصاص دهد. و در نهایت بتواند یکی را از دیگری متمایز کند. پیش پردازش مورد نیاز در یک شبکه کانولوشنی، به مراتب کمتر از سایر الگوریتم‌های دسته‌بندی است. هدف عملیات کانولوشن، استخراج ویژگی‌های سطح بالا (مانند لبه ها) از تصویر ورودی است. شبکه‌های کانولوشنی لازم نیست تنها به یک لایه کانولوشنی محدود شوند. به طور معمول، اولین لایه کانولوشنی، وظیفه‌ی ضبط ویژگی‌های سطح پایین نظیر لبه‌ها، رنگ، جهت گرادیان و </a:t>
            </a:r>
            <a:r>
              <a:rPr lang="fa-IR" sz="1800" dirty="0">
                <a:effectLst/>
                <a:latin typeface="Times New Roman" panose="02020603050405020304" pitchFamily="18" charset="0"/>
                <a:ea typeface="Calibri" panose="020F0502020204030204" pitchFamily="34" charset="0"/>
                <a:cs typeface="Arial" panose="020B0604020202020204" pitchFamily="34" charset="0"/>
              </a:rPr>
              <a:t>…</a:t>
            </a:r>
            <a:r>
              <a:rPr lang="fa-IR" sz="1800" dirty="0">
                <a:effectLst/>
                <a:latin typeface="Times New Roman" panose="02020603050405020304" pitchFamily="18" charset="0"/>
                <a:ea typeface="Calibri" panose="020F0502020204030204" pitchFamily="34" charset="0"/>
                <a:cs typeface="B Nazanin" panose="00000400000000000000" pitchFamily="2" charset="-78"/>
              </a:rPr>
              <a:t> را بر عهده دارد. با اضافه شدن لایه‌های بعدی، معماری شبکه با ویژگی‌های سطح بالا نیز سازگار می‌شود. در نتیجه شبکه‌ای در اختیار خواهیم داشت که درک کاملی از تصاویر موجود در دیتاست دارد، مشابه همان درکی که ما از تصاویر داریم. </a:t>
            </a:r>
            <a:r>
              <a:rPr lang="fa-IR" sz="1800" b="0" dirty="0">
                <a:effectLst/>
                <a:latin typeface="Times New Roman" panose="02020603050405020304" pitchFamily="18" charset="0"/>
                <a:ea typeface="Calibri" panose="020F0502020204030204" pitchFamily="34" charset="0"/>
                <a:cs typeface="B Nazanin" panose="00000400000000000000" pitchFamily="2" charset="-78"/>
              </a:rPr>
              <a:t>با تکمیل فرآیند پیشنهادی، در نهایت می توانیم درجه چربی کبد را در 4 حالت سالم، کبد گرید 1، کبد چرید 2 و کبد گرید 3 (متاستاز) را تشخیص دهیم. </a:t>
            </a:r>
            <a:endParaRPr lang="en-US" sz="1800" dirty="0">
              <a:effectLst/>
              <a:latin typeface="Times New Roman" panose="02020603050405020304" pitchFamily="18" charset="0"/>
              <a:ea typeface="Calibri" panose="020F0502020204030204" pitchFamily="34" charset="0"/>
              <a:cs typeface="B Nazanin" panose="00000400000000000000" pitchFamily="2" charset="-78"/>
            </a:endParaRPr>
          </a:p>
        </p:txBody>
      </p:sp>
      <p:sp>
        <p:nvSpPr>
          <p:cNvPr id="4" name="Slide Number Placeholder 3">
            <a:extLst>
              <a:ext uri="{FF2B5EF4-FFF2-40B4-BE49-F238E27FC236}">
                <a16:creationId xmlns:a16="http://schemas.microsoft.com/office/drawing/2014/main" id="{8BE99723-9EBC-4C15-2138-56B010EF10A0}"/>
              </a:ext>
            </a:extLst>
          </p:cNvPr>
          <p:cNvSpPr>
            <a:spLocks noGrp="1"/>
          </p:cNvSpPr>
          <p:nvPr>
            <p:ph type="sldNum" sz="quarter" idx="12"/>
          </p:nvPr>
        </p:nvSpPr>
        <p:spPr/>
        <p:txBody>
          <a:bodyPr/>
          <a:lstStyle/>
          <a:p>
            <a:fld id="{4CDB7968-9B0D-408D-81F3-729206B9D17E}" type="slidenum">
              <a:rPr lang="en-US" smtClean="0"/>
              <a:t>9</a:t>
            </a:fld>
            <a:endParaRPr lang="en-US"/>
          </a:p>
        </p:txBody>
      </p:sp>
    </p:spTree>
    <p:extLst>
      <p:ext uri="{BB962C8B-B14F-4D97-AF65-F5344CB8AC3E}">
        <p14:creationId xmlns:p14="http://schemas.microsoft.com/office/powerpoint/2010/main" val="41740066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301</TotalTime>
  <Words>2888</Words>
  <Application>Microsoft Office PowerPoint</Application>
  <PresentationFormat>Widescreen</PresentationFormat>
  <Paragraphs>195</Paragraphs>
  <Slides>31</Slides>
  <Notes>0</Notes>
  <HiddenSlides>0</HiddenSlides>
  <MMClips>0</MMClip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تشخیص درجه کبد چرب با استفاده از شبکه های کانولوشنی و اطلاعات بافت تصاویر اولتراسوند</vt:lpstr>
      <vt:lpstr>فهرست مطالب</vt:lpstr>
      <vt:lpstr>1- بیان مسئله</vt:lpstr>
      <vt:lpstr>2- ضرورت موضوع</vt:lpstr>
      <vt:lpstr>3- مفاهیم و تعاریف  3-1- بیماری کبد چرب</vt:lpstr>
      <vt:lpstr>3- مفاهیم و تعاریف   3-3- سیستم تصویربرداری اولتراسوند</vt:lpstr>
      <vt:lpstr>4- پیشینه تحقیق</vt:lpstr>
      <vt:lpstr>5- روش پیشنهادی</vt:lpstr>
      <vt:lpstr>5- روش پیشنهادی</vt:lpstr>
      <vt:lpstr>5- روش پیشنهادی</vt:lpstr>
      <vt:lpstr>5- روش پیشنهادی  5-1- پایگاه داده</vt:lpstr>
      <vt:lpstr>5- روش پیشنهادی  5-2- پیش پردازش</vt:lpstr>
      <vt:lpstr>5- روش پیشنهادی  5-2- پردازش تصویر و استخراج ویژگی</vt:lpstr>
      <vt:lpstr>5- روش پیشنهادی  5-2- پردازش تصویر و استخراج ویژگی</vt:lpstr>
      <vt:lpstr>5- روش پیشنهادی  5-3- طراحی شبکه عصبی CNN ساده</vt:lpstr>
      <vt:lpstr>5- روش پیشنهادی  5-3- طراحی شبکه با معماری الکس نت</vt:lpstr>
      <vt:lpstr>5- روش پیشنهادی  5-3- طراحی شبکه با معماری 16VGG</vt:lpstr>
      <vt:lpstr>5- روش پیشنهادی  5-3- طراحی شبکه با معماری گوگل نت</vt:lpstr>
      <vt:lpstr>5- روش پیشنهادی  5-3- طراحی شبکه با معماری رزنت</vt:lpstr>
      <vt:lpstr>4- الگوریتم پیشنهادی  4-5- معیارهای ارزیابی</vt:lpstr>
      <vt:lpstr>6- نتایج 6-1- نتایج برای طراحی شبکه عصبی CNN ساده</vt:lpstr>
      <vt:lpstr>6- نتایج 6-1- نتایج برای طراحی شبکه با معماری الکس نت</vt:lpstr>
      <vt:lpstr>6- نتایج 6-1- نتایج برای طراحی شبکه با معماری 16VGG</vt:lpstr>
      <vt:lpstr>6- نتایج 6-1- نتایج برای طراحی شبکه با معماری گوگل نت</vt:lpstr>
      <vt:lpstr>6- نتایج 6-1- نتایج برای طراحی شبکه با معماری رز نت</vt:lpstr>
      <vt:lpstr>نتایج شبکه های شبیه سازی شده برای حالت 2 کلاسه</vt:lpstr>
      <vt:lpstr>نتایج شبکه های شبیه سازی شده برای حالت 4 کلاسه</vt:lpstr>
      <vt:lpstr>7- جمع بندی و نتیجه گیری</vt:lpstr>
      <vt:lpstr>7- جمع بندی و نتیجه گیری</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تشخیص فیبرلاسیون دهلیزی به کمک شبکه های عصبی عمیق حافظه دار</dc:title>
  <dc:creator>1401</dc:creator>
  <cp:lastModifiedBy>ahmad alaati</cp:lastModifiedBy>
  <cp:revision>11</cp:revision>
  <dcterms:created xsi:type="dcterms:W3CDTF">2022-01-21T12:22:50Z</dcterms:created>
  <dcterms:modified xsi:type="dcterms:W3CDTF">2025-03-09T10:47:46Z</dcterms:modified>
</cp:coreProperties>
</file>