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73" r:id="rId3"/>
    <p:sldId id="276" r:id="rId4"/>
    <p:sldId id="275" r:id="rId5"/>
    <p:sldId id="277" r:id="rId6"/>
    <p:sldId id="279" r:id="rId7"/>
    <p:sldId id="280" r:id="rId8"/>
    <p:sldId id="281" r:id="rId9"/>
    <p:sldId id="283" r:id="rId10"/>
    <p:sldId id="284" r:id="rId11"/>
    <p:sldId id="285" r:id="rId12"/>
    <p:sldId id="286" r:id="rId13"/>
    <p:sldId id="288" r:id="rId14"/>
    <p:sldId id="287" r:id="rId15"/>
    <p:sldId id="289" r:id="rId16"/>
    <p:sldId id="290" r:id="rId17"/>
    <p:sldId id="29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83" d="100"/>
          <a:sy n="83" d="100"/>
        </p:scale>
        <p:origin x="70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9F058F-9259-4EBE-B9FF-8E37A56FE9EA}"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9B482-9335-4E5C-8EA7-B12CB5AB6925}" type="slidenum">
              <a:rPr lang="en-US" smtClean="0"/>
              <a:t>‹#›</a:t>
            </a:fld>
            <a:endParaRPr lang="en-US"/>
          </a:p>
        </p:txBody>
      </p:sp>
    </p:spTree>
    <p:extLst>
      <p:ext uri="{BB962C8B-B14F-4D97-AF65-F5344CB8AC3E}">
        <p14:creationId xmlns:p14="http://schemas.microsoft.com/office/powerpoint/2010/main" val="3186799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09B482-9335-4E5C-8EA7-B12CB5AB6925}" type="slidenum">
              <a:rPr lang="en-US" smtClean="0"/>
              <a:t>14</a:t>
            </a:fld>
            <a:endParaRPr lang="en-US"/>
          </a:p>
        </p:txBody>
      </p:sp>
    </p:spTree>
    <p:extLst>
      <p:ext uri="{BB962C8B-B14F-4D97-AF65-F5344CB8AC3E}">
        <p14:creationId xmlns:p14="http://schemas.microsoft.com/office/powerpoint/2010/main" val="4293660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61D7-917C-EF7E-7B14-5903ED95D8FF}"/>
              </a:ext>
            </a:extLst>
          </p:cNvPr>
          <p:cNvSpPr>
            <a:spLocks noGrp="1"/>
          </p:cNvSpPr>
          <p:nvPr>
            <p:ph type="ctrTitle"/>
          </p:nvPr>
        </p:nvSpPr>
        <p:spPr>
          <a:xfrm>
            <a:off x="0" y="2227173"/>
            <a:ext cx="12192000" cy="712410"/>
          </a:xfrm>
        </p:spPr>
        <p:txBody>
          <a:bodyPr>
            <a:noAutofit/>
          </a:bodyPr>
          <a:lstStyle/>
          <a:p>
            <a:pPr algn="ctr" fontAlgn="base"/>
            <a:r>
              <a:rPr lang="fa-IR" b="1" cap="none" dirty="0">
                <a:effectLst>
                  <a:outerShdw blurRad="50800" dist="38100" dir="5400000" algn="t" rotWithShape="0">
                    <a:prstClr val="black">
                      <a:alpha val="40000"/>
                    </a:prstClr>
                  </a:outerShdw>
                </a:effectLst>
              </a:rPr>
              <a:t>آموزش </a:t>
            </a:r>
            <a:r>
              <a:rPr lang="fa-IR" b="1" cap="none" dirty="0" smtClean="0">
                <a:effectLst>
                  <a:outerShdw blurRad="50800" dist="38100" dir="5400000" algn="t" rotWithShape="0">
                    <a:prstClr val="black">
                      <a:alpha val="40000"/>
                    </a:prstClr>
                  </a:outerShdw>
                </a:effectLst>
              </a:rPr>
              <a:t>پایتون </a:t>
            </a:r>
            <a:r>
              <a:rPr lang="fa-IR" b="1" cap="none" dirty="0">
                <a:effectLst>
                  <a:outerShdw blurRad="50800" dist="38100" dir="5400000" algn="t" rotWithShape="0">
                    <a:prstClr val="black">
                      <a:alpha val="40000"/>
                    </a:prstClr>
                  </a:outerShdw>
                </a:effectLst>
              </a:rPr>
              <a:t>برای هوش مصنوعی</a:t>
            </a:r>
          </a:p>
        </p:txBody>
      </p:sp>
    </p:spTree>
    <p:extLst>
      <p:ext uri="{BB962C8B-B14F-4D97-AF65-F5344CB8AC3E}">
        <p14:creationId xmlns:p14="http://schemas.microsoft.com/office/powerpoint/2010/main" val="1315199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56" y="499622"/>
            <a:ext cx="9905955" cy="1131216"/>
          </a:xfrm>
        </p:spPr>
        <p:txBody>
          <a:bodyPr/>
          <a:lstStyle/>
          <a:p>
            <a:pPr algn="ctr" rtl="1"/>
            <a:r>
              <a:rPr lang="fa-IR" b="1" dirty="0" smtClean="0">
                <a:effectLst>
                  <a:outerShdw blurRad="38100" dist="38100" dir="2700000" algn="tl">
                    <a:srgbClr val="000000">
                      <a:alpha val="43137"/>
                    </a:srgbClr>
                  </a:outerShdw>
                </a:effectLst>
              </a:rPr>
              <a:t>تابع </a:t>
            </a:r>
            <a:r>
              <a:rPr lang="en-US" b="1" dirty="0" smtClean="0">
                <a:effectLst>
                  <a:outerShdw blurRad="38100" dist="38100" dir="2700000" algn="tl">
                    <a:srgbClr val="000000">
                      <a:alpha val="43137"/>
                    </a:srgbClr>
                  </a:outerShdw>
                </a:effectLst>
              </a:rPr>
              <a:t>(function)</a:t>
            </a:r>
            <a:endParaRPr lang="en-US" b="1" dirty="0">
              <a:effectLst>
                <a:outerShdw blurRad="38100" dist="38100" dir="2700000" algn="tl">
                  <a:srgbClr val="000000">
                    <a:alpha val="43137"/>
                  </a:srgbClr>
                </a:outerShdw>
              </a:effectLst>
            </a:endParaRPr>
          </a:p>
        </p:txBody>
      </p:sp>
      <p:sp>
        <p:nvSpPr>
          <p:cNvPr id="4" name="Rectangle 1"/>
          <p:cNvSpPr>
            <a:spLocks noGrp="1" noChangeArrowheads="1"/>
          </p:cNvSpPr>
          <p:nvPr>
            <p:ph type="body" sz="half" idx="2"/>
          </p:nvPr>
        </p:nvSpPr>
        <p:spPr bwMode="auto">
          <a:xfrm>
            <a:off x="1141410" y="1630838"/>
            <a:ext cx="9906001" cy="378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50000"/>
              </a:lnSpc>
              <a:spcBef>
                <a:spcPct val="0"/>
              </a:spcBef>
              <a:spcAft>
                <a:spcPct val="0"/>
              </a:spcAft>
              <a:buClrTx/>
              <a:buSzTx/>
              <a:buFontTx/>
              <a:buNone/>
              <a:tabLst/>
            </a:pP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در پایتون</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تابع</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ابزاری برای بسته‌بندی یک بخش از کد است که می‌توان آن را چندین بار فراخوانی کرد. توابع با استفاده از کلمه کلیدی</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def</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تعریف می‌شوند و می‌توانند</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پارامترهایی</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برای دریافت ورودی داشته باشند. هنگام فراخوانی تابع، این پارامترها با</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آرگومان‌ها</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مقداردهی می‌شوند</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a:t>
            </a:r>
          </a:p>
          <a:p>
            <a:pPr marL="0" marR="0" lvl="0" indent="0" algn="r" defTabSz="914400" rtl="1" eaLnBrk="0" fontAlgn="base" latinLnBrk="0" hangingPunct="0">
              <a:lnSpc>
                <a:spcPct val="150000"/>
              </a:lnSpc>
              <a:spcBef>
                <a:spcPct val="0"/>
              </a:spcBef>
              <a:spcAft>
                <a:spcPct val="0"/>
              </a:spcAft>
              <a:buClrTx/>
              <a:buSzTx/>
              <a:buFontTx/>
              <a:buNone/>
              <a:tabLst/>
            </a:pP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برای</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بازگرداندن مقدار</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از تابع از کلمه کلیدی</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return</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استفاده می‌شود. متغیرهایی که درون تابع تعریف می‌شوند در</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دامنه محلی</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(local scope)</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قرار دارند، در حالی که متغیرهای خارج از تابع در</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دامنه سراسری</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(global scope)</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هستند. شناخت تفاوت این دامنه‌ها برای جلوگیری از خطاهای منطقی بسیار مهم است</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a:t>
            </a:r>
          </a:p>
          <a:p>
            <a:pPr marL="0" marR="0" lvl="0" indent="0" algn="r" defTabSz="914400" rtl="1" eaLnBrk="0" fontAlgn="base" latinLnBrk="0" hangingPunct="0">
              <a:lnSpc>
                <a:spcPct val="150000"/>
              </a:lnSpc>
              <a:spcBef>
                <a:spcPct val="0"/>
              </a:spcBef>
              <a:spcAft>
                <a:spcPct val="0"/>
              </a:spcAft>
              <a:buClrTx/>
              <a:buSzTx/>
              <a:buFontTx/>
              <a:buNone/>
              <a:tabLst/>
            </a:pP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توابع بازگشتی</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توابعی هستند که در تعریف خودشان را فراخوانی می‌کنند و معمولاً در مسائل بازگشتی مانند فاکتوریل یا فیبوناچی کاربرد دارند. همچنین پایتون امکان تعریف توابع</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بی‌نام (لامبدا)</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را نیز فراهم کرده است؛ این توابع با کلمه کلیدی</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lambda</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تعریف می‌شوند و برای عملیات ساده و کوتاه، مثل ورودی در توابع</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map()</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یا</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filter()</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مناسب‌اند</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a:t>
            </a:r>
            <a:endPar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7469043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374218"/>
            <a:ext cx="8791575" cy="928110"/>
          </a:xfrm>
        </p:spPr>
        <p:txBody>
          <a:bodyPr>
            <a:normAutofit/>
          </a:bodyPr>
          <a:lstStyle/>
          <a:p>
            <a:pPr algn="ctr" rtl="1"/>
            <a:r>
              <a:rPr lang="fa-IR" sz="3600" b="1" dirty="0">
                <a:effectLst>
                  <a:outerShdw blurRad="38100" dist="38100" dir="2700000" algn="tl">
                    <a:srgbClr val="000000">
                      <a:alpha val="43137"/>
                    </a:srgbClr>
                  </a:outerShdw>
                </a:effectLst>
              </a:rPr>
              <a:t>ساختمان </a:t>
            </a:r>
            <a:r>
              <a:rPr lang="fa-IR" sz="3600" b="1" dirty="0" smtClean="0">
                <a:effectLst>
                  <a:outerShdw blurRad="38100" dist="38100" dir="2700000" algn="tl">
                    <a:srgbClr val="000000">
                      <a:alpha val="43137"/>
                    </a:srgbClr>
                  </a:outerShdw>
                </a:effectLst>
              </a:rPr>
              <a:t>داده‌ی</a:t>
            </a:r>
            <a:r>
              <a:rPr lang="en-US"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Dict</a:t>
            </a:r>
            <a:r>
              <a:rPr lang="en-US" sz="3600" b="1" dirty="0" smtClean="0">
                <a:effectLst>
                  <a:outerShdw blurRad="38100" dist="38100" dir="2700000" algn="tl">
                    <a:srgbClr val="000000">
                      <a:alpha val="43137"/>
                    </a:srgbClr>
                  </a:outerShdw>
                </a:effectLst>
              </a:rPr>
              <a:t> </a:t>
            </a:r>
            <a:r>
              <a:rPr lang="fa-IR" sz="3600" b="1" dirty="0">
                <a:effectLst>
                  <a:outerShdw blurRad="38100" dist="38100" dir="2700000" algn="tl">
                    <a:srgbClr val="000000">
                      <a:alpha val="43137"/>
                    </a:srgbClr>
                  </a:outerShdw>
                </a:effectLst>
              </a:rPr>
              <a:t>و </a:t>
            </a:r>
            <a:r>
              <a:rPr lang="en-US" sz="3600" b="1" dirty="0">
                <a:effectLst>
                  <a:outerShdw blurRad="38100" dist="38100" dir="2700000" algn="tl">
                    <a:srgbClr val="000000">
                      <a:alpha val="43137"/>
                    </a:srgbClr>
                  </a:outerShdw>
                </a:effectLst>
              </a:rPr>
              <a:t>Set</a:t>
            </a:r>
          </a:p>
        </p:txBody>
      </p:sp>
      <p:sp>
        <p:nvSpPr>
          <p:cNvPr id="4" name="Rectangle 1"/>
          <p:cNvSpPr>
            <a:spLocks noGrp="1" noChangeArrowheads="1"/>
          </p:cNvSpPr>
          <p:nvPr>
            <p:ph type="subTitle" idx="1"/>
          </p:nvPr>
        </p:nvSpPr>
        <p:spPr bwMode="auto">
          <a:xfrm>
            <a:off x="1876424" y="1708775"/>
            <a:ext cx="879157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در پایتون</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دیکشنری</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(Dictionary)</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ساختاری داده‌ای است که اطلاعات را به صورت</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جفت‌های کلید-مقدار</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(key-value)</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ذخیره می‌کند. برای تعریف دیکشنری از آکولاد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استفاده می‌شود و می‌توان با مشخص‌کردن کلید، به مقدار متناظر دسترسی یافت یا آن را ویرایش کرد. همچنین امکان</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افزودن یا حذف</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عناصر با استفاده از دستوراتی مانند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dict</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a:t>
            </a:r>
            <a:r>
              <a:rPr kumimoji="0" lang="en-US" alt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new_key</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 = value</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یا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del </a:t>
            </a:r>
            <a:r>
              <a:rPr kumimoji="0" lang="en-US" alt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dict</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["key"]</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وجود دارد</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از متدهای پرکاربرد دیکشنری می‌توان به</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keys()</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برای دریافت کلیدها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values()</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 ب</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رای مقادیر</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items()</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رای جفت‌ها و</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get()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برای دسترسی ایمن به مقادیر اشاره کرد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rPr>
              <a:t>.</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مجموعه</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(Set)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نیز یکی دیگر از ساختارهای داده‌ای مهم در پایتون است که تنها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عناصر یکتا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را نگهداری می‌کند و برای حذف تکرارها یا انجام عملیات ریاضی روی داده‌ها بسیار مفید است. عملیات‌هایی مانند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اتحاد</a:t>
            </a:r>
            <a:r>
              <a:rPr kumimoji="0" lang="fa-IR"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اشتراک</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&amp;</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fa-IR"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 و</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 تفاوت</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از مهم‌ترین ویژگی‌های این ساختار هستند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در پروژه‌های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هوش مصنوعی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دیکشنری‌ها معمولاً برای نگهداری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پارامترهای مدل‌ها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یا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تنظیمات الگوریتم‌ها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استفاده می‌شوند، در حالی که مجموعه‌ها برای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حذف داده‌های تکراری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یا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تحلیل داده‌های یکتا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کاربرد دارند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a:t>
            </a:r>
          </a:p>
        </p:txBody>
      </p:sp>
    </p:spTree>
    <p:extLst>
      <p:ext uri="{BB962C8B-B14F-4D97-AF65-F5344CB8AC3E}">
        <p14:creationId xmlns:p14="http://schemas.microsoft.com/office/powerpoint/2010/main" val="2652974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1" y="512762"/>
            <a:ext cx="8791575" cy="540182"/>
          </a:xfrm>
        </p:spPr>
        <p:txBody>
          <a:bodyPr>
            <a:noAutofit/>
          </a:bodyPr>
          <a:lstStyle/>
          <a:p>
            <a:pPr algn="ctr" rtl="1"/>
            <a:r>
              <a:rPr lang="fa-IR" sz="3600" b="1" dirty="0">
                <a:effectLst>
                  <a:outerShdw blurRad="38100" dist="38100" dir="2700000" algn="tl">
                    <a:srgbClr val="000000">
                      <a:alpha val="43137"/>
                    </a:srgbClr>
                  </a:outerShdw>
                </a:effectLst>
              </a:rPr>
              <a:t>راه اندازی محیط </a:t>
            </a:r>
            <a:r>
              <a:rPr lang="fa-IR" sz="3600" b="1" dirty="0" smtClean="0">
                <a:effectLst>
                  <a:outerShdw blurRad="38100" dist="38100" dir="2700000" algn="tl">
                    <a:srgbClr val="000000">
                      <a:alpha val="43137"/>
                    </a:srgbClr>
                  </a:outerShdw>
                </a:effectLst>
              </a:rPr>
              <a:t>مجازی و نامپای (</a:t>
            </a:r>
            <a:r>
              <a:rPr lang="en-US" sz="3600" b="1" dirty="0" err="1" smtClean="0">
                <a:effectLst>
                  <a:outerShdw blurRad="38100" dist="38100" dir="2700000" algn="tl">
                    <a:srgbClr val="000000">
                      <a:alpha val="43137"/>
                    </a:srgbClr>
                  </a:outerShdw>
                </a:effectLst>
              </a:rPr>
              <a:t>Numpy</a:t>
            </a:r>
            <a:r>
              <a:rPr lang="fa-IR" sz="3600" b="1" dirty="0" smtClean="0">
                <a:effectLst>
                  <a:outerShdw blurRad="38100" dist="38100" dir="2700000" algn="tl">
                    <a:srgbClr val="000000">
                      <a:alpha val="43137"/>
                    </a:srgbClr>
                  </a:outerShdw>
                </a:effectLst>
              </a:rPr>
              <a:t>)</a:t>
            </a:r>
            <a:endParaRPr lang="en-US" sz="3600" b="1" dirty="0">
              <a:effectLst>
                <a:outerShdw blurRad="38100" dist="38100" dir="2700000" algn="tl">
                  <a:srgbClr val="000000">
                    <a:alpha val="43137"/>
                  </a:srgbClr>
                </a:outerShdw>
              </a:effectLst>
            </a:endParaRPr>
          </a:p>
        </p:txBody>
      </p:sp>
      <p:sp>
        <p:nvSpPr>
          <p:cNvPr id="8" name="Rectangle 3"/>
          <p:cNvSpPr>
            <a:spLocks noChangeArrowheads="1"/>
          </p:cNvSpPr>
          <p:nvPr/>
        </p:nvSpPr>
        <p:spPr bwMode="auto">
          <a:xfrm>
            <a:off x="1849712" y="1324914"/>
            <a:ext cx="8844992"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راه‌اندازی محیط مجازی</a:t>
            </a:r>
            <a:r>
              <a:rPr kumimoji="0" lang="fa-IR"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(Virtual Environment)</a:t>
            </a:r>
            <a:endParaRPr kumimoji="0" lang="fa-IR" alt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r>
            <a:br>
              <a:rPr kumimoji="0" lang="en-US" altLang="en-US" sz="24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b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محیط‌های مجازی به توسعه‌دهندگان این امکان را می‌دهند که پروژه‌های مختلف را با نسخه‌های متفاوت کتابخانه‌ها و وابستگی‌ها به‌صورت جداگانه مدیریت کنند، بدون تداخل میان آن‌ها. ابزارهای رایج این کار شامل</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7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venv</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و</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7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virtualenv</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fa-IR"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هستند. برای ایجاد محیط مجازی، از دستور</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python -m </a:t>
            </a:r>
            <a:r>
              <a:rPr kumimoji="0" lang="en-US" altLang="en-US" sz="17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venv</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 </a:t>
            </a:r>
            <a:r>
              <a:rPr kumimoji="0" lang="en-US" altLang="en-US" sz="17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env_name</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استفاده می‌شود. سپس بسته به سیستم‌عامل، محیط مجازی فعال شده و کتابخانه‌های مورد نیاز با</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pip</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نصب می‌شوند. این روش باعث می‌شود پروژه‌ها به‌صورت ایزوله و با کنترل کامل روی وابستگی‌ها اجرا شوند</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endPar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p:txBody>
      </p:sp>
      <p:sp>
        <p:nvSpPr>
          <p:cNvPr id="9" name="Rectangle 4"/>
          <p:cNvSpPr>
            <a:spLocks noGrp="1" noChangeArrowheads="1"/>
          </p:cNvSpPr>
          <p:nvPr>
            <p:ph type="subTitle" idx="1"/>
          </p:nvPr>
        </p:nvSpPr>
        <p:spPr bwMode="auto">
          <a:xfrm>
            <a:off x="1876420" y="3674377"/>
            <a:ext cx="881828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1" i="0" u="none" strike="noStrike" cap="none" normalizeH="0" baseline="0" dirty="0" smtClean="0">
                <a:ln>
                  <a:noFill/>
                </a:ln>
                <a:solidFill>
                  <a:schemeClr val="tx1"/>
                </a:solidFill>
                <a:latin typeface="Arial" panose="020B0604020202020204" pitchFamily="34" charset="0"/>
                <a:cs typeface="+mj-cs"/>
              </a:rPr>
              <a:t>آشنایی با آرایه‌های یک‌بعدی در</a:t>
            </a:r>
            <a:r>
              <a:rPr kumimoji="0" lang="en-US" altLang="en-US" b="1" i="0" u="none" strike="noStrike" cap="none" normalizeH="0" baseline="0" dirty="0" smtClean="0">
                <a:ln>
                  <a:noFill/>
                </a:ln>
                <a:solidFill>
                  <a:schemeClr val="tx1"/>
                </a:solidFill>
                <a:latin typeface="Arial" panose="020B0604020202020204" pitchFamily="34" charset="0"/>
                <a:cs typeface="+mj-cs"/>
              </a:rPr>
              <a:t> </a:t>
            </a:r>
            <a:r>
              <a:rPr kumimoji="0" lang="en-US" altLang="en-US" b="1" i="0" u="none" strike="noStrike" cap="none" normalizeH="0" baseline="0" dirty="0" err="1" smtClean="0">
                <a:ln>
                  <a:noFill/>
                </a:ln>
                <a:solidFill>
                  <a:schemeClr val="tx1"/>
                </a:solidFill>
                <a:latin typeface="Arial" panose="020B0604020202020204" pitchFamily="34" charset="0"/>
                <a:cs typeface="+mj-cs"/>
              </a:rPr>
              <a:t>NumPy</a:t>
            </a:r>
            <a:endParaRPr kumimoji="0" lang="fa-IR" altLang="en-US" b="1" i="0" u="none" strike="noStrike" cap="none" normalizeH="0" baseline="0" dirty="0" smtClean="0">
              <a:ln>
                <a:noFill/>
              </a:ln>
              <a:solidFill>
                <a:schemeClr val="tx1"/>
              </a:solidFill>
              <a:latin typeface="Arial" panose="020B0604020202020204" pitchFamily="34" charset="0"/>
              <a:cs typeface="+mj-cs"/>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smtClean="0">
                <a:ln>
                  <a:noFill/>
                </a:ln>
                <a:solidFill>
                  <a:schemeClr val="tx1"/>
                </a:solidFill>
                <a:latin typeface="Arial" panose="020B0604020202020204" pitchFamily="34" charset="0"/>
                <a:cs typeface="+mj-cs"/>
              </a:rPr>
              <a:t/>
            </a:r>
            <a:br>
              <a:rPr kumimoji="0" lang="en-US" altLang="en-US" sz="1700" b="0" i="0" u="none" strike="noStrike" cap="none" normalizeH="0" baseline="0" dirty="0" smtClean="0">
                <a:ln>
                  <a:noFill/>
                </a:ln>
                <a:solidFill>
                  <a:schemeClr val="tx1"/>
                </a:solidFill>
                <a:latin typeface="Arial" panose="020B0604020202020204" pitchFamily="34" charset="0"/>
                <a:cs typeface="+mj-cs"/>
              </a:rPr>
            </a:br>
            <a:r>
              <a:rPr kumimoji="0" lang="en-US" altLang="en-US" sz="1700" b="0" i="0" u="none" strike="noStrike" cap="none" normalizeH="0" baseline="0" dirty="0" err="1" smtClean="0">
                <a:ln>
                  <a:noFill/>
                </a:ln>
                <a:solidFill>
                  <a:schemeClr val="tx1"/>
                </a:solidFill>
                <a:latin typeface="Arial" panose="020B0604020202020204" pitchFamily="34" charset="0"/>
                <a:cs typeface="+mj-cs"/>
              </a:rPr>
              <a:t>NumPy</a:t>
            </a:r>
            <a:r>
              <a:rPr kumimoji="0" lang="en-US" altLang="en-US" sz="1700" b="0" i="0" u="none" strike="noStrike" cap="none" normalizeH="0" baseline="0" dirty="0" smtClean="0">
                <a:ln>
                  <a:noFill/>
                </a:ln>
                <a:solidFill>
                  <a:schemeClr val="tx1"/>
                </a:solidFill>
                <a:latin typeface="Arial" panose="020B0604020202020204" pitchFamily="34" charset="0"/>
                <a:cs typeface="+mj-cs"/>
              </a:rPr>
              <a:t> </a:t>
            </a:r>
            <a:r>
              <a:rPr kumimoji="0" lang="fa-IR" altLang="en-US" sz="1700" b="0" i="0" u="none" strike="noStrike" cap="none" normalizeH="0" baseline="0" dirty="0" smtClean="0">
                <a:ln>
                  <a:noFill/>
                </a:ln>
                <a:solidFill>
                  <a:schemeClr val="tx1"/>
                </a:solidFill>
                <a:latin typeface="Arial" panose="020B0604020202020204" pitchFamily="34" charset="0"/>
                <a:cs typeface="+mj-cs"/>
              </a:rPr>
              <a:t> ی</a:t>
            </a:r>
            <a:r>
              <a:rPr kumimoji="0" lang="ar-SA" altLang="en-US" sz="1700" b="0" i="0" u="none" strike="noStrike" cap="none" normalizeH="0" baseline="0" dirty="0" smtClean="0">
                <a:ln>
                  <a:noFill/>
                </a:ln>
                <a:solidFill>
                  <a:schemeClr val="tx1"/>
                </a:solidFill>
                <a:latin typeface="Arial" panose="020B0604020202020204" pitchFamily="34" charset="0"/>
                <a:cs typeface="+mj-cs"/>
              </a:rPr>
              <a:t>ک کتابخانه قدرتمند برای محاسبات عددی در پایتون است که امکان ایجاد، مدیریت و انجام عملیات ریاضی روی آرایه‌ها و ماتریس‌ها را فراهم می‌کند. آرایه‌های یک‌بعدی با استفاده از تابع</a:t>
            </a:r>
            <a:r>
              <a:rPr kumimoji="0" lang="en-US" altLang="en-US" sz="1700" b="0" i="0" u="none" strike="noStrike" cap="none" normalizeH="0" baseline="0" dirty="0" smtClean="0">
                <a:ln>
                  <a:noFill/>
                </a:ln>
                <a:solidFill>
                  <a:schemeClr val="tx1"/>
                </a:solidFill>
                <a:latin typeface="Arial" panose="020B0604020202020204" pitchFamily="34" charset="0"/>
                <a:cs typeface="+mj-cs"/>
              </a:rPr>
              <a:t> </a:t>
            </a:r>
            <a:r>
              <a:rPr kumimoji="0" lang="en-US" altLang="en-US" sz="1700" b="0" i="0" u="none" strike="noStrike" cap="none" normalizeH="0" baseline="0" dirty="0" err="1" smtClean="0">
                <a:ln>
                  <a:noFill/>
                </a:ln>
                <a:solidFill>
                  <a:schemeClr val="tx1"/>
                </a:solidFill>
                <a:latin typeface="Arial Unicode MS" panose="020B0604020202020204" pitchFamily="34" charset="-128"/>
                <a:cs typeface="+mj-cs"/>
              </a:rPr>
              <a:t>numpy.array</a:t>
            </a:r>
            <a:r>
              <a:rPr kumimoji="0" lang="en-US" altLang="en-US" sz="1700" b="0" i="0" u="none" strike="noStrike" cap="none" normalizeH="0" baseline="0" dirty="0" smtClean="0">
                <a:ln>
                  <a:noFill/>
                </a:ln>
                <a:solidFill>
                  <a:schemeClr val="tx1"/>
                </a:solidFill>
                <a:latin typeface="Arial Unicode MS" panose="020B0604020202020204" pitchFamily="34" charset="-128"/>
                <a:cs typeface="+mj-cs"/>
              </a:rPr>
              <a:t>()</a:t>
            </a:r>
            <a:r>
              <a:rPr kumimoji="0" lang="en-US" altLang="en-US" sz="1700" b="0" i="0" u="none" strike="noStrike" cap="none" normalizeH="0" baseline="0" dirty="0" smtClean="0">
                <a:ln>
                  <a:noFill/>
                </a:ln>
                <a:solidFill>
                  <a:schemeClr val="tx1"/>
                </a:solidFill>
                <a:cs typeface="+mj-cs"/>
              </a:rPr>
              <a:t> </a:t>
            </a:r>
            <a:r>
              <a:rPr kumimoji="0" lang="ar-SA" altLang="en-US" sz="1700" b="0" i="0" u="none" strike="noStrike" cap="none" normalizeH="0" baseline="0" dirty="0" smtClean="0">
                <a:ln>
                  <a:noFill/>
                </a:ln>
                <a:solidFill>
                  <a:schemeClr val="tx1"/>
                </a:solidFill>
                <a:cs typeface="+mj-cs"/>
              </a:rPr>
              <a:t>تعریف می‌شوند و به‌عنوان ساختاری بهینه‌تر نسبت به لیست‌ها، عملیات محاسباتی را با سرعت و کارایی بیشتری انجام می‌دهند</a:t>
            </a:r>
            <a:r>
              <a:rPr kumimoji="0" lang="en-US" altLang="en-US" sz="1700" b="0" i="0" u="none" strike="noStrike" cap="none" normalizeH="0" baseline="0" dirty="0" smtClean="0">
                <a:ln>
                  <a:noFill/>
                </a:ln>
                <a:solidFill>
                  <a:schemeClr val="tx1"/>
                </a:solidFill>
                <a:cs typeface="+mj-cs"/>
              </a:rPr>
              <a:t>.</a:t>
            </a:r>
            <a:r>
              <a:rPr kumimoji="0" lang="en-US" altLang="en-US" sz="1700" b="0" i="0" u="none" strike="noStrike" cap="none" normalizeH="0" baseline="0" dirty="0" smtClean="0">
                <a:ln>
                  <a:noFill/>
                </a:ln>
                <a:solidFill>
                  <a:schemeClr val="tx1"/>
                </a:solidFill>
                <a:latin typeface="Arial" panose="020B0604020202020204" pitchFamily="34" charset="0"/>
                <a:cs typeface="+mj-cs"/>
              </a:rPr>
              <a:t/>
            </a:r>
            <a:br>
              <a:rPr kumimoji="0" lang="en-US" altLang="en-US" sz="1700" b="0" i="0" u="none" strike="noStrike" cap="none" normalizeH="0" baseline="0" dirty="0" smtClean="0">
                <a:ln>
                  <a:noFill/>
                </a:ln>
                <a:solidFill>
                  <a:schemeClr val="tx1"/>
                </a:solidFill>
                <a:latin typeface="Arial" panose="020B0604020202020204" pitchFamily="34" charset="0"/>
                <a:cs typeface="+mj-cs"/>
              </a:rPr>
            </a:br>
            <a:r>
              <a:rPr kumimoji="0" lang="ar-SA" altLang="en-US" sz="1700" b="0" i="0" u="none" strike="noStrike" cap="none" normalizeH="0" baseline="0" dirty="0" smtClean="0">
                <a:ln>
                  <a:noFill/>
                </a:ln>
                <a:solidFill>
                  <a:schemeClr val="tx1"/>
                </a:solidFill>
                <a:latin typeface="Arial" panose="020B0604020202020204" pitchFamily="34" charset="0"/>
                <a:cs typeface="+mj-cs"/>
              </a:rPr>
              <a:t>عملیات پایه مانند جمع، تفریق، ضرب و تقسیم به صورت المان به المان روی آرایه‌ها قابل انجام است که در پردازش داده‌ها و الگوریتم‌های یادگیری ماشین اهمیت فراوانی دارد</a:t>
            </a:r>
            <a:r>
              <a:rPr kumimoji="0" lang="en-US" altLang="en-US" sz="1700" b="0" i="0" u="none" strike="noStrike" cap="none" normalizeH="0" baseline="0" dirty="0" smtClean="0">
                <a:ln>
                  <a:noFill/>
                </a:ln>
                <a:solidFill>
                  <a:schemeClr val="tx1"/>
                </a:solidFill>
                <a:latin typeface="Arial" panose="020B0604020202020204" pitchFamily="34" charset="0"/>
                <a:cs typeface="+mj-cs"/>
              </a:rPr>
              <a:t>.</a:t>
            </a:r>
            <a:br>
              <a:rPr kumimoji="0" lang="en-US" altLang="en-US" sz="1700" b="0" i="0" u="none" strike="noStrike" cap="none" normalizeH="0" baseline="0" dirty="0" smtClean="0">
                <a:ln>
                  <a:noFill/>
                </a:ln>
                <a:solidFill>
                  <a:schemeClr val="tx1"/>
                </a:solidFill>
                <a:latin typeface="Arial" panose="020B0604020202020204" pitchFamily="34" charset="0"/>
                <a:cs typeface="+mj-cs"/>
              </a:rPr>
            </a:br>
            <a:r>
              <a:rPr kumimoji="0" lang="ar-SA" altLang="en-US" sz="1700" b="0" i="0" u="none" strike="noStrike" cap="none" normalizeH="0" baseline="0" dirty="0" smtClean="0">
                <a:ln>
                  <a:noFill/>
                </a:ln>
                <a:solidFill>
                  <a:schemeClr val="tx1"/>
                </a:solidFill>
                <a:latin typeface="Arial" panose="020B0604020202020204" pitchFamily="34" charset="0"/>
                <a:cs typeface="+mj-cs"/>
              </a:rPr>
              <a:t>در حوزه هوش مصنوعی، آرایه‌های</a:t>
            </a:r>
            <a:r>
              <a:rPr kumimoji="0" lang="en-US" altLang="en-US" sz="1700" b="0" i="0" u="none" strike="noStrike" cap="none" normalizeH="0" baseline="0" dirty="0" smtClean="0">
                <a:ln>
                  <a:noFill/>
                </a:ln>
                <a:solidFill>
                  <a:schemeClr val="tx1"/>
                </a:solidFill>
                <a:latin typeface="Arial" panose="020B0604020202020204" pitchFamily="34" charset="0"/>
                <a:cs typeface="+mj-cs"/>
              </a:rPr>
              <a:t> </a:t>
            </a:r>
            <a:r>
              <a:rPr kumimoji="0" lang="en-US" altLang="en-US" sz="1700" b="0" i="0" u="none" strike="noStrike" cap="none" normalizeH="0" baseline="0" dirty="0" err="1" smtClean="0">
                <a:ln>
                  <a:noFill/>
                </a:ln>
                <a:solidFill>
                  <a:schemeClr val="tx1"/>
                </a:solidFill>
                <a:latin typeface="Arial" panose="020B0604020202020204" pitchFamily="34" charset="0"/>
                <a:cs typeface="+mj-cs"/>
              </a:rPr>
              <a:t>NumPy</a:t>
            </a:r>
            <a:r>
              <a:rPr kumimoji="0" lang="en-US" altLang="en-US" sz="1700" b="0" i="0" u="none" strike="noStrike" cap="none" normalizeH="0" baseline="0" dirty="0" smtClean="0">
                <a:ln>
                  <a:noFill/>
                </a:ln>
                <a:solidFill>
                  <a:schemeClr val="tx1"/>
                </a:solidFill>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latin typeface="Arial" panose="020B0604020202020204" pitchFamily="34" charset="0"/>
                <a:cs typeface="+mj-cs"/>
              </a:rPr>
              <a:t>نقش کلیدی در نگهداری داده‌های عددی، پیش‌پردازش داده‌ها و ورودی به مدل‌های یادگیری ماشین ایفا می‌کنند و پایه بسیاری از کتابخانه‌های پیشرفته‌تر مانند</a:t>
            </a:r>
            <a:r>
              <a:rPr kumimoji="0" lang="en-US" altLang="en-US" sz="1700" b="0" i="0" u="none" strike="noStrike" cap="none" normalizeH="0" baseline="0" dirty="0" smtClean="0">
                <a:ln>
                  <a:noFill/>
                </a:ln>
                <a:solidFill>
                  <a:schemeClr val="tx1"/>
                </a:solidFill>
                <a:latin typeface="Arial" panose="020B0604020202020204" pitchFamily="34" charset="0"/>
                <a:cs typeface="+mj-cs"/>
              </a:rPr>
              <a:t> </a:t>
            </a:r>
            <a:r>
              <a:rPr kumimoji="0" lang="en-US" altLang="en-US" sz="1700" b="0" i="0" u="none" strike="noStrike" cap="none" normalizeH="0" baseline="0" dirty="0" err="1" smtClean="0">
                <a:ln>
                  <a:noFill/>
                </a:ln>
                <a:solidFill>
                  <a:schemeClr val="tx1"/>
                </a:solidFill>
                <a:latin typeface="Arial" panose="020B0604020202020204" pitchFamily="34" charset="0"/>
                <a:cs typeface="+mj-cs"/>
              </a:rPr>
              <a:t>TensorFlow</a:t>
            </a:r>
            <a:r>
              <a:rPr kumimoji="0" lang="en-US" altLang="en-US" sz="1700" b="0" i="0" u="none" strike="noStrike" cap="none" normalizeH="0" baseline="0" dirty="0" smtClean="0">
                <a:ln>
                  <a:noFill/>
                </a:ln>
                <a:solidFill>
                  <a:schemeClr val="tx1"/>
                </a:solidFill>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latin typeface="Arial" panose="020B0604020202020204" pitchFamily="34" charset="0"/>
                <a:cs typeface="+mj-cs"/>
              </a:rPr>
              <a:t>و</a:t>
            </a:r>
            <a:r>
              <a:rPr kumimoji="0" lang="en-US" altLang="en-US" sz="1700" b="0" i="0" u="none" strike="noStrike" cap="none" normalizeH="0" baseline="0" dirty="0" smtClean="0">
                <a:ln>
                  <a:noFill/>
                </a:ln>
                <a:solidFill>
                  <a:schemeClr val="tx1"/>
                </a:solidFill>
                <a:latin typeface="Arial" panose="020B0604020202020204" pitchFamily="34" charset="0"/>
                <a:cs typeface="+mj-cs"/>
              </a:rPr>
              <a:t> </a:t>
            </a:r>
            <a:r>
              <a:rPr kumimoji="0" lang="en-US" altLang="en-US" sz="1700" b="0" i="0" u="none" strike="noStrike" cap="none" normalizeH="0" baseline="0" dirty="0" err="1" smtClean="0">
                <a:ln>
                  <a:noFill/>
                </a:ln>
                <a:solidFill>
                  <a:schemeClr val="tx1"/>
                </a:solidFill>
                <a:latin typeface="Arial" panose="020B0604020202020204" pitchFamily="34" charset="0"/>
                <a:cs typeface="+mj-cs"/>
              </a:rPr>
              <a:t>PyTorch</a:t>
            </a:r>
            <a:r>
              <a:rPr kumimoji="0" lang="en-US" altLang="en-US" sz="1700" b="0" i="0" u="none" strike="noStrike" cap="none" normalizeH="0" baseline="0" dirty="0" smtClean="0">
                <a:ln>
                  <a:noFill/>
                </a:ln>
                <a:solidFill>
                  <a:schemeClr val="tx1"/>
                </a:solidFill>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latin typeface="Arial" panose="020B0604020202020204" pitchFamily="34" charset="0"/>
                <a:cs typeface="+mj-cs"/>
              </a:rPr>
              <a:t>هستند</a:t>
            </a:r>
            <a:r>
              <a:rPr kumimoji="0" lang="en-US" altLang="en-US" sz="1700" b="0" i="0" u="none" strike="noStrike" cap="none" normalizeH="0" baseline="0" dirty="0" smtClean="0">
                <a:ln>
                  <a:noFill/>
                </a:ln>
                <a:solidFill>
                  <a:schemeClr val="tx1"/>
                </a:solidFill>
                <a:latin typeface="Arial" panose="020B0604020202020204" pitchFamily="34" charset="0"/>
                <a:cs typeface="+mj-cs"/>
              </a:rPr>
              <a:t>. </a:t>
            </a:r>
          </a:p>
        </p:txBody>
      </p:sp>
    </p:spTree>
    <p:extLst>
      <p:ext uri="{BB962C8B-B14F-4D97-AF65-F5344CB8AC3E}">
        <p14:creationId xmlns:p14="http://schemas.microsoft.com/office/powerpoint/2010/main" val="1548171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480291"/>
            <a:ext cx="8791575" cy="609600"/>
          </a:xfrm>
        </p:spPr>
        <p:txBody>
          <a:bodyPr>
            <a:noAutofit/>
          </a:bodyPr>
          <a:lstStyle/>
          <a:p>
            <a:pPr algn="ctr" rtl="1"/>
            <a:r>
              <a:rPr lang="fa-IR" sz="3600" b="1" dirty="0">
                <a:effectLst>
                  <a:outerShdw blurRad="38100" dist="38100" dir="2700000" algn="tl">
                    <a:srgbClr val="000000">
                      <a:alpha val="43137"/>
                    </a:srgbClr>
                  </a:outerShdw>
                </a:effectLst>
              </a:rPr>
              <a:t>راه اندازی محیط مجازی و کتابخانه</a:t>
            </a:r>
            <a:r>
              <a:rPr lang="fa-IR"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Numpy</a:t>
            </a:r>
            <a:endParaRPr lang="en-US" sz="3600" dirty="0"/>
          </a:p>
        </p:txBody>
      </p:sp>
      <p:sp>
        <p:nvSpPr>
          <p:cNvPr id="3" name="Subtitle 2"/>
          <p:cNvSpPr>
            <a:spLocks noGrp="1"/>
          </p:cNvSpPr>
          <p:nvPr>
            <p:ph type="subTitle" idx="1"/>
          </p:nvPr>
        </p:nvSpPr>
        <p:spPr>
          <a:xfrm>
            <a:off x="1876424" y="1237673"/>
            <a:ext cx="8791575" cy="4784437"/>
          </a:xfrm>
        </p:spPr>
        <p:txBody>
          <a:bodyPr>
            <a:noAutofit/>
          </a:bodyPr>
          <a:lstStyle/>
          <a:p>
            <a:pPr algn="r" rtl="1"/>
            <a:r>
              <a:rPr lang="fa-IR" sz="1700" dirty="0">
                <a:solidFill>
                  <a:schemeClr val="tx1"/>
                </a:solidFill>
                <a:effectLst>
                  <a:outerShdw blurRad="38100" dist="38100" dir="2700000" algn="tl">
                    <a:srgbClr val="000000">
                      <a:alpha val="43137"/>
                    </a:srgbClr>
                  </a:outerShdw>
                </a:effectLst>
                <a:cs typeface="+mj-cs"/>
              </a:rPr>
              <a:t>در پروژه‌های پایتون </a:t>
            </a:r>
            <a:r>
              <a:rPr lang="fa-IR" sz="1700" dirty="0" smtClean="0">
                <a:solidFill>
                  <a:schemeClr val="tx1"/>
                </a:solidFill>
                <a:effectLst>
                  <a:outerShdw blurRad="38100" dist="38100" dir="2700000" algn="tl">
                    <a:srgbClr val="000000">
                      <a:alpha val="43137"/>
                    </a:srgbClr>
                  </a:outerShdw>
                </a:effectLst>
                <a:cs typeface="+mj-cs"/>
              </a:rPr>
              <a:t>به‌ ویژه </a:t>
            </a:r>
            <a:r>
              <a:rPr lang="fa-IR" sz="1700" dirty="0">
                <a:solidFill>
                  <a:schemeClr val="tx1"/>
                </a:solidFill>
                <a:effectLst>
                  <a:outerShdw blurRad="38100" dist="38100" dir="2700000" algn="tl">
                    <a:srgbClr val="000000">
                      <a:alpha val="43137"/>
                    </a:srgbClr>
                  </a:outerShdw>
                </a:effectLst>
                <a:cs typeface="+mj-cs"/>
              </a:rPr>
              <a:t>در زمینه‌هایی مانند علم داده و هوش مصنوعی، استفاده از محیط‌های </a:t>
            </a:r>
            <a:r>
              <a:rPr lang="fa-IR" sz="1700" dirty="0" smtClean="0">
                <a:solidFill>
                  <a:schemeClr val="tx1"/>
                </a:solidFill>
                <a:effectLst>
                  <a:outerShdw blurRad="38100" dist="38100" dir="2700000" algn="tl">
                    <a:srgbClr val="000000">
                      <a:alpha val="43137"/>
                    </a:srgbClr>
                  </a:outerShdw>
                </a:effectLst>
                <a:cs typeface="+mj-cs"/>
              </a:rPr>
              <a:t>مجازی</a:t>
            </a:r>
            <a:r>
              <a:rPr lang="en-US" sz="1700" dirty="0" smtClean="0">
                <a:solidFill>
                  <a:schemeClr val="tx1"/>
                </a:solidFill>
                <a:effectLst>
                  <a:outerShdw blurRad="38100" dist="38100" dir="2700000" algn="tl">
                    <a:srgbClr val="000000">
                      <a:alpha val="43137"/>
                    </a:srgbClr>
                  </a:outerShdw>
                </a:effectLst>
                <a:cs typeface="+mj-cs"/>
              </a:rPr>
              <a:t>Virtual Environments </a:t>
            </a:r>
            <a:r>
              <a:rPr lang="fa-IR" sz="1700" dirty="0" smtClean="0">
                <a:solidFill>
                  <a:schemeClr val="tx1"/>
                </a:solidFill>
                <a:effectLst>
                  <a:outerShdw blurRad="38100" dist="38100" dir="2700000" algn="tl">
                    <a:srgbClr val="000000">
                      <a:alpha val="43137"/>
                    </a:srgbClr>
                  </a:outerShdw>
                </a:effectLst>
                <a:cs typeface="+mj-cs"/>
              </a:rPr>
              <a:t> اهمیت </a:t>
            </a:r>
            <a:r>
              <a:rPr lang="fa-IR" sz="1700" dirty="0">
                <a:solidFill>
                  <a:schemeClr val="tx1"/>
                </a:solidFill>
                <a:effectLst>
                  <a:outerShdw blurRad="38100" dist="38100" dir="2700000" algn="tl">
                    <a:srgbClr val="000000">
                      <a:alpha val="43137"/>
                    </a:srgbClr>
                  </a:outerShdw>
                </a:effectLst>
                <a:cs typeface="+mj-cs"/>
              </a:rPr>
              <a:t>زیادی دارد. این محیط‌ها به ما امکان می‌دهند تا کتابخانه‌ها و وابستگی‌های هر پروژه را به‌صورت جداگانه مدیریت کنیم و از تداخل بین نسخه‌ها جلوگیری کنیم.</a:t>
            </a:r>
          </a:p>
          <a:p>
            <a:pPr algn="r" rtl="1"/>
            <a:r>
              <a:rPr lang="fa-IR" sz="1700" dirty="0">
                <a:solidFill>
                  <a:schemeClr val="tx1"/>
                </a:solidFill>
                <a:effectLst>
                  <a:outerShdw blurRad="38100" dist="38100" dir="2700000" algn="tl">
                    <a:srgbClr val="000000">
                      <a:alpha val="43137"/>
                    </a:srgbClr>
                  </a:outerShdw>
                </a:effectLst>
                <a:cs typeface="+mj-cs"/>
              </a:rPr>
              <a:t>برای راه‌اندازی یک محیط مجازی، ابتدا آن را ایجاد کرده و بسته به سیستم‌عامل، آن را فعال می‌کنیم. پس از فعال‌سازی محیط، باید بسته‌های مورد نیاز مانند </a:t>
            </a:r>
            <a:r>
              <a:rPr lang="en-US" sz="1700" dirty="0" err="1">
                <a:solidFill>
                  <a:schemeClr val="tx1"/>
                </a:solidFill>
                <a:effectLst>
                  <a:outerShdw blurRad="38100" dist="38100" dir="2700000" algn="tl">
                    <a:srgbClr val="000000">
                      <a:alpha val="43137"/>
                    </a:srgbClr>
                  </a:outerShdw>
                </a:effectLst>
                <a:cs typeface="+mj-cs"/>
              </a:rPr>
              <a:t>Jupyter</a:t>
            </a:r>
            <a:r>
              <a:rPr lang="en-US" sz="1700" dirty="0">
                <a:solidFill>
                  <a:schemeClr val="tx1"/>
                </a:solidFill>
                <a:effectLst>
                  <a:outerShdw blurRad="38100" dist="38100" dir="2700000" algn="tl">
                    <a:srgbClr val="000000">
                      <a:alpha val="43137"/>
                    </a:srgbClr>
                  </a:outerShdw>
                </a:effectLst>
                <a:cs typeface="+mj-cs"/>
              </a:rPr>
              <a:t> </a:t>
            </a:r>
            <a:r>
              <a:rPr lang="fa-IR" sz="1700" dirty="0" smtClean="0">
                <a:solidFill>
                  <a:schemeClr val="tx1"/>
                </a:solidFill>
                <a:effectLst>
                  <a:outerShdw blurRad="38100" dist="38100" dir="2700000" algn="tl">
                    <a:srgbClr val="000000">
                      <a:alpha val="43137"/>
                    </a:srgbClr>
                  </a:outerShdw>
                </a:effectLst>
                <a:cs typeface="+mj-cs"/>
              </a:rPr>
              <a:t> و</a:t>
            </a:r>
            <a:r>
              <a:rPr lang="en-US" sz="1700" dirty="0" err="1" smtClean="0">
                <a:solidFill>
                  <a:schemeClr val="tx1"/>
                </a:solidFill>
                <a:effectLst>
                  <a:outerShdw blurRad="38100" dist="38100" dir="2700000" algn="tl">
                    <a:srgbClr val="000000">
                      <a:alpha val="43137"/>
                    </a:srgbClr>
                  </a:outerShdw>
                </a:effectLst>
                <a:cs typeface="+mj-cs"/>
              </a:rPr>
              <a:t>ipykernel</a:t>
            </a:r>
            <a:r>
              <a:rPr lang="en-US" sz="1700" dirty="0" smtClean="0">
                <a:solidFill>
                  <a:schemeClr val="tx1"/>
                </a:solidFill>
                <a:effectLst>
                  <a:outerShdw blurRad="38100" dist="38100" dir="2700000" algn="tl">
                    <a:srgbClr val="000000">
                      <a:alpha val="43137"/>
                    </a:srgbClr>
                  </a:outerShdw>
                </a:effectLst>
                <a:cs typeface="+mj-cs"/>
              </a:rPr>
              <a:t> </a:t>
            </a:r>
            <a:r>
              <a:rPr lang="fa-IR" sz="1700" dirty="0" smtClean="0">
                <a:solidFill>
                  <a:schemeClr val="tx1"/>
                </a:solidFill>
                <a:effectLst>
                  <a:outerShdw blurRad="38100" dist="38100" dir="2700000" algn="tl">
                    <a:srgbClr val="000000">
                      <a:alpha val="43137"/>
                    </a:srgbClr>
                  </a:outerShdw>
                </a:effectLst>
                <a:cs typeface="+mj-cs"/>
              </a:rPr>
              <a:t> را </a:t>
            </a:r>
            <a:r>
              <a:rPr lang="fa-IR" sz="1700" dirty="0">
                <a:solidFill>
                  <a:schemeClr val="tx1"/>
                </a:solidFill>
                <a:effectLst>
                  <a:outerShdw blurRad="38100" dist="38100" dir="2700000" algn="tl">
                    <a:srgbClr val="000000">
                      <a:alpha val="43137"/>
                    </a:srgbClr>
                  </a:outerShdw>
                </a:effectLst>
                <a:cs typeface="+mj-cs"/>
              </a:rPr>
              <a:t>در آن نصب کنیم. سپس محیط مجازی را به‌عنوان یک کرنل جدید به لیست کرنل‌های </a:t>
            </a:r>
            <a:r>
              <a:rPr lang="en-US" sz="1700" dirty="0" err="1">
                <a:solidFill>
                  <a:schemeClr val="tx1"/>
                </a:solidFill>
                <a:effectLst>
                  <a:outerShdw blurRad="38100" dist="38100" dir="2700000" algn="tl">
                    <a:srgbClr val="000000">
                      <a:alpha val="43137"/>
                    </a:srgbClr>
                  </a:outerShdw>
                </a:effectLst>
                <a:cs typeface="+mj-cs"/>
              </a:rPr>
              <a:t>Jupyter</a:t>
            </a:r>
            <a:r>
              <a:rPr lang="en-US" sz="1700" dirty="0">
                <a:solidFill>
                  <a:schemeClr val="tx1"/>
                </a:solidFill>
                <a:effectLst>
                  <a:outerShdw blurRad="38100" dist="38100" dir="2700000" algn="tl">
                    <a:srgbClr val="000000">
                      <a:alpha val="43137"/>
                    </a:srgbClr>
                  </a:outerShdw>
                </a:effectLst>
                <a:cs typeface="+mj-cs"/>
              </a:rPr>
              <a:t> </a:t>
            </a:r>
            <a:r>
              <a:rPr lang="fa-IR" sz="1700" dirty="0">
                <a:solidFill>
                  <a:schemeClr val="tx1"/>
                </a:solidFill>
                <a:effectLst>
                  <a:outerShdw blurRad="38100" dist="38100" dir="2700000" algn="tl">
                    <a:srgbClr val="000000">
                      <a:alpha val="43137"/>
                    </a:srgbClr>
                  </a:outerShdw>
                </a:effectLst>
                <a:cs typeface="+mj-cs"/>
              </a:rPr>
              <a:t>اضافه می‌کنیم. از این به بعد، هنگام کار با </a:t>
            </a:r>
            <a:r>
              <a:rPr lang="en-US" sz="1700" dirty="0" err="1">
                <a:solidFill>
                  <a:schemeClr val="tx1"/>
                </a:solidFill>
                <a:effectLst>
                  <a:outerShdw blurRad="38100" dist="38100" dir="2700000" algn="tl">
                    <a:srgbClr val="000000">
                      <a:alpha val="43137"/>
                    </a:srgbClr>
                  </a:outerShdw>
                </a:effectLst>
                <a:cs typeface="+mj-cs"/>
              </a:rPr>
              <a:t>Jupyter</a:t>
            </a:r>
            <a:r>
              <a:rPr lang="en-US" sz="1700" dirty="0">
                <a:solidFill>
                  <a:schemeClr val="tx1"/>
                </a:solidFill>
                <a:effectLst>
                  <a:outerShdw blurRad="38100" dist="38100" dir="2700000" algn="tl">
                    <a:srgbClr val="000000">
                      <a:alpha val="43137"/>
                    </a:srgbClr>
                  </a:outerShdw>
                </a:effectLst>
                <a:cs typeface="+mj-cs"/>
              </a:rPr>
              <a:t> Notebook، </a:t>
            </a:r>
            <a:r>
              <a:rPr lang="fa-IR" sz="1700" dirty="0">
                <a:solidFill>
                  <a:schemeClr val="tx1"/>
                </a:solidFill>
                <a:effectLst>
                  <a:outerShdw blurRad="38100" dist="38100" dir="2700000" algn="tl">
                    <a:srgbClr val="000000">
                      <a:alpha val="43137"/>
                    </a:srgbClr>
                  </a:outerShdw>
                </a:effectLst>
                <a:cs typeface="+mj-cs"/>
              </a:rPr>
              <a:t>می‌توان از منوی کرنل، محیط موردنظر را انتخاب کرده و از مزایای آن بهره‌مند شد. این کار به ما کنترل کامل بر روی کتابخانه‌ها و تنظیمات محیط پروژه می‌دهد.</a:t>
            </a:r>
          </a:p>
          <a:p>
            <a:pPr algn="r" rtl="1"/>
            <a:r>
              <a:rPr lang="fa-IR" sz="1700" dirty="0">
                <a:solidFill>
                  <a:schemeClr val="tx1"/>
                </a:solidFill>
                <a:effectLst>
                  <a:outerShdw blurRad="38100" dist="38100" dir="2700000" algn="tl">
                    <a:srgbClr val="000000">
                      <a:alpha val="43137"/>
                    </a:srgbClr>
                  </a:outerShdw>
                </a:effectLst>
                <a:cs typeface="+mj-cs"/>
              </a:rPr>
              <a:t>در کنار این، کتابخانه </a:t>
            </a:r>
            <a:r>
              <a:rPr lang="en-US" sz="1700" dirty="0" err="1">
                <a:solidFill>
                  <a:schemeClr val="tx1"/>
                </a:solidFill>
                <a:effectLst>
                  <a:outerShdw blurRad="38100" dist="38100" dir="2700000" algn="tl">
                    <a:srgbClr val="000000">
                      <a:alpha val="43137"/>
                    </a:srgbClr>
                  </a:outerShdw>
                </a:effectLst>
                <a:cs typeface="+mj-cs"/>
              </a:rPr>
              <a:t>NumPy</a:t>
            </a:r>
            <a:r>
              <a:rPr lang="en-US" sz="1700" dirty="0">
                <a:solidFill>
                  <a:schemeClr val="tx1"/>
                </a:solidFill>
                <a:effectLst>
                  <a:outerShdw blurRad="38100" dist="38100" dir="2700000" algn="tl">
                    <a:srgbClr val="000000">
                      <a:alpha val="43137"/>
                    </a:srgbClr>
                  </a:outerShdw>
                </a:effectLst>
                <a:cs typeface="+mj-cs"/>
              </a:rPr>
              <a:t> </a:t>
            </a:r>
            <a:r>
              <a:rPr lang="fa-IR" sz="1700" dirty="0" smtClean="0">
                <a:solidFill>
                  <a:schemeClr val="tx1"/>
                </a:solidFill>
                <a:effectLst>
                  <a:outerShdw blurRad="38100" dist="38100" dir="2700000" algn="tl">
                    <a:srgbClr val="000000">
                      <a:alpha val="43137"/>
                    </a:srgbClr>
                  </a:outerShdw>
                </a:effectLst>
                <a:cs typeface="+mj-cs"/>
              </a:rPr>
              <a:t> یکی </a:t>
            </a:r>
            <a:r>
              <a:rPr lang="fa-IR" sz="1700" dirty="0">
                <a:solidFill>
                  <a:schemeClr val="tx1"/>
                </a:solidFill>
                <a:effectLst>
                  <a:outerShdw blurRad="38100" dist="38100" dir="2700000" algn="tl">
                    <a:srgbClr val="000000">
                      <a:alpha val="43137"/>
                    </a:srgbClr>
                  </a:outerShdw>
                </a:effectLst>
                <a:cs typeface="+mj-cs"/>
              </a:rPr>
              <a:t>از ابزارهای کلیدی در پایتون برای پردازش داده‌های عددی و ماتریسی است. این کتابخانه امکان ایجاد و مدیریت آرایه‌ها و ماتریس‌های چندبعدی را فراهم می‌کند و نقش مهمی در محاسبات علمی، پیش‌پردازش داده‌ها و توسعه مدل‌های یادگیری ماشین دارد.</a:t>
            </a:r>
          </a:p>
          <a:p>
            <a:pPr algn="r" rtl="1"/>
            <a:r>
              <a:rPr lang="fa-IR" sz="1700" dirty="0">
                <a:solidFill>
                  <a:schemeClr val="tx1"/>
                </a:solidFill>
                <a:effectLst>
                  <a:outerShdw blurRad="38100" dist="38100" dir="2700000" algn="tl">
                    <a:srgbClr val="000000">
                      <a:alpha val="43137"/>
                    </a:srgbClr>
                  </a:outerShdw>
                </a:effectLst>
                <a:cs typeface="+mj-cs"/>
              </a:rPr>
              <a:t>با استفاده </a:t>
            </a:r>
            <a:r>
              <a:rPr lang="fa-IR" sz="1700" dirty="0" smtClean="0">
                <a:solidFill>
                  <a:schemeClr val="tx1"/>
                </a:solidFill>
                <a:effectLst>
                  <a:outerShdw blurRad="38100" dist="38100" dir="2700000" algn="tl">
                    <a:srgbClr val="000000">
                      <a:alpha val="43137"/>
                    </a:srgbClr>
                  </a:outerShdw>
                </a:effectLst>
                <a:cs typeface="+mj-cs"/>
              </a:rPr>
              <a:t>از</a:t>
            </a:r>
            <a:r>
              <a:rPr lang="en-US" sz="1700" dirty="0" err="1" smtClean="0">
                <a:solidFill>
                  <a:schemeClr val="tx1"/>
                </a:solidFill>
                <a:effectLst>
                  <a:outerShdw blurRad="38100" dist="38100" dir="2700000" algn="tl">
                    <a:srgbClr val="000000">
                      <a:alpha val="43137"/>
                    </a:srgbClr>
                  </a:outerShdw>
                </a:effectLst>
                <a:cs typeface="+mj-cs"/>
              </a:rPr>
              <a:t>NumPy</a:t>
            </a:r>
            <a:r>
              <a:rPr lang="en-US" sz="1700" dirty="0" smtClean="0">
                <a:solidFill>
                  <a:schemeClr val="tx1"/>
                </a:solidFill>
                <a:effectLst>
                  <a:outerShdw blurRad="38100" dist="38100" dir="2700000" algn="tl">
                    <a:srgbClr val="000000">
                      <a:alpha val="43137"/>
                    </a:srgbClr>
                  </a:outerShdw>
                </a:effectLst>
                <a:cs typeface="+mj-cs"/>
              </a:rPr>
              <a:t> </a:t>
            </a:r>
            <a:r>
              <a:rPr lang="fa-IR" sz="1700" dirty="0" smtClean="0">
                <a:solidFill>
                  <a:schemeClr val="tx1"/>
                </a:solidFill>
                <a:effectLst>
                  <a:outerShdw blurRad="38100" dist="38100" dir="2700000" algn="tl">
                    <a:srgbClr val="000000">
                      <a:alpha val="43137"/>
                    </a:srgbClr>
                  </a:outerShdw>
                </a:effectLst>
                <a:cs typeface="+mj-cs"/>
              </a:rPr>
              <a:t> می‌توان </a:t>
            </a:r>
            <a:r>
              <a:rPr lang="fa-IR" sz="1700" dirty="0">
                <a:solidFill>
                  <a:schemeClr val="tx1"/>
                </a:solidFill>
                <a:effectLst>
                  <a:outerShdw blurRad="38100" dist="38100" dir="2700000" algn="tl">
                    <a:srgbClr val="000000">
                      <a:alpha val="43137"/>
                    </a:srgbClr>
                  </a:outerShdw>
                </a:effectLst>
                <a:cs typeface="+mj-cs"/>
              </a:rPr>
              <a:t>عملیات متنوعی مانند اندیس‌دهی، برش </a:t>
            </a:r>
            <a:r>
              <a:rPr lang="en-US" sz="1700" dirty="0" smtClean="0">
                <a:solidFill>
                  <a:schemeClr val="tx1"/>
                </a:solidFill>
                <a:effectLst>
                  <a:outerShdw blurRad="38100" dist="38100" dir="2700000" algn="tl">
                    <a:srgbClr val="000000">
                      <a:alpha val="43137"/>
                    </a:srgbClr>
                  </a:outerShdw>
                </a:effectLst>
                <a:cs typeface="+mj-cs"/>
              </a:rPr>
              <a:t>slicing</a:t>
            </a:r>
            <a:r>
              <a:rPr lang="fa-IR" sz="1700" dirty="0" smtClean="0">
                <a:solidFill>
                  <a:schemeClr val="tx1"/>
                </a:solidFill>
                <a:effectLst>
                  <a:outerShdw blurRad="38100" dist="38100" dir="2700000" algn="tl">
                    <a:srgbClr val="000000">
                      <a:alpha val="43137"/>
                    </a:srgbClr>
                  </a:outerShdw>
                </a:effectLst>
                <a:cs typeface="+mj-cs"/>
              </a:rPr>
              <a:t> و </a:t>
            </a:r>
            <a:r>
              <a:rPr lang="fa-IR" sz="1700" dirty="0">
                <a:solidFill>
                  <a:schemeClr val="tx1"/>
                </a:solidFill>
                <a:effectLst>
                  <a:outerShdw blurRad="38100" dist="38100" dir="2700000" algn="tl">
                    <a:srgbClr val="000000">
                      <a:alpha val="43137"/>
                    </a:srgbClr>
                  </a:outerShdw>
                </a:effectLst>
                <a:cs typeface="+mj-cs"/>
              </a:rPr>
              <a:t>کار با آرایه‌های چندبعدی را انجام داد. توانایی کار با داده‌ها در ابعاد مختلف، پایه‌ای برای پردازش مؤثر داده‌ها در پروژه‌های یادگیری ماشین محسوب می‌شود.</a:t>
            </a:r>
          </a:p>
          <a:p>
            <a:pPr algn="r" rtl="1"/>
            <a:r>
              <a:rPr lang="fa-IR" sz="1700" dirty="0">
                <a:solidFill>
                  <a:schemeClr val="tx1"/>
                </a:solidFill>
                <a:effectLst>
                  <a:outerShdw blurRad="38100" dist="38100" dir="2700000" algn="tl">
                    <a:srgbClr val="000000">
                      <a:alpha val="43137"/>
                    </a:srgbClr>
                  </a:outerShdw>
                </a:effectLst>
                <a:cs typeface="+mj-cs"/>
              </a:rPr>
              <a:t>در مجموع، راه‌اندازی محیط مجازی و بهره‌گیری از </a:t>
            </a:r>
            <a:r>
              <a:rPr lang="fa-IR" sz="1700" dirty="0" smtClean="0">
                <a:solidFill>
                  <a:schemeClr val="tx1"/>
                </a:solidFill>
                <a:effectLst>
                  <a:outerShdw blurRad="38100" dist="38100" dir="2700000" algn="tl">
                    <a:srgbClr val="000000">
                      <a:alpha val="43137"/>
                    </a:srgbClr>
                  </a:outerShdw>
                </a:effectLst>
                <a:cs typeface="+mj-cs"/>
              </a:rPr>
              <a:t>قابلیت‌های</a:t>
            </a:r>
            <a:r>
              <a:rPr lang="en-US" sz="1700" dirty="0" err="1" smtClean="0">
                <a:solidFill>
                  <a:schemeClr val="tx1"/>
                </a:solidFill>
                <a:effectLst>
                  <a:outerShdw blurRad="38100" dist="38100" dir="2700000" algn="tl">
                    <a:srgbClr val="000000">
                      <a:alpha val="43137"/>
                    </a:srgbClr>
                  </a:outerShdw>
                </a:effectLst>
                <a:cs typeface="+mj-cs"/>
              </a:rPr>
              <a:t>NumPy</a:t>
            </a:r>
            <a:r>
              <a:rPr lang="en-US" sz="1700" dirty="0" smtClean="0">
                <a:solidFill>
                  <a:schemeClr val="tx1"/>
                </a:solidFill>
                <a:effectLst>
                  <a:outerShdw blurRad="38100" dist="38100" dir="2700000" algn="tl">
                    <a:srgbClr val="000000">
                      <a:alpha val="43137"/>
                    </a:srgbClr>
                  </a:outerShdw>
                </a:effectLst>
                <a:cs typeface="+mj-cs"/>
              </a:rPr>
              <a:t> </a:t>
            </a:r>
            <a:r>
              <a:rPr lang="fa-IR" sz="1700" dirty="0" smtClean="0">
                <a:solidFill>
                  <a:schemeClr val="tx1"/>
                </a:solidFill>
                <a:effectLst>
                  <a:outerShdw blurRad="38100" dist="38100" dir="2700000" algn="tl">
                    <a:srgbClr val="000000">
                      <a:alpha val="43137"/>
                    </a:srgbClr>
                  </a:outerShdw>
                </a:effectLst>
                <a:cs typeface="+mj-cs"/>
              </a:rPr>
              <a:t> دو </a:t>
            </a:r>
            <a:r>
              <a:rPr lang="fa-IR" sz="1700" dirty="0">
                <a:solidFill>
                  <a:schemeClr val="tx1"/>
                </a:solidFill>
                <a:effectLst>
                  <a:outerShdw blurRad="38100" dist="38100" dir="2700000" algn="tl">
                    <a:srgbClr val="000000">
                      <a:alpha val="43137"/>
                    </a:srgbClr>
                  </a:outerShdw>
                </a:effectLst>
                <a:cs typeface="+mj-cs"/>
              </a:rPr>
              <a:t>بخش اساسی برای توسعه پروژه‌های پیشرفته در پایتون هستند. این ابزارها باعث افزایش بهره‌وری، دقت و انعطاف‌پذیری در مدیریت و اجرای پروژه‌ها می‌شوند</a:t>
            </a:r>
            <a:r>
              <a:rPr lang="fa-IR" sz="1700" dirty="0" smtClean="0">
                <a:solidFill>
                  <a:schemeClr val="tx1"/>
                </a:solidFill>
                <a:effectLst>
                  <a:outerShdw blurRad="38100" dist="38100" dir="2700000" algn="tl">
                    <a:srgbClr val="000000">
                      <a:alpha val="43137"/>
                    </a:srgbClr>
                  </a:outerShdw>
                </a:effectLst>
                <a:cs typeface="+mj-cs"/>
              </a:rPr>
              <a:t>.</a:t>
            </a:r>
            <a:endParaRPr lang="fa-IR" sz="1700" dirty="0">
              <a:solidFill>
                <a:schemeClr val="tx1"/>
              </a:solidFill>
              <a:effectLst>
                <a:outerShdw blurRad="38100" dist="38100" dir="2700000" algn="tl">
                  <a:srgbClr val="000000">
                    <a:alpha val="43137"/>
                  </a:srgbClr>
                </a:outerShdw>
              </a:effectLst>
              <a:cs typeface="+mj-cs"/>
            </a:endParaRPr>
          </a:p>
        </p:txBody>
      </p:sp>
    </p:spTree>
    <p:extLst>
      <p:ext uri="{BB962C8B-B14F-4D97-AF65-F5344CB8AC3E}">
        <p14:creationId xmlns:p14="http://schemas.microsoft.com/office/powerpoint/2010/main" val="36261121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0023" y="272618"/>
            <a:ext cx="9604376" cy="780327"/>
          </a:xfrm>
        </p:spPr>
        <p:txBody>
          <a:bodyPr>
            <a:normAutofit/>
          </a:bodyPr>
          <a:lstStyle/>
          <a:p>
            <a:pPr algn="ctr" rtl="1"/>
            <a:r>
              <a:rPr lang="fa-IR" sz="3600" b="1" dirty="0">
                <a:effectLst>
                  <a:outerShdw blurRad="38100" dist="38100" dir="2700000" algn="tl">
                    <a:srgbClr val="000000">
                      <a:alpha val="43137"/>
                    </a:srgbClr>
                  </a:outerShdw>
                </a:effectLst>
              </a:rPr>
              <a:t>عملیات وکتوری </a:t>
            </a:r>
            <a:r>
              <a:rPr lang="en-US" sz="3600" b="1" dirty="0" err="1" smtClean="0">
                <a:effectLst>
                  <a:outerShdw blurRad="38100" dist="38100" dir="2700000" algn="tl">
                    <a:srgbClr val="000000">
                      <a:alpha val="43137"/>
                    </a:srgbClr>
                  </a:outerShdw>
                </a:effectLst>
              </a:rPr>
              <a:t>vectorize</a:t>
            </a:r>
            <a:r>
              <a:rPr lang="fa-IR" sz="3600" b="1" dirty="0" smtClean="0">
                <a:effectLst>
                  <a:outerShdw blurRad="38100" dist="38100" dir="2700000" algn="tl">
                    <a:srgbClr val="000000">
                      <a:alpha val="43137"/>
                    </a:srgbClr>
                  </a:outerShdw>
                </a:effectLst>
              </a:rPr>
              <a:t> و </a:t>
            </a:r>
            <a:r>
              <a:rPr lang="fa-IR" sz="3600" b="1" dirty="0">
                <a:effectLst>
                  <a:outerShdw blurRad="38100" dist="38100" dir="2700000" algn="tl">
                    <a:srgbClr val="000000">
                      <a:alpha val="43137"/>
                    </a:srgbClr>
                  </a:outerShdw>
                </a:effectLst>
              </a:rPr>
              <a:t>مفهوم </a:t>
            </a:r>
            <a:r>
              <a:rPr lang="en-US" sz="3600" b="1" dirty="0">
                <a:effectLst>
                  <a:outerShdw blurRad="38100" dist="38100" dir="2700000" algn="tl">
                    <a:srgbClr val="000000">
                      <a:alpha val="43137"/>
                    </a:srgbClr>
                  </a:outerShdw>
                </a:effectLst>
              </a:rPr>
              <a:t>broadcast</a:t>
            </a:r>
          </a:p>
        </p:txBody>
      </p:sp>
      <p:sp>
        <p:nvSpPr>
          <p:cNvPr id="4" name="Rectangle 1"/>
          <p:cNvSpPr>
            <a:spLocks noGrp="1" noChangeArrowheads="1"/>
          </p:cNvSpPr>
          <p:nvPr>
            <p:ph type="subTitle" idx="1"/>
          </p:nvPr>
        </p:nvSpPr>
        <p:spPr bwMode="auto">
          <a:xfrm>
            <a:off x="1876425" y="1293308"/>
            <a:ext cx="9197974"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در کتابخانه قدرتمن</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د </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NumPy</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عملیات وکتوری امکان انجام محاسبات عددی سریع و بهینه روی آرایه‌ها را فراهم می‌کند بدون نیاز به استفاده از حلقه‌های تودرتو و پیچیده. به عنوان مثال، جمع دو آرایه به سادگی با استفاده از تابع</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numpy.add</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ی</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ا عملگر</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انجام می‌شود که هر عنصر آرایه اول با عنصر متناظر آرایه دوم جمع می‌شود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a:t>
            </a:r>
            <a:endPar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یکی از ویژگی‌های مه</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م </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NumPy</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مفهوم</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Broadcast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است که اجازه می‌دهد عملیات بین آرایه‌هایی با اشکال متفاوت نیز انجام شود. در این حالت، آرایه کوچکتر به طور خودکار گسترش پیدا می‌کند تا با ابعاد آرایه بزرگتر سازگار شود. مثلاً وقتی یک آرایه یک‌بعدی با ابعاد (1×3) را با یک آرایه دو‌بعدی </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(3×</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3) جمع می‌کنیم، آرایه کوچکتر به صورت خودکار در امتداد بعدهای لازم تکثیر می‌شود تا عملیات قابل اجرا باشد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endPar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استفاده از عملیات وکتوری و</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Broadcast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مزایای متعددی دارد</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افزایش قابل توجه سرعت اجرای محاسبات نسبت به استفاده از حلقه‌های سنتی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کاهش پیچیدگی کد و افزایش خوانایی آن</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استفاده بهینه‌تر از منابع سخت‌افزاری و حافظه</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endPar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این قابلیت‌ها در</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یادگیری ماشین</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بسیار حیاتی هستند، زیرا پردازش سریع داده‌های بزرگ مانند ماتریس‌های ویژگی و پیاده‌سازی کارآمد الگوریتم‌های ماتریسی را امکان‌پذیر می‌کنند، که باعث بهبود عملکرد و سرعت مدل‌ها می‌شود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p:txBody>
      </p:sp>
    </p:spTree>
    <p:extLst>
      <p:ext uri="{BB962C8B-B14F-4D97-AF65-F5344CB8AC3E}">
        <p14:creationId xmlns:p14="http://schemas.microsoft.com/office/powerpoint/2010/main" val="17614839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17199"/>
            <a:ext cx="8791575" cy="854219"/>
          </a:xfrm>
        </p:spPr>
        <p:txBody>
          <a:bodyPr>
            <a:normAutofit/>
          </a:bodyPr>
          <a:lstStyle/>
          <a:p>
            <a:pPr algn="ctr" rtl="1"/>
            <a:r>
              <a:rPr lang="fa-IR" sz="3600" b="1" dirty="0">
                <a:effectLst>
                  <a:outerShdw blurRad="38100" dist="38100" dir="2700000" algn="tl">
                    <a:srgbClr val="000000">
                      <a:alpha val="43137"/>
                    </a:srgbClr>
                  </a:outerShdw>
                </a:effectLst>
              </a:rPr>
              <a:t>کتابخانه</a:t>
            </a:r>
            <a:r>
              <a:rPr lang="fa-IR" sz="3600" b="1" dirty="0" smtClean="0">
                <a:effectLst>
                  <a:outerShdw blurRad="38100" dist="38100" dir="2700000" algn="tl">
                    <a:srgbClr val="000000">
                      <a:alpha val="43137"/>
                    </a:srgbClr>
                  </a:outerShdw>
                </a:effectLst>
              </a:rPr>
              <a:t> </a:t>
            </a:r>
            <a:r>
              <a:rPr lang="en-US" sz="3600" b="1" dirty="0" err="1" smtClean="0">
                <a:effectLst>
                  <a:outerShdw blurRad="38100" dist="38100" dir="2700000" algn="tl">
                    <a:srgbClr val="000000">
                      <a:alpha val="43137"/>
                    </a:srgbClr>
                  </a:outerShdw>
                </a:effectLst>
              </a:rPr>
              <a:t>Numpy</a:t>
            </a:r>
            <a:endParaRPr lang="en-US" sz="3600" dirty="0"/>
          </a:p>
        </p:txBody>
      </p:sp>
      <p:sp>
        <p:nvSpPr>
          <p:cNvPr id="3" name="Subtitle 2"/>
          <p:cNvSpPr>
            <a:spLocks noGrp="1"/>
          </p:cNvSpPr>
          <p:nvPr>
            <p:ph type="subTitle" idx="1"/>
          </p:nvPr>
        </p:nvSpPr>
        <p:spPr>
          <a:xfrm>
            <a:off x="1876424" y="1246909"/>
            <a:ext cx="8791575" cy="4812145"/>
          </a:xfrm>
        </p:spPr>
        <p:txBody>
          <a:bodyPr>
            <a:normAutofit/>
          </a:bodyPr>
          <a:lstStyle/>
          <a:p>
            <a:pPr algn="r" rtl="1"/>
            <a:r>
              <a:rPr lang="fa-IR" sz="1800" dirty="0">
                <a:solidFill>
                  <a:schemeClr val="tx1"/>
                </a:solidFill>
                <a:effectLst>
                  <a:outerShdw blurRad="38100" dist="38100" dir="2700000" algn="tl">
                    <a:srgbClr val="000000">
                      <a:alpha val="43137"/>
                    </a:srgbClr>
                  </a:outerShdw>
                </a:effectLst>
                <a:cs typeface="+mj-cs"/>
              </a:rPr>
              <a:t>در پردازش داده‌ها با استفاده از </a:t>
            </a:r>
            <a:r>
              <a:rPr lang="en-US" sz="1800" dirty="0" err="1">
                <a:solidFill>
                  <a:schemeClr val="tx1"/>
                </a:solidFill>
                <a:effectLst>
                  <a:outerShdw blurRad="38100" dist="38100" dir="2700000" algn="tl">
                    <a:srgbClr val="000000">
                      <a:alpha val="43137"/>
                    </a:srgbClr>
                  </a:outerShdw>
                </a:effectLst>
                <a:cs typeface="+mj-cs"/>
              </a:rPr>
              <a:t>NumPy</a:t>
            </a:r>
            <a:r>
              <a:rPr lang="en-US" sz="1800" dirty="0">
                <a:solidFill>
                  <a:schemeClr val="tx1"/>
                </a:solidFill>
                <a:effectLst>
                  <a:outerShdw blurRad="38100" dist="38100" dir="2700000" algn="tl">
                    <a:srgbClr val="000000">
                      <a:alpha val="43137"/>
                    </a:srgbClr>
                  </a:outerShdw>
                </a:effectLst>
                <a:cs typeface="+mj-cs"/>
              </a:rPr>
              <a:t>، </a:t>
            </a:r>
            <a:r>
              <a:rPr lang="fa-IR" sz="1800" dirty="0">
                <a:solidFill>
                  <a:schemeClr val="tx1"/>
                </a:solidFill>
                <a:effectLst>
                  <a:outerShdw blurRad="38100" dist="38100" dir="2700000" algn="tl">
                    <a:srgbClr val="000000">
                      <a:alpha val="43137"/>
                    </a:srgbClr>
                  </a:outerShdw>
                </a:effectLst>
                <a:cs typeface="+mj-cs"/>
              </a:rPr>
              <a:t>یکی از مهم‌ترین مفاهیم پایه‌ای، توانایی استخراج بخش‌هایی از آرایه‌ها از طریق </a:t>
            </a:r>
            <a:r>
              <a:rPr lang="fa-IR" sz="1800" b="1" dirty="0" smtClean="0">
                <a:solidFill>
                  <a:schemeClr val="tx1"/>
                </a:solidFill>
                <a:effectLst>
                  <a:outerShdw blurRad="38100" dist="38100" dir="2700000" algn="tl">
                    <a:srgbClr val="000000">
                      <a:alpha val="43137"/>
                    </a:srgbClr>
                  </a:outerShdw>
                </a:effectLst>
                <a:cs typeface="+mj-cs"/>
              </a:rPr>
              <a:t>برش</a:t>
            </a:r>
            <a:r>
              <a:rPr lang="en-US" sz="1800" b="1" dirty="0" smtClean="0">
                <a:solidFill>
                  <a:schemeClr val="tx1"/>
                </a:solidFill>
                <a:effectLst>
                  <a:outerShdw blurRad="38100" dist="38100" dir="2700000" algn="tl">
                    <a:srgbClr val="000000">
                      <a:alpha val="43137"/>
                    </a:srgbClr>
                  </a:outerShdw>
                </a:effectLst>
                <a:cs typeface="+mj-cs"/>
              </a:rPr>
              <a:t>Slicing</a:t>
            </a:r>
            <a:r>
              <a:rPr lang="en-US" sz="1800" dirty="0" smtClean="0">
                <a:solidFill>
                  <a:schemeClr val="tx1"/>
                </a:solidFill>
                <a:effectLst>
                  <a:outerShdw blurRad="38100" dist="38100" dir="2700000" algn="tl">
                    <a:srgbClr val="000000">
                      <a:alpha val="43137"/>
                    </a:srgbClr>
                  </a:outerShdw>
                </a:effectLst>
                <a:cs typeface="+mj-cs"/>
              </a:rPr>
              <a:t> </a:t>
            </a:r>
            <a:r>
              <a:rPr lang="fa-IR" sz="1800" dirty="0">
                <a:solidFill>
                  <a:schemeClr val="tx1"/>
                </a:solidFill>
                <a:effectLst>
                  <a:outerShdw blurRad="38100" dist="38100" dir="2700000" algn="tl">
                    <a:srgbClr val="000000">
                      <a:alpha val="43137"/>
                    </a:srgbClr>
                  </a:outerShdw>
                </a:effectLst>
                <a:cs typeface="+mj-cs"/>
              </a:rPr>
              <a:t>است. این قابلیت امکان دسترسی سریع و کارآمد به زیرمجموعه‌ای از داده‌ها را فراهم می‌کند و برای پیش‌پردازش داده‌ها در پروژه‌های هوش مصنوعی و یادگیری ماشین بسیار کاربردی است.</a:t>
            </a:r>
          </a:p>
          <a:p>
            <a:pPr algn="r" rtl="1"/>
            <a:r>
              <a:rPr lang="fa-IR" sz="1800" dirty="0">
                <a:solidFill>
                  <a:schemeClr val="tx1"/>
                </a:solidFill>
                <a:effectLst>
                  <a:outerShdw blurRad="38100" dist="38100" dir="2700000" algn="tl">
                    <a:srgbClr val="000000">
                      <a:alpha val="43137"/>
                    </a:srgbClr>
                  </a:outerShdw>
                </a:effectLst>
                <a:cs typeface="+mj-cs"/>
              </a:rPr>
              <a:t>در آرایه‌های یک‌بعدی، برش به ما اجازه می‌دهد تا بخشی از عناصر را با تعیین بازه‌ای از اندیس‌ها جدا کنیم. همچنین می‌توان از </a:t>
            </a:r>
            <a:r>
              <a:rPr lang="fa-IR" sz="1800" b="1" dirty="0" smtClean="0">
                <a:solidFill>
                  <a:schemeClr val="tx1"/>
                </a:solidFill>
                <a:effectLst>
                  <a:outerShdw blurRad="38100" dist="38100" dir="2700000" algn="tl">
                    <a:srgbClr val="000000">
                      <a:alpha val="43137"/>
                    </a:srgbClr>
                  </a:outerShdw>
                </a:effectLst>
                <a:cs typeface="+mj-cs"/>
              </a:rPr>
              <a:t>گام</a:t>
            </a:r>
            <a:r>
              <a:rPr lang="en-US" sz="1800" b="1" dirty="0" smtClean="0">
                <a:solidFill>
                  <a:schemeClr val="tx1"/>
                </a:solidFill>
                <a:effectLst>
                  <a:outerShdw blurRad="38100" dist="38100" dir="2700000" algn="tl">
                    <a:srgbClr val="000000">
                      <a:alpha val="43137"/>
                    </a:srgbClr>
                  </a:outerShdw>
                </a:effectLst>
                <a:cs typeface="+mj-cs"/>
              </a:rPr>
              <a:t>Step</a:t>
            </a:r>
            <a:r>
              <a:rPr lang="en-US" sz="1800" dirty="0" smtClean="0">
                <a:solidFill>
                  <a:schemeClr val="tx1"/>
                </a:solidFill>
                <a:effectLst>
                  <a:outerShdw blurRad="38100" dist="38100" dir="2700000" algn="tl">
                    <a:srgbClr val="000000">
                      <a:alpha val="43137"/>
                    </a:srgbClr>
                  </a:outerShdw>
                </a:effectLst>
                <a:cs typeface="+mj-cs"/>
              </a:rPr>
              <a:t> </a:t>
            </a:r>
            <a:r>
              <a:rPr lang="fa-IR" sz="1800" dirty="0" smtClean="0">
                <a:solidFill>
                  <a:schemeClr val="tx1"/>
                </a:solidFill>
                <a:effectLst>
                  <a:outerShdw blurRad="38100" dist="38100" dir="2700000" algn="tl">
                    <a:srgbClr val="000000">
                      <a:alpha val="43137"/>
                    </a:srgbClr>
                  </a:outerShdw>
                </a:effectLst>
                <a:cs typeface="+mj-cs"/>
              </a:rPr>
              <a:t> برای </a:t>
            </a:r>
            <a:r>
              <a:rPr lang="fa-IR" sz="1800" dirty="0">
                <a:solidFill>
                  <a:schemeClr val="tx1"/>
                </a:solidFill>
                <a:effectLst>
                  <a:outerShdw blurRad="38100" dist="38100" dir="2700000" algn="tl">
                    <a:srgbClr val="000000">
                      <a:alpha val="43137"/>
                    </a:srgbClr>
                  </a:outerShdw>
                </a:effectLst>
                <a:cs typeface="+mj-cs"/>
              </a:rPr>
              <a:t>انتخاب عناصر با فواصل مشخص استفاده کرد، که این کار در کاهش حجم داده‌ها یا نمونه‌برداری منظم مفید است.</a:t>
            </a:r>
          </a:p>
          <a:p>
            <a:pPr algn="r" rtl="1"/>
            <a:r>
              <a:rPr lang="fa-IR" sz="1800" dirty="0">
                <a:solidFill>
                  <a:schemeClr val="tx1"/>
                </a:solidFill>
                <a:effectLst>
                  <a:outerShdw blurRad="38100" dist="38100" dir="2700000" algn="tl">
                    <a:srgbClr val="000000">
                      <a:alpha val="43137"/>
                    </a:srgbClr>
                  </a:outerShdw>
                </a:effectLst>
                <a:cs typeface="+mj-cs"/>
              </a:rPr>
              <a:t>در آرایه‌های دوبعدی، از برش برای انتخاب زیرماتریس‌هایی از سطرها و ستون‌ها بهره گرفته می‌شود. این تکنیک در جداسازی بخش‌های خاصی از داده‌های تصویری، ماتریس‌های ویژگی و داده‌های جدولی کاربرد زیادی دارد.</a:t>
            </a:r>
          </a:p>
          <a:p>
            <a:pPr algn="r" rtl="1"/>
            <a:r>
              <a:rPr lang="fa-IR" sz="1800" dirty="0">
                <a:solidFill>
                  <a:schemeClr val="tx1"/>
                </a:solidFill>
                <a:effectLst>
                  <a:outerShdw blurRad="38100" dist="38100" dir="2700000" algn="tl">
                    <a:srgbClr val="000000">
                      <a:alpha val="43137"/>
                    </a:srgbClr>
                  </a:outerShdw>
                </a:effectLst>
                <a:cs typeface="+mj-cs"/>
              </a:rPr>
              <a:t>یکی دیگر از ویژگی‌های قدرتمند </a:t>
            </a:r>
            <a:r>
              <a:rPr lang="en-US" sz="1800" dirty="0" err="1">
                <a:solidFill>
                  <a:schemeClr val="tx1"/>
                </a:solidFill>
                <a:effectLst>
                  <a:outerShdw blurRad="38100" dist="38100" dir="2700000" algn="tl">
                    <a:srgbClr val="000000">
                      <a:alpha val="43137"/>
                    </a:srgbClr>
                  </a:outerShdw>
                </a:effectLst>
                <a:cs typeface="+mj-cs"/>
              </a:rPr>
              <a:t>NumPy</a:t>
            </a:r>
            <a:r>
              <a:rPr lang="en-US" sz="1800" dirty="0">
                <a:solidFill>
                  <a:schemeClr val="tx1"/>
                </a:solidFill>
                <a:effectLst>
                  <a:outerShdw blurRad="38100" dist="38100" dir="2700000" algn="tl">
                    <a:srgbClr val="000000">
                      <a:alpha val="43137"/>
                    </a:srgbClr>
                  </a:outerShdw>
                </a:effectLst>
                <a:cs typeface="+mj-cs"/>
              </a:rPr>
              <a:t>، </a:t>
            </a:r>
            <a:r>
              <a:rPr lang="fa-IR" sz="1800" b="1" dirty="0">
                <a:solidFill>
                  <a:schemeClr val="tx1"/>
                </a:solidFill>
                <a:effectLst>
                  <a:outerShdw blurRad="38100" dist="38100" dir="2700000" algn="tl">
                    <a:srgbClr val="000000">
                      <a:alpha val="43137"/>
                    </a:srgbClr>
                  </a:outerShdw>
                </a:effectLst>
                <a:cs typeface="+mj-cs"/>
              </a:rPr>
              <a:t>اندیس‌گذاری منفی</a:t>
            </a:r>
            <a:r>
              <a:rPr lang="fa-IR" sz="1800" dirty="0">
                <a:solidFill>
                  <a:schemeClr val="tx1"/>
                </a:solidFill>
                <a:effectLst>
                  <a:outerShdw blurRad="38100" dist="38100" dir="2700000" algn="tl">
                    <a:srgbClr val="000000">
                      <a:alpha val="43137"/>
                    </a:srgbClr>
                  </a:outerShdw>
                </a:effectLst>
                <a:cs typeface="+mj-cs"/>
              </a:rPr>
              <a:t> است. با استفاده از این قابلیت، می‌توان از انتهای آرایه به عناصر دسترسی پیدا کرد، بدون نیاز به دانستن دقیق طول آرایه.</a:t>
            </a:r>
          </a:p>
          <a:p>
            <a:pPr algn="r" rtl="1"/>
            <a:r>
              <a:rPr lang="fa-IR" sz="1800" dirty="0">
                <a:solidFill>
                  <a:schemeClr val="tx1"/>
                </a:solidFill>
                <a:effectLst>
                  <a:outerShdw blurRad="38100" dist="38100" dir="2700000" algn="tl">
                    <a:srgbClr val="000000">
                      <a:alpha val="43137"/>
                    </a:srgbClr>
                  </a:outerShdw>
                </a:effectLst>
                <a:cs typeface="+mj-cs"/>
              </a:rPr>
              <a:t>در نهایت، در </a:t>
            </a:r>
            <a:r>
              <a:rPr lang="fa-IR" sz="1800" b="1" dirty="0">
                <a:solidFill>
                  <a:schemeClr val="tx1"/>
                </a:solidFill>
                <a:effectLst>
                  <a:outerShdw blurRad="38100" dist="38100" dir="2700000" algn="tl">
                    <a:srgbClr val="000000">
                      <a:alpha val="43137"/>
                    </a:srgbClr>
                  </a:outerShdw>
                </a:effectLst>
                <a:cs typeface="+mj-cs"/>
              </a:rPr>
              <a:t>آرایه‌های چندبعدی</a:t>
            </a:r>
            <a:r>
              <a:rPr lang="fa-IR" sz="1800" dirty="0">
                <a:solidFill>
                  <a:schemeClr val="tx1"/>
                </a:solidFill>
                <a:effectLst>
                  <a:outerShdw blurRad="38100" dist="38100" dir="2700000" algn="tl">
                    <a:srgbClr val="000000">
                      <a:alpha val="43137"/>
                    </a:srgbClr>
                  </a:outerShdw>
                </a:effectLst>
                <a:cs typeface="+mj-cs"/>
              </a:rPr>
              <a:t> نیز می‌توان از روش‌های مشابه برای استخراج بخش‌هایی از داده استفاده کرد. این ویژگی در کار با تصاویر چندکاناله، داده‌های زمانی-مکانی و ساختارهای پیچیده عددی نقش مهمی ایفا </a:t>
            </a:r>
            <a:r>
              <a:rPr lang="fa-IR" sz="1800" dirty="0" smtClean="0">
                <a:solidFill>
                  <a:schemeClr val="tx1"/>
                </a:solidFill>
                <a:effectLst>
                  <a:outerShdw blurRad="38100" dist="38100" dir="2700000" algn="tl">
                    <a:srgbClr val="000000">
                      <a:alpha val="43137"/>
                    </a:srgbClr>
                  </a:outerShdw>
                </a:effectLst>
                <a:cs typeface="+mj-cs"/>
              </a:rPr>
              <a:t>می‌کند.</a:t>
            </a:r>
          </a:p>
        </p:txBody>
      </p:sp>
    </p:spTree>
    <p:extLst>
      <p:ext uri="{BB962C8B-B14F-4D97-AF65-F5344CB8AC3E}">
        <p14:creationId xmlns:p14="http://schemas.microsoft.com/office/powerpoint/2010/main" val="3597692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378692"/>
            <a:ext cx="8791575" cy="692726"/>
          </a:xfrm>
        </p:spPr>
        <p:txBody>
          <a:bodyPr>
            <a:normAutofit/>
          </a:bodyPr>
          <a:lstStyle/>
          <a:p>
            <a:pPr algn="ctr" rtl="1"/>
            <a:r>
              <a:rPr lang="fa-IR" sz="3600" b="1" dirty="0">
                <a:effectLst>
                  <a:outerShdw blurRad="38100" dist="38100" dir="2700000" algn="tl">
                    <a:srgbClr val="000000">
                      <a:alpha val="43137"/>
                    </a:srgbClr>
                  </a:outerShdw>
                </a:effectLst>
              </a:rPr>
              <a:t>کتابخانه </a:t>
            </a:r>
            <a:r>
              <a:rPr lang="en-US" sz="3600" b="1" dirty="0">
                <a:effectLst>
                  <a:outerShdw blurRad="38100" dist="38100" dir="2700000" algn="tl">
                    <a:srgbClr val="000000">
                      <a:alpha val="43137"/>
                    </a:srgbClr>
                  </a:outerShdw>
                </a:effectLst>
              </a:rPr>
              <a:t>pandas </a:t>
            </a:r>
          </a:p>
        </p:txBody>
      </p:sp>
      <p:sp>
        <p:nvSpPr>
          <p:cNvPr id="4" name="Rectangle 1"/>
          <p:cNvSpPr>
            <a:spLocks noGrp="1" noChangeArrowheads="1"/>
          </p:cNvSpPr>
          <p:nvPr>
            <p:ph type="subTitle" idx="1"/>
          </p:nvPr>
        </p:nvSpPr>
        <p:spPr bwMode="auto">
          <a:xfrm>
            <a:off x="1876424" y="1071418"/>
            <a:ext cx="8791573" cy="5028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50000"/>
              </a:lnSpc>
              <a:spcBef>
                <a:spcPct val="0"/>
              </a:spcBef>
              <a:spcAft>
                <a:spcPct val="0"/>
              </a:spcAft>
              <a:buClrTx/>
              <a:buSzTx/>
              <a:buFontTx/>
              <a:buNone/>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کتابخانه</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Pandas</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یکی از ابزارهای کلیدی در زبان پایتون برای تحلیل و پردازش داده‌های جدولی است. این کتابخانه ساختاری به نام</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DataFrame</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ارائه می‌دهد که برای نگهداری، مشاهده، و پردازش داده‌ها به شکلی مشابه جداول پایگاه‌داده یا صفحات گسترده</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مانند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Excel)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طراحی شده است</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0" marR="0" lvl="0" indent="0" algn="r" defTabSz="914400" rtl="1" eaLnBrk="0" fontAlgn="base" latinLnBrk="0" hangingPunct="0">
              <a:lnSpc>
                <a:spcPct val="150000"/>
              </a:lnSpc>
              <a:spcBef>
                <a:spcPct val="0"/>
              </a:spcBef>
              <a:spcAft>
                <a:spcPct val="0"/>
              </a:spcAft>
              <a:buClrTx/>
              <a:buSzTx/>
              <a:buFontTx/>
              <a:buNone/>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یکی از کاربردهای رایج</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Pandas،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بارگذاری فایل‌های</a:t>
            </a:r>
            <a:r>
              <a:rPr kumimoji="0" lang="en-US"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CSV</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است. با استفاده از این قابلیت، می‌توان داده‌ها را مستقیماً وارد محیط پایتون کرد و عملیات مختلفی مانند فیلتر کردن، مرتب‌سازی، گروه‌بندی و محاسبات آماری را روی آن انجام داد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0" marR="0" lvl="0" indent="0" algn="r" defTabSz="914400" rtl="1" eaLnBrk="0" fontAlgn="base" latinLnBrk="0" hangingPunct="0">
              <a:lnSpc>
                <a:spcPct val="150000"/>
              </a:lnSpc>
              <a:spcBef>
                <a:spcPct val="0"/>
              </a:spcBef>
              <a:spcAft>
                <a:spcPct val="0"/>
              </a:spcAft>
              <a:buClrTx/>
              <a:buSzTx/>
              <a:buFontTx/>
              <a:buNone/>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تابع</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read_csv</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در</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Pandas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برای خواندن فایل‌های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CSV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به‌کار می‌رود و امکان تنظیم دقیق فرآیند بارگذاری از طریق پارامترهایی مانند تعیین جداکننده ستون‌ها، انتخاب ردیف عنوان، تعیین ستون شاخص، انتخاب ستون‌های خاص، نادیده‌گرفتن ردیف‌های ابتدایی و محدود کردن تعداد ردیف‌ها فراهم شده است</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a:t>
            </a:r>
            <a:endPar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0" marR="0" lvl="0" indent="0" algn="r" defTabSz="914400" rtl="1" eaLnBrk="0" fontAlgn="base" latinLnBrk="0" hangingPunct="0">
              <a:lnSpc>
                <a:spcPct val="150000"/>
              </a:lnSpc>
              <a:spcBef>
                <a:spcPct val="0"/>
              </a:spcBef>
              <a:spcAft>
                <a:spcPct val="0"/>
              </a:spcAft>
              <a:buClrTx/>
              <a:buSzTx/>
              <a:buFontTx/>
              <a:buNone/>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پس از بارگذاری داده‌ها، با استفاده از متدهای مختلف</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Pandas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می‌توان بررسی اولیه‌ای روی داده‌ها انجام داد. این متدها شامل نمایش چند ردیف ابتدایی یا انتهایی، ارائه اطلاعات ساختاری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DataFrame</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(تعداد ردیف‌ها، نوع داده‌ها و غیره) و تولید آمار توصیفی از داده‌های عددی می‌باشد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p:txBody>
      </p:sp>
    </p:spTree>
    <p:extLst>
      <p:ext uri="{BB962C8B-B14F-4D97-AF65-F5344CB8AC3E}">
        <p14:creationId xmlns:p14="http://schemas.microsoft.com/office/powerpoint/2010/main" val="1725500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221674"/>
            <a:ext cx="8791575" cy="997526"/>
          </a:xfrm>
        </p:spPr>
        <p:txBody>
          <a:bodyPr>
            <a:normAutofit/>
          </a:bodyPr>
          <a:lstStyle/>
          <a:p>
            <a:pPr algn="ctr" rtl="1"/>
            <a:r>
              <a:rPr lang="fa-IR" sz="4000" b="1" dirty="0">
                <a:effectLst>
                  <a:outerShdw blurRad="38100" dist="38100" dir="2700000" algn="tl">
                    <a:srgbClr val="000000">
                      <a:alpha val="43137"/>
                    </a:srgbClr>
                  </a:outerShdw>
                </a:effectLst>
              </a:rPr>
              <a:t>شئ </a:t>
            </a:r>
            <a:r>
              <a:rPr lang="fa-IR" sz="4000" b="1" dirty="0" smtClean="0">
                <a:effectLst>
                  <a:outerShdw blurRad="38100" dist="38100" dir="2700000" algn="tl">
                    <a:srgbClr val="000000">
                      <a:alpha val="43137"/>
                    </a:srgbClr>
                  </a:outerShdw>
                </a:effectLst>
              </a:rPr>
              <a:t>گرایی </a:t>
            </a:r>
            <a:r>
              <a:rPr lang="en-US" sz="4000" b="1" dirty="0" err="1" smtClean="0">
                <a:effectLst>
                  <a:outerShdw blurRad="38100" dist="38100" dir="2700000" algn="tl">
                    <a:srgbClr val="000000">
                      <a:alpha val="43137"/>
                    </a:srgbClr>
                  </a:outerShdw>
                </a:effectLst>
              </a:rPr>
              <a:t>oop</a:t>
            </a:r>
            <a:endParaRPr lang="en-US" sz="4000" b="1" dirty="0">
              <a:effectLst>
                <a:outerShdw blurRad="38100" dist="38100" dir="2700000" algn="tl">
                  <a:srgbClr val="000000">
                    <a:alpha val="43137"/>
                  </a:srgbClr>
                </a:outerShdw>
              </a:effectLst>
            </a:endParaRPr>
          </a:p>
        </p:txBody>
      </p:sp>
      <p:sp>
        <p:nvSpPr>
          <p:cNvPr id="4" name="Rectangle 1"/>
          <p:cNvSpPr>
            <a:spLocks noGrp="1" noChangeArrowheads="1"/>
          </p:cNvSpPr>
          <p:nvPr>
            <p:ph type="subTitle" idx="1"/>
          </p:nvPr>
        </p:nvSpPr>
        <p:spPr bwMode="auto">
          <a:xfrm>
            <a:off x="1876424" y="1293091"/>
            <a:ext cx="879157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در زبان پایتون</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کلاس‌ها</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به‌عنوان قالب‌هایی برای ساخت اشیاء مورد استفاده قرار می‌گیرند. از طریق تعریف یک کلاس می‌توان مجموعه‌ای از ویژگی‌ها</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Attributes</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و رفتارها</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Methods</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را مشخص کرد که توسط اشیاء ایجادشده از آن کلاس به‌کار گرفته می‌شوند</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یکی از اجزای مهم کلاس‌ها</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متد سازنده</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__</a:t>
            </a:r>
            <a:r>
              <a:rPr kumimoji="0" lang="en-US" altLang="en-US" sz="17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init</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__</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است که هنگام ایجاد یک شیء جدید به‌طور خودکار فراخوانی می‌شود و وظیفه مقداردهی اولیه به ویژگی‌های آن شیء را برعهده دارد. در درون متدها، از کلیدواژه‌ی</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self</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اشاره به نمونه‌ی جاری کلاس استفاده می‌شود</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پس از تعریف کلاس، می‌توان با استفاده از آن، اشیاء متعددی را ایجاد کرد و به ویژگی‌ها و متدهای آن‌ها دسترسی پیدا کرد. این فرایند، اساس رویکرد</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برنامه‌نویسی شیء‌گرا</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(Object-Oriented Programming)</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را تشکیل می‌دهد</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endParaRPr kumimoji="0" lang="fa-IR"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در این چارچوب، مفاهیم پایه‌ای زیر مطرح هستند</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کپسوله‌سازی</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(Encapsulation):</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به معنی پنهان‌سازی جزئیات پیاده‌سازی درون کلاس و فراهم‌سازی تنها رابط‌های ضروری برای تعامل با آن</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وراثت</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(Inheritance):</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امکان ایجاد کلاس‌های جدید بر اساس کلاس‌های موجود و استفاده مجدد از ویژگی‌ها و متدهای آن‌ها</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چندریختی</a:t>
            </a:r>
            <a:r>
              <a:rPr kumimoji="0" lang="en-US" altLang="en-US" sz="17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(Polymorphism):</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توانایی استفاده از یک رابط مشترک برای اشیاء مختلف، به‌گونه‌ای که رفتار هر شیء متناسب با نوع آن تعیین می‌شود</a:t>
            </a:r>
            <a:r>
              <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p:txBody>
      </p:sp>
    </p:spTree>
    <p:extLst>
      <p:ext uri="{BB962C8B-B14F-4D97-AF65-F5344CB8AC3E}">
        <p14:creationId xmlns:p14="http://schemas.microsoft.com/office/powerpoint/2010/main" val="1309656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3164" y="592138"/>
            <a:ext cx="4867563" cy="5199062"/>
          </a:xfrm>
        </p:spPr>
      </p:pic>
      <p:sp>
        <p:nvSpPr>
          <p:cNvPr id="4" name="Text Placeholder 3"/>
          <p:cNvSpPr>
            <a:spLocks noGrp="1"/>
          </p:cNvSpPr>
          <p:nvPr>
            <p:ph type="body" sz="half" idx="2"/>
          </p:nvPr>
        </p:nvSpPr>
        <p:spPr>
          <a:xfrm>
            <a:off x="6493163" y="5808662"/>
            <a:ext cx="4867564" cy="240144"/>
          </a:xfrm>
        </p:spPr>
        <p:txBody>
          <a:bodyPr>
            <a:normAutofit fontScale="55000" lnSpcReduction="20000"/>
          </a:bodyPr>
          <a:lstStyle/>
          <a:p>
            <a:pPr algn="r" rtl="1"/>
            <a:r>
              <a:rPr lang="fa-IR" dirty="0" smtClean="0"/>
              <a:t> </a:t>
            </a:r>
            <a:endParaRPr lang="en-US" dirty="0"/>
          </a:p>
        </p:txBody>
      </p:sp>
      <p:sp>
        <p:nvSpPr>
          <p:cNvPr id="6" name="Rectangle 1"/>
          <p:cNvSpPr>
            <a:spLocks noGrp="1" noChangeArrowheads="1"/>
          </p:cNvSpPr>
          <p:nvPr>
            <p:ph type="title"/>
          </p:nvPr>
        </p:nvSpPr>
        <p:spPr bwMode="auto">
          <a:xfrm>
            <a:off x="895546" y="984911"/>
            <a:ext cx="5597617"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rtl="1"/>
            <a:r>
              <a:rPr lang="ar-AE" sz="2000" b="1" dirty="0">
                <a:effectLst>
                  <a:outerShdw blurRad="38100" dist="38100" dir="2700000" algn="tl">
                    <a:srgbClr val="000000">
                      <a:alpha val="43137"/>
                    </a:srgbClr>
                  </a:outerShdw>
                </a:effectLst>
              </a:rPr>
              <a:t>هوش مصنوعی </a:t>
            </a:r>
            <a:r>
              <a:rPr lang="en-US" sz="2000" b="1" dirty="0" smtClean="0">
                <a:effectLst>
                  <a:outerShdw blurRad="38100" dist="38100" dir="2700000" algn="tl">
                    <a:srgbClr val="000000">
                      <a:alpha val="43137"/>
                    </a:srgbClr>
                  </a:outerShdw>
                </a:effectLst>
              </a:rPr>
              <a:t>(AI)</a:t>
            </a:r>
            <a:r>
              <a:rPr lang="fa-IR" sz="1800" b="1" dirty="0"/>
              <a:t/>
            </a:r>
            <a:br>
              <a:rPr lang="fa-IR" sz="1800" b="1" dirty="0"/>
            </a:b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فرآیندی که در آن کامپیوترها بدون برنامه‌نویسی صریح، از داده‌ها یاد می‌گیرند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r>
            <a:b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br>
            <a:r>
              <a:rPr kumimoji="0" lang="fa-IR" altLang="en-US" sz="1800" b="0" i="0" u="none" strike="noStrike" cap="none" normalizeH="0" baseline="0" dirty="0" smtClean="0">
                <a:ln>
                  <a:noFill/>
                </a:ln>
                <a:solidFill>
                  <a:schemeClr val="tx1"/>
                </a:solidFill>
                <a:latin typeface="Arial" panose="020B0604020202020204" pitchFamily="34" charset="0"/>
              </a:rPr>
              <a:t/>
            </a:r>
            <a:br>
              <a:rPr kumimoji="0" lang="fa-IR" altLang="en-US" sz="1800" b="0" i="0" u="none" strike="noStrike" cap="none" normalizeH="0" baseline="0" dirty="0" smtClean="0">
                <a:ln>
                  <a:noFill/>
                </a:ln>
                <a:solidFill>
                  <a:schemeClr val="tx1"/>
                </a:solidFill>
                <a:latin typeface="Arial" panose="020B0604020202020204" pitchFamily="34" charset="0"/>
              </a:rPr>
            </a:br>
            <a:r>
              <a:rPr lang="ar-AE" sz="2000" b="1" dirty="0" smtClean="0">
                <a:effectLst>
                  <a:outerShdw blurRad="38100" dist="38100" dir="2700000" algn="tl">
                    <a:srgbClr val="000000">
                      <a:alpha val="43137"/>
                    </a:srgbClr>
                  </a:outerShdw>
                </a:effectLst>
              </a:rPr>
              <a:t>یادگیری ماشین</a:t>
            </a:r>
            <a:r>
              <a:rPr lang="en-US" sz="2000" b="1" dirty="0" smtClean="0">
                <a:effectLst>
                  <a:outerShdw blurRad="38100" dist="38100" dir="2700000" algn="tl">
                    <a:srgbClr val="000000">
                      <a:alpha val="43137"/>
                    </a:srgbClr>
                  </a:outerShdw>
                </a:effectLst>
              </a:rPr>
              <a:t>(ML)</a:t>
            </a:r>
            <a:br>
              <a:rPr lang="en-US" sz="2000" b="1" dirty="0" smtClean="0">
                <a:effectLst>
                  <a:outerShdw blurRad="38100" dist="38100" dir="2700000" algn="tl">
                    <a:srgbClr val="000000">
                      <a:alpha val="43137"/>
                    </a:srgbClr>
                  </a:outerShdw>
                </a:effectLst>
              </a:rPr>
            </a:br>
            <a:r>
              <a:rPr lang="ar-AE" sz="1800" dirty="0" smtClean="0">
                <a:effectLst>
                  <a:outerShdw blurRad="38100" dist="38100" dir="2700000" algn="tl">
                    <a:srgbClr val="000000">
                      <a:alpha val="43137"/>
                    </a:srgbClr>
                  </a:outerShdw>
                </a:effectLst>
              </a:rPr>
              <a:t>شاخه‌ای </a:t>
            </a:r>
            <a:r>
              <a:rPr lang="ar-AE" sz="1800" dirty="0">
                <a:effectLst>
                  <a:outerShdw blurRad="38100" dist="38100" dir="2700000" algn="tl">
                    <a:srgbClr val="000000">
                      <a:alpha val="43137"/>
                    </a:srgbClr>
                  </a:outerShdw>
                </a:effectLst>
              </a:rPr>
              <a:t>از هوش مصنوعی است که تمرکز آن روی طراحی الگوریتم‌هایی است که بتوانند از داده‌ها یاد بگیرند و بدون برنامه‌نویسی مستقیم، عملکرد خود را بهبود بخشند</a:t>
            </a:r>
            <a:r>
              <a:rPr lang="ar-AE" sz="1800" dirty="0" smtClean="0">
                <a:effectLst>
                  <a:outerShdw blurRad="38100" dist="38100" dir="2700000" algn="tl">
                    <a:srgbClr val="000000">
                      <a:alpha val="43137"/>
                    </a:srgbClr>
                  </a:outerShdw>
                </a:effectLst>
              </a:rPr>
              <a:t>.</a:t>
            </a:r>
            <a:r>
              <a:rPr lang="fa-IR" sz="1800" dirty="0" smtClean="0">
                <a:effectLst>
                  <a:outerShdw blurRad="38100" dist="38100" dir="2700000" algn="tl">
                    <a:srgbClr val="000000">
                      <a:alpha val="43137"/>
                    </a:srgbClr>
                  </a:outerShdw>
                </a:effectLst>
              </a:rPr>
              <a:t/>
            </a:r>
            <a:br>
              <a:rPr lang="fa-IR" sz="1800" dirty="0" smtClean="0">
                <a:effectLst>
                  <a:outerShdw blurRad="38100" dist="38100" dir="2700000" algn="tl">
                    <a:srgbClr val="000000">
                      <a:alpha val="43137"/>
                    </a:srgbClr>
                  </a:outerShdw>
                </a:effectLst>
              </a:rPr>
            </a:br>
            <a:r>
              <a:rPr lang="fa-IR" sz="1800" b="1" dirty="0" smtClean="0"/>
              <a:t/>
            </a:r>
            <a:br>
              <a:rPr lang="fa-IR" sz="1800" b="1" dirty="0" smtClean="0"/>
            </a:br>
            <a:r>
              <a:rPr lang="fa-IR" sz="2000" b="1" dirty="0">
                <a:effectLst>
                  <a:outerShdw blurRad="38100" dist="38100" dir="2700000" algn="tl">
                    <a:srgbClr val="000000">
                      <a:alpha val="43137"/>
                    </a:srgbClr>
                  </a:outerShdw>
                </a:effectLst>
              </a:rPr>
              <a:t>دیپ </a:t>
            </a:r>
            <a:r>
              <a:rPr lang="fa-IR" sz="2000" b="1" dirty="0" smtClean="0">
                <a:effectLst>
                  <a:outerShdw blurRad="38100" dist="38100" dir="2700000" algn="tl">
                    <a:srgbClr val="000000">
                      <a:alpha val="43137"/>
                    </a:srgbClr>
                  </a:outerShdw>
                </a:effectLst>
              </a:rPr>
              <a:t>لرنینگ</a:t>
            </a:r>
            <a:r>
              <a:rPr lang="en-US" sz="2000" b="1" dirty="0" smtClean="0">
                <a:effectLst>
                  <a:outerShdw blurRad="38100" dist="38100" dir="2700000" algn="tl">
                    <a:srgbClr val="000000">
                      <a:alpha val="43137"/>
                    </a:srgbClr>
                  </a:outerShdw>
                </a:effectLst>
              </a:rPr>
              <a:t>(DL)</a:t>
            </a:r>
            <a:r>
              <a:rPr lang="fa-IR" sz="2000" b="1" dirty="0">
                <a:effectLst>
                  <a:outerShdw blurRad="38100" dist="38100" dir="2700000" algn="tl">
                    <a:srgbClr val="000000">
                      <a:alpha val="43137"/>
                    </a:srgbClr>
                  </a:outerShdw>
                </a:effectLst>
              </a:rPr>
              <a:t/>
            </a:r>
            <a:br>
              <a:rPr lang="fa-IR" sz="2000" b="1" dirty="0">
                <a:effectLst>
                  <a:outerShdw blurRad="38100" dist="38100" dir="2700000" algn="tl">
                    <a:srgbClr val="000000">
                      <a:alpha val="43137"/>
                    </a:srgbClr>
                  </a:outerShdw>
                </a:effectLst>
              </a:rPr>
            </a:br>
            <a:r>
              <a:rPr lang="fa-IR" sz="1800" dirty="0">
                <a:effectLst>
                  <a:outerShdw blurRad="38100" dist="38100" dir="2700000" algn="tl">
                    <a:srgbClr val="000000">
                      <a:alpha val="43137"/>
                    </a:srgbClr>
                  </a:outerShdw>
                </a:effectLst>
              </a:rPr>
              <a:t>دیپ لرنینگ شاخه‌ای از یادگیری ماشین است که با استفاده از شبکه‌های عصبی عمیق، داده‌های پیچیده را تحلیل و الگوهای پنهان را یاد می‌گیرد. برخلاف روش‌های سنتی که ویژگی‌ها دستی استخراج می‌شوند، در دیپ لرنینگ شبکه به صورت خودکار ویژگی‌ها را یاد می‌گیرد. این روش در تشخیص تصویر، پردازش زبان طبیعی و بسیاری زمینه‌های هوش مصنوعی کاربرد گسترده دارد.</a:t>
            </a:r>
            <a:r>
              <a:rPr lang="ar-AE" sz="1800" b="1" dirty="0">
                <a:effectLst>
                  <a:outerShdw blurRad="38100" dist="38100" dir="2700000" algn="tl">
                    <a:srgbClr val="000000">
                      <a:alpha val="43137"/>
                    </a:srgbClr>
                  </a:outerShdw>
                </a:effectLst>
              </a:rPr>
              <a:t/>
            </a:r>
            <a:br>
              <a:rPr lang="ar-AE" sz="1800" b="1" dirty="0">
                <a:effectLst>
                  <a:outerShdw blurRad="38100" dist="38100" dir="2700000" algn="tl">
                    <a:srgbClr val="000000">
                      <a:alpha val="43137"/>
                    </a:srgbClr>
                  </a:outerShdw>
                </a:effectLst>
              </a:rPr>
            </a:br>
            <a:endPar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p:txBody>
      </p:sp>
    </p:spTree>
    <p:extLst>
      <p:ext uri="{BB962C8B-B14F-4D97-AF65-F5344CB8AC3E}">
        <p14:creationId xmlns:p14="http://schemas.microsoft.com/office/powerpoint/2010/main" val="18965068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4"/>
            <a:ext cx="8791575" cy="992764"/>
          </a:xfrm>
        </p:spPr>
        <p:txBody>
          <a:bodyPr/>
          <a:lstStyle/>
          <a:p>
            <a:pPr algn="ctr" rtl="1"/>
            <a:r>
              <a:rPr lang="ar-SA" altLang="en-US" b="1" cap="none" dirty="0">
                <a:effectLst>
                  <a:outerShdw blurRad="38100" dist="38100" dir="2700000" algn="tl">
                    <a:srgbClr val="000000">
                      <a:alpha val="43137"/>
                    </a:srgbClr>
                  </a:outerShdw>
                </a:effectLst>
                <a:latin typeface="Arial" panose="020B0604020202020204" pitchFamily="34" charset="0"/>
              </a:rPr>
              <a:t>انواع یادگیری ماشین</a:t>
            </a:r>
            <a:endParaRPr lang="en-US" dirty="0"/>
          </a:p>
        </p:txBody>
      </p:sp>
      <p:sp>
        <p:nvSpPr>
          <p:cNvPr id="3" name="Subtitle 2"/>
          <p:cNvSpPr>
            <a:spLocks noGrp="1"/>
          </p:cNvSpPr>
          <p:nvPr>
            <p:ph type="subTitle" idx="1"/>
          </p:nvPr>
        </p:nvSpPr>
        <p:spPr>
          <a:xfrm>
            <a:off x="1876424" y="2714919"/>
            <a:ext cx="8791575" cy="3299381"/>
          </a:xfrm>
        </p:spPr>
        <p:txBody>
          <a:bodyPr>
            <a:normAutofit lnSpcReduction="10000"/>
          </a:bodyPr>
          <a:lstStyle/>
          <a:p>
            <a:pPr marL="342900" lvl="0" indent="-342900" algn="r" rtl="1" eaLnBrk="0" fontAlgn="base" hangingPunct="0">
              <a:lnSpc>
                <a:spcPct val="100000"/>
              </a:lnSpc>
              <a:spcBef>
                <a:spcPct val="0"/>
              </a:spcBef>
              <a:spcAft>
                <a:spcPct val="0"/>
              </a:spcAft>
              <a:buSzTx/>
              <a:buFont typeface="Arial" panose="020B0604020202020204" pitchFamily="34" charset="0"/>
              <a:buChar char="•"/>
            </a:pPr>
            <a:r>
              <a:rPr lang="ar-SA" altLang="en-US" b="1"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یادگیری نظارتی</a:t>
            </a:r>
            <a:r>
              <a:rPr lang="en-US" altLang="en-US" b="1"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 (Supervised Learning):</a:t>
            </a:r>
            <a:r>
              <a:rPr lang="en-US"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lang="ar-SA"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مدل با استفاده از داده‌های برچسب‌دار آموزش می‌بیند</a:t>
            </a:r>
            <a:r>
              <a:rPr lang="en-US" altLang="en-US" cap="none" dirty="0" smtClean="0">
                <a:solidFill>
                  <a:schemeClr val="tx1"/>
                </a:solidFill>
                <a:effectLst>
                  <a:outerShdw blurRad="38100" dist="38100" dir="2700000" algn="tl">
                    <a:srgbClr val="000000">
                      <a:alpha val="43137"/>
                    </a:srgbClr>
                  </a:outerShdw>
                </a:effectLst>
                <a:latin typeface="Arial" panose="020B0604020202020204" pitchFamily="34" charset="0"/>
                <a:cs typeface="+mj-cs"/>
              </a:rPr>
              <a:t>.</a:t>
            </a:r>
            <a:endParaRPr lang="fa-IR" altLang="en-US" cap="none" dirty="0" smtClean="0">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342900" lvl="0" indent="-342900" algn="r" rtl="1" eaLnBrk="0" fontAlgn="base" hangingPunct="0">
              <a:lnSpc>
                <a:spcPct val="100000"/>
              </a:lnSpc>
              <a:spcBef>
                <a:spcPct val="0"/>
              </a:spcBef>
              <a:spcAft>
                <a:spcPct val="0"/>
              </a:spcAft>
              <a:buSzTx/>
              <a:buFont typeface="Arial" panose="020B0604020202020204" pitchFamily="34" charset="0"/>
              <a:buChar char="•"/>
            </a:pPr>
            <a:endParaRPr lang="en-US"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342900" lvl="0" indent="-342900" algn="r" rtl="1" eaLnBrk="0" fontAlgn="base" hangingPunct="0">
              <a:lnSpc>
                <a:spcPct val="100000"/>
              </a:lnSpc>
              <a:spcBef>
                <a:spcPct val="0"/>
              </a:spcBef>
              <a:spcAft>
                <a:spcPct val="0"/>
              </a:spcAft>
              <a:buSzTx/>
              <a:buFont typeface="Arial" panose="020B0604020202020204" pitchFamily="34" charset="0"/>
              <a:buChar char="•"/>
            </a:pPr>
            <a:r>
              <a:rPr lang="ar-SA" altLang="en-US" b="1"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یادگیری بدون نظارت</a:t>
            </a:r>
            <a:r>
              <a:rPr lang="en-US" altLang="en-US" b="1"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 (Unsupervised Learning):</a:t>
            </a:r>
            <a:r>
              <a:rPr lang="en-US"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lang="ar-SA"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مدل با استفاده از داده‌های بدون برچسب، الگوها را کشف می‌کند</a:t>
            </a:r>
            <a:r>
              <a:rPr lang="en-US" altLang="en-US" cap="none" dirty="0" smtClean="0">
                <a:solidFill>
                  <a:schemeClr val="tx1"/>
                </a:solidFill>
                <a:effectLst>
                  <a:outerShdw blurRad="38100" dist="38100" dir="2700000" algn="tl">
                    <a:srgbClr val="000000">
                      <a:alpha val="43137"/>
                    </a:srgbClr>
                  </a:outerShdw>
                </a:effectLst>
                <a:latin typeface="Arial" panose="020B0604020202020204" pitchFamily="34" charset="0"/>
                <a:cs typeface="+mj-cs"/>
              </a:rPr>
              <a:t>.</a:t>
            </a:r>
            <a:endParaRPr lang="fa-IR" altLang="en-US" cap="none" dirty="0" smtClean="0">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342900" lvl="0" indent="-342900" algn="r" rtl="1" eaLnBrk="0" fontAlgn="base" hangingPunct="0">
              <a:lnSpc>
                <a:spcPct val="100000"/>
              </a:lnSpc>
              <a:spcBef>
                <a:spcPct val="0"/>
              </a:spcBef>
              <a:spcAft>
                <a:spcPct val="0"/>
              </a:spcAft>
              <a:buSzTx/>
              <a:buFont typeface="Arial" panose="020B0604020202020204" pitchFamily="34" charset="0"/>
              <a:buChar char="•"/>
            </a:pPr>
            <a:endParaRPr lang="en-US"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342900" lvl="0" indent="-342900" algn="r" rtl="1" eaLnBrk="0" fontAlgn="base" hangingPunct="0">
              <a:lnSpc>
                <a:spcPct val="100000"/>
              </a:lnSpc>
              <a:spcBef>
                <a:spcPct val="0"/>
              </a:spcBef>
              <a:spcAft>
                <a:spcPct val="0"/>
              </a:spcAft>
              <a:buSzTx/>
              <a:buFont typeface="Arial" panose="020B0604020202020204" pitchFamily="34" charset="0"/>
              <a:buChar char="•"/>
            </a:pPr>
            <a:r>
              <a:rPr lang="ar-SA" altLang="en-US" b="1"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یادگیری تقویتی</a:t>
            </a:r>
            <a:r>
              <a:rPr lang="en-US" altLang="en-US" b="1"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 (Reinforcement Learning):</a:t>
            </a:r>
            <a:r>
              <a:rPr lang="en-US"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lang="ar-SA"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مدل از طریق تعامل با محیط و دریافت پاداش یا تنبیه، یاد می‌گیرد</a:t>
            </a:r>
            <a:r>
              <a:rPr lang="en-US" altLang="en-US" cap="none" dirty="0" smtClean="0">
                <a:solidFill>
                  <a:schemeClr val="tx1"/>
                </a:solidFill>
                <a:effectLst>
                  <a:outerShdw blurRad="38100" dist="38100" dir="2700000" algn="tl">
                    <a:srgbClr val="000000">
                      <a:alpha val="43137"/>
                    </a:srgbClr>
                  </a:outerShdw>
                </a:effectLst>
                <a:latin typeface="Arial" panose="020B0604020202020204" pitchFamily="34" charset="0"/>
                <a:cs typeface="+mj-cs"/>
              </a:rPr>
              <a:t>.</a:t>
            </a:r>
            <a:endParaRPr lang="fa-IR" altLang="en-US" cap="none" dirty="0" smtClean="0">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342900" lvl="0" indent="-342900" algn="r" rtl="1" eaLnBrk="0" fontAlgn="base" hangingPunct="0">
              <a:lnSpc>
                <a:spcPct val="100000"/>
              </a:lnSpc>
              <a:spcBef>
                <a:spcPct val="0"/>
              </a:spcBef>
              <a:spcAft>
                <a:spcPct val="0"/>
              </a:spcAft>
              <a:buSzTx/>
              <a:buFont typeface="Arial" panose="020B0604020202020204" pitchFamily="34" charset="0"/>
              <a:buChar char="•"/>
            </a:pPr>
            <a:endParaRPr lang="en-US"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342900" lvl="0" indent="-342900" algn="r" rtl="1" eaLnBrk="0" fontAlgn="base" hangingPunct="0">
              <a:lnSpc>
                <a:spcPct val="100000"/>
              </a:lnSpc>
              <a:spcBef>
                <a:spcPct val="0"/>
              </a:spcBef>
              <a:spcAft>
                <a:spcPct val="0"/>
              </a:spcAft>
              <a:buSzTx/>
              <a:buFont typeface="Arial" panose="020B0604020202020204" pitchFamily="34" charset="0"/>
              <a:buChar char="•"/>
            </a:pPr>
            <a:r>
              <a:rPr lang="ar-SA" altLang="en-US" b="1"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کاربردهای یادگیری ماشین</a:t>
            </a:r>
            <a:r>
              <a:rPr lang="en-US" altLang="en-US" b="1"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a:t>
            </a:r>
            <a:r>
              <a:rPr lang="en-US"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lang="ar-SA"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تشخیص تصویر، پردازش زبان طبیعی، پیش‌بینی، سیستم‌های توصیه‌گر و غیره</a:t>
            </a:r>
            <a:r>
              <a:rPr lang="en-US" altLang="en-US" cap="none" dirty="0">
                <a:solidFill>
                  <a:schemeClr val="tx1"/>
                </a:solidFill>
                <a:effectLst>
                  <a:outerShdw blurRad="38100" dist="38100" dir="2700000" algn="tl">
                    <a:srgbClr val="000000">
                      <a:alpha val="43137"/>
                    </a:srgbClr>
                  </a:outerShdw>
                </a:effectLst>
                <a:latin typeface="Arial" panose="020B0604020202020204" pitchFamily="34" charset="0"/>
                <a:cs typeface="+mj-cs"/>
              </a:rPr>
              <a:t>.</a:t>
            </a:r>
            <a:endParaRPr lang="en-US" dirty="0">
              <a:cs typeface="+mj-cs"/>
            </a:endParaRPr>
          </a:p>
        </p:txBody>
      </p:sp>
    </p:spTree>
    <p:extLst>
      <p:ext uri="{BB962C8B-B14F-4D97-AF65-F5344CB8AC3E}">
        <p14:creationId xmlns:p14="http://schemas.microsoft.com/office/powerpoint/2010/main" val="3526870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dirty="0">
                <a:effectLst>
                  <a:outerShdw blurRad="38100" dist="38100" dir="2700000" algn="tl">
                    <a:srgbClr val="000000">
                      <a:alpha val="43137"/>
                    </a:srgbClr>
                  </a:outerShdw>
                </a:effectLst>
              </a:rPr>
              <a:t>تفاوت متلب و پایتون و نصب و راه اندازی پایتون</a:t>
            </a:r>
            <a:endParaRPr lang="en-US"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1154905" y="2168528"/>
            <a:ext cx="3196899" cy="685800"/>
          </a:xfrm>
        </p:spPr>
        <p:txBody>
          <a:bodyPr/>
          <a:lstStyle/>
          <a:p>
            <a:r>
              <a:rPr lang="fa-IR" dirty="0" smtClean="0"/>
              <a:t> </a:t>
            </a:r>
            <a:endParaRPr lang="en-US" dirty="0"/>
          </a:p>
        </p:txBody>
      </p:sp>
      <p:sp>
        <p:nvSpPr>
          <p:cNvPr id="4" name="Text Placeholder 3"/>
          <p:cNvSpPr>
            <a:spLocks noGrp="1"/>
          </p:cNvSpPr>
          <p:nvPr>
            <p:ph type="body" sz="half" idx="15"/>
          </p:nvPr>
        </p:nvSpPr>
        <p:spPr>
          <a:xfrm>
            <a:off x="1141413" y="2854328"/>
            <a:ext cx="3208735" cy="3329656"/>
          </a:xfrm>
        </p:spPr>
        <p:txBody>
          <a:bodyPr>
            <a:noAutofit/>
          </a:bodyPr>
          <a:lstStyle/>
          <a:p>
            <a:pPr algn="r" rtl="1"/>
            <a:r>
              <a:rPr lang="fa-IR" sz="1600" dirty="0">
                <a:effectLst>
                  <a:outerShdw blurRad="38100" dist="38100" dir="2700000" algn="tl">
                    <a:srgbClr val="000000">
                      <a:alpha val="43137"/>
                    </a:srgbClr>
                  </a:outerShdw>
                </a:effectLst>
                <a:cs typeface="+mj-cs"/>
              </a:rPr>
              <a:t>برای شروع کار با پایتون، ابتدا باید آن را از سایت رسمی </a:t>
            </a:r>
            <a:r>
              <a:rPr lang="en-US" sz="1600" dirty="0">
                <a:effectLst>
                  <a:outerShdw blurRad="38100" dist="38100" dir="2700000" algn="tl">
                    <a:srgbClr val="000000">
                      <a:alpha val="43137"/>
                    </a:srgbClr>
                  </a:outerShdw>
                </a:effectLst>
                <a:cs typeface="+mj-cs"/>
              </a:rPr>
              <a:t>python.org </a:t>
            </a:r>
            <a:r>
              <a:rPr lang="fa-IR" sz="1600" dirty="0" smtClean="0">
                <a:effectLst>
                  <a:outerShdw blurRad="38100" dist="38100" dir="2700000" algn="tl">
                    <a:srgbClr val="000000">
                      <a:alpha val="43137"/>
                    </a:srgbClr>
                  </a:outerShdw>
                </a:effectLst>
                <a:cs typeface="+mj-cs"/>
              </a:rPr>
              <a:t> دانلود </a:t>
            </a:r>
            <a:r>
              <a:rPr lang="fa-IR" sz="1600" dirty="0">
                <a:effectLst>
                  <a:outerShdw blurRad="38100" dist="38100" dir="2700000" algn="tl">
                    <a:srgbClr val="000000">
                      <a:alpha val="43137"/>
                    </a:srgbClr>
                  </a:outerShdw>
                </a:effectLst>
                <a:cs typeface="+mj-cs"/>
              </a:rPr>
              <a:t>و نصب کرد. پس از نصب، می‌توان از محیط‌های توسعه مانند </a:t>
            </a:r>
            <a:r>
              <a:rPr lang="en-US" sz="1600" dirty="0" err="1">
                <a:effectLst>
                  <a:outerShdw blurRad="38100" dist="38100" dir="2700000" algn="tl">
                    <a:srgbClr val="000000">
                      <a:alpha val="43137"/>
                    </a:srgbClr>
                  </a:outerShdw>
                </a:effectLst>
                <a:cs typeface="+mj-cs"/>
              </a:rPr>
              <a:t>PyCharm</a:t>
            </a:r>
            <a:r>
              <a:rPr lang="en-US" sz="1600" dirty="0">
                <a:effectLst>
                  <a:outerShdw blurRad="38100" dist="38100" dir="2700000" algn="tl">
                    <a:srgbClr val="000000">
                      <a:alpha val="43137"/>
                    </a:srgbClr>
                  </a:outerShdw>
                </a:effectLst>
                <a:cs typeface="+mj-cs"/>
              </a:rPr>
              <a:t>، Visual Studio Code </a:t>
            </a:r>
            <a:r>
              <a:rPr lang="fa-IR" sz="1600" dirty="0" smtClean="0">
                <a:effectLst>
                  <a:outerShdw blurRad="38100" dist="38100" dir="2700000" algn="tl">
                    <a:srgbClr val="000000">
                      <a:alpha val="43137"/>
                    </a:srgbClr>
                  </a:outerShdw>
                </a:effectLst>
                <a:cs typeface="+mj-cs"/>
              </a:rPr>
              <a:t> یا </a:t>
            </a:r>
            <a:r>
              <a:rPr lang="en-US" sz="1600" dirty="0" err="1">
                <a:effectLst>
                  <a:outerShdw blurRad="38100" dist="38100" dir="2700000" algn="tl">
                    <a:srgbClr val="000000">
                      <a:alpha val="43137"/>
                    </a:srgbClr>
                  </a:outerShdw>
                </a:effectLst>
                <a:cs typeface="+mj-cs"/>
              </a:rPr>
              <a:t>Jupyter</a:t>
            </a:r>
            <a:r>
              <a:rPr lang="en-US" sz="1600" dirty="0">
                <a:effectLst>
                  <a:outerShdw blurRad="38100" dist="38100" dir="2700000" algn="tl">
                    <a:srgbClr val="000000">
                      <a:alpha val="43137"/>
                    </a:srgbClr>
                  </a:outerShdw>
                </a:effectLst>
                <a:cs typeface="+mj-cs"/>
              </a:rPr>
              <a:t> Notebook </a:t>
            </a:r>
            <a:r>
              <a:rPr lang="fa-IR" sz="1600" dirty="0" smtClean="0">
                <a:effectLst>
                  <a:outerShdw blurRad="38100" dist="38100" dir="2700000" algn="tl">
                    <a:srgbClr val="000000">
                      <a:alpha val="43137"/>
                    </a:srgbClr>
                  </a:outerShdw>
                </a:effectLst>
                <a:cs typeface="+mj-cs"/>
              </a:rPr>
              <a:t> برای </a:t>
            </a:r>
            <a:r>
              <a:rPr lang="fa-IR" sz="1600" dirty="0">
                <a:effectLst>
                  <a:outerShdw blurRad="38100" dist="38100" dir="2700000" algn="tl">
                    <a:srgbClr val="000000">
                      <a:alpha val="43137"/>
                    </a:srgbClr>
                  </a:outerShdw>
                </a:effectLst>
                <a:cs typeface="+mj-cs"/>
              </a:rPr>
              <a:t>نوشتن و اجرای کدها استفاده نمود. همچنین نصب کتابخانه‌های ضروری با استفاده از ابزار </a:t>
            </a:r>
            <a:r>
              <a:rPr lang="en-US" sz="1600" dirty="0">
                <a:effectLst>
                  <a:outerShdw blurRad="38100" dist="38100" dir="2700000" algn="tl">
                    <a:srgbClr val="000000">
                      <a:alpha val="43137"/>
                    </a:srgbClr>
                  </a:outerShdw>
                </a:effectLst>
                <a:cs typeface="+mj-cs"/>
              </a:rPr>
              <a:t>pip، </a:t>
            </a:r>
            <a:r>
              <a:rPr lang="fa-IR" sz="1600" dirty="0">
                <a:effectLst>
                  <a:outerShdw blurRad="38100" dist="38100" dir="2700000" algn="tl">
                    <a:srgbClr val="000000">
                      <a:alpha val="43137"/>
                    </a:srgbClr>
                  </a:outerShdw>
                </a:effectLst>
                <a:cs typeface="+mj-cs"/>
              </a:rPr>
              <a:t>مانند </a:t>
            </a:r>
            <a:r>
              <a:rPr lang="en-US" sz="1600" dirty="0" err="1">
                <a:effectLst>
                  <a:outerShdw blurRad="38100" dist="38100" dir="2700000" algn="tl">
                    <a:srgbClr val="000000">
                      <a:alpha val="43137"/>
                    </a:srgbClr>
                  </a:outerShdw>
                </a:effectLst>
                <a:cs typeface="+mj-cs"/>
              </a:rPr>
              <a:t>Numpy</a:t>
            </a:r>
            <a:r>
              <a:rPr lang="en-US" sz="1600" dirty="0">
                <a:effectLst>
                  <a:outerShdw blurRad="38100" dist="38100" dir="2700000" algn="tl">
                    <a:srgbClr val="000000">
                      <a:alpha val="43137"/>
                    </a:srgbClr>
                  </a:outerShdw>
                </a:effectLst>
                <a:cs typeface="+mj-cs"/>
              </a:rPr>
              <a:t>، Pandas، </a:t>
            </a:r>
            <a:r>
              <a:rPr lang="en-US" sz="1600" dirty="0" err="1">
                <a:effectLst>
                  <a:outerShdw blurRad="38100" dist="38100" dir="2700000" algn="tl">
                    <a:srgbClr val="000000">
                      <a:alpha val="43137"/>
                    </a:srgbClr>
                  </a:outerShdw>
                </a:effectLst>
                <a:cs typeface="+mj-cs"/>
              </a:rPr>
              <a:t>Matplotlib</a:t>
            </a:r>
            <a:r>
              <a:rPr lang="en-US" sz="1600" dirty="0">
                <a:effectLst>
                  <a:outerShdw blurRad="38100" dist="38100" dir="2700000" algn="tl">
                    <a:srgbClr val="000000">
                      <a:alpha val="43137"/>
                    </a:srgbClr>
                  </a:outerShdw>
                </a:effectLst>
                <a:cs typeface="+mj-cs"/>
              </a:rPr>
              <a:t> </a:t>
            </a:r>
            <a:r>
              <a:rPr lang="fa-IR" sz="1600" dirty="0" smtClean="0">
                <a:effectLst>
                  <a:outerShdw blurRad="38100" dist="38100" dir="2700000" algn="tl">
                    <a:srgbClr val="000000">
                      <a:alpha val="43137"/>
                    </a:srgbClr>
                  </a:outerShdw>
                </a:effectLst>
                <a:cs typeface="+mj-cs"/>
              </a:rPr>
              <a:t> و </a:t>
            </a:r>
            <a:r>
              <a:rPr lang="en-US" sz="1600" dirty="0" err="1">
                <a:effectLst>
                  <a:outerShdw blurRad="38100" dist="38100" dir="2700000" algn="tl">
                    <a:srgbClr val="000000">
                      <a:alpha val="43137"/>
                    </a:srgbClr>
                  </a:outerShdw>
                </a:effectLst>
                <a:cs typeface="+mj-cs"/>
              </a:rPr>
              <a:t>Scikit</a:t>
            </a:r>
            <a:r>
              <a:rPr lang="en-US" sz="1600" dirty="0">
                <a:effectLst>
                  <a:outerShdw blurRad="38100" dist="38100" dir="2700000" algn="tl">
                    <a:srgbClr val="000000">
                      <a:alpha val="43137"/>
                    </a:srgbClr>
                  </a:outerShdw>
                </a:effectLst>
                <a:cs typeface="+mj-cs"/>
              </a:rPr>
              <a:t>-learn، </a:t>
            </a:r>
            <a:r>
              <a:rPr lang="fa-IR" sz="1600" dirty="0">
                <a:effectLst>
                  <a:outerShdw blurRad="38100" dist="38100" dir="2700000" algn="tl">
                    <a:srgbClr val="000000">
                      <a:alpha val="43137"/>
                    </a:srgbClr>
                  </a:outerShdw>
                </a:effectLst>
                <a:cs typeface="+mj-cs"/>
              </a:rPr>
              <a:t>به‌سادگی امکان‌پذیر است. فراهم آوردن این ابزارها و کتابخانه‌ها، مقدمات لازم برای برنامه‌نویسی مؤثر در حوزه یادگیری ماشین را مهیا می‌کند.</a:t>
            </a:r>
            <a:endParaRPr lang="en-US" sz="1600" dirty="0">
              <a:effectLst>
                <a:outerShdw blurRad="38100" dist="38100" dir="2700000" algn="tl">
                  <a:srgbClr val="000000">
                    <a:alpha val="43137"/>
                  </a:srgbClr>
                </a:outerShdw>
              </a:effectLst>
              <a:cs typeface="+mj-cs"/>
            </a:endParaRPr>
          </a:p>
        </p:txBody>
      </p:sp>
      <p:sp>
        <p:nvSpPr>
          <p:cNvPr id="5" name="Text Placeholder 4"/>
          <p:cNvSpPr>
            <a:spLocks noGrp="1"/>
          </p:cNvSpPr>
          <p:nvPr>
            <p:ph type="body" sz="quarter" idx="3"/>
          </p:nvPr>
        </p:nvSpPr>
        <p:spPr>
          <a:xfrm>
            <a:off x="8044459" y="5285264"/>
            <a:ext cx="3184385" cy="685800"/>
          </a:xfrm>
        </p:spPr>
        <p:txBody>
          <a:bodyPr/>
          <a:lstStyle/>
          <a:p>
            <a:r>
              <a:rPr lang="fa-IR" dirty="0" smtClean="0"/>
              <a:t> </a:t>
            </a:r>
            <a:endParaRPr lang="en-US" dirty="0"/>
          </a:p>
        </p:txBody>
      </p:sp>
      <p:sp>
        <p:nvSpPr>
          <p:cNvPr id="6" name="Text Placeholder 5"/>
          <p:cNvSpPr>
            <a:spLocks noGrp="1"/>
          </p:cNvSpPr>
          <p:nvPr>
            <p:ph type="body" sz="half" idx="16"/>
          </p:nvPr>
        </p:nvSpPr>
        <p:spPr>
          <a:xfrm>
            <a:off x="7974193" y="2854328"/>
            <a:ext cx="3134524" cy="3326484"/>
          </a:xfrm>
        </p:spPr>
        <p:txBody>
          <a:bodyPr>
            <a:noAutofit/>
          </a:bodyPr>
          <a:lstStyle/>
          <a:p>
            <a:pPr algn="r" rtl="1"/>
            <a:r>
              <a:rPr lang="fa-IR" sz="1600" dirty="0">
                <a:effectLst>
                  <a:outerShdw blurRad="38100" dist="38100" dir="2700000" algn="tl">
                    <a:srgbClr val="000000">
                      <a:alpha val="43137"/>
                    </a:srgbClr>
                  </a:outerShdw>
                </a:effectLst>
                <a:cs typeface="+mj-cs"/>
              </a:rPr>
              <a:t>زبان برنامه‌نویسی متلب که بیشتر در محیط‌های آکادمیک و مهندسی کاربرد دارد، یک نرم‌افزار تجاری با قابلیت‌های گرافیکی پیشرفته برای محاسبات عددی است. در مقابل، پایتون یک زبان متن‌باز، رایگان و چندمنظوره است که به دلیل سادگی و انعطاف‌پذیری بالا و همچنین پشتیبانی گسترده از کتابخانه‌های متنوع مانند </a:t>
            </a:r>
            <a:r>
              <a:rPr lang="en-US" sz="1600" dirty="0" err="1">
                <a:effectLst>
                  <a:outerShdw blurRad="38100" dist="38100" dir="2700000" algn="tl">
                    <a:srgbClr val="000000">
                      <a:alpha val="43137"/>
                    </a:srgbClr>
                  </a:outerShdw>
                </a:effectLst>
                <a:cs typeface="+mj-cs"/>
              </a:rPr>
              <a:t>Numpy</a:t>
            </a:r>
            <a:r>
              <a:rPr lang="en-US" sz="1600" dirty="0">
                <a:effectLst>
                  <a:outerShdw blurRad="38100" dist="38100" dir="2700000" algn="tl">
                    <a:srgbClr val="000000">
                      <a:alpha val="43137"/>
                    </a:srgbClr>
                  </a:outerShdw>
                </a:effectLst>
                <a:cs typeface="+mj-cs"/>
              </a:rPr>
              <a:t>، Pandas </a:t>
            </a:r>
            <a:r>
              <a:rPr lang="fa-IR" sz="1600" dirty="0">
                <a:effectLst>
                  <a:outerShdw blurRad="38100" dist="38100" dir="2700000" algn="tl">
                    <a:srgbClr val="000000">
                      <a:alpha val="43137"/>
                    </a:srgbClr>
                  </a:outerShdw>
                </a:effectLst>
                <a:cs typeface="+mj-cs"/>
              </a:rPr>
              <a:t>و </a:t>
            </a:r>
            <a:r>
              <a:rPr lang="en-US" sz="1600" dirty="0" err="1">
                <a:effectLst>
                  <a:outerShdw blurRad="38100" dist="38100" dir="2700000" algn="tl">
                    <a:srgbClr val="000000">
                      <a:alpha val="43137"/>
                    </a:srgbClr>
                  </a:outerShdw>
                </a:effectLst>
                <a:cs typeface="+mj-cs"/>
              </a:rPr>
              <a:t>Scikit</a:t>
            </a:r>
            <a:r>
              <a:rPr lang="en-US" sz="1600" dirty="0">
                <a:effectLst>
                  <a:outerShdw blurRad="38100" dist="38100" dir="2700000" algn="tl">
                    <a:srgbClr val="000000">
                      <a:alpha val="43137"/>
                    </a:srgbClr>
                  </a:outerShdw>
                </a:effectLst>
                <a:cs typeface="+mj-cs"/>
              </a:rPr>
              <a:t>-learn، </a:t>
            </a:r>
            <a:r>
              <a:rPr lang="fa-IR" sz="1600" dirty="0">
                <a:effectLst>
                  <a:outerShdw blurRad="38100" dist="38100" dir="2700000" algn="tl">
                    <a:srgbClr val="000000">
                      <a:alpha val="43137"/>
                    </a:srgbClr>
                  </a:outerShdw>
                </a:effectLst>
                <a:cs typeface="+mj-cs"/>
              </a:rPr>
              <a:t>به انتخابی محبوب در زمینه هوش مصنوعی، یادگیری ماشین و علم داده تبدیل شده است.</a:t>
            </a:r>
            <a:endParaRPr lang="en-US" sz="1600" dirty="0">
              <a:effectLst>
                <a:outerShdw blurRad="38100" dist="38100" dir="2700000" algn="tl">
                  <a:srgbClr val="000000">
                    <a:alpha val="43137"/>
                  </a:srgbClr>
                </a:outerShdw>
              </a:effectLst>
              <a:cs typeface="+mj-cs"/>
            </a:endParaRPr>
          </a:p>
        </p:txBody>
      </p:sp>
      <p:sp>
        <p:nvSpPr>
          <p:cNvPr id="7" name="Text Placeholder 6"/>
          <p:cNvSpPr>
            <a:spLocks noGrp="1"/>
          </p:cNvSpPr>
          <p:nvPr>
            <p:ph type="body" sz="quarter" idx="13"/>
          </p:nvPr>
        </p:nvSpPr>
        <p:spPr>
          <a:xfrm>
            <a:off x="3962400" y="2171700"/>
            <a:ext cx="4230255" cy="685800"/>
          </a:xfrm>
        </p:spPr>
        <p:txBody>
          <a:bodyPr/>
          <a:lstStyle/>
          <a:p>
            <a:pPr algn="ctr" rtl="1"/>
            <a:r>
              <a:rPr lang="fa-IR" b="1" dirty="0">
                <a:effectLst>
                  <a:outerShdw blurRad="38100" dist="38100" dir="2700000" algn="tl">
                    <a:srgbClr val="000000">
                      <a:alpha val="43137"/>
                    </a:srgbClr>
                  </a:outerShdw>
                </a:effectLst>
                <a:cs typeface="+mj-cs"/>
              </a:rPr>
              <a:t>دلایل انتخاب پایتون برای یادگیری ماشین</a:t>
            </a:r>
            <a:endParaRPr lang="en-US" b="1" dirty="0">
              <a:effectLst>
                <a:outerShdw blurRad="38100" dist="38100" dir="2700000" algn="tl">
                  <a:srgbClr val="000000">
                    <a:alpha val="43137"/>
                  </a:srgbClr>
                </a:outerShdw>
              </a:effectLst>
              <a:cs typeface="+mj-cs"/>
            </a:endParaRPr>
          </a:p>
        </p:txBody>
      </p:sp>
      <p:sp>
        <p:nvSpPr>
          <p:cNvPr id="9" name="Rectangle 1"/>
          <p:cNvSpPr>
            <a:spLocks noGrp="1" noChangeArrowheads="1"/>
          </p:cNvSpPr>
          <p:nvPr>
            <p:ph type="body" sz="half" idx="17"/>
          </p:nvPr>
        </p:nvSpPr>
        <p:spPr bwMode="auto">
          <a:xfrm>
            <a:off x="4363640" y="3288138"/>
            <a:ext cx="361055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رایگان و اپن‌سورس</a:t>
            </a: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پشتیبانی گسترده جامعه</a:t>
            </a: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کتابخانه‌های قوی مخصوص یادگیری ماشین و علم داده</a:t>
            </a: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استفاده در صنعت، پژوهش و حتی هوش مصنوعی</a:t>
            </a: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p:txBody>
      </p:sp>
    </p:spTree>
    <p:extLst>
      <p:ext uri="{BB962C8B-B14F-4D97-AF65-F5344CB8AC3E}">
        <p14:creationId xmlns:p14="http://schemas.microsoft.com/office/powerpoint/2010/main" val="4094858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1"/>
            <a:r>
              <a:rPr lang="fa-IR" sz="2800" dirty="0">
                <a:effectLst>
                  <a:outerShdw blurRad="38100" dist="38100" dir="2700000" algn="tl">
                    <a:srgbClr val="000000">
                      <a:alpha val="43137"/>
                    </a:srgbClr>
                  </a:outerShdw>
                </a:effectLst>
              </a:rPr>
              <a:t>ژوپیتر نوت‌بوک </a:t>
            </a:r>
            <a:r>
              <a:rPr lang="en-US" sz="2800" dirty="0" smtClean="0">
                <a:effectLst>
                  <a:outerShdw blurRad="38100" dist="38100" dir="2700000" algn="tl">
                    <a:srgbClr val="000000">
                      <a:alpha val="43137"/>
                    </a:srgbClr>
                  </a:outerShdw>
                </a:effectLst>
              </a:rPr>
              <a:t> (</a:t>
            </a:r>
            <a:r>
              <a:rPr lang="en-US" sz="2800" dirty="0" err="1">
                <a:effectLst>
                  <a:outerShdw blurRad="38100" dist="38100" dir="2700000" algn="tl">
                    <a:srgbClr val="000000">
                      <a:alpha val="43137"/>
                    </a:srgbClr>
                  </a:outerShdw>
                </a:effectLst>
              </a:rPr>
              <a:t>Jupyter</a:t>
            </a:r>
            <a:r>
              <a:rPr lang="en-US" sz="2800" dirty="0">
                <a:effectLst>
                  <a:outerShdw blurRad="38100" dist="38100" dir="2700000" algn="tl">
                    <a:srgbClr val="000000">
                      <a:alpha val="43137"/>
                    </a:srgbClr>
                  </a:outerShdw>
                </a:effectLst>
              </a:rPr>
              <a:t> </a:t>
            </a:r>
            <a:r>
              <a:rPr lang="en-US" sz="2800" dirty="0" smtClean="0">
                <a:effectLst>
                  <a:outerShdw blurRad="38100" dist="38100" dir="2700000" algn="tl">
                    <a:srgbClr val="000000">
                      <a:alpha val="43137"/>
                    </a:srgbClr>
                  </a:outerShdw>
                </a:effectLst>
              </a:rPr>
              <a:t>Notebook)</a:t>
            </a:r>
            <a:r>
              <a:rPr lang="fa-IR" sz="2800" dirty="0" smtClean="0">
                <a:effectLst>
                  <a:outerShdw blurRad="38100" dist="38100" dir="2700000" algn="tl">
                    <a:srgbClr val="000000">
                      <a:alpha val="43137"/>
                    </a:srgbClr>
                  </a:outerShdw>
                </a:effectLst>
              </a:rPr>
              <a:t>یک </a:t>
            </a:r>
            <a:r>
              <a:rPr lang="fa-IR" sz="2800" dirty="0">
                <a:effectLst>
                  <a:outerShdw blurRad="38100" dist="38100" dir="2700000" algn="tl">
                    <a:srgbClr val="000000">
                      <a:alpha val="43137"/>
                    </a:srgbClr>
                  </a:outerShdw>
                </a:effectLst>
              </a:rPr>
              <a:t>ابزار تعاملی و متن‌باز است که برای نوشتن، اجرا و مستندسازی کدهای برنامه‌نویسی طراحی شده است. این ابزار به ویژه در زمینه‌های علم داده، یادگیری ماشین و تحلیل داده‌ها کاربرد فراوانی دارد.</a:t>
            </a:r>
            <a:endParaRPr lang="en-US" sz="2800"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1016000" y="2674463"/>
            <a:ext cx="3322309" cy="502846"/>
          </a:xfrm>
        </p:spPr>
        <p:txBody>
          <a:bodyPr/>
          <a:lstStyle/>
          <a:p>
            <a:pPr algn="ctr" rtl="1"/>
            <a:r>
              <a:rPr lang="fa-IR" b="1" dirty="0">
                <a:effectLst>
                  <a:outerShdw blurRad="38100" dist="38100" dir="2700000" algn="tl">
                    <a:srgbClr val="000000">
                      <a:alpha val="43137"/>
                    </a:srgbClr>
                  </a:outerShdw>
                </a:effectLst>
                <a:cs typeface="+mj-cs"/>
              </a:rPr>
              <a:t>استفاده از کتابخانه‌های محبوب</a:t>
            </a:r>
            <a:endParaRPr lang="en-US" b="1" dirty="0">
              <a:effectLst>
                <a:outerShdw blurRad="38100" dist="38100" dir="2700000" algn="tl">
                  <a:srgbClr val="000000">
                    <a:alpha val="43137"/>
                  </a:srgbClr>
                </a:outerShdw>
              </a:effectLst>
              <a:cs typeface="+mj-cs"/>
            </a:endParaRPr>
          </a:p>
        </p:txBody>
      </p:sp>
      <p:sp>
        <p:nvSpPr>
          <p:cNvPr id="5" name="Text Placeholder 4"/>
          <p:cNvSpPr>
            <a:spLocks noGrp="1"/>
          </p:cNvSpPr>
          <p:nvPr>
            <p:ph type="body" sz="quarter" idx="3"/>
          </p:nvPr>
        </p:nvSpPr>
        <p:spPr>
          <a:xfrm>
            <a:off x="4514766" y="2677635"/>
            <a:ext cx="3184385" cy="499674"/>
          </a:xfrm>
        </p:spPr>
        <p:txBody>
          <a:bodyPr/>
          <a:lstStyle/>
          <a:p>
            <a:pPr algn="ctr"/>
            <a:r>
              <a:rPr lang="fa-IR" b="1" dirty="0" smtClean="0">
                <a:effectLst>
                  <a:outerShdw blurRad="38100" dist="38100" dir="2700000" algn="tl">
                    <a:srgbClr val="000000">
                      <a:alpha val="43137"/>
                    </a:srgbClr>
                  </a:outerShdw>
                </a:effectLst>
                <a:cs typeface="+mj-cs"/>
              </a:rPr>
              <a:t>دستورات </a:t>
            </a:r>
            <a:r>
              <a:rPr lang="fa-IR" b="1" dirty="0">
                <a:effectLst>
                  <a:outerShdw blurRad="38100" dist="38100" dir="2700000" algn="tl">
                    <a:srgbClr val="000000">
                      <a:alpha val="43137"/>
                    </a:srgbClr>
                  </a:outerShdw>
                </a:effectLst>
                <a:cs typeface="+mj-cs"/>
              </a:rPr>
              <a:t>و نکات کاربردی</a:t>
            </a:r>
            <a:endParaRPr lang="en-US" b="1" dirty="0">
              <a:effectLst>
                <a:outerShdw blurRad="38100" dist="38100" dir="2700000" algn="tl">
                  <a:srgbClr val="000000">
                    <a:alpha val="43137"/>
                  </a:srgbClr>
                </a:outerShdw>
              </a:effectLst>
              <a:cs typeface="+mj-cs"/>
            </a:endParaRPr>
          </a:p>
        </p:txBody>
      </p:sp>
      <p:sp>
        <p:nvSpPr>
          <p:cNvPr id="7" name="Text Placeholder 6"/>
          <p:cNvSpPr>
            <a:spLocks noGrp="1"/>
          </p:cNvSpPr>
          <p:nvPr>
            <p:ph type="body" sz="quarter" idx="13"/>
          </p:nvPr>
        </p:nvSpPr>
        <p:spPr>
          <a:xfrm>
            <a:off x="7852441" y="2674463"/>
            <a:ext cx="3739193" cy="502846"/>
          </a:xfrm>
        </p:spPr>
        <p:txBody>
          <a:bodyPr/>
          <a:lstStyle/>
          <a:p>
            <a:pPr algn="ctr" rtl="1"/>
            <a:r>
              <a:rPr lang="fa-IR" b="1" dirty="0">
                <a:effectLst>
                  <a:outerShdw blurRad="38100" dist="38100" dir="2700000" algn="tl">
                    <a:srgbClr val="000000">
                      <a:alpha val="43137"/>
                    </a:srgbClr>
                  </a:outerShdw>
                </a:effectLst>
                <a:cs typeface="+mj-cs"/>
              </a:rPr>
              <a:t>ساختار اصلی ژوپیتر نوت‌بوک</a:t>
            </a:r>
            <a:endParaRPr lang="en-US" b="1" dirty="0">
              <a:effectLst>
                <a:outerShdw blurRad="38100" dist="38100" dir="2700000" algn="tl">
                  <a:srgbClr val="000000">
                    <a:alpha val="43137"/>
                  </a:srgbClr>
                </a:outerShdw>
              </a:effectLst>
              <a:cs typeface="+mj-cs"/>
            </a:endParaRPr>
          </a:p>
        </p:txBody>
      </p:sp>
      <p:sp>
        <p:nvSpPr>
          <p:cNvPr id="9" name="Rectangle 1"/>
          <p:cNvSpPr>
            <a:spLocks noGrp="1" noChangeArrowheads="1"/>
          </p:cNvSpPr>
          <p:nvPr>
            <p:ph type="body" sz="half" idx="17"/>
          </p:nvPr>
        </p:nvSpPr>
        <p:spPr bwMode="auto">
          <a:xfrm>
            <a:off x="7852441" y="3421569"/>
            <a:ext cx="373919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سلول‌های کد</a:t>
            </a:r>
            <a:r>
              <a:rPr kumimoji="0" lang="en-US"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(Code Cells):</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نوشتن و اجرای دستورات برنامه‌نویسی</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سلول‌های مارک‌داون</a:t>
            </a:r>
            <a:r>
              <a:rPr kumimoji="0" lang="en-US"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(Markdown Cells):</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افزودن متن توضیحی، فرمول‌های ریاضی، تصاویر و لینک‌ها</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سلول‌های خام</a:t>
            </a:r>
            <a:r>
              <a:rPr kumimoji="0" lang="en-US"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(Raw Cells):</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درج محتوای خام که در هنگام تبدیل نوت‌بوک به فرمت‌های دیگر حفظ می‌شود</a:t>
            </a: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p:txBody>
      </p:sp>
      <p:sp>
        <p:nvSpPr>
          <p:cNvPr id="11" name="Rectangle 3"/>
          <p:cNvSpPr>
            <a:spLocks noGrp="1" noChangeArrowheads="1"/>
          </p:cNvSpPr>
          <p:nvPr>
            <p:ph type="body" sz="half" idx="16"/>
          </p:nvPr>
        </p:nvSpPr>
        <p:spPr bwMode="auto">
          <a:xfrm>
            <a:off x="4504213" y="3421569"/>
            <a:ext cx="334822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اجرای سلول</a:t>
            </a:r>
            <a:r>
              <a:rPr kumimoji="0" lang="en-US"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اجرای سلول فعال، از کلیدهای میانبر</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Shift + Enter</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lang="fa-IR" altLang="en-US" sz="1600" dirty="0" smtClean="0">
                <a:effectLst>
                  <a:outerShdw blurRad="38100" dist="38100" dir="2700000" algn="tl">
                    <a:srgbClr val="000000">
                      <a:alpha val="43137"/>
                    </a:srgbClr>
                  </a:outerShdw>
                </a:effectLst>
                <a:cs typeface="+mj-cs"/>
              </a:rPr>
              <a:t>میشه</a:t>
            </a: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ایجاد سلول جدید</a:t>
            </a:r>
            <a:r>
              <a:rPr kumimoji="0" lang="en-US"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افزودن سلول جدید، از دکمه‌های موجود در نوار ابزار یا کلیدهای میانبر استفاده کنید</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توقف اجرای کرنل</a:t>
            </a:r>
            <a:r>
              <a:rPr kumimoji="0" lang="en-US"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در صورت نیاز به توقف اجرای کرنل، از گزینه‌های موجود در منوی</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"Kernel"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استفاده کنید</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ذخیره نوت‌بوک</a:t>
            </a:r>
            <a:r>
              <a:rPr kumimoji="0" lang="en-US"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ذخیره تغییرات، از گزینه‌های موجود در منوی</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"File"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استفاده کنید</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p:txBody>
      </p:sp>
      <p:sp>
        <p:nvSpPr>
          <p:cNvPr id="12" name="Rectangle 4"/>
          <p:cNvSpPr>
            <a:spLocks noGrp="1" noChangeArrowheads="1"/>
          </p:cNvSpPr>
          <p:nvPr>
            <p:ph type="body" sz="half" idx="15"/>
          </p:nvPr>
        </p:nvSpPr>
        <p:spPr bwMode="auto">
          <a:xfrm>
            <a:off x="1127918" y="3421568"/>
            <a:ext cx="321039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پاندا</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 (Pandas):</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latin typeface="Arial" panose="020B0604020202020204" pitchFamily="34" charset="0"/>
                <a:cs typeface="+mj-cs"/>
              </a:rPr>
              <a:t>برای تحلیل داده‌ها و کار با داده‌های جدولی</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a:t>
            </a:r>
            <a:endParaRPr kumimoji="0" lang="fa-IR" altLang="en-US" sz="1600" b="0" i="0" u="none" strike="noStrike" cap="none" normalizeH="0" baseline="0" dirty="0" smtClean="0">
              <a:ln>
                <a:noFill/>
              </a:ln>
              <a:solidFill>
                <a:schemeClr val="tx1"/>
              </a:solidFill>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نوم‌پای</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 (</a:t>
            </a:r>
            <a:r>
              <a:rPr kumimoji="0" lang="en-US" altLang="en-US" sz="1600" b="1" i="0" u="none" strike="noStrike" cap="none" normalizeH="0" baseline="0" dirty="0" err="1" smtClean="0">
                <a:ln>
                  <a:noFill/>
                </a:ln>
                <a:solidFill>
                  <a:schemeClr val="tx1"/>
                </a:solidFill>
                <a:effectLst/>
                <a:latin typeface="Arial" panose="020B0604020202020204" pitchFamily="34" charset="0"/>
                <a:cs typeface="+mj-cs"/>
              </a:rPr>
              <a:t>NumPy</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latin typeface="Arial" panose="020B0604020202020204" pitchFamily="34" charset="0"/>
                <a:cs typeface="+mj-cs"/>
              </a:rPr>
              <a:t>برای انجام عملیات ریاضی و علمی با آرایه‌ها</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a:t>
            </a:r>
            <a:endParaRPr kumimoji="0" lang="fa-IR" altLang="en-US" sz="1600" b="0" i="0" u="none" strike="noStrike" cap="none" normalizeH="0" baseline="0" dirty="0" smtClean="0">
              <a:ln>
                <a:noFill/>
              </a:ln>
              <a:solidFill>
                <a:schemeClr val="tx1"/>
              </a:solidFill>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مات‌</a:t>
            </a:r>
            <a:r>
              <a:rPr kumimoji="0" lang="fa-IR" altLang="en-US" sz="1600" b="1"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پلات</a:t>
            </a:r>
            <a:r>
              <a:rPr kumimoji="0" lang="fa-IR" altLang="en-US" sz="1600" b="1"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‌لیب</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 (</a:t>
            </a:r>
            <a:r>
              <a:rPr kumimoji="0" lang="en-US" altLang="en-US" sz="1600" b="1" i="0" u="none" strike="noStrike" cap="none" normalizeH="0" baseline="0" dirty="0" err="1" smtClean="0">
                <a:ln>
                  <a:noFill/>
                </a:ln>
                <a:solidFill>
                  <a:schemeClr val="tx1"/>
                </a:solidFill>
                <a:effectLst/>
                <a:latin typeface="Arial" panose="020B0604020202020204" pitchFamily="34" charset="0"/>
                <a:cs typeface="+mj-cs"/>
              </a:rPr>
              <a:t>Matplotlib</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latin typeface="Arial" panose="020B0604020202020204" pitchFamily="34" charset="0"/>
                <a:cs typeface="+mj-cs"/>
              </a:rPr>
              <a:t>برای ترسیم نمودارها و تجسم داده‌ها</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a:t>
            </a:r>
            <a:endParaRPr kumimoji="0" lang="fa-IR" altLang="en-US" sz="1600" b="0" i="0" u="none" strike="noStrike" cap="none" normalizeH="0" baseline="0" dirty="0" smtClean="0">
              <a:ln>
                <a:noFill/>
              </a:ln>
              <a:solidFill>
                <a:schemeClr val="tx1"/>
              </a:solidFill>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mj-cs"/>
            </a:endParaRP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سیبورن</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 (</a:t>
            </a:r>
            <a:r>
              <a:rPr kumimoji="0" lang="en-US" altLang="en-US" sz="1600" b="1" i="0" u="none" strike="noStrike" cap="none" normalizeH="0" baseline="0" dirty="0" err="1" smtClean="0">
                <a:ln>
                  <a:noFill/>
                </a:ln>
                <a:solidFill>
                  <a:schemeClr val="tx1"/>
                </a:solidFill>
                <a:effectLst/>
                <a:latin typeface="Arial" panose="020B0604020202020204" pitchFamily="34" charset="0"/>
                <a:cs typeface="+mj-cs"/>
              </a:rPr>
              <a:t>Seaborn</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latin typeface="Arial" panose="020B0604020202020204" pitchFamily="34" charset="0"/>
                <a:cs typeface="+mj-cs"/>
              </a:rPr>
              <a:t>برای ایجاد نمودارهای آماری با زیبایی بیشتر</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a:t>
            </a:r>
          </a:p>
        </p:txBody>
      </p:sp>
    </p:spTree>
    <p:extLst>
      <p:ext uri="{BB962C8B-B14F-4D97-AF65-F5344CB8AC3E}">
        <p14:creationId xmlns:p14="http://schemas.microsoft.com/office/powerpoint/2010/main" val="1671974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52583"/>
            <a:ext cx="9905998" cy="1958108"/>
          </a:xfrm>
        </p:spPr>
        <p:txBody>
          <a:bodyPr>
            <a:normAutofit fontScale="90000"/>
          </a:bodyPr>
          <a:lstStyle/>
          <a:p>
            <a:pPr algn="ctr" rtl="1"/>
            <a:r>
              <a:rPr lang="fa-IR" b="1" dirty="0">
                <a:effectLst>
                  <a:outerShdw blurRad="38100" dist="38100" dir="2700000" algn="tl">
                    <a:srgbClr val="000000">
                      <a:alpha val="43137"/>
                    </a:srgbClr>
                  </a:outerShdw>
                </a:effectLst>
              </a:rPr>
              <a:t>جنبه های زبان پایتون و آشنایی بیشتر </a:t>
            </a:r>
            <a:r>
              <a:rPr lang="fa-IR" b="1" dirty="0" smtClean="0">
                <a:effectLst>
                  <a:outerShdw blurRad="38100" dist="38100" dir="2700000" algn="tl">
                    <a:srgbClr val="000000">
                      <a:alpha val="43137"/>
                    </a:srgbClr>
                  </a:outerShdw>
                </a:effectLst>
              </a:rPr>
              <a:t>با </a:t>
            </a:r>
            <a:r>
              <a:rPr lang="en-US" b="1" dirty="0" err="1" smtClean="0">
                <a:effectLst>
                  <a:outerShdw blurRad="38100" dist="38100" dir="2700000" algn="tl">
                    <a:srgbClr val="000000">
                      <a:alpha val="43137"/>
                    </a:srgbClr>
                  </a:outerShdw>
                </a:effectLst>
              </a:rPr>
              <a:t>spyder</a:t>
            </a:r>
            <a:r>
              <a:rPr lang="fa-IR" dirty="0">
                <a:effectLst>
                  <a:outerShdw blurRad="38100" dist="38100" dir="2700000" algn="tl">
                    <a:srgbClr val="000000">
                      <a:alpha val="43137"/>
                    </a:srgbClr>
                  </a:outerShdw>
                </a:effectLst>
              </a:rPr>
              <a:t/>
            </a:r>
            <a:br>
              <a:rPr lang="fa-IR" dirty="0">
                <a:effectLst>
                  <a:outerShdw blurRad="38100" dist="38100" dir="2700000" algn="tl">
                    <a:srgbClr val="000000">
                      <a:alpha val="43137"/>
                    </a:srgbClr>
                  </a:outerShdw>
                </a:effectLst>
              </a:rPr>
            </a:br>
            <a:r>
              <a:rPr lang="fa-IR" sz="2000" dirty="0">
                <a:effectLst>
                  <a:outerShdw blurRad="38100" dist="38100" dir="2700000" algn="tl">
                    <a:srgbClr val="000000">
                      <a:alpha val="43137"/>
                    </a:srgbClr>
                  </a:outerShdw>
                </a:effectLst>
              </a:rPr>
              <a:t>یکی از ویژگی‌های مهم پایتون، تفسیرشدنی بودن آن است که به معنی اجرای خط به خط کد بدون نیاز به کامپایل جداگانه است. پایتون از برنامه‌نویسی شی‌گرا و تابعی پشتیبانی می‌کند و دارای کتابخانه‌های گسترده‌ای برای انجام وظایف متنوع است.</a:t>
            </a:r>
            <a:r>
              <a:rPr lang="fa-IR" sz="2000" dirty="0" smtClean="0">
                <a:effectLst>
                  <a:outerShdw blurRad="38100" dist="38100" dir="2700000" algn="tl">
                    <a:srgbClr val="000000">
                      <a:alpha val="43137"/>
                    </a:srgbClr>
                  </a:outerShdw>
                </a:effectLst>
              </a:rPr>
              <a:t/>
            </a:r>
            <a:br>
              <a:rPr lang="fa-IR" sz="2000" dirty="0" smtClean="0">
                <a:effectLst>
                  <a:outerShdw blurRad="38100" dist="38100" dir="2700000" algn="tl">
                    <a:srgbClr val="000000">
                      <a:alpha val="43137"/>
                    </a:srgbClr>
                  </a:outerShdw>
                </a:effectLst>
              </a:rPr>
            </a:br>
            <a:r>
              <a:rPr lang="fa-IR" sz="2000" dirty="0">
                <a:effectLst>
                  <a:outerShdw blurRad="38100" dist="38100" dir="2700000" algn="tl">
                    <a:srgbClr val="000000">
                      <a:alpha val="43137"/>
                    </a:srgbClr>
                  </a:outerShdw>
                </a:effectLst>
              </a:rPr>
              <a:t>برای کدنویسی حرفه‌ای در پایتون، محیط </a:t>
            </a:r>
            <a:r>
              <a:rPr lang="fa-IR" sz="2000" dirty="0" smtClean="0">
                <a:effectLst>
                  <a:outerShdw blurRad="38100" dist="38100" dir="2700000" algn="tl">
                    <a:srgbClr val="000000">
                      <a:alpha val="43137"/>
                    </a:srgbClr>
                  </a:outerShdw>
                </a:effectLst>
              </a:rPr>
              <a:t>توسعه </a:t>
            </a:r>
            <a:r>
              <a:rPr lang="en-US" sz="2000" dirty="0" err="1" smtClean="0">
                <a:effectLst>
                  <a:outerShdw blurRad="38100" dist="38100" dir="2700000" algn="tl">
                    <a:srgbClr val="000000">
                      <a:alpha val="43137"/>
                    </a:srgbClr>
                  </a:outerShdw>
                </a:effectLst>
              </a:rPr>
              <a:t>Spyder</a:t>
            </a:r>
            <a:r>
              <a:rPr lang="fa-IR" sz="2000" dirty="0" smtClean="0">
                <a:effectLst>
                  <a:outerShdw blurRad="38100" dist="38100" dir="2700000" algn="tl">
                    <a:srgbClr val="000000">
                      <a:alpha val="43137"/>
                    </a:srgbClr>
                  </a:outerShdw>
                </a:effectLst>
              </a:rPr>
              <a:t> یکی </a:t>
            </a:r>
            <a:r>
              <a:rPr lang="fa-IR" sz="2000" dirty="0">
                <a:effectLst>
                  <a:outerShdw blurRad="38100" dist="38100" dir="2700000" algn="tl">
                    <a:srgbClr val="000000">
                      <a:alpha val="43137"/>
                    </a:srgbClr>
                  </a:outerShdw>
                </a:effectLst>
              </a:rPr>
              <a:t>از گزینه‌های محبوب به شمار </a:t>
            </a:r>
            <a:r>
              <a:rPr lang="fa-IR" sz="2000" dirty="0" smtClean="0">
                <a:effectLst>
                  <a:outerShdw blurRad="38100" dist="38100" dir="2700000" algn="tl">
                    <a:srgbClr val="000000">
                      <a:alpha val="43137"/>
                    </a:srgbClr>
                  </a:outerShdw>
                </a:effectLst>
              </a:rPr>
              <a:t>می‌رود.</a:t>
            </a:r>
            <a:r>
              <a:rPr lang="en-US" sz="2000" dirty="0" err="1" smtClean="0">
                <a:effectLst>
                  <a:outerShdw blurRad="38100" dist="38100" dir="2700000" algn="tl">
                    <a:srgbClr val="000000">
                      <a:alpha val="43137"/>
                    </a:srgbClr>
                  </a:outerShdw>
                </a:effectLst>
              </a:rPr>
              <a:t>Spyder</a:t>
            </a:r>
            <a:r>
              <a:rPr lang="en-US" sz="2000" dirty="0" smtClean="0">
                <a:effectLst>
                  <a:outerShdw blurRad="38100" dist="38100" dir="2700000" algn="tl">
                    <a:srgbClr val="000000">
                      <a:alpha val="43137"/>
                    </a:srgbClr>
                  </a:outerShdw>
                </a:effectLst>
              </a:rPr>
              <a:t> </a:t>
            </a:r>
            <a:r>
              <a:rPr lang="fa-IR" sz="2000" dirty="0" smtClean="0">
                <a:effectLst>
                  <a:outerShdw blurRad="38100" dist="38100" dir="2700000" algn="tl">
                    <a:srgbClr val="000000">
                      <a:alpha val="43137"/>
                    </a:srgbClr>
                  </a:outerShdw>
                </a:effectLst>
              </a:rPr>
              <a:t> </a:t>
            </a:r>
            <a:r>
              <a:rPr lang="fa-IR" sz="2000" dirty="0">
                <a:effectLst>
                  <a:outerShdw blurRad="38100" dist="38100" dir="2700000" algn="tl">
                    <a:srgbClr val="000000">
                      <a:alpha val="43137"/>
                    </a:srgbClr>
                  </a:outerShdw>
                </a:effectLst>
              </a:rPr>
              <a:t>محیطی شبیه به</a:t>
            </a:r>
            <a:r>
              <a:rPr lang="en-US" sz="2000" dirty="0">
                <a:effectLst>
                  <a:outerShdw blurRad="38100" dist="38100" dir="2700000" algn="tl">
                    <a:srgbClr val="000000">
                      <a:alpha val="43137"/>
                    </a:srgbClr>
                  </a:outerShdw>
                </a:effectLst>
              </a:rPr>
              <a:t>MATLAB </a:t>
            </a:r>
            <a:r>
              <a:rPr lang="fa-IR" sz="2000" dirty="0">
                <a:effectLst>
                  <a:outerShdw blurRad="38100" dist="38100" dir="2700000" algn="tl">
                    <a:srgbClr val="000000">
                      <a:alpha val="43137"/>
                    </a:srgbClr>
                  </a:outerShdw>
                </a:effectLst>
              </a:rPr>
              <a:t> دارد و امکاناتی مثل ویرایشگر کد با هایلایت سینتکس، تکمیل خودکار، کونسول تعاملی و ابزارهای تحلیل و دیباگ را فراهم می‌کند. این محیط برای پژوهشگران و کسانی که در حوزه علم داده فعالیت می‌کنند بسیار مناسب است، زیرا قابلیت نمایش داده‌ها و گراف‌ها را نیز دارد</a:t>
            </a:r>
            <a:r>
              <a:rPr lang="fa-IR" sz="2000" dirty="0" smtClean="0">
                <a:effectLst>
                  <a:outerShdw blurRad="38100" dist="38100" dir="2700000" algn="tl">
                    <a:srgbClr val="000000">
                      <a:alpha val="43137"/>
                    </a:srgbClr>
                  </a:outerShdw>
                </a:effectLst>
              </a:rPr>
              <a:t>.</a:t>
            </a:r>
            <a:endParaRPr lang="en-US" sz="2000"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a:xfrm>
            <a:off x="1141411" y="2410692"/>
            <a:ext cx="3196899" cy="605516"/>
          </a:xfrm>
        </p:spPr>
        <p:txBody>
          <a:bodyPr/>
          <a:lstStyle/>
          <a:p>
            <a:pPr algn="ctr" rtl="1"/>
            <a:r>
              <a:rPr lang="fa-IR" b="1" dirty="0" smtClean="0">
                <a:effectLst>
                  <a:outerShdw blurRad="38100" dist="38100" dir="2700000" algn="tl">
                    <a:srgbClr val="000000">
                      <a:alpha val="43137"/>
                    </a:srgbClr>
                  </a:outerShdw>
                </a:effectLst>
                <a:cs typeface="+mj-cs"/>
              </a:rPr>
              <a:t>انواع </a:t>
            </a:r>
            <a:r>
              <a:rPr lang="en-US" b="1" dirty="0" smtClean="0">
                <a:effectLst>
                  <a:outerShdw blurRad="38100" dist="38100" dir="2700000" algn="tl">
                    <a:srgbClr val="000000">
                      <a:alpha val="43137"/>
                    </a:srgbClr>
                  </a:outerShdw>
                </a:effectLst>
                <a:cs typeface="+mj-cs"/>
              </a:rPr>
              <a:t>Object</a:t>
            </a:r>
            <a:r>
              <a:rPr lang="fa-IR" b="1" dirty="0" smtClean="0">
                <a:effectLst>
                  <a:outerShdw blurRad="38100" dist="38100" dir="2700000" algn="tl">
                    <a:srgbClr val="000000">
                      <a:alpha val="43137"/>
                    </a:srgbClr>
                  </a:outerShdw>
                </a:effectLst>
                <a:cs typeface="+mj-cs"/>
              </a:rPr>
              <a:t> در پایتون</a:t>
            </a:r>
            <a:endParaRPr lang="fa-IR" b="1" dirty="0">
              <a:effectLst>
                <a:outerShdw blurRad="38100" dist="38100" dir="2700000" algn="tl">
                  <a:srgbClr val="000000">
                    <a:alpha val="43137"/>
                  </a:srgbClr>
                </a:outerShdw>
              </a:effectLst>
              <a:cs typeface="+mj-cs"/>
            </a:endParaRPr>
          </a:p>
        </p:txBody>
      </p:sp>
      <p:sp>
        <p:nvSpPr>
          <p:cNvPr id="5" name="Text Placeholder 4"/>
          <p:cNvSpPr>
            <a:spLocks noGrp="1"/>
          </p:cNvSpPr>
          <p:nvPr>
            <p:ph type="body" sz="quarter" idx="3"/>
          </p:nvPr>
        </p:nvSpPr>
        <p:spPr>
          <a:xfrm>
            <a:off x="4514767" y="2410692"/>
            <a:ext cx="3184385" cy="605516"/>
          </a:xfrm>
        </p:spPr>
        <p:txBody>
          <a:bodyPr/>
          <a:lstStyle/>
          <a:p>
            <a:pPr algn="ctr" rtl="1"/>
            <a:r>
              <a:rPr lang="fa-IR" b="1" dirty="0">
                <a:effectLst>
                  <a:outerShdw blurRad="38100" dist="38100" dir="2700000" algn="tl">
                    <a:srgbClr val="000000">
                      <a:alpha val="43137"/>
                    </a:srgbClr>
                  </a:outerShdw>
                </a:effectLst>
                <a:cs typeface="+mj-cs"/>
              </a:rPr>
              <a:t>انواع ارور </a:t>
            </a:r>
            <a:r>
              <a:rPr lang="fa-IR" b="1" dirty="0" smtClean="0">
                <a:effectLst>
                  <a:outerShdw blurRad="38100" dist="38100" dir="2700000" algn="tl">
                    <a:srgbClr val="000000">
                      <a:alpha val="43137"/>
                    </a:srgbClr>
                  </a:outerShdw>
                </a:effectLst>
                <a:cs typeface="+mj-cs"/>
              </a:rPr>
              <a:t>در پایتون</a:t>
            </a:r>
            <a:endParaRPr lang="fa-IR" b="1" dirty="0">
              <a:effectLst>
                <a:outerShdw blurRad="38100" dist="38100" dir="2700000" algn="tl">
                  <a:srgbClr val="000000">
                    <a:alpha val="43137"/>
                  </a:srgbClr>
                </a:outerShdw>
              </a:effectLst>
              <a:cs typeface="+mj-cs"/>
            </a:endParaRPr>
          </a:p>
        </p:txBody>
      </p:sp>
      <p:sp>
        <p:nvSpPr>
          <p:cNvPr id="7" name="Text Placeholder 6"/>
          <p:cNvSpPr>
            <a:spLocks noGrp="1"/>
          </p:cNvSpPr>
          <p:nvPr>
            <p:ph type="body" sz="quarter" idx="13"/>
          </p:nvPr>
        </p:nvSpPr>
        <p:spPr>
          <a:xfrm>
            <a:off x="7852443" y="2410692"/>
            <a:ext cx="3194968" cy="605516"/>
          </a:xfrm>
        </p:spPr>
        <p:txBody>
          <a:bodyPr/>
          <a:lstStyle/>
          <a:p>
            <a:pPr algn="ctr" rtl="1"/>
            <a:r>
              <a:rPr lang="fa-IR" sz="2800" b="1" dirty="0">
                <a:effectLst>
                  <a:outerShdw blurRad="38100" dist="38100" dir="2700000" algn="tl">
                    <a:srgbClr val="000000">
                      <a:alpha val="43137"/>
                    </a:srgbClr>
                  </a:outerShdw>
                </a:effectLst>
                <a:cs typeface="+mj-cs"/>
              </a:rPr>
              <a:t>محیط توسعه </a:t>
            </a:r>
            <a:r>
              <a:rPr lang="en-US" sz="2800" b="1" dirty="0" err="1" smtClean="0">
                <a:effectLst>
                  <a:outerShdw blurRad="38100" dist="38100" dir="2700000" algn="tl">
                    <a:srgbClr val="000000">
                      <a:alpha val="43137"/>
                    </a:srgbClr>
                  </a:outerShdw>
                </a:effectLst>
                <a:cs typeface="+mj-cs"/>
              </a:rPr>
              <a:t>Spyder</a:t>
            </a:r>
            <a:endParaRPr lang="en-US" sz="2800" b="1" dirty="0">
              <a:effectLst>
                <a:outerShdw blurRad="38100" dist="38100" dir="2700000" algn="tl">
                  <a:srgbClr val="000000">
                    <a:alpha val="43137"/>
                  </a:srgbClr>
                </a:outerShdw>
              </a:effectLst>
              <a:cs typeface="+mj-cs"/>
            </a:endParaRPr>
          </a:p>
        </p:txBody>
      </p:sp>
      <p:sp>
        <p:nvSpPr>
          <p:cNvPr id="9" name="Rectangle 1"/>
          <p:cNvSpPr>
            <a:spLocks noGrp="1" noChangeArrowheads="1"/>
          </p:cNvSpPr>
          <p:nvPr>
            <p:ph type="body" sz="half" idx="17"/>
          </p:nvPr>
        </p:nvSpPr>
        <p:spPr bwMode="auto">
          <a:xfrm>
            <a:off x="7886638" y="3016208"/>
            <a:ext cx="34132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محیط توسعه حرفه‌ای</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a:t>
            </a:r>
            <a:r>
              <a:rPr kumimoji="0" lang="en-US" altLang="en-US" sz="1600" b="0" i="0" u="none" strike="noStrike" cap="none" normalizeH="0" baseline="0" dirty="0" err="1" smtClean="0">
                <a:ln>
                  <a:noFill/>
                </a:ln>
                <a:solidFill>
                  <a:schemeClr val="tx1"/>
                </a:solidFill>
                <a:effectLst/>
                <a:latin typeface="Arial" panose="020B0604020202020204" pitchFamily="34" charset="0"/>
                <a:cs typeface="+mj-cs"/>
              </a:rPr>
              <a:t>Spyder</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latin typeface="Arial" panose="020B0604020202020204" pitchFamily="34" charset="0"/>
                <a:cs typeface="+mj-cs"/>
              </a:rPr>
              <a:t>محیطی شبیه</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MATLAB </a:t>
            </a:r>
            <a:r>
              <a:rPr kumimoji="0" lang="ar-SA" altLang="en-US" sz="1600" b="0" i="0" u="none" strike="noStrike" cap="none" normalizeH="0" baseline="0" dirty="0" smtClean="0">
                <a:ln>
                  <a:noFill/>
                </a:ln>
                <a:solidFill>
                  <a:schemeClr val="tx1"/>
                </a:solidFill>
                <a:effectLst/>
                <a:latin typeface="Arial" panose="020B0604020202020204" pitchFamily="34" charset="0"/>
                <a:cs typeface="+mj-cs"/>
              </a:rPr>
              <a:t>برای برنامه‌نویسان پایتون است</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قابلیت ویرایش کد</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latin typeface="Arial" panose="020B0604020202020204" pitchFamily="34" charset="0"/>
                <a:cs typeface="+mj-cs"/>
              </a:rPr>
              <a:t>ویرایشگر کد با هایلایت سینتکس، تکمیل خودکار و ابزارهای دیباگ</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کونسول تعاملی</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latin typeface="Arial" panose="020B0604020202020204" pitchFamily="34" charset="0"/>
                <a:cs typeface="+mj-cs"/>
              </a:rPr>
              <a:t>اجرای کد به صورت تعاملی و مشاهده فوری نتایج</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ابزارهای تحلیل و دیباگ</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latin typeface="Arial" panose="020B0604020202020204" pitchFamily="34" charset="0"/>
                <a:cs typeface="+mj-cs"/>
              </a:rPr>
              <a:t>ابزارهای حرفه‌ای برای تست و خطایابی کد</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latin typeface="Arial" panose="020B0604020202020204" pitchFamily="34" charset="0"/>
                <a:cs typeface="+mj-cs"/>
              </a:rPr>
              <a:t>مناسب برای علم داده و پژوهش</a:t>
            </a:r>
            <a:r>
              <a:rPr kumimoji="0" lang="en-US" altLang="en-US" sz="1600" b="1" i="0" u="none" strike="noStrike" cap="none" normalizeH="0" baseline="0" dirty="0" smtClean="0">
                <a:ln>
                  <a:noFill/>
                </a:ln>
                <a:solidFill>
                  <a:schemeClr val="tx1"/>
                </a:solidFill>
                <a:effectLst/>
                <a:latin typeface="Arial" panose="020B0604020202020204" pitchFamily="34" charset="0"/>
                <a:cs typeface="+mj-cs"/>
              </a:rPr>
              <a:t>:</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latin typeface="Arial" panose="020B0604020202020204" pitchFamily="34" charset="0"/>
                <a:cs typeface="+mj-cs"/>
              </a:rPr>
              <a:t>قابلیت نمایش داده‌ها، گراف‌ها و متغیرها در پنجره‌های جداگانه</a:t>
            </a:r>
            <a:r>
              <a:rPr kumimoji="0" lang="en-US" altLang="en-US" sz="1600" b="0" i="0" u="none" strike="noStrike" cap="none" normalizeH="0" baseline="0" dirty="0" smtClean="0">
                <a:ln>
                  <a:noFill/>
                </a:ln>
                <a:solidFill>
                  <a:schemeClr val="tx1"/>
                </a:solidFill>
                <a:effectLst/>
                <a:latin typeface="Arial" panose="020B0604020202020204" pitchFamily="34" charset="0"/>
                <a:cs typeface="+mj-cs"/>
              </a:rPr>
              <a:t>.</a:t>
            </a:r>
          </a:p>
        </p:txBody>
      </p:sp>
      <p:sp>
        <p:nvSpPr>
          <p:cNvPr id="10" name="Rectangle 2"/>
          <p:cNvSpPr>
            <a:spLocks noGrp="1" noChangeArrowheads="1"/>
          </p:cNvSpPr>
          <p:nvPr>
            <p:ph type="body" sz="half" idx="16"/>
          </p:nvPr>
        </p:nvSpPr>
        <p:spPr bwMode="auto">
          <a:xfrm>
            <a:off x="4514767" y="3016208"/>
            <a:ext cx="319541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SyntaxError</a:t>
            </a:r>
            <a:r>
              <a:rPr kumimoji="0" lang="en-US"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r>
              <a:rPr kumimoji="0" lang="fa-IR"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خطاهای دستوری؛ وقتی کد قواعد زبان را رعایت نکند</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مثلاً فراموش کردن دو نقطه در انتهای</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if).</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NameError</a:t>
            </a:r>
            <a:r>
              <a:rPr kumimoji="0" lang="en-US"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r>
              <a:rPr kumimoji="0" lang="fa-IR"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وقتی متغیری استفاده شود که تعریف نشده است</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TypeError</a:t>
            </a:r>
            <a:r>
              <a:rPr kumimoji="0" lang="en-US"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r>
              <a:rPr kumimoji="0" lang="fa-IR"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وقتی عملیاتی بین انواع ناسازگار داده انجام شود (مثل جمع عدد با رشته)</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ValueError</a:t>
            </a:r>
            <a:r>
              <a:rPr kumimoji="0" lang="en-US"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r>
              <a:rPr kumimoji="0" lang="fa-IR"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وقتی مقدار نامناسبی به تابع داده شود</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IndexError</a:t>
            </a:r>
            <a:r>
              <a:rPr kumimoji="0" lang="en-US"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r>
              <a:rPr kumimoji="0" lang="fa-IR"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وقتی به اندیس خارج از محدوده لیست یا آرایه دسترسی پیدا کنیم</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5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KeyError</a:t>
            </a:r>
            <a:r>
              <a:rPr kumimoji="0" lang="en-US"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r>
              <a:rPr kumimoji="0" lang="fa-IR" altLang="en-US" sz="15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وقتی کلیدی که وجود ندارد در دیکشنری فراخوانی شود</a:t>
            </a:r>
            <a:r>
              <a:rPr kumimoji="0" lang="en-US" altLang="en-US" sz="15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p:txBody>
      </p:sp>
      <p:sp>
        <p:nvSpPr>
          <p:cNvPr id="11" name="Rectangle 3"/>
          <p:cNvSpPr>
            <a:spLocks noGrp="1" noChangeArrowheads="1"/>
          </p:cNvSpPr>
          <p:nvPr>
            <p:ph type="body" sz="half" idx="15"/>
          </p:nvPr>
        </p:nvSpPr>
        <p:spPr bwMode="auto">
          <a:xfrm>
            <a:off x="1128713" y="3016208"/>
            <a:ext cx="320959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اسکالر</a:t>
            </a:r>
            <a:r>
              <a:rPr kumimoji="0" lang="en-US"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(Scalar):</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داده‌های تک‌مقداری مثل عدد</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6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int</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float)،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رشته</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(string)،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بولین</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(bool).</a:t>
            </a:r>
          </a:p>
          <a:p>
            <a:pPr marL="285750" marR="0" lvl="0" indent="-285750" algn="r" defTabSz="914400" rtl="1" eaLnBrk="0" fontAlgn="base" latinLnBrk="0" hangingPunct="0">
              <a:lnSpc>
                <a:spcPct val="100000"/>
              </a:lnSpc>
              <a:spcBef>
                <a:spcPct val="0"/>
              </a:spcBef>
              <a:spcAft>
                <a:spcPct val="0"/>
              </a:spcAft>
              <a:buClrTx/>
              <a:buSzTx/>
              <a:buFont typeface="Arial" panose="020B0604020202020204" pitchFamily="34" charset="0"/>
              <a:buChar char="•"/>
              <a:tabLst/>
            </a:pPr>
            <a:r>
              <a:rPr kumimoji="0" lang="ar-SA"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غیر اسکالر</a:t>
            </a:r>
            <a:r>
              <a:rPr kumimoji="0" lang="en-US"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(Non-Scalar):</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داده‌های مرکب یا مجموعه‌ای مثل لیست</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(list)،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دیکشنری</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6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dict</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تاپل</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(tuple)،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مجموعه</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(set)،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آرایه‌ها</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p>
        </p:txBody>
      </p:sp>
    </p:spTree>
    <p:extLst>
      <p:ext uri="{BB962C8B-B14F-4D97-AF65-F5344CB8AC3E}">
        <p14:creationId xmlns:p14="http://schemas.microsoft.com/office/powerpoint/2010/main" val="3817353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1"/>
            <a:r>
              <a:rPr lang="fa-IR" b="1" dirty="0">
                <a:effectLst>
                  <a:outerShdw blurRad="38100" dist="38100" dir="2700000" algn="tl">
                    <a:srgbClr val="000000">
                      <a:alpha val="43137"/>
                    </a:srgbClr>
                  </a:outerShdw>
                </a:effectLst>
              </a:rPr>
              <a:t>ورودی از کاربر، حلقه و دستورات شرطی پایتون</a:t>
            </a:r>
            <a:endParaRPr lang="en-US" b="1" dirty="0">
              <a:effectLst>
                <a:outerShdw blurRad="38100" dist="38100" dir="2700000" algn="tl">
                  <a:srgbClr val="000000">
                    <a:alpha val="43137"/>
                  </a:srgbClr>
                </a:outerShdw>
              </a:effectLst>
            </a:endParaRPr>
          </a:p>
        </p:txBody>
      </p:sp>
      <p:sp>
        <p:nvSpPr>
          <p:cNvPr id="3" name="Text Placeholder 2"/>
          <p:cNvSpPr>
            <a:spLocks noGrp="1"/>
          </p:cNvSpPr>
          <p:nvPr>
            <p:ph type="body" idx="1"/>
          </p:nvPr>
        </p:nvSpPr>
        <p:spPr/>
        <p:txBody>
          <a:bodyPr/>
          <a:lstStyle/>
          <a:p>
            <a:pPr algn="ctr" rtl="1"/>
            <a:r>
              <a:rPr lang="fa-IR" b="1" dirty="0" smtClean="0">
                <a:effectLst>
                  <a:outerShdw blurRad="38100" dist="38100" dir="2700000" algn="tl">
                    <a:srgbClr val="000000">
                      <a:alpha val="43137"/>
                    </a:srgbClr>
                  </a:outerShdw>
                </a:effectLst>
              </a:rPr>
              <a:t>حلقه ها </a:t>
            </a:r>
            <a:r>
              <a:rPr lang="en-US" b="1" dirty="0" smtClean="0">
                <a:effectLst>
                  <a:outerShdw blurRad="38100" dist="38100" dir="2700000" algn="tl">
                    <a:srgbClr val="000000">
                      <a:alpha val="43137"/>
                    </a:srgbClr>
                  </a:outerShdw>
                </a:effectLst>
              </a:rPr>
              <a:t>(loop)</a:t>
            </a:r>
            <a:endParaRPr lang="en-US" dirty="0"/>
          </a:p>
        </p:txBody>
      </p:sp>
      <p:sp>
        <p:nvSpPr>
          <p:cNvPr id="4" name="Text Placeholder 3"/>
          <p:cNvSpPr>
            <a:spLocks noGrp="1"/>
          </p:cNvSpPr>
          <p:nvPr>
            <p:ph type="body" sz="half" idx="15"/>
          </p:nvPr>
        </p:nvSpPr>
        <p:spPr>
          <a:xfrm>
            <a:off x="1214808" y="5920756"/>
            <a:ext cx="3208735" cy="2430936"/>
          </a:xfrm>
        </p:spPr>
        <p:txBody>
          <a:bodyPr>
            <a:normAutofit/>
          </a:bodyPr>
          <a:lstStyle/>
          <a:p>
            <a:pPr algn="r" rtl="1"/>
            <a:r>
              <a:rPr lang="fa-IR" sz="1600" dirty="0" smtClean="0">
                <a:effectLst>
                  <a:outerShdw blurRad="38100" dist="38100" dir="2700000" algn="tl">
                    <a:srgbClr val="000000">
                      <a:alpha val="43137"/>
                    </a:srgbClr>
                  </a:outerShdw>
                </a:effectLst>
                <a:cs typeface="+mj-cs"/>
              </a:rPr>
              <a:t> </a:t>
            </a:r>
            <a:endParaRPr lang="en-US" sz="1600" dirty="0">
              <a:effectLst>
                <a:outerShdw blurRad="38100" dist="38100" dir="2700000" algn="tl">
                  <a:srgbClr val="000000">
                    <a:alpha val="43137"/>
                  </a:srgbClr>
                </a:outerShdw>
              </a:effectLst>
              <a:cs typeface="+mj-cs"/>
            </a:endParaRPr>
          </a:p>
        </p:txBody>
      </p:sp>
      <p:sp>
        <p:nvSpPr>
          <p:cNvPr id="5" name="Text Placeholder 4"/>
          <p:cNvSpPr>
            <a:spLocks noGrp="1"/>
          </p:cNvSpPr>
          <p:nvPr>
            <p:ph type="body" sz="quarter" idx="3"/>
          </p:nvPr>
        </p:nvSpPr>
        <p:spPr/>
        <p:txBody>
          <a:bodyPr/>
          <a:lstStyle/>
          <a:p>
            <a:pPr algn="ctr" rtl="1"/>
            <a:r>
              <a:rPr lang="fa-IR" b="1" dirty="0">
                <a:effectLst>
                  <a:outerShdw blurRad="38100" dist="38100" dir="2700000" algn="tl">
                    <a:srgbClr val="000000">
                      <a:alpha val="43137"/>
                    </a:srgbClr>
                  </a:outerShdw>
                </a:effectLst>
              </a:rPr>
              <a:t>دستورات شرطی</a:t>
            </a:r>
            <a:endParaRPr lang="en-US" dirty="0"/>
          </a:p>
        </p:txBody>
      </p:sp>
      <p:sp>
        <p:nvSpPr>
          <p:cNvPr id="7" name="Text Placeholder 6"/>
          <p:cNvSpPr>
            <a:spLocks noGrp="1"/>
          </p:cNvSpPr>
          <p:nvPr>
            <p:ph type="body" sz="quarter" idx="13"/>
          </p:nvPr>
        </p:nvSpPr>
        <p:spPr/>
        <p:txBody>
          <a:bodyPr/>
          <a:lstStyle/>
          <a:p>
            <a:pPr algn="ctr" rtl="1"/>
            <a:r>
              <a:rPr lang="fa-IR" b="1" dirty="0">
                <a:effectLst>
                  <a:outerShdw blurRad="38100" dist="38100" dir="2700000" algn="tl">
                    <a:srgbClr val="000000">
                      <a:alpha val="43137"/>
                    </a:srgbClr>
                  </a:outerShdw>
                </a:effectLst>
                <a:cs typeface="+mj-cs"/>
              </a:rPr>
              <a:t>ورودی از کاربر</a:t>
            </a:r>
            <a:endParaRPr lang="en-US" b="1" dirty="0">
              <a:effectLst>
                <a:outerShdw blurRad="38100" dist="38100" dir="2700000" algn="tl">
                  <a:srgbClr val="000000">
                    <a:alpha val="43137"/>
                  </a:srgbClr>
                </a:outerShdw>
              </a:effectLst>
              <a:cs typeface="+mj-cs"/>
            </a:endParaRPr>
          </a:p>
        </p:txBody>
      </p:sp>
      <p:sp>
        <p:nvSpPr>
          <p:cNvPr id="9" name="Rectangle 1"/>
          <p:cNvSpPr>
            <a:spLocks noGrp="1" noChangeArrowheads="1"/>
          </p:cNvSpPr>
          <p:nvPr>
            <p:ph type="body" sz="half" idx="17"/>
          </p:nvPr>
        </p:nvSpPr>
        <p:spPr bwMode="auto">
          <a:xfrm>
            <a:off x="7852171" y="3544679"/>
            <a:ext cx="31949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r" rtl="1" eaLnBrk="0" fontAlgn="base" hangingPunct="0">
              <a:lnSpc>
                <a:spcPct val="100000"/>
              </a:lnSpc>
              <a:spcBef>
                <a:spcPct val="0"/>
              </a:spcBef>
              <a:spcAft>
                <a:spcPct val="0"/>
              </a:spcAft>
              <a:buSzTx/>
              <a:buFontTx/>
              <a:buNone/>
            </a:pP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در زبان برنامه‌نویسی پایتون برای دریافت ورودی از کاربر از تابع</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0" lang="en-US" altLang="en-US" sz="16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input()</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استفاده می‌شود. این تابع همیشه ورودی را به صورت رشته</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rPr>
              <a:t> (string)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می‌گیرد، بنابراین اگر بخواهیم مقدار عددی دریافت کنیم، باید آن را به نوع داده‌ای مانند عدد صحیح</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sz="16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int</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تبدیل کنیم</a:t>
            </a: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endParaRPr>
          </a:p>
        </p:txBody>
      </p:sp>
      <p:sp>
        <p:nvSpPr>
          <p:cNvPr id="10" name="Rectangle 2"/>
          <p:cNvSpPr>
            <a:spLocks noGrp="1" noChangeArrowheads="1"/>
          </p:cNvSpPr>
          <p:nvPr>
            <p:ph type="body" sz="half" idx="16"/>
          </p:nvPr>
        </p:nvSpPr>
        <p:spPr bwMode="auto">
          <a:xfrm>
            <a:off x="4577087" y="3526470"/>
            <a:ext cx="3194938"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r" rtl="1" eaLnBrk="0" fontAlgn="base" hangingPunct="0">
              <a:lnSpc>
                <a:spcPct val="100000"/>
              </a:lnSpc>
              <a:spcBef>
                <a:spcPct val="0"/>
              </a:spcBef>
              <a:spcAft>
                <a:spcPct val="0"/>
              </a:spcAft>
              <a:buSzTx/>
            </a:pPr>
            <a:r>
              <a:rPr lang="fa-IR" sz="1600" dirty="0">
                <a:effectLst>
                  <a:outerShdw blurRad="38100" dist="38100" dir="2700000" algn="tl">
                    <a:srgbClr val="000000">
                      <a:alpha val="43137"/>
                    </a:srgbClr>
                  </a:outerShdw>
                </a:effectLst>
                <a:cs typeface="+mj-cs"/>
              </a:rPr>
              <a:t>ساختارهای کنترلی از جمله دستورات شرطی و حلقه‌ها، هسته اصلی منطق برنامه‌نویسی را تشکیل می‌دهند. </a:t>
            </a:r>
            <a:r>
              <a:rPr lang="fa-IR" sz="1600" dirty="0" smtClean="0">
                <a:effectLst>
                  <a:outerShdw blurRad="38100" dist="38100" dir="2700000" algn="tl">
                    <a:srgbClr val="000000">
                      <a:alpha val="43137"/>
                    </a:srgbClr>
                  </a:outerShdw>
                </a:effectLst>
                <a:cs typeface="+mj-cs"/>
              </a:rPr>
              <a:t>دستور شرطی</a:t>
            </a:r>
            <a:r>
              <a:rPr lang="en-US" sz="1600" b="1" dirty="0" smtClean="0">
                <a:effectLst>
                  <a:outerShdw blurRad="38100" dist="38100" dir="2700000" algn="tl">
                    <a:srgbClr val="000000">
                      <a:alpha val="43137"/>
                    </a:srgbClr>
                  </a:outerShdw>
                </a:effectLst>
                <a:cs typeface="+mj-cs"/>
              </a:rPr>
              <a:t>if</a:t>
            </a:r>
            <a:r>
              <a:rPr lang="en-US" sz="1600" dirty="0" smtClean="0">
                <a:effectLst>
                  <a:outerShdw blurRad="38100" dist="38100" dir="2700000" algn="tl">
                    <a:srgbClr val="000000">
                      <a:alpha val="43137"/>
                    </a:srgbClr>
                  </a:outerShdw>
                </a:effectLst>
                <a:cs typeface="+mj-cs"/>
              </a:rPr>
              <a:t> </a:t>
            </a:r>
            <a:r>
              <a:rPr lang="fa-IR" sz="1600" dirty="0" smtClean="0">
                <a:effectLst>
                  <a:outerShdw blurRad="38100" dist="38100" dir="2700000" algn="tl">
                    <a:srgbClr val="000000">
                      <a:alpha val="43137"/>
                    </a:srgbClr>
                  </a:outerShdw>
                </a:effectLst>
                <a:cs typeface="+mj-cs"/>
              </a:rPr>
              <a:t> به </a:t>
            </a:r>
            <a:r>
              <a:rPr lang="fa-IR" sz="1600" dirty="0">
                <a:effectLst>
                  <a:outerShdw blurRad="38100" dist="38100" dir="2700000" algn="tl">
                    <a:srgbClr val="000000">
                      <a:alpha val="43137"/>
                    </a:srgbClr>
                  </a:outerShdw>
                </a:effectLst>
                <a:cs typeface="+mj-cs"/>
              </a:rPr>
              <a:t>همراه </a:t>
            </a:r>
            <a:r>
              <a:rPr lang="fa-IR" sz="1600" dirty="0" smtClean="0">
                <a:effectLst>
                  <a:outerShdw blurRad="38100" dist="38100" dir="2700000" algn="tl">
                    <a:srgbClr val="000000">
                      <a:alpha val="43137"/>
                    </a:srgbClr>
                  </a:outerShdw>
                </a:effectLst>
                <a:cs typeface="+mj-cs"/>
              </a:rPr>
              <a:t>گزینه‌های</a:t>
            </a:r>
            <a:r>
              <a:rPr lang="en-US" sz="1600" b="1" dirty="0" err="1" smtClean="0">
                <a:effectLst>
                  <a:outerShdw blurRad="38100" dist="38100" dir="2700000" algn="tl">
                    <a:srgbClr val="000000">
                      <a:alpha val="43137"/>
                    </a:srgbClr>
                  </a:outerShdw>
                </a:effectLst>
                <a:cs typeface="+mj-cs"/>
              </a:rPr>
              <a:t>elif</a:t>
            </a:r>
            <a:r>
              <a:rPr lang="en-US" sz="1600" dirty="0" smtClean="0">
                <a:effectLst>
                  <a:outerShdw blurRad="38100" dist="38100" dir="2700000" algn="tl">
                    <a:srgbClr val="000000">
                      <a:alpha val="43137"/>
                    </a:srgbClr>
                  </a:outerShdw>
                </a:effectLst>
                <a:cs typeface="+mj-cs"/>
              </a:rPr>
              <a:t> </a:t>
            </a:r>
            <a:r>
              <a:rPr lang="fa-IR" sz="1600" dirty="0" smtClean="0">
                <a:effectLst>
                  <a:outerShdw blurRad="38100" dist="38100" dir="2700000" algn="tl">
                    <a:srgbClr val="000000">
                      <a:alpha val="43137"/>
                    </a:srgbClr>
                  </a:outerShdw>
                </a:effectLst>
                <a:cs typeface="+mj-cs"/>
              </a:rPr>
              <a:t> و </a:t>
            </a:r>
            <a:r>
              <a:rPr lang="en-US" sz="1600" b="1" dirty="0" smtClean="0">
                <a:effectLst>
                  <a:outerShdw blurRad="38100" dist="38100" dir="2700000" algn="tl">
                    <a:srgbClr val="000000">
                      <a:alpha val="43137"/>
                    </a:srgbClr>
                  </a:outerShdw>
                </a:effectLst>
                <a:cs typeface="+mj-cs"/>
              </a:rPr>
              <a:t>else</a:t>
            </a:r>
            <a:r>
              <a:rPr lang="fa-IR" sz="1600" dirty="0">
                <a:effectLst>
                  <a:outerShdw blurRad="38100" dist="38100" dir="2700000" algn="tl">
                    <a:srgbClr val="000000">
                      <a:alpha val="43137"/>
                    </a:srgbClr>
                  </a:outerShdw>
                </a:effectLst>
                <a:cs typeface="+mj-cs"/>
              </a:rPr>
              <a:t> برای بررسی شرایط مختلف و اجرای مسیرهای متفاوت در برنامه به کار می‌رود. این ساختار به برنامه‌نویس اجازه می‌دهد بر اساس داده‌ها یا وضعیت برنامه تصمیم‌گیری کند</a:t>
            </a: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p:txBody>
      </p:sp>
      <p:sp>
        <p:nvSpPr>
          <p:cNvPr id="16" name="Rectangle 8"/>
          <p:cNvSpPr>
            <a:spLocks noChangeArrowheads="1"/>
          </p:cNvSpPr>
          <p:nvPr/>
        </p:nvSpPr>
        <p:spPr bwMode="auto">
          <a:xfrm>
            <a:off x="1068010" y="3520126"/>
            <a:ext cx="335553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حلقه‌های تکرار</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for</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و</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while</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امکان اجرای مجموعه‌ای از دستورات را به تعداد مشخص یا تا زمانی که شرط خاصی برقرار است، فراهم می‌کنند. حلقه</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for</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معمولاً برای پیمایش روی مجموعه‌هایی مانند لیست یا رشته استفاده می‌شود، در حالی که حلقه</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while</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تا زمانی که یک شرط منطقی برقرار باشد، تکرار ادامه می‌دهد</a:t>
            </a:r>
            <a:r>
              <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endParaRPr kumimoji="0" lang="en-US" altLang="en-US" sz="16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p:txBody>
      </p:sp>
    </p:spTree>
    <p:extLst>
      <p:ext uri="{BB962C8B-B14F-4D97-AF65-F5344CB8AC3E}">
        <p14:creationId xmlns:p14="http://schemas.microsoft.com/office/powerpoint/2010/main" val="11911969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76" y="645706"/>
            <a:ext cx="3856037" cy="1275458"/>
          </a:xfrm>
        </p:spPr>
        <p:txBody>
          <a:bodyPr>
            <a:normAutofit/>
          </a:bodyPr>
          <a:lstStyle/>
          <a:p>
            <a:pPr algn="ctr" rtl="1"/>
            <a:r>
              <a:rPr lang="fa-IR" sz="3600" b="1" dirty="0">
                <a:effectLst>
                  <a:outerShdw blurRad="38100" dist="38100" dir="2700000" algn="tl">
                    <a:srgbClr val="000000">
                      <a:alpha val="43137"/>
                    </a:srgbClr>
                  </a:outerShdw>
                </a:effectLst>
              </a:rPr>
              <a:t>رسم نمودار در پایتون</a:t>
            </a:r>
            <a:endParaRPr lang="en-US" sz="3600" b="1" dirty="0">
              <a:effectLst>
                <a:outerShdw blurRad="38100" dist="38100" dir="2700000" algn="tl">
                  <a:srgbClr val="000000">
                    <a:alpha val="43137"/>
                  </a:srgbClr>
                </a:outerShdw>
              </a:effectLst>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0163" y="645706"/>
            <a:ext cx="5891213" cy="1896288"/>
          </a:xfrm>
        </p:spPr>
      </p:pic>
      <p:sp>
        <p:nvSpPr>
          <p:cNvPr id="5" name="Rectangle 1"/>
          <p:cNvSpPr>
            <a:spLocks noGrp="1" noChangeArrowheads="1"/>
          </p:cNvSpPr>
          <p:nvPr>
            <p:ph type="body" sz="half" idx="2"/>
          </p:nvPr>
        </p:nvSpPr>
        <p:spPr bwMode="auto">
          <a:xfrm>
            <a:off x="1146705" y="2783148"/>
            <a:ext cx="990070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در زبان برنامه‌نویسی پایتون، برای ترسیم و تحلیل تصویری داده‌ها از کتابخانه‌های مختلفی مانند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Matplotlib</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و</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1"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Seaborn</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استفاده می‌شود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Matplotlib</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به‌عنوان کتابخانه پایه و اصلی، امکانات گسترده‌ای برای رسم انواع نمودارها فراهم می‌کند، در حالی که</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Seaborn</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با ارائه ظاهر گرافیکی بهتر و کدنویسی ساده‌تر، بیشتر برای نمودارهای آماری به کار می‌رود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a:t>
            </a:r>
            <a:b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b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انواع نمودارهای پایه شامل</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نمودار خطی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نمایش روند تغییرات</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plt.plot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نمودار میله‌ای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مقایسه‌ی دسته‌ها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plt.bar</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و</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نمودار دایره‌ای</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نمایش سهم هر بخش از کل</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plt.pie</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هستند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r>
            <a:b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b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برای افزایش خوانایی نمودارها می‌توان از تنظیماتی مانند تعیین عنوان</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plt.title</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برچسب محورها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plt.xlabel</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و</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plt.ylabel</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انتخاب رنگ و سبک خطوط با استفاده از پارامترهایی مانند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color</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و</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linestyle</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و افزودن راهنما</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plt.legend</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استفاده کرد</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r>
            <a:b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b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در نهایت، برای استفاده از نمودارها در گزارش‌ها و ارائه‌ها، امکان ذخیره‌سازی آن‌ها با دستور</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rPr>
              <a:t> </a:t>
            </a:r>
            <a:r>
              <a:rPr kumimoji="0" lang="en-US" altLang="en-US" sz="1800" b="0" i="0" u="none" strike="noStrike" cap="none" normalizeH="0" baseline="0" dirty="0" err="1"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plt.savefig</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cs typeface="+mj-cs"/>
              </a:rPr>
              <a:t>("filename.png")</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وجود دارد که از فرمت‌های مختلفی مانن</a:t>
            </a:r>
            <a:r>
              <a:rPr lang="fa-IR" altLang="en-US" sz="1800" dirty="0">
                <a:effectLst>
                  <a:outerShdw blurRad="38100" dist="38100" dir="2700000" algn="tl">
                    <a:srgbClr val="000000">
                      <a:alpha val="43137"/>
                    </a:srgbClr>
                  </a:outerShdw>
                </a:effectLst>
                <a:cs typeface="+mj-cs"/>
              </a:rPr>
              <a:t>د</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PNG،JPG </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و</a:t>
            </a:r>
            <a:r>
              <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 PDF </a:t>
            </a:r>
            <a:r>
              <a:rPr kumimoji="0" lang="ar-SA"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پشتیبانی می‌کند</a:t>
            </a:r>
            <a:r>
              <a:rPr kumimoji="0" lang="fa-IR"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cs typeface="+mj-cs"/>
              </a:rPr>
              <a:t>.</a:t>
            </a:r>
            <a:endParaRPr kumimoji="0" lang="en-US" altLang="en-US" sz="1800"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mj-cs"/>
            </a:endParaRPr>
          </a:p>
        </p:txBody>
      </p:sp>
    </p:spTree>
    <p:extLst>
      <p:ext uri="{BB962C8B-B14F-4D97-AF65-F5344CB8AC3E}">
        <p14:creationId xmlns:p14="http://schemas.microsoft.com/office/powerpoint/2010/main" val="20382892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9868" y="148224"/>
            <a:ext cx="9906001" cy="1163340"/>
          </a:xfrm>
        </p:spPr>
        <p:txBody>
          <a:bodyPr/>
          <a:lstStyle/>
          <a:p>
            <a:pPr algn="ctr" rtl="1"/>
            <a:r>
              <a:rPr lang="fa-IR" b="1" dirty="0">
                <a:effectLst>
                  <a:outerShdw blurRad="38100" dist="38100" dir="2700000" algn="tl">
                    <a:srgbClr val="000000">
                      <a:alpha val="43137"/>
                    </a:srgbClr>
                  </a:outerShdw>
                </a:effectLst>
              </a:rPr>
              <a:t>ساختمان داده‌ی تاپل</a:t>
            </a:r>
            <a:r>
              <a:rPr lang="en-US" b="1" dirty="0">
                <a:effectLst>
                  <a:outerShdw blurRad="38100" dist="38100" dir="2700000" algn="tl">
                    <a:srgbClr val="000000">
                      <a:alpha val="43137"/>
                    </a:srgbClr>
                  </a:outerShdw>
                </a:effectLst>
              </a:rPr>
              <a:t>Tuple </a:t>
            </a:r>
            <a:r>
              <a:rPr lang="fa-IR" b="1" dirty="0">
                <a:effectLst>
                  <a:outerShdw blurRad="38100" dist="38100" dir="2700000" algn="tl">
                    <a:srgbClr val="000000">
                      <a:alpha val="43137"/>
                    </a:srgbClr>
                  </a:outerShdw>
                </a:effectLst>
              </a:rPr>
              <a:t> و لیست </a:t>
            </a:r>
            <a:r>
              <a:rPr lang="en-US" b="1" dirty="0">
                <a:effectLst>
                  <a:outerShdw blurRad="38100" dist="38100" dir="2700000" algn="tl">
                    <a:srgbClr val="000000">
                      <a:alpha val="43137"/>
                    </a:srgbClr>
                  </a:outerShdw>
                </a:effectLst>
              </a:rPr>
              <a:t>List</a:t>
            </a:r>
          </a:p>
        </p:txBody>
      </p:sp>
      <p:sp>
        <p:nvSpPr>
          <p:cNvPr id="4" name="Rectangle 1"/>
          <p:cNvSpPr>
            <a:spLocks noGrp="1" noChangeArrowheads="1"/>
          </p:cNvSpPr>
          <p:nvPr>
            <p:ph type="body" sz="half" idx="2"/>
          </p:nvPr>
        </p:nvSpPr>
        <p:spPr bwMode="auto">
          <a:xfrm>
            <a:off x="942110" y="1525111"/>
            <a:ext cx="10381672" cy="4665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در پایتون</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لیست</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(List)</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و</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تاپل</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(Tuple)</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دو ساختار داده‌ای پرکاربرد هستند که برای نگهداری مجموعه‌ای از عناصر استفاده می‌شوند.</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r>
            <a:b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b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لیست‌ها قابل تغییر</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(mutable)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هستند و می‌توان به راحتی عناصر آن‌ها را با متدهایی مانند</a:t>
            </a:r>
            <a:r>
              <a:rPr kumimoji="0" lang="fa-IR"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append()</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insert()</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fa-IR" altLang="en-US"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 و</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Unicode MS" panose="020B0604020202020204" pitchFamily="34" charset="-128"/>
              </a:rPr>
              <a:t>remove()</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fa-IR" altLang="en-US" b="1"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اضافه، درج یا حذف کرد</a:t>
            </a:r>
            <a:r>
              <a:rPr kumimoji="0" lang="fa-IR" altLang="en-US"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cs typeface="Arial" panose="020B0604020202020204" pitchFamily="34" charset="0"/>
              </a:rPr>
              <a:t>همچنین با استفاده از اندیس‌گذاری و عملیات</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برش</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(slicing)</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می‌توان به عناصر خاص یا زیرمجموعه‌ای از لیست دست یافت</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در مقابل، تاپل‌ها پس از تعریف</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kumimoji="0" lang="ar-SA"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غیرقابل تغییر</a:t>
            </a:r>
            <a:r>
              <a:rPr kumimoji="0" lang="en-US" altLang="en-US"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(immutable)</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 </a:t>
            </a:r>
            <a:r>
              <a:rPr kumimoji="0" lang="ar-SA"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هستند. این ویژگی، آن‌ها را برای نگهداری داده‌هایی که نباید تغییر کنند، مناسب می‌سازد</a:t>
            </a:r>
            <a:r>
              <a:rPr kumimoji="0" lang="en-US"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rPr>
              <a:t>.</a:t>
            </a:r>
            <a:endParaRPr kumimoji="0" lang="fa-IR" altLang="en-US" b="0" i="0" u="none" strike="noStrike" cap="none" normalizeH="0" baseline="0" dirty="0" smtClean="0">
              <a:ln>
                <a:noFill/>
              </a:ln>
              <a:solidFill>
                <a:schemeClr val="tx1"/>
              </a:solidFill>
              <a:effectLst>
                <a:outerShdw blurRad="38100" dist="38100" dir="2700000" algn="tl">
                  <a:srgbClr val="000000">
                    <a:alpha val="43137"/>
                  </a:srgbClr>
                </a:outerShdw>
              </a:effectLst>
              <a:latin typeface="Arial" panose="020B0604020202020204" pitchFamily="34" charset="0"/>
            </a:endParaRPr>
          </a:p>
          <a:p>
            <a:pPr algn="r" rtl="1"/>
            <a:r>
              <a:rPr lang="fa-IR" sz="2000" b="1" dirty="0"/>
              <a:t>تفاوت‌های کلیدی این دو ساختار شامل موارد زیر است:</a:t>
            </a:r>
          </a:p>
          <a:p>
            <a:pPr marL="285750" indent="-285750" algn="r" rtl="1">
              <a:buFont typeface="Arial" panose="020B0604020202020204" pitchFamily="34" charset="0"/>
              <a:buChar char="•"/>
            </a:pPr>
            <a:r>
              <a:rPr lang="fa-IR" sz="1600" dirty="0">
                <a:effectLst>
                  <a:outerShdw blurRad="38100" dist="38100" dir="2700000" algn="tl">
                    <a:srgbClr val="000000">
                      <a:alpha val="43137"/>
                    </a:srgbClr>
                  </a:outerShdw>
                </a:effectLst>
                <a:cs typeface="+mj-cs"/>
              </a:rPr>
              <a:t>لیست‌ها قابل تغییرند ولی تاپل‌ها ثابت هستند.</a:t>
            </a:r>
          </a:p>
          <a:p>
            <a:pPr marL="285750" indent="-285750" algn="r" rtl="1">
              <a:buFont typeface="Arial" panose="020B0604020202020204" pitchFamily="34" charset="0"/>
              <a:buChar char="•"/>
            </a:pPr>
            <a:r>
              <a:rPr lang="fa-IR" sz="1600" dirty="0">
                <a:effectLst>
                  <a:outerShdw blurRad="38100" dist="38100" dir="2700000" algn="tl">
                    <a:srgbClr val="000000">
                      <a:alpha val="43137"/>
                    </a:srgbClr>
                  </a:outerShdw>
                </a:effectLst>
                <a:cs typeface="+mj-cs"/>
              </a:rPr>
              <a:t>تاپل‌ها معمولاً عملکرد بهتری دارند چون حافظه کمتری مصرف می‌کنند.</a:t>
            </a:r>
          </a:p>
          <a:p>
            <a:pPr marL="285750" indent="-285750" algn="r" rtl="1">
              <a:buFont typeface="Arial" panose="020B0604020202020204" pitchFamily="34" charset="0"/>
              <a:buChar char="•"/>
            </a:pPr>
            <a:r>
              <a:rPr lang="fa-IR" sz="1600" dirty="0">
                <a:effectLst>
                  <a:outerShdw blurRad="38100" dist="38100" dir="2700000" algn="tl">
                    <a:srgbClr val="000000">
                      <a:alpha val="43137"/>
                    </a:srgbClr>
                  </a:outerShdw>
                </a:effectLst>
                <a:cs typeface="+mj-cs"/>
              </a:rPr>
              <a:t>فقط تاپل‌ها می‌توانند به‌عنوان </a:t>
            </a:r>
            <a:r>
              <a:rPr lang="fa-IR" sz="1600" b="1" dirty="0">
                <a:effectLst>
                  <a:outerShdw blurRad="38100" dist="38100" dir="2700000" algn="tl">
                    <a:srgbClr val="000000">
                      <a:alpha val="43137"/>
                    </a:srgbClr>
                  </a:outerShdw>
                </a:effectLst>
                <a:cs typeface="+mj-cs"/>
              </a:rPr>
              <a:t>کلید در دیکشنری‌ها</a:t>
            </a:r>
            <a:r>
              <a:rPr lang="fa-IR" sz="1600" dirty="0">
                <a:effectLst>
                  <a:outerShdw blurRad="38100" dist="38100" dir="2700000" algn="tl">
                    <a:srgbClr val="000000">
                      <a:alpha val="43137"/>
                    </a:srgbClr>
                  </a:outerShdw>
                </a:effectLst>
                <a:cs typeface="+mj-cs"/>
              </a:rPr>
              <a:t> استفاده شوند، چون باید </a:t>
            </a:r>
            <a:r>
              <a:rPr lang="en-US" sz="1600" dirty="0" err="1">
                <a:effectLst>
                  <a:outerShdw blurRad="38100" dist="38100" dir="2700000" algn="tl">
                    <a:srgbClr val="000000">
                      <a:alpha val="43137"/>
                    </a:srgbClr>
                  </a:outerShdw>
                </a:effectLst>
                <a:cs typeface="+mj-cs"/>
              </a:rPr>
              <a:t>hashable</a:t>
            </a:r>
            <a:r>
              <a:rPr lang="en-US" sz="1600" dirty="0">
                <a:effectLst>
                  <a:outerShdw blurRad="38100" dist="38100" dir="2700000" algn="tl">
                    <a:srgbClr val="000000">
                      <a:alpha val="43137"/>
                    </a:srgbClr>
                  </a:outerShdw>
                </a:effectLst>
                <a:cs typeface="+mj-cs"/>
              </a:rPr>
              <a:t> </a:t>
            </a:r>
            <a:r>
              <a:rPr lang="fa-IR" sz="1600" dirty="0" smtClean="0">
                <a:effectLst>
                  <a:outerShdw blurRad="38100" dist="38100" dir="2700000" algn="tl">
                    <a:srgbClr val="000000">
                      <a:alpha val="43137"/>
                    </a:srgbClr>
                  </a:outerShdw>
                </a:effectLst>
                <a:cs typeface="+mj-cs"/>
              </a:rPr>
              <a:t> باشند.</a:t>
            </a:r>
          </a:p>
          <a:p>
            <a:pPr marL="285750" indent="-285750" algn="r" rtl="1">
              <a:buFont typeface="Arial" panose="020B0604020202020204" pitchFamily="34" charset="0"/>
              <a:buChar char="•"/>
            </a:pPr>
            <a:endParaRPr lang="fa-IR" sz="1600" dirty="0" smtClean="0">
              <a:effectLst>
                <a:outerShdw blurRad="38100" dist="38100" dir="2700000" algn="tl">
                  <a:srgbClr val="000000">
                    <a:alpha val="43137"/>
                  </a:srgbClr>
                </a:outerShdw>
              </a:effectLst>
              <a:cs typeface="+mj-cs"/>
            </a:endParaRPr>
          </a:p>
          <a:p>
            <a:pPr algn="r" rtl="1"/>
            <a:r>
              <a:rPr lang="fa-IR" sz="1600" dirty="0"/>
              <a:t>در کاربردهای </a:t>
            </a:r>
            <a:r>
              <a:rPr lang="fa-IR" sz="1600" b="1" dirty="0"/>
              <a:t>هوش مصنوعی</a:t>
            </a:r>
            <a:r>
              <a:rPr lang="fa-IR" sz="1600" dirty="0"/>
              <a:t>، لیست‌ها برای نگهداری مجموعه داده‌ها (مثل نتایج پیش‌بینی مدل‌ها) مناسب‌اند، در حالی که تاپل‌ها برای داده‌های ثابت مثل مختصات در فضای ویژگی استفاده می‌شوند</a:t>
            </a:r>
            <a:r>
              <a:rPr lang="fa-IR" sz="1600" dirty="0" smtClean="0"/>
              <a:t>.</a:t>
            </a:r>
            <a:endParaRPr lang="fa-IR" sz="1600" dirty="0"/>
          </a:p>
        </p:txBody>
      </p:sp>
    </p:spTree>
    <p:extLst>
      <p:ext uri="{BB962C8B-B14F-4D97-AF65-F5344CB8AC3E}">
        <p14:creationId xmlns:p14="http://schemas.microsoft.com/office/powerpoint/2010/main" val="12248168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2560</Words>
  <Application>Microsoft Office PowerPoint</Application>
  <PresentationFormat>Widescreen</PresentationFormat>
  <Paragraphs>128</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Unicode MS</vt:lpstr>
      <vt:lpstr>Arial</vt:lpstr>
      <vt:lpstr>Calibri</vt:lpstr>
      <vt:lpstr>Times New Roman</vt:lpstr>
      <vt:lpstr>Trebuchet MS</vt:lpstr>
      <vt:lpstr>Tw Cen MT</vt:lpstr>
      <vt:lpstr>Circuit</vt:lpstr>
      <vt:lpstr>آموزش پایتون برای هوش مصنوعی</vt:lpstr>
      <vt:lpstr>هوش مصنوعی (AI) فرآیندی که در آن کامپیوترها بدون برنامه‌نویسی صریح، از داده‌ها یاد می‌گیرند.  یادگیری ماشین(ML) شاخه‌ای از هوش مصنوعی است که تمرکز آن روی طراحی الگوریتم‌هایی است که بتوانند از داده‌ها یاد بگیرند و بدون برنامه‌نویسی مستقیم، عملکرد خود را بهبود بخشند.  دیپ لرنینگ(DL) دیپ لرنینگ شاخه‌ای از یادگیری ماشین است که با استفاده از شبکه‌های عصبی عمیق، داده‌های پیچیده را تحلیل و الگوهای پنهان را یاد می‌گیرد. برخلاف روش‌های سنتی که ویژگی‌ها دستی استخراج می‌شوند، در دیپ لرنینگ شبکه به صورت خودکار ویژگی‌ها را یاد می‌گیرد. این روش در تشخیص تصویر، پردازش زبان طبیعی و بسیاری زمینه‌های هوش مصنوعی کاربرد گسترده دارد. </vt:lpstr>
      <vt:lpstr>انواع یادگیری ماشین</vt:lpstr>
      <vt:lpstr>تفاوت متلب و پایتون و نصب و راه اندازی پایتون</vt:lpstr>
      <vt:lpstr>ژوپیتر نوت‌بوک  (Jupyter Notebook)یک ابزار تعاملی و متن‌باز است که برای نوشتن، اجرا و مستندسازی کدهای برنامه‌نویسی طراحی شده است. این ابزار به ویژه در زمینه‌های علم داده، یادگیری ماشین و تحلیل داده‌ها کاربرد فراوانی دارد.</vt:lpstr>
      <vt:lpstr>جنبه های زبان پایتون و آشنایی بیشتر با spyder یکی از ویژگی‌های مهم پایتون، تفسیرشدنی بودن آن است که به معنی اجرای خط به خط کد بدون نیاز به کامپایل جداگانه است. پایتون از برنامه‌نویسی شی‌گرا و تابعی پشتیبانی می‌کند و دارای کتابخانه‌های گسترده‌ای برای انجام وظایف متنوع است. برای کدنویسی حرفه‌ای در پایتون، محیط توسعه Spyder یکی از گزینه‌های محبوب به شمار می‌رود.Spyder  محیطی شبیه بهMATLAB  دارد و امکاناتی مثل ویرایشگر کد با هایلایت سینتکس، تکمیل خودکار، کونسول تعاملی و ابزارهای تحلیل و دیباگ را فراهم می‌کند. این محیط برای پژوهشگران و کسانی که در حوزه علم داده فعالیت می‌کنند بسیار مناسب است، زیرا قابلیت نمایش داده‌ها و گراف‌ها را نیز دارد.</vt:lpstr>
      <vt:lpstr>ورودی از کاربر، حلقه و دستورات شرطی پایتون</vt:lpstr>
      <vt:lpstr>رسم نمودار در پایتون</vt:lpstr>
      <vt:lpstr>ساختمان داده‌ی تاپلTuple  و لیست List</vt:lpstr>
      <vt:lpstr>تابع (function)</vt:lpstr>
      <vt:lpstr>ساختمان داده‌ی Dict و Set</vt:lpstr>
      <vt:lpstr>راه اندازی محیط مجازی و نامپای (Numpy)</vt:lpstr>
      <vt:lpstr>راه اندازی محیط مجازی و کتابخانه Numpy</vt:lpstr>
      <vt:lpstr>عملیات وکتوری vectorize و مفهوم broadcast</vt:lpstr>
      <vt:lpstr>کتابخانه Numpy</vt:lpstr>
      <vt:lpstr>کتابخانه pandas </vt:lpstr>
      <vt:lpstr>شئ گرایی 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Delaram Olfat</dc:creator>
  <cp:lastModifiedBy>Windows User</cp:lastModifiedBy>
  <cp:revision>33</cp:revision>
  <dcterms:created xsi:type="dcterms:W3CDTF">2025-05-23T19:15:39Z</dcterms:created>
  <dcterms:modified xsi:type="dcterms:W3CDTF">2025-05-26T11:12:34Z</dcterms:modified>
</cp:coreProperties>
</file>