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72" d="100"/>
          <a:sy n="72" d="100"/>
        </p:scale>
        <p:origin x="66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AB64FB-D0AC-4F8D-8E9C-A78B6D3F28F9}" type="datetimeFigureOut">
              <a:rPr lang="en-US" smtClean="0"/>
              <a:t>7/6/2024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D3B3A15-9A72-4956-ABA6-D5242E14DE22}" type="slidenum">
              <a:rPr lang="en-US" smtClean="0"/>
              <a:t>‹#›</a:t>
            </a:fld>
            <a:endParaRPr lang="en-US"/>
          </a:p>
        </p:txBody>
      </p:sp>
    </p:spTree>
    <p:extLst>
      <p:ext uri="{BB962C8B-B14F-4D97-AF65-F5344CB8AC3E}">
        <p14:creationId xmlns:p14="http://schemas.microsoft.com/office/powerpoint/2010/main" val="100536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AB64FB-D0AC-4F8D-8E9C-A78B6D3F28F9}"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B3A15-9A72-4956-ABA6-D5242E14DE22}" type="slidenum">
              <a:rPr lang="en-US" smtClean="0"/>
              <a:t>‹#›</a:t>
            </a:fld>
            <a:endParaRPr lang="en-US"/>
          </a:p>
        </p:txBody>
      </p:sp>
    </p:spTree>
    <p:extLst>
      <p:ext uri="{BB962C8B-B14F-4D97-AF65-F5344CB8AC3E}">
        <p14:creationId xmlns:p14="http://schemas.microsoft.com/office/powerpoint/2010/main" val="73902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AB64FB-D0AC-4F8D-8E9C-A78B6D3F28F9}"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B3A15-9A72-4956-ABA6-D5242E14DE22}" type="slidenum">
              <a:rPr lang="en-US" smtClean="0"/>
              <a:t>‹#›</a:t>
            </a:fld>
            <a:endParaRPr lang="en-US"/>
          </a:p>
        </p:txBody>
      </p:sp>
    </p:spTree>
    <p:extLst>
      <p:ext uri="{BB962C8B-B14F-4D97-AF65-F5344CB8AC3E}">
        <p14:creationId xmlns:p14="http://schemas.microsoft.com/office/powerpoint/2010/main" val="976657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AB64FB-D0AC-4F8D-8E9C-A78B6D3F28F9}"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B3A15-9A72-4956-ABA6-D5242E14DE22}" type="slidenum">
              <a:rPr lang="en-US" smtClean="0"/>
              <a:t>‹#›</a:t>
            </a:fld>
            <a:endParaRPr lang="en-US"/>
          </a:p>
        </p:txBody>
      </p:sp>
    </p:spTree>
    <p:extLst>
      <p:ext uri="{BB962C8B-B14F-4D97-AF65-F5344CB8AC3E}">
        <p14:creationId xmlns:p14="http://schemas.microsoft.com/office/powerpoint/2010/main" val="318471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AB64FB-D0AC-4F8D-8E9C-A78B6D3F28F9}"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B3A15-9A72-4956-ABA6-D5242E14DE22}" type="slidenum">
              <a:rPr lang="en-US" smtClean="0"/>
              <a:t>‹#›</a:t>
            </a:fld>
            <a:endParaRPr lang="en-US"/>
          </a:p>
        </p:txBody>
      </p:sp>
    </p:spTree>
    <p:extLst>
      <p:ext uri="{BB962C8B-B14F-4D97-AF65-F5344CB8AC3E}">
        <p14:creationId xmlns:p14="http://schemas.microsoft.com/office/powerpoint/2010/main" val="367507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AB64FB-D0AC-4F8D-8E9C-A78B6D3F28F9}"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B3A15-9A72-4956-ABA6-D5242E14DE22}" type="slidenum">
              <a:rPr lang="en-US" smtClean="0"/>
              <a:t>‹#›</a:t>
            </a:fld>
            <a:endParaRPr lang="en-US"/>
          </a:p>
        </p:txBody>
      </p:sp>
    </p:spTree>
    <p:extLst>
      <p:ext uri="{BB962C8B-B14F-4D97-AF65-F5344CB8AC3E}">
        <p14:creationId xmlns:p14="http://schemas.microsoft.com/office/powerpoint/2010/main" val="1986411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AB64FB-D0AC-4F8D-8E9C-A78B6D3F28F9}"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B3A15-9A72-4956-ABA6-D5242E14DE22}" type="slidenum">
              <a:rPr lang="en-US" smtClean="0"/>
              <a:t>‹#›</a:t>
            </a:fld>
            <a:endParaRPr lang="en-US"/>
          </a:p>
        </p:txBody>
      </p:sp>
    </p:spTree>
    <p:extLst>
      <p:ext uri="{BB962C8B-B14F-4D97-AF65-F5344CB8AC3E}">
        <p14:creationId xmlns:p14="http://schemas.microsoft.com/office/powerpoint/2010/main" val="377080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AB64FB-D0AC-4F8D-8E9C-A78B6D3F28F9}"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B3A15-9A72-4956-ABA6-D5242E14DE22}" type="slidenum">
              <a:rPr lang="en-US" smtClean="0"/>
              <a:t>‹#›</a:t>
            </a:fld>
            <a:endParaRPr lang="en-US"/>
          </a:p>
        </p:txBody>
      </p:sp>
    </p:spTree>
    <p:extLst>
      <p:ext uri="{BB962C8B-B14F-4D97-AF65-F5344CB8AC3E}">
        <p14:creationId xmlns:p14="http://schemas.microsoft.com/office/powerpoint/2010/main" val="1200929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AB64FB-D0AC-4F8D-8E9C-A78B6D3F28F9}"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B3A15-9A72-4956-ABA6-D5242E14DE22}" type="slidenum">
              <a:rPr lang="en-US" smtClean="0"/>
              <a:t>‹#›</a:t>
            </a:fld>
            <a:endParaRPr lang="en-US"/>
          </a:p>
        </p:txBody>
      </p:sp>
    </p:spTree>
    <p:extLst>
      <p:ext uri="{BB962C8B-B14F-4D97-AF65-F5344CB8AC3E}">
        <p14:creationId xmlns:p14="http://schemas.microsoft.com/office/powerpoint/2010/main" val="30763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AB64FB-D0AC-4F8D-8E9C-A78B6D3F28F9}"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D3B3A15-9A72-4956-ABA6-D5242E14DE22}" type="slidenum">
              <a:rPr lang="en-US" smtClean="0"/>
              <a:t>‹#›</a:t>
            </a:fld>
            <a:endParaRPr lang="en-US"/>
          </a:p>
        </p:txBody>
      </p:sp>
    </p:spTree>
    <p:extLst>
      <p:ext uri="{BB962C8B-B14F-4D97-AF65-F5344CB8AC3E}">
        <p14:creationId xmlns:p14="http://schemas.microsoft.com/office/powerpoint/2010/main" val="86843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AB64FB-D0AC-4F8D-8E9C-A78B6D3F28F9}"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3B3A15-9A72-4956-ABA6-D5242E14DE22}" type="slidenum">
              <a:rPr lang="en-US" smtClean="0"/>
              <a:t>‹#›</a:t>
            </a:fld>
            <a:endParaRPr lang="en-US"/>
          </a:p>
        </p:txBody>
      </p:sp>
    </p:spTree>
    <p:extLst>
      <p:ext uri="{BB962C8B-B14F-4D97-AF65-F5344CB8AC3E}">
        <p14:creationId xmlns:p14="http://schemas.microsoft.com/office/powerpoint/2010/main" val="417172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AB64FB-D0AC-4F8D-8E9C-A78B6D3F28F9}"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B3A15-9A72-4956-ABA6-D5242E14DE22}" type="slidenum">
              <a:rPr lang="en-US" smtClean="0"/>
              <a:t>‹#›</a:t>
            </a:fld>
            <a:endParaRPr lang="en-US"/>
          </a:p>
        </p:txBody>
      </p:sp>
    </p:spTree>
    <p:extLst>
      <p:ext uri="{BB962C8B-B14F-4D97-AF65-F5344CB8AC3E}">
        <p14:creationId xmlns:p14="http://schemas.microsoft.com/office/powerpoint/2010/main" val="1685103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AB64FB-D0AC-4F8D-8E9C-A78B6D3F28F9}" type="datetimeFigureOut">
              <a:rPr lang="en-US" smtClean="0"/>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3B3A15-9A72-4956-ABA6-D5242E14DE22}" type="slidenum">
              <a:rPr lang="en-US" smtClean="0"/>
              <a:t>‹#›</a:t>
            </a:fld>
            <a:endParaRPr lang="en-US"/>
          </a:p>
        </p:txBody>
      </p:sp>
    </p:spTree>
    <p:extLst>
      <p:ext uri="{BB962C8B-B14F-4D97-AF65-F5344CB8AC3E}">
        <p14:creationId xmlns:p14="http://schemas.microsoft.com/office/powerpoint/2010/main" val="211028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AB64FB-D0AC-4F8D-8E9C-A78B6D3F28F9}" type="datetimeFigureOut">
              <a:rPr lang="en-US" smtClean="0"/>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3B3A15-9A72-4956-ABA6-D5242E14DE22}" type="slidenum">
              <a:rPr lang="en-US" smtClean="0"/>
              <a:t>‹#›</a:t>
            </a:fld>
            <a:endParaRPr lang="en-US"/>
          </a:p>
        </p:txBody>
      </p:sp>
    </p:spTree>
    <p:extLst>
      <p:ext uri="{BB962C8B-B14F-4D97-AF65-F5344CB8AC3E}">
        <p14:creationId xmlns:p14="http://schemas.microsoft.com/office/powerpoint/2010/main" val="382471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AB64FB-D0AC-4F8D-8E9C-A78B6D3F28F9}" type="datetimeFigureOut">
              <a:rPr lang="en-US" smtClean="0"/>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3B3A15-9A72-4956-ABA6-D5242E14DE22}" type="slidenum">
              <a:rPr lang="en-US" smtClean="0"/>
              <a:t>‹#›</a:t>
            </a:fld>
            <a:endParaRPr lang="en-US"/>
          </a:p>
        </p:txBody>
      </p:sp>
    </p:spTree>
    <p:extLst>
      <p:ext uri="{BB962C8B-B14F-4D97-AF65-F5344CB8AC3E}">
        <p14:creationId xmlns:p14="http://schemas.microsoft.com/office/powerpoint/2010/main" val="114493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AB64FB-D0AC-4F8D-8E9C-A78B6D3F28F9}"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B3A15-9A72-4956-ABA6-D5242E14DE22}" type="slidenum">
              <a:rPr lang="en-US" smtClean="0"/>
              <a:t>‹#›</a:t>
            </a:fld>
            <a:endParaRPr lang="en-US"/>
          </a:p>
        </p:txBody>
      </p:sp>
    </p:spTree>
    <p:extLst>
      <p:ext uri="{BB962C8B-B14F-4D97-AF65-F5344CB8AC3E}">
        <p14:creationId xmlns:p14="http://schemas.microsoft.com/office/powerpoint/2010/main" val="283954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AB64FB-D0AC-4F8D-8E9C-A78B6D3F28F9}" type="datetimeFigureOut">
              <a:rPr lang="en-US" smtClean="0"/>
              <a:t>7/6/2024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3B3A15-9A72-4956-ABA6-D5242E14DE22}" type="slidenum">
              <a:rPr lang="en-US" smtClean="0"/>
              <a:t>‹#›</a:t>
            </a:fld>
            <a:endParaRPr lang="en-US"/>
          </a:p>
        </p:txBody>
      </p:sp>
    </p:spTree>
    <p:extLst>
      <p:ext uri="{BB962C8B-B14F-4D97-AF65-F5344CB8AC3E}">
        <p14:creationId xmlns:p14="http://schemas.microsoft.com/office/powerpoint/2010/main" val="133198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AB64FB-D0AC-4F8D-8E9C-A78B6D3F28F9}" type="datetimeFigureOut">
              <a:rPr lang="en-US" smtClean="0"/>
              <a:t>7/6/2024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3B3A15-9A72-4956-ABA6-D5242E14DE22}" type="slidenum">
              <a:rPr lang="en-US" smtClean="0"/>
              <a:t>‹#›</a:t>
            </a:fld>
            <a:endParaRPr lang="en-US"/>
          </a:p>
        </p:txBody>
      </p:sp>
    </p:spTree>
    <p:extLst>
      <p:ext uri="{BB962C8B-B14F-4D97-AF65-F5344CB8AC3E}">
        <p14:creationId xmlns:p14="http://schemas.microsoft.com/office/powerpoint/2010/main" val="3640915374"/>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A86D-296C-461C-86A3-481AB9B2C336}"/>
              </a:ext>
            </a:extLst>
          </p:cNvPr>
          <p:cNvSpPr>
            <a:spLocks noGrp="1"/>
          </p:cNvSpPr>
          <p:nvPr>
            <p:ph type="ctrTitle"/>
          </p:nvPr>
        </p:nvSpPr>
        <p:spPr>
          <a:xfrm>
            <a:off x="3060922" y="1473199"/>
            <a:ext cx="8574622" cy="1134534"/>
          </a:xfrm>
        </p:spPr>
        <p:txBody>
          <a:bodyPr>
            <a:normAutofit/>
          </a:bodyPr>
          <a:lstStyle/>
          <a:p>
            <a:pPr algn="l"/>
            <a:r>
              <a:rPr lang="en-US" sz="3200" dirty="0">
                <a:cs typeface="B Titr" panose="00000700000000000000" pitchFamily="2" charset="-78"/>
              </a:rPr>
              <a:t>(</a:t>
            </a:r>
            <a:r>
              <a:rPr lang="fa-IR" sz="3200" dirty="0">
                <a:cs typeface="B Titr" panose="00000700000000000000" pitchFamily="2" charset="-78"/>
              </a:rPr>
              <a:t> </a:t>
            </a:r>
            <a:r>
              <a:rPr lang="en-US" sz="3200" dirty="0">
                <a:cs typeface="B Titr" panose="00000700000000000000" pitchFamily="2" charset="-78"/>
              </a:rPr>
              <a:t> </a:t>
            </a:r>
            <a:r>
              <a:rPr lang="en-US" sz="3200" dirty="0">
                <a:latin typeface="Mongolian Baiti" panose="03000500000000000000" pitchFamily="66" charset="0"/>
                <a:cs typeface="B Titr" panose="00000700000000000000" pitchFamily="2" charset="-78"/>
              </a:rPr>
              <a:t>DSP </a:t>
            </a:r>
            <a:r>
              <a:rPr lang="en-US" sz="3200" dirty="0">
                <a:cs typeface="B Titr" panose="00000700000000000000" pitchFamily="2" charset="-78"/>
              </a:rPr>
              <a:t>)</a:t>
            </a:r>
            <a:r>
              <a:rPr lang="fa-IR" sz="3200" dirty="0">
                <a:cs typeface="B Titr" panose="00000700000000000000" pitchFamily="2" charset="-78"/>
              </a:rPr>
              <a:t>پروژه درس پردازش سیگنال های دیجیتال</a:t>
            </a:r>
            <a:endParaRPr lang="en-US" sz="3200" dirty="0">
              <a:cs typeface="B Titr" panose="00000700000000000000" pitchFamily="2" charset="-78"/>
            </a:endParaRPr>
          </a:p>
        </p:txBody>
      </p:sp>
      <p:sp>
        <p:nvSpPr>
          <p:cNvPr id="3" name="Subtitle 2">
            <a:extLst>
              <a:ext uri="{FF2B5EF4-FFF2-40B4-BE49-F238E27FC236}">
                <a16:creationId xmlns:a16="http://schemas.microsoft.com/office/drawing/2014/main" id="{3B34D59B-6BD4-4ACA-8E54-D141BD808546}"/>
              </a:ext>
            </a:extLst>
          </p:cNvPr>
          <p:cNvSpPr>
            <a:spLocks noGrp="1"/>
          </p:cNvSpPr>
          <p:nvPr>
            <p:ph type="subTitle" idx="1"/>
          </p:nvPr>
        </p:nvSpPr>
        <p:spPr>
          <a:xfrm>
            <a:off x="3854410" y="3007508"/>
            <a:ext cx="6987645" cy="3850492"/>
          </a:xfrm>
        </p:spPr>
        <p:txBody>
          <a:bodyPr>
            <a:normAutofit/>
          </a:bodyPr>
          <a:lstStyle/>
          <a:p>
            <a:r>
              <a:rPr lang="fa-IR" b="1" u="sng" dirty="0">
                <a:cs typeface="B Titr" panose="00000700000000000000" pitchFamily="2" charset="-78"/>
              </a:rPr>
              <a:t>استاد درس </a:t>
            </a:r>
            <a:r>
              <a:rPr lang="fa-IR" dirty="0">
                <a:cs typeface="B Titr" panose="00000700000000000000" pitchFamily="2" charset="-78"/>
              </a:rPr>
              <a:t>: دکتر مهدی اسلامی</a:t>
            </a:r>
          </a:p>
          <a:p>
            <a:r>
              <a:rPr lang="fa-IR" b="1" u="sng" dirty="0">
                <a:cs typeface="B Titr" panose="00000700000000000000" pitchFamily="2" charset="-78"/>
              </a:rPr>
              <a:t>استاد راهنما </a:t>
            </a:r>
            <a:r>
              <a:rPr lang="fa-IR" dirty="0">
                <a:cs typeface="B Titr" panose="00000700000000000000" pitchFamily="2" charset="-78"/>
              </a:rPr>
              <a:t>: سرکار خانم دانش دوست</a:t>
            </a:r>
          </a:p>
          <a:p>
            <a:r>
              <a:rPr lang="fa-IR" b="1" u="sng" dirty="0">
                <a:cs typeface="B Titr" panose="00000700000000000000" pitchFamily="2" charset="-78"/>
              </a:rPr>
              <a:t>اعضای گروه </a:t>
            </a:r>
            <a:r>
              <a:rPr lang="fa-IR" dirty="0">
                <a:cs typeface="B Titr" panose="00000700000000000000" pitchFamily="2" charset="-78"/>
              </a:rPr>
              <a:t>:</a:t>
            </a:r>
          </a:p>
          <a:p>
            <a:r>
              <a:rPr lang="fa-IR" dirty="0">
                <a:cs typeface="B Titr" panose="00000700000000000000" pitchFamily="2" charset="-78"/>
              </a:rPr>
              <a:t>پویا گل نوری              980126411</a:t>
            </a:r>
          </a:p>
          <a:p>
            <a:r>
              <a:rPr lang="fa-IR" dirty="0">
                <a:cs typeface="B Titr" panose="00000700000000000000" pitchFamily="2" charset="-78"/>
              </a:rPr>
              <a:t>مهرنوش یاوری فر      980131900</a:t>
            </a:r>
            <a:endParaRPr lang="en-US" dirty="0">
              <a:cs typeface="B Titr" panose="00000700000000000000" pitchFamily="2" charset="-78"/>
            </a:endParaRPr>
          </a:p>
        </p:txBody>
      </p:sp>
      <p:sp>
        <p:nvSpPr>
          <p:cNvPr id="4" name="TextBox 3">
            <a:extLst>
              <a:ext uri="{FF2B5EF4-FFF2-40B4-BE49-F238E27FC236}">
                <a16:creationId xmlns:a16="http://schemas.microsoft.com/office/drawing/2014/main" id="{2CBC0A12-C8F9-49BA-ACD1-179FF06A9996}"/>
              </a:ext>
            </a:extLst>
          </p:cNvPr>
          <p:cNvSpPr txBox="1"/>
          <p:nvPr/>
        </p:nvSpPr>
        <p:spPr>
          <a:xfrm>
            <a:off x="3167269" y="318051"/>
            <a:ext cx="5857461" cy="1107996"/>
          </a:xfrm>
          <a:prstGeom prst="rect">
            <a:avLst/>
          </a:prstGeom>
          <a:noFill/>
        </p:spPr>
        <p:txBody>
          <a:bodyPr wrap="square" rtlCol="0">
            <a:spAutoFit/>
          </a:bodyPr>
          <a:lstStyle/>
          <a:p>
            <a:pPr algn="ctr"/>
            <a:r>
              <a:rPr lang="fa-IR" sz="6600" dirty="0">
                <a:cs typeface="B Titr" panose="00000700000000000000" pitchFamily="2" charset="-78"/>
              </a:rPr>
              <a:t>به نام خدا</a:t>
            </a:r>
            <a:endParaRPr lang="en-US" sz="6600" dirty="0">
              <a:cs typeface="B Titr" panose="00000700000000000000" pitchFamily="2" charset="-78"/>
            </a:endParaRPr>
          </a:p>
        </p:txBody>
      </p:sp>
      <p:sp>
        <p:nvSpPr>
          <p:cNvPr id="5" name="TextBox 4">
            <a:extLst>
              <a:ext uri="{FF2B5EF4-FFF2-40B4-BE49-F238E27FC236}">
                <a16:creationId xmlns:a16="http://schemas.microsoft.com/office/drawing/2014/main" id="{4224BC0F-EC0D-4AA0-B1CD-09E34A6C884C}"/>
              </a:ext>
            </a:extLst>
          </p:cNvPr>
          <p:cNvSpPr txBox="1"/>
          <p:nvPr/>
        </p:nvSpPr>
        <p:spPr>
          <a:xfrm>
            <a:off x="6289933" y="5384801"/>
            <a:ext cx="4552122" cy="954107"/>
          </a:xfrm>
          <a:prstGeom prst="rect">
            <a:avLst/>
          </a:prstGeom>
          <a:noFill/>
        </p:spPr>
        <p:txBody>
          <a:bodyPr wrap="square" rtlCol="0">
            <a:spAutoFit/>
          </a:bodyPr>
          <a:lstStyle/>
          <a:p>
            <a:pPr algn="r"/>
            <a:r>
              <a:rPr lang="fa-IR" sz="2800" dirty="0">
                <a:cs typeface="B Titr" panose="00000700000000000000" pitchFamily="2" charset="-78"/>
              </a:rPr>
              <a:t>دانشجوی کارشناسی مهندسی برق علوم حقیقات</a:t>
            </a:r>
            <a:endParaRPr lang="en-US" sz="2800" dirty="0">
              <a:cs typeface="B Titr" panose="00000700000000000000" pitchFamily="2" charset="-78"/>
            </a:endParaRPr>
          </a:p>
        </p:txBody>
      </p:sp>
      <p:sp>
        <p:nvSpPr>
          <p:cNvPr id="6" name="TextBox 5">
            <a:extLst>
              <a:ext uri="{FF2B5EF4-FFF2-40B4-BE49-F238E27FC236}">
                <a16:creationId xmlns:a16="http://schemas.microsoft.com/office/drawing/2014/main" id="{FD5DCAA6-9A60-4AFE-94E2-ED0DA1BAA886}"/>
              </a:ext>
            </a:extLst>
          </p:cNvPr>
          <p:cNvSpPr txBox="1"/>
          <p:nvPr/>
        </p:nvSpPr>
        <p:spPr>
          <a:xfrm>
            <a:off x="3405809" y="3072937"/>
            <a:ext cx="3443593" cy="1815882"/>
          </a:xfrm>
          <a:prstGeom prst="rect">
            <a:avLst/>
          </a:prstGeom>
          <a:noFill/>
        </p:spPr>
        <p:txBody>
          <a:bodyPr wrap="square" rtlCol="0">
            <a:spAutoFit/>
          </a:bodyPr>
          <a:lstStyle/>
          <a:p>
            <a:pPr algn="r"/>
            <a:r>
              <a:rPr lang="fa-IR" sz="2800" b="1" u="sng" dirty="0">
                <a:cs typeface="B Titr" panose="00000700000000000000" pitchFamily="2" charset="-78"/>
              </a:rPr>
              <a:t>عنوان پروژه </a:t>
            </a:r>
            <a:r>
              <a:rPr lang="fa-IR" sz="2800" dirty="0">
                <a:cs typeface="B Titr" panose="00000700000000000000" pitchFamily="2" charset="-78"/>
              </a:rPr>
              <a:t>: مشخص کردن ناحیه سینه با داشتن ترمو گرام پستان با استفاده از نرم افزار متلب</a:t>
            </a:r>
            <a:endParaRPr lang="en-US" sz="2800" dirty="0">
              <a:cs typeface="B Titr" panose="00000700000000000000" pitchFamily="2" charset="-78"/>
            </a:endParaRPr>
          </a:p>
        </p:txBody>
      </p:sp>
    </p:spTree>
    <p:extLst>
      <p:ext uri="{BB962C8B-B14F-4D97-AF65-F5344CB8AC3E}">
        <p14:creationId xmlns:p14="http://schemas.microsoft.com/office/powerpoint/2010/main" val="968753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3A37-FD84-4CBC-A41A-BFB3A8C102D9}"/>
              </a:ext>
            </a:extLst>
          </p:cNvPr>
          <p:cNvSpPr>
            <a:spLocks noGrp="1"/>
          </p:cNvSpPr>
          <p:nvPr>
            <p:ph type="title"/>
          </p:nvPr>
        </p:nvSpPr>
        <p:spPr>
          <a:xfrm>
            <a:off x="2173287" y="-268357"/>
            <a:ext cx="10018713" cy="1752599"/>
          </a:xfrm>
        </p:spPr>
        <p:txBody>
          <a:bodyPr/>
          <a:lstStyle/>
          <a:p>
            <a:pPr algn="r"/>
            <a:r>
              <a:rPr lang="fa-IR" dirty="0">
                <a:cs typeface="B Titr" panose="00000700000000000000" pitchFamily="2" charset="-78"/>
              </a:rPr>
              <a:t>رسم خط ناحیه ی بالا سینه</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A3417E14-D849-4152-A7F0-5DD316A58512}"/>
              </a:ext>
            </a:extLst>
          </p:cNvPr>
          <p:cNvSpPr>
            <a:spLocks noGrp="1"/>
          </p:cNvSpPr>
          <p:nvPr>
            <p:ph idx="1"/>
          </p:nvPr>
        </p:nvSpPr>
        <p:spPr>
          <a:xfrm>
            <a:off x="1630084" y="414130"/>
            <a:ext cx="10018713" cy="3124201"/>
          </a:xfrm>
        </p:spPr>
        <p:txBody>
          <a:bodyPr>
            <a:normAutofit/>
          </a:bodyPr>
          <a:lstStyle/>
          <a:p>
            <a:r>
              <a:rPr lang="en-US" sz="2000" dirty="0">
                <a:latin typeface="Arial Rounded MT Bold" panose="020F0704030504030204" pitchFamily="34" charset="0"/>
              </a:rPr>
              <a:t>% Store the segmented ROI (assuming you meant to store coordinates)</a:t>
            </a:r>
          </a:p>
          <a:p>
            <a:r>
              <a:rPr lang="en-US" sz="2000" dirty="0">
                <a:latin typeface="Arial Rounded MT Bold" panose="020F0704030504030204" pitchFamily="34" charset="0"/>
              </a:rPr>
              <a:t>IS = [</a:t>
            </a:r>
            <a:r>
              <a:rPr lang="en-US" sz="2000" dirty="0" err="1">
                <a:latin typeface="Arial Rounded MT Bold" panose="020F0704030504030204" pitchFamily="34" charset="0"/>
              </a:rPr>
              <a:t>firstPoint</a:t>
            </a:r>
            <a:r>
              <a:rPr lang="en-US" sz="2000" dirty="0">
                <a:latin typeface="Arial Rounded MT Bold" panose="020F0704030504030204" pitchFamily="34" charset="0"/>
              </a:rPr>
              <a:t>, </a:t>
            </a:r>
            <a:r>
              <a:rPr lang="en-US" sz="2000" dirty="0" err="1">
                <a:latin typeface="Arial Rounded MT Bold" panose="020F0704030504030204" pitchFamily="34" charset="0"/>
              </a:rPr>
              <a:t>secondPoint</a:t>
            </a:r>
            <a:r>
              <a:rPr lang="en-US" sz="2000" dirty="0">
                <a:latin typeface="Arial Rounded MT Bold" panose="020F0704030504030204" pitchFamily="34" charset="0"/>
              </a:rPr>
              <a:t>, </a:t>
            </a:r>
            <a:r>
              <a:rPr lang="en-US" sz="2000" dirty="0" err="1">
                <a:latin typeface="Arial Rounded MT Bold" panose="020F0704030504030204" pitchFamily="34" charset="0"/>
              </a:rPr>
              <a:t>thirdPoint</a:t>
            </a:r>
            <a:r>
              <a:rPr lang="en-US" sz="2000" dirty="0">
                <a:latin typeface="Arial Rounded MT Bold" panose="020F0704030504030204" pitchFamily="34" charset="0"/>
              </a:rPr>
              <a:t>, </a:t>
            </a:r>
            <a:r>
              <a:rPr lang="en-US" sz="2000" dirty="0" err="1">
                <a:latin typeface="Arial Rounded MT Bold" panose="020F0704030504030204" pitchFamily="34" charset="0"/>
              </a:rPr>
              <a:t>fourthPoint</a:t>
            </a:r>
            <a:r>
              <a:rPr lang="en-US" sz="2000" dirty="0">
                <a:latin typeface="Arial Rounded MT Bold" panose="020F0704030504030204" pitchFamily="34" charset="0"/>
              </a:rPr>
              <a:t>];</a:t>
            </a:r>
          </a:p>
          <a:p>
            <a:endParaRPr lang="en-US" sz="2000" dirty="0">
              <a:latin typeface="Arial Rounded MT Bold" panose="020F0704030504030204" pitchFamily="34" charset="0"/>
            </a:endParaRPr>
          </a:p>
        </p:txBody>
      </p:sp>
      <p:sp>
        <p:nvSpPr>
          <p:cNvPr id="4" name="TextBox 3">
            <a:extLst>
              <a:ext uri="{FF2B5EF4-FFF2-40B4-BE49-F238E27FC236}">
                <a16:creationId xmlns:a16="http://schemas.microsoft.com/office/drawing/2014/main" id="{9E8502EF-98DA-4F8B-BFF3-2CB8BF8D44AB}"/>
              </a:ext>
            </a:extLst>
          </p:cNvPr>
          <p:cNvSpPr txBox="1"/>
          <p:nvPr/>
        </p:nvSpPr>
        <p:spPr>
          <a:xfrm>
            <a:off x="5618922" y="2955235"/>
            <a:ext cx="6029875" cy="584775"/>
          </a:xfrm>
          <a:prstGeom prst="rect">
            <a:avLst/>
          </a:prstGeom>
          <a:noFill/>
        </p:spPr>
        <p:txBody>
          <a:bodyPr wrap="square" rtlCol="0">
            <a:spAutoFit/>
          </a:bodyPr>
          <a:lstStyle/>
          <a:p>
            <a:pPr algn="r"/>
            <a:r>
              <a:rPr lang="fa-IR" sz="3200" dirty="0">
                <a:cs typeface="B Titr" panose="00000700000000000000" pitchFamily="2" charset="-78"/>
              </a:rPr>
              <a:t>نمایش تصویر کلی</a:t>
            </a:r>
            <a:endParaRPr lang="en-US" sz="3200" dirty="0">
              <a:cs typeface="B Titr" panose="00000700000000000000" pitchFamily="2" charset="-78"/>
            </a:endParaRPr>
          </a:p>
        </p:txBody>
      </p:sp>
      <p:sp>
        <p:nvSpPr>
          <p:cNvPr id="9" name="TextBox 8">
            <a:extLst>
              <a:ext uri="{FF2B5EF4-FFF2-40B4-BE49-F238E27FC236}">
                <a16:creationId xmlns:a16="http://schemas.microsoft.com/office/drawing/2014/main" id="{31D250BE-423B-4821-9386-6409F91D1A44}"/>
              </a:ext>
            </a:extLst>
          </p:cNvPr>
          <p:cNvSpPr txBox="1"/>
          <p:nvPr/>
        </p:nvSpPr>
        <p:spPr>
          <a:xfrm>
            <a:off x="2610679" y="4132161"/>
            <a:ext cx="8309113" cy="1754326"/>
          </a:xfrm>
          <a:prstGeom prst="rect">
            <a:avLst/>
          </a:prstGeom>
          <a:noFill/>
        </p:spPr>
        <p:txBody>
          <a:bodyPr wrap="square" rtlCol="0">
            <a:spAutoFit/>
          </a:bodyPr>
          <a:lstStyle/>
          <a:p>
            <a:endParaRPr lang="en-US" dirty="0">
              <a:latin typeface="Arial Rounded MT Bold" panose="020F0704030504030204" pitchFamily="34" charset="0"/>
            </a:endParaRPr>
          </a:p>
          <a:p>
            <a:r>
              <a:rPr lang="en-US" dirty="0">
                <a:latin typeface="Arial Rounded MT Bold" panose="020F0704030504030204" pitchFamily="34" charset="0"/>
              </a:rPr>
              <a:t>figure;</a:t>
            </a:r>
          </a:p>
          <a:p>
            <a:r>
              <a:rPr lang="en-US" dirty="0" err="1">
                <a:latin typeface="Arial Rounded MT Bold" panose="020F0704030504030204" pitchFamily="34" charset="0"/>
              </a:rPr>
              <a:t>imshow</a:t>
            </a:r>
            <a:r>
              <a:rPr lang="en-US" dirty="0">
                <a:latin typeface="Arial Rounded MT Bold" panose="020F0704030504030204" pitchFamily="34" charset="0"/>
              </a:rPr>
              <a:t>(IE); hold on;</a:t>
            </a:r>
          </a:p>
          <a:p>
            <a:r>
              <a:rPr lang="en-US" dirty="0">
                <a:latin typeface="Arial Rounded MT Bold" panose="020F0704030504030204" pitchFamily="34" charset="0"/>
              </a:rPr>
              <a:t>plot([1, cols], [</a:t>
            </a:r>
            <a:r>
              <a:rPr lang="en-US" dirty="0" err="1">
                <a:latin typeface="Arial Rounded MT Bold" panose="020F0704030504030204" pitchFamily="34" charset="0"/>
              </a:rPr>
              <a:t>topBoundary</a:t>
            </a:r>
            <a:r>
              <a:rPr lang="en-US" dirty="0">
                <a:latin typeface="Arial Rounded MT Bold" panose="020F0704030504030204" pitchFamily="34" charset="0"/>
              </a:rPr>
              <a:t>, </a:t>
            </a:r>
            <a:r>
              <a:rPr lang="en-US" dirty="0" err="1">
                <a:latin typeface="Arial Rounded MT Bold" panose="020F0704030504030204" pitchFamily="34" charset="0"/>
              </a:rPr>
              <a:t>topBoundary</a:t>
            </a:r>
            <a:r>
              <a:rPr lang="en-US" dirty="0">
                <a:latin typeface="Arial Rounded MT Bold" panose="020F0704030504030204" pitchFamily="34" charset="0"/>
              </a:rPr>
              <a:t>], 'r', '</a:t>
            </a:r>
            <a:r>
              <a:rPr lang="en-US" dirty="0" err="1">
                <a:latin typeface="Arial Rounded MT Bold" panose="020F0704030504030204" pitchFamily="34" charset="0"/>
              </a:rPr>
              <a:t>LineWidth</a:t>
            </a:r>
            <a:r>
              <a:rPr lang="en-US" dirty="0">
                <a:latin typeface="Arial Rounded MT Bold" panose="020F0704030504030204" pitchFamily="34" charset="0"/>
              </a:rPr>
              <a:t>', 2);</a:t>
            </a:r>
          </a:p>
          <a:p>
            <a:r>
              <a:rPr lang="en-US" dirty="0">
                <a:latin typeface="Arial Rounded MT Bold" panose="020F0704030504030204" pitchFamily="34" charset="0"/>
              </a:rPr>
              <a:t>plot([1, cols], [</a:t>
            </a:r>
            <a:r>
              <a:rPr lang="en-US" dirty="0" err="1">
                <a:latin typeface="Arial Rounded MT Bold" panose="020F0704030504030204" pitchFamily="34" charset="0"/>
              </a:rPr>
              <a:t>bottomBoundary</a:t>
            </a:r>
            <a:r>
              <a:rPr lang="en-US" dirty="0">
                <a:latin typeface="Arial Rounded MT Bold" panose="020F0704030504030204" pitchFamily="34" charset="0"/>
              </a:rPr>
              <a:t>, </a:t>
            </a:r>
            <a:r>
              <a:rPr lang="en-US" dirty="0" err="1">
                <a:latin typeface="Arial Rounded MT Bold" panose="020F0704030504030204" pitchFamily="34" charset="0"/>
              </a:rPr>
              <a:t>bottomBoundary</a:t>
            </a:r>
            <a:r>
              <a:rPr lang="en-US" dirty="0">
                <a:latin typeface="Arial Rounded MT Bold" panose="020F0704030504030204" pitchFamily="34" charset="0"/>
              </a:rPr>
              <a:t>], 'b', '</a:t>
            </a:r>
            <a:r>
              <a:rPr lang="en-US" dirty="0" err="1">
                <a:latin typeface="Arial Rounded MT Bold" panose="020F0704030504030204" pitchFamily="34" charset="0"/>
              </a:rPr>
              <a:t>LineWidth</a:t>
            </a:r>
            <a:r>
              <a:rPr lang="en-US" dirty="0">
                <a:latin typeface="Arial Rounded MT Bold" panose="020F0704030504030204" pitchFamily="34" charset="0"/>
              </a:rPr>
              <a:t>', 2);</a:t>
            </a:r>
          </a:p>
          <a:p>
            <a:r>
              <a:rPr lang="en-US" dirty="0">
                <a:latin typeface="Arial Rounded MT Bold" panose="020F0704030504030204" pitchFamily="34" charset="0"/>
              </a:rPr>
              <a:t>title('Segmented Points');</a:t>
            </a:r>
          </a:p>
        </p:txBody>
      </p:sp>
    </p:spTree>
    <p:extLst>
      <p:ext uri="{BB962C8B-B14F-4D97-AF65-F5344CB8AC3E}">
        <p14:creationId xmlns:p14="http://schemas.microsoft.com/office/powerpoint/2010/main" val="3541172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F1A6-EC9C-4382-ABB3-853D4929196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3329742-B6F8-44C9-8352-11BF033BE4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1114" y="800605"/>
            <a:ext cx="5113616" cy="5028186"/>
          </a:xfrm>
        </p:spPr>
      </p:pic>
    </p:spTree>
    <p:extLst>
      <p:ext uri="{BB962C8B-B14F-4D97-AF65-F5344CB8AC3E}">
        <p14:creationId xmlns:p14="http://schemas.microsoft.com/office/powerpoint/2010/main" val="1655111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D7EA-61C3-465A-99A7-A5E88CC78172}"/>
              </a:ext>
            </a:extLst>
          </p:cNvPr>
          <p:cNvSpPr>
            <a:spLocks noGrp="1"/>
          </p:cNvSpPr>
          <p:nvPr>
            <p:ph type="title"/>
          </p:nvPr>
        </p:nvSpPr>
        <p:spPr>
          <a:xfrm>
            <a:off x="1365041" y="-149087"/>
            <a:ext cx="10018713" cy="1752599"/>
          </a:xfrm>
        </p:spPr>
        <p:txBody>
          <a:bodyPr/>
          <a:lstStyle/>
          <a:p>
            <a:r>
              <a:rPr lang="fa-IR" dirty="0">
                <a:cs typeface="B Titr" panose="00000700000000000000" pitchFamily="2" charset="-78"/>
              </a:rPr>
              <a:t>نتیجه گیری</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68DDC042-6F6B-4B23-AD43-E2CE670236AD}"/>
              </a:ext>
            </a:extLst>
          </p:cNvPr>
          <p:cNvSpPr>
            <a:spLocks noGrp="1"/>
          </p:cNvSpPr>
          <p:nvPr>
            <p:ph idx="1"/>
          </p:nvPr>
        </p:nvSpPr>
        <p:spPr>
          <a:xfrm>
            <a:off x="1669839" y="1594387"/>
            <a:ext cx="10018713" cy="3124201"/>
          </a:xfrm>
        </p:spPr>
        <p:txBody>
          <a:bodyPr/>
          <a:lstStyle/>
          <a:p>
            <a:pPr algn="r">
              <a:lnSpc>
                <a:spcPct val="150000"/>
              </a:lnSpc>
            </a:pPr>
            <a:r>
              <a:rPr lang="fa-IR" dirty="0">
                <a:cs typeface="B Titr" panose="00000700000000000000" pitchFamily="2" charset="-78"/>
              </a:rPr>
              <a:t>توانستیم تصویر مورد نظر را وارد محیط نرم افزار کنیم تکنیک های مورد نظر را روی آن اعمال کنیم سپس با توجه به خواسته مقاله ناحیه سینه را مشخص کنیم تا مطالعات انجام شود.</a:t>
            </a:r>
            <a:endParaRPr lang="en-US" dirty="0">
              <a:cs typeface="B Titr" panose="00000700000000000000" pitchFamily="2" charset="-78"/>
            </a:endParaRPr>
          </a:p>
        </p:txBody>
      </p:sp>
      <p:sp>
        <p:nvSpPr>
          <p:cNvPr id="4" name="TextBox 3">
            <a:extLst>
              <a:ext uri="{FF2B5EF4-FFF2-40B4-BE49-F238E27FC236}">
                <a16:creationId xmlns:a16="http://schemas.microsoft.com/office/drawing/2014/main" id="{FD0621D3-45B4-4180-9AE0-BF3E752F9A89}"/>
              </a:ext>
            </a:extLst>
          </p:cNvPr>
          <p:cNvSpPr txBox="1"/>
          <p:nvPr/>
        </p:nvSpPr>
        <p:spPr>
          <a:xfrm>
            <a:off x="5334099" y="4878892"/>
            <a:ext cx="2690191" cy="769441"/>
          </a:xfrm>
          <a:prstGeom prst="rect">
            <a:avLst/>
          </a:prstGeom>
          <a:noFill/>
        </p:spPr>
        <p:txBody>
          <a:bodyPr wrap="square" rtlCol="0">
            <a:spAutoFit/>
          </a:bodyPr>
          <a:lstStyle/>
          <a:p>
            <a:pPr algn="ctr"/>
            <a:r>
              <a:rPr lang="fa-IR" sz="4400" dirty="0">
                <a:cs typeface="B Titr" panose="00000700000000000000" pitchFamily="2" charset="-78"/>
              </a:rPr>
              <a:t>پایان</a:t>
            </a:r>
            <a:endParaRPr lang="en-US" sz="4400" dirty="0">
              <a:cs typeface="B Titr" panose="00000700000000000000" pitchFamily="2" charset="-78"/>
            </a:endParaRPr>
          </a:p>
        </p:txBody>
      </p:sp>
    </p:spTree>
    <p:extLst>
      <p:ext uri="{BB962C8B-B14F-4D97-AF65-F5344CB8AC3E}">
        <p14:creationId xmlns:p14="http://schemas.microsoft.com/office/powerpoint/2010/main" val="13232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B95AF-E51A-4826-8358-6561E65264C8}"/>
              </a:ext>
            </a:extLst>
          </p:cNvPr>
          <p:cNvSpPr>
            <a:spLocks noGrp="1"/>
          </p:cNvSpPr>
          <p:nvPr>
            <p:ph type="title"/>
          </p:nvPr>
        </p:nvSpPr>
        <p:spPr>
          <a:xfrm>
            <a:off x="1696346" y="190500"/>
            <a:ext cx="10018713" cy="1752599"/>
          </a:xfrm>
        </p:spPr>
        <p:txBody>
          <a:bodyPr>
            <a:normAutofit/>
          </a:bodyPr>
          <a:lstStyle/>
          <a:p>
            <a:r>
              <a:rPr lang="fa-IR" sz="3200" dirty="0">
                <a:cs typeface="B Titr" panose="00000700000000000000" pitchFamily="2" charset="-78"/>
              </a:rPr>
              <a:t>مشخص کردن ناحیه سینه با داشتن ترمو گرام پستان با استفاده از نرم افزار متلب</a:t>
            </a:r>
            <a:endParaRPr lang="en-US" sz="3200" dirty="0"/>
          </a:p>
        </p:txBody>
      </p:sp>
      <p:sp>
        <p:nvSpPr>
          <p:cNvPr id="3" name="Content Placeholder 2">
            <a:extLst>
              <a:ext uri="{FF2B5EF4-FFF2-40B4-BE49-F238E27FC236}">
                <a16:creationId xmlns:a16="http://schemas.microsoft.com/office/drawing/2014/main" id="{23D89187-1AD4-41B4-ADEB-F4624AA357A0}"/>
              </a:ext>
            </a:extLst>
          </p:cNvPr>
          <p:cNvSpPr>
            <a:spLocks noGrp="1"/>
          </p:cNvSpPr>
          <p:nvPr>
            <p:ph idx="1"/>
          </p:nvPr>
        </p:nvSpPr>
        <p:spPr>
          <a:xfrm>
            <a:off x="-3850843" y="4383813"/>
            <a:ext cx="14842571" cy="1431235"/>
          </a:xfrm>
        </p:spPr>
        <p:txBody>
          <a:bodyPr>
            <a:normAutofit fontScale="92500" lnSpcReduction="20000"/>
          </a:bodyPr>
          <a:lstStyle/>
          <a:p>
            <a:pPr marL="3657600" lvl="8" indent="0" algn="r">
              <a:buNone/>
            </a:pPr>
            <a:r>
              <a:rPr lang="fa-IR" sz="3200" dirty="0">
                <a:cs typeface="B Titr" panose="00000700000000000000" pitchFamily="2" charset="-78"/>
              </a:rPr>
              <a:t>گام دوم :</a:t>
            </a:r>
            <a:r>
              <a:rPr lang="fa-IR" sz="2600" dirty="0">
                <a:cs typeface="B Titr" panose="00000700000000000000" pitchFamily="2" charset="-78"/>
              </a:rPr>
              <a:t>ابتدا تصاویر را از پوشه ی داده باید وارد نرم افزار متلب کنیم .</a:t>
            </a:r>
          </a:p>
          <a:p>
            <a:pPr marL="3657600" lvl="8" indent="0" algn="r">
              <a:buNone/>
            </a:pPr>
            <a:r>
              <a:rPr lang="fa-IR" sz="2600" dirty="0">
                <a:cs typeface="B Titr" panose="00000700000000000000" pitchFamily="2" charset="-78"/>
              </a:rPr>
              <a:t>برای شناختن مکان دیتا</a:t>
            </a:r>
          </a:p>
          <a:p>
            <a:pPr marL="3657600" lvl="8" indent="0" algn="r">
              <a:buNone/>
            </a:pPr>
            <a:r>
              <a:rPr lang="fa-IR" sz="2600" dirty="0">
                <a:cs typeface="B Titr" panose="00000700000000000000" pitchFamily="2" charset="-78"/>
              </a:rPr>
              <a:t>  </a:t>
            </a:r>
            <a:endParaRPr lang="en-US" sz="2600" dirty="0">
              <a:cs typeface="B Titr" panose="00000700000000000000" pitchFamily="2" charset="-78"/>
            </a:endParaRPr>
          </a:p>
        </p:txBody>
      </p:sp>
      <p:sp>
        <p:nvSpPr>
          <p:cNvPr id="4" name="TextBox 3">
            <a:extLst>
              <a:ext uri="{FF2B5EF4-FFF2-40B4-BE49-F238E27FC236}">
                <a16:creationId xmlns:a16="http://schemas.microsoft.com/office/drawing/2014/main" id="{35D68565-459A-405B-8567-A8962D30A01D}"/>
              </a:ext>
            </a:extLst>
          </p:cNvPr>
          <p:cNvSpPr txBox="1"/>
          <p:nvPr/>
        </p:nvSpPr>
        <p:spPr>
          <a:xfrm>
            <a:off x="3144265" y="5399550"/>
            <a:ext cx="8570794" cy="830997"/>
          </a:xfrm>
          <a:prstGeom prst="rect">
            <a:avLst/>
          </a:prstGeom>
          <a:noFill/>
        </p:spPr>
        <p:txBody>
          <a:bodyPr wrap="square" rtlCol="0">
            <a:spAutoFit/>
          </a:bodyPr>
          <a:lstStyle/>
          <a:p>
            <a:r>
              <a:rPr lang="en-US" sz="2400" dirty="0">
                <a:latin typeface="Arial Rounded MT Bold" panose="020F0704030504030204" pitchFamily="34" charset="0"/>
              </a:rPr>
              <a:t>% Open the image file</a:t>
            </a:r>
          </a:p>
          <a:p>
            <a:r>
              <a:rPr lang="en-US" sz="2400" dirty="0" err="1">
                <a:latin typeface="Arial Rounded MT Bold" panose="020F0704030504030204" pitchFamily="34" charset="0"/>
              </a:rPr>
              <a:t>uiopen</a:t>
            </a:r>
            <a:r>
              <a:rPr lang="en-US" sz="2400" dirty="0">
                <a:latin typeface="Arial Rounded MT Bold" panose="020F0704030504030204" pitchFamily="34" charset="0"/>
              </a:rPr>
              <a:t>('E:\dataset\Cancer Images\Cancer_1.png', 1);</a:t>
            </a:r>
          </a:p>
        </p:txBody>
      </p:sp>
      <p:sp>
        <p:nvSpPr>
          <p:cNvPr id="5" name="TextBox 4">
            <a:extLst>
              <a:ext uri="{FF2B5EF4-FFF2-40B4-BE49-F238E27FC236}">
                <a16:creationId xmlns:a16="http://schemas.microsoft.com/office/drawing/2014/main" id="{5AE99DDE-BA02-4678-BE66-0756C32C7B8B}"/>
              </a:ext>
            </a:extLst>
          </p:cNvPr>
          <p:cNvSpPr txBox="1"/>
          <p:nvPr/>
        </p:nvSpPr>
        <p:spPr>
          <a:xfrm>
            <a:off x="2988860" y="1805608"/>
            <a:ext cx="8570794" cy="954107"/>
          </a:xfrm>
          <a:prstGeom prst="rect">
            <a:avLst/>
          </a:prstGeom>
          <a:noFill/>
        </p:spPr>
        <p:txBody>
          <a:bodyPr wrap="square" rtlCol="0">
            <a:spAutoFit/>
          </a:bodyPr>
          <a:lstStyle/>
          <a:p>
            <a:pPr algn="r"/>
            <a:r>
              <a:rPr lang="fa-IR" sz="2800" dirty="0">
                <a:cs typeface="B Titr" panose="00000700000000000000" pitchFamily="2" charset="-78"/>
              </a:rPr>
              <a:t> گام اول : فراخوانی کتابخانه مورد استفاده درپروژه های پردازش تصویر:</a:t>
            </a:r>
            <a:endParaRPr lang="en-US" sz="2800" dirty="0">
              <a:cs typeface="B Titr" panose="00000700000000000000" pitchFamily="2" charset="-78"/>
            </a:endParaRPr>
          </a:p>
        </p:txBody>
      </p:sp>
      <p:sp>
        <p:nvSpPr>
          <p:cNvPr id="6" name="TextBox 5">
            <a:extLst>
              <a:ext uri="{FF2B5EF4-FFF2-40B4-BE49-F238E27FC236}">
                <a16:creationId xmlns:a16="http://schemas.microsoft.com/office/drawing/2014/main" id="{691DA66E-1338-4081-A0C9-7F13057C8D51}"/>
              </a:ext>
            </a:extLst>
          </p:cNvPr>
          <p:cNvSpPr txBox="1"/>
          <p:nvPr/>
        </p:nvSpPr>
        <p:spPr>
          <a:xfrm>
            <a:off x="1972101" y="2958836"/>
            <a:ext cx="10604311" cy="830997"/>
          </a:xfrm>
          <a:prstGeom prst="rect">
            <a:avLst/>
          </a:prstGeom>
          <a:noFill/>
        </p:spPr>
        <p:txBody>
          <a:bodyPr wrap="square" rtlCol="0">
            <a:spAutoFit/>
          </a:bodyPr>
          <a:lstStyle/>
          <a:p>
            <a:r>
              <a:rPr lang="en-US" sz="2400" dirty="0">
                <a:latin typeface="Arial Rounded MT Bold" panose="020F0704030504030204" pitchFamily="34" charset="0"/>
              </a:rPr>
              <a:t>% Add the necessary paths for the toolbox</a:t>
            </a:r>
          </a:p>
          <a:p>
            <a:r>
              <a:rPr lang="en-US" sz="2400" dirty="0" err="1">
                <a:latin typeface="Arial Rounded MT Bold" panose="020F0704030504030204" pitchFamily="34" charset="0"/>
              </a:rPr>
              <a:t>addpath</a:t>
            </a:r>
            <a:r>
              <a:rPr lang="en-US" sz="2400" dirty="0">
                <a:latin typeface="Arial Rounded MT Bold" panose="020F0704030504030204" pitchFamily="34" charset="0"/>
              </a:rPr>
              <a:t>(</a:t>
            </a:r>
            <a:r>
              <a:rPr lang="en-US" sz="2400" dirty="0" err="1">
                <a:latin typeface="Arial Rounded MT Bold" panose="020F0704030504030204" pitchFamily="34" charset="0"/>
              </a:rPr>
              <a:t>genpath</a:t>
            </a:r>
            <a:r>
              <a:rPr lang="en-US" sz="2400" dirty="0">
                <a:latin typeface="Arial Rounded MT Bold" panose="020F0704030504030204" pitchFamily="34" charset="0"/>
              </a:rPr>
              <a:t>('</a:t>
            </a:r>
            <a:r>
              <a:rPr lang="en-US" sz="2400" dirty="0" err="1">
                <a:latin typeface="Arial Rounded MT Bold" panose="020F0704030504030204" pitchFamily="34" charset="0"/>
              </a:rPr>
              <a:t>C:Program</a:t>
            </a:r>
            <a:r>
              <a:rPr lang="en-US" sz="2400" dirty="0">
                <a:latin typeface="Arial Rounded MT Bold" panose="020F0704030504030204" pitchFamily="34" charset="0"/>
              </a:rPr>
              <a:t> FilesMATLABR2023btoolboximager'));</a:t>
            </a:r>
          </a:p>
        </p:txBody>
      </p:sp>
    </p:spTree>
    <p:extLst>
      <p:ext uri="{BB962C8B-B14F-4D97-AF65-F5344CB8AC3E}">
        <p14:creationId xmlns:p14="http://schemas.microsoft.com/office/powerpoint/2010/main" val="295179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3EAF4477-1D98-48DC-A463-A8364242C2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0713" y="3207003"/>
            <a:ext cx="3416542" cy="3416542"/>
          </a:xfrm>
        </p:spPr>
      </p:pic>
      <p:sp>
        <p:nvSpPr>
          <p:cNvPr id="7" name="TextBox 6">
            <a:extLst>
              <a:ext uri="{FF2B5EF4-FFF2-40B4-BE49-F238E27FC236}">
                <a16:creationId xmlns:a16="http://schemas.microsoft.com/office/drawing/2014/main" id="{16B6480B-3756-4683-BC74-6C23B164DDCE}"/>
              </a:ext>
            </a:extLst>
          </p:cNvPr>
          <p:cNvSpPr txBox="1"/>
          <p:nvPr/>
        </p:nvSpPr>
        <p:spPr>
          <a:xfrm>
            <a:off x="2040835" y="344557"/>
            <a:ext cx="9634330" cy="584775"/>
          </a:xfrm>
          <a:prstGeom prst="rect">
            <a:avLst/>
          </a:prstGeom>
          <a:noFill/>
        </p:spPr>
        <p:txBody>
          <a:bodyPr wrap="square" rtlCol="0">
            <a:spAutoFit/>
          </a:bodyPr>
          <a:lstStyle/>
          <a:p>
            <a:pPr algn="r"/>
            <a:r>
              <a:rPr lang="fa-IR" sz="3200" dirty="0">
                <a:cs typeface="B Titr" panose="00000700000000000000" pitchFamily="2" charset="-78"/>
              </a:rPr>
              <a:t>گام سوم : خواندن تصاویر توسط نرم افزار</a:t>
            </a:r>
            <a:endParaRPr lang="en-US" sz="3200" dirty="0">
              <a:cs typeface="B Titr" panose="00000700000000000000" pitchFamily="2" charset="-78"/>
            </a:endParaRPr>
          </a:p>
        </p:txBody>
      </p:sp>
      <p:sp>
        <p:nvSpPr>
          <p:cNvPr id="8" name="TextBox 7">
            <a:extLst>
              <a:ext uri="{FF2B5EF4-FFF2-40B4-BE49-F238E27FC236}">
                <a16:creationId xmlns:a16="http://schemas.microsoft.com/office/drawing/2014/main" id="{B6C4E51E-626D-4738-AFC3-EBBFF5067430}"/>
              </a:ext>
            </a:extLst>
          </p:cNvPr>
          <p:cNvSpPr txBox="1"/>
          <p:nvPr/>
        </p:nvSpPr>
        <p:spPr>
          <a:xfrm>
            <a:off x="2690191" y="749397"/>
            <a:ext cx="8812832" cy="1200329"/>
          </a:xfrm>
          <a:prstGeom prst="rect">
            <a:avLst/>
          </a:prstGeom>
          <a:noFill/>
        </p:spPr>
        <p:txBody>
          <a:bodyPr wrap="square" rtlCol="0">
            <a:spAutoFit/>
          </a:bodyPr>
          <a:lstStyle/>
          <a:p>
            <a:endParaRPr lang="en-US" sz="2400" dirty="0">
              <a:latin typeface="Arial Rounded MT Bold" panose="020F0704030504030204" pitchFamily="34" charset="0"/>
            </a:endParaRPr>
          </a:p>
          <a:p>
            <a:r>
              <a:rPr lang="en-US" sz="2400" dirty="0">
                <a:latin typeface="Arial Rounded MT Bold" panose="020F0704030504030204" pitchFamily="34" charset="0"/>
              </a:rPr>
              <a:t>% Read the image</a:t>
            </a:r>
          </a:p>
          <a:p>
            <a:r>
              <a:rPr lang="en-US" sz="2400" dirty="0">
                <a:latin typeface="Arial Rounded MT Bold" panose="020F0704030504030204" pitchFamily="34" charset="0"/>
              </a:rPr>
              <a:t>I0 = </a:t>
            </a:r>
            <a:r>
              <a:rPr lang="en-US" sz="2400" dirty="0" err="1">
                <a:solidFill>
                  <a:srgbClr val="FF0000"/>
                </a:solidFill>
                <a:latin typeface="Arial Rounded MT Bold" panose="020F0704030504030204" pitchFamily="34" charset="0"/>
              </a:rPr>
              <a:t>imread</a:t>
            </a:r>
            <a:r>
              <a:rPr lang="en-US" sz="2400" dirty="0">
                <a:latin typeface="Arial Rounded MT Bold" panose="020F0704030504030204" pitchFamily="34" charset="0"/>
              </a:rPr>
              <a:t>('E:\dataset\Cancer Images\Cancer_1.png');</a:t>
            </a:r>
          </a:p>
        </p:txBody>
      </p:sp>
      <p:sp>
        <p:nvSpPr>
          <p:cNvPr id="9" name="TextBox 8">
            <a:extLst>
              <a:ext uri="{FF2B5EF4-FFF2-40B4-BE49-F238E27FC236}">
                <a16:creationId xmlns:a16="http://schemas.microsoft.com/office/drawing/2014/main" id="{DF36A6D4-7AA5-4C2A-AFFB-107CACD792C6}"/>
              </a:ext>
            </a:extLst>
          </p:cNvPr>
          <p:cNvSpPr txBox="1"/>
          <p:nvPr/>
        </p:nvSpPr>
        <p:spPr>
          <a:xfrm>
            <a:off x="2305878" y="3817922"/>
            <a:ext cx="9886122" cy="1200329"/>
          </a:xfrm>
          <a:prstGeom prst="rect">
            <a:avLst/>
          </a:prstGeom>
          <a:noFill/>
        </p:spPr>
        <p:txBody>
          <a:bodyPr wrap="square" rtlCol="0">
            <a:spAutoFit/>
          </a:bodyPr>
          <a:lstStyle/>
          <a:p>
            <a:r>
              <a:rPr lang="en-US" dirty="0">
                <a:latin typeface="Arial Rounded MT Bold" panose="020F0704030504030204" pitchFamily="34" charset="0"/>
              </a:rPr>
              <a:t>% Display the original image</a:t>
            </a:r>
          </a:p>
          <a:p>
            <a:r>
              <a:rPr lang="en-US" dirty="0">
                <a:latin typeface="Arial Rounded MT Bold" panose="020F0704030504030204" pitchFamily="34" charset="0"/>
              </a:rPr>
              <a:t>figure;</a:t>
            </a:r>
          </a:p>
          <a:p>
            <a:r>
              <a:rPr lang="en-US" dirty="0" err="1">
                <a:solidFill>
                  <a:srgbClr val="FF0000"/>
                </a:solidFill>
                <a:latin typeface="Arial Rounded MT Bold" panose="020F0704030504030204" pitchFamily="34" charset="0"/>
              </a:rPr>
              <a:t>imshow</a:t>
            </a:r>
            <a:r>
              <a:rPr lang="en-US" dirty="0">
                <a:latin typeface="Arial Rounded MT Bold" panose="020F0704030504030204" pitchFamily="34" charset="0"/>
              </a:rPr>
              <a:t>(I0);</a:t>
            </a:r>
          </a:p>
          <a:p>
            <a:r>
              <a:rPr lang="en-US" dirty="0">
                <a:latin typeface="Arial Rounded MT Bold" panose="020F0704030504030204" pitchFamily="34" charset="0"/>
              </a:rPr>
              <a:t>title('Original Image');</a:t>
            </a:r>
          </a:p>
        </p:txBody>
      </p:sp>
      <p:sp>
        <p:nvSpPr>
          <p:cNvPr id="10" name="TextBox 9">
            <a:extLst>
              <a:ext uri="{FF2B5EF4-FFF2-40B4-BE49-F238E27FC236}">
                <a16:creationId xmlns:a16="http://schemas.microsoft.com/office/drawing/2014/main" id="{8492AA45-CF95-4B74-BA5B-6D500A216248}"/>
              </a:ext>
            </a:extLst>
          </p:cNvPr>
          <p:cNvSpPr txBox="1"/>
          <p:nvPr/>
        </p:nvSpPr>
        <p:spPr>
          <a:xfrm>
            <a:off x="3081198" y="2354566"/>
            <a:ext cx="8335481" cy="646331"/>
          </a:xfrm>
          <a:prstGeom prst="rect">
            <a:avLst/>
          </a:prstGeom>
          <a:noFill/>
        </p:spPr>
        <p:txBody>
          <a:bodyPr wrap="square" rtlCol="0">
            <a:spAutoFit/>
          </a:bodyPr>
          <a:lstStyle/>
          <a:p>
            <a:pPr algn="r"/>
            <a:r>
              <a:rPr lang="fa-IR" sz="3600" dirty="0">
                <a:cs typeface="B Titr" panose="00000700000000000000" pitchFamily="2" charset="-78"/>
              </a:rPr>
              <a:t>نمایش تصویر اورجینال </a:t>
            </a:r>
            <a:endParaRPr lang="en-US" sz="3600" dirty="0">
              <a:cs typeface="B Titr" panose="00000700000000000000" pitchFamily="2" charset="-78"/>
            </a:endParaRPr>
          </a:p>
        </p:txBody>
      </p:sp>
    </p:spTree>
    <p:extLst>
      <p:ext uri="{BB962C8B-B14F-4D97-AF65-F5344CB8AC3E}">
        <p14:creationId xmlns:p14="http://schemas.microsoft.com/office/powerpoint/2010/main" val="3802827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2772-E99F-406A-B5F4-0110D2FD4F3D}"/>
              </a:ext>
            </a:extLst>
          </p:cNvPr>
          <p:cNvSpPr>
            <a:spLocks noGrp="1"/>
          </p:cNvSpPr>
          <p:nvPr>
            <p:ph type="title"/>
          </p:nvPr>
        </p:nvSpPr>
        <p:spPr>
          <a:xfrm>
            <a:off x="4850295" y="112644"/>
            <a:ext cx="7209320" cy="954156"/>
          </a:xfrm>
        </p:spPr>
        <p:txBody>
          <a:bodyPr>
            <a:normAutofit/>
          </a:bodyPr>
          <a:lstStyle/>
          <a:p>
            <a:pPr algn="r"/>
            <a:r>
              <a:rPr lang="fa-IR" sz="2400" dirty="0">
                <a:cs typeface="B Titr" panose="00000700000000000000" pitchFamily="2" charset="-78"/>
              </a:rPr>
              <a:t>خاکستری  کردن تصویر ورودی</a:t>
            </a:r>
            <a:endParaRPr lang="en-US" sz="2400" dirty="0">
              <a:cs typeface="B Titr" panose="00000700000000000000" pitchFamily="2" charset="-78"/>
            </a:endParaRPr>
          </a:p>
        </p:txBody>
      </p:sp>
      <p:sp>
        <p:nvSpPr>
          <p:cNvPr id="3" name="Content Placeholder 2">
            <a:extLst>
              <a:ext uri="{FF2B5EF4-FFF2-40B4-BE49-F238E27FC236}">
                <a16:creationId xmlns:a16="http://schemas.microsoft.com/office/drawing/2014/main" id="{DE017110-2D2F-459F-A3F4-5877CA92C659}"/>
              </a:ext>
            </a:extLst>
          </p:cNvPr>
          <p:cNvSpPr>
            <a:spLocks noGrp="1"/>
          </p:cNvSpPr>
          <p:nvPr>
            <p:ph idx="1"/>
          </p:nvPr>
        </p:nvSpPr>
        <p:spPr>
          <a:xfrm>
            <a:off x="2584242" y="629478"/>
            <a:ext cx="5552594" cy="1716157"/>
          </a:xfrm>
        </p:spPr>
        <p:txBody>
          <a:bodyPr/>
          <a:lstStyle/>
          <a:p>
            <a:r>
              <a:rPr lang="en-US" dirty="0">
                <a:latin typeface="Arial Rounded MT Bold" panose="020F0704030504030204" pitchFamily="34" charset="0"/>
              </a:rPr>
              <a:t>% Convert the RGB image to grayscale</a:t>
            </a:r>
          </a:p>
          <a:p>
            <a:r>
              <a:rPr lang="en-US" dirty="0">
                <a:latin typeface="Arial Rounded MT Bold" panose="020F0704030504030204" pitchFamily="34" charset="0"/>
              </a:rPr>
              <a:t>Ig = </a:t>
            </a:r>
            <a:r>
              <a:rPr lang="en-US" dirty="0">
                <a:solidFill>
                  <a:srgbClr val="FF0000"/>
                </a:solidFill>
                <a:latin typeface="Arial Rounded MT Bold" panose="020F0704030504030204" pitchFamily="34" charset="0"/>
              </a:rPr>
              <a:t>rgb2gray</a:t>
            </a:r>
            <a:r>
              <a:rPr lang="en-US" dirty="0">
                <a:latin typeface="Arial Rounded MT Bold" panose="020F0704030504030204" pitchFamily="34" charset="0"/>
              </a:rPr>
              <a:t>(I0);</a:t>
            </a:r>
          </a:p>
          <a:p>
            <a:endParaRPr lang="en-US" dirty="0">
              <a:latin typeface="Arial Rounded MT Bold" panose="020F0704030504030204" pitchFamily="34" charset="0"/>
            </a:endParaRPr>
          </a:p>
        </p:txBody>
      </p:sp>
      <p:sp>
        <p:nvSpPr>
          <p:cNvPr id="4" name="TextBox 3">
            <a:extLst>
              <a:ext uri="{FF2B5EF4-FFF2-40B4-BE49-F238E27FC236}">
                <a16:creationId xmlns:a16="http://schemas.microsoft.com/office/drawing/2014/main" id="{AF9552A9-6E74-484C-8EB7-65FF380C9187}"/>
              </a:ext>
            </a:extLst>
          </p:cNvPr>
          <p:cNvSpPr txBox="1"/>
          <p:nvPr/>
        </p:nvSpPr>
        <p:spPr>
          <a:xfrm>
            <a:off x="6096000" y="2302542"/>
            <a:ext cx="5817704" cy="584775"/>
          </a:xfrm>
          <a:prstGeom prst="rect">
            <a:avLst/>
          </a:prstGeom>
          <a:noFill/>
        </p:spPr>
        <p:txBody>
          <a:bodyPr wrap="square" rtlCol="0">
            <a:spAutoFit/>
          </a:bodyPr>
          <a:lstStyle/>
          <a:p>
            <a:pPr algn="r"/>
            <a:r>
              <a:rPr lang="fa-IR" sz="3200" dirty="0">
                <a:cs typeface="B Titr" panose="00000700000000000000" pitchFamily="2" charset="-78"/>
              </a:rPr>
              <a:t>نمایش تصویر خاکستری :</a:t>
            </a:r>
            <a:endParaRPr lang="en-US" sz="3200" dirty="0">
              <a:cs typeface="B Titr" panose="00000700000000000000" pitchFamily="2" charset="-78"/>
            </a:endParaRPr>
          </a:p>
        </p:txBody>
      </p:sp>
      <p:sp>
        <p:nvSpPr>
          <p:cNvPr id="5" name="TextBox 4">
            <a:extLst>
              <a:ext uri="{FF2B5EF4-FFF2-40B4-BE49-F238E27FC236}">
                <a16:creationId xmlns:a16="http://schemas.microsoft.com/office/drawing/2014/main" id="{54AF10CF-4AF4-4FDE-AF2B-D69DC094BDE8}"/>
              </a:ext>
            </a:extLst>
          </p:cNvPr>
          <p:cNvSpPr txBox="1"/>
          <p:nvPr/>
        </p:nvSpPr>
        <p:spPr>
          <a:xfrm>
            <a:off x="1842120" y="3388981"/>
            <a:ext cx="6612835" cy="2246769"/>
          </a:xfrm>
          <a:prstGeom prst="rect">
            <a:avLst/>
          </a:prstGeom>
          <a:noFill/>
        </p:spPr>
        <p:txBody>
          <a:bodyPr wrap="square" rtlCol="0">
            <a:spAutoFit/>
          </a:bodyPr>
          <a:lstStyle/>
          <a:p>
            <a:r>
              <a:rPr lang="en-US" sz="2800" dirty="0">
                <a:latin typeface="Arial Rounded MT Bold" panose="020F0704030504030204" pitchFamily="34" charset="0"/>
              </a:rPr>
              <a:t>% Display the grayscale image</a:t>
            </a:r>
          </a:p>
          <a:p>
            <a:r>
              <a:rPr lang="en-US" sz="2800" dirty="0">
                <a:latin typeface="Arial Rounded MT Bold" panose="020F0704030504030204" pitchFamily="34" charset="0"/>
              </a:rPr>
              <a:t>figure;</a:t>
            </a:r>
          </a:p>
          <a:p>
            <a:r>
              <a:rPr lang="en-US" sz="2800" dirty="0" err="1">
                <a:solidFill>
                  <a:srgbClr val="FF0000"/>
                </a:solidFill>
                <a:latin typeface="Arial Rounded MT Bold" panose="020F0704030504030204" pitchFamily="34" charset="0"/>
              </a:rPr>
              <a:t>imshow</a:t>
            </a:r>
            <a:r>
              <a:rPr lang="en-US" sz="2800" dirty="0">
                <a:latin typeface="Arial Rounded MT Bold" panose="020F0704030504030204" pitchFamily="34" charset="0"/>
              </a:rPr>
              <a:t>(Ig);</a:t>
            </a:r>
          </a:p>
          <a:p>
            <a:r>
              <a:rPr lang="en-US" sz="2800" dirty="0">
                <a:latin typeface="Arial Rounded MT Bold" panose="020F0704030504030204" pitchFamily="34" charset="0"/>
              </a:rPr>
              <a:t>title('Grayscale Image');</a:t>
            </a:r>
          </a:p>
          <a:p>
            <a:endParaRPr lang="en-US" sz="2800" dirty="0">
              <a:latin typeface="Arial Rounded MT Bold" panose="020F0704030504030204" pitchFamily="34" charset="0"/>
            </a:endParaRPr>
          </a:p>
        </p:txBody>
      </p:sp>
      <p:pic>
        <p:nvPicPr>
          <p:cNvPr id="7" name="Picture 6">
            <a:extLst>
              <a:ext uri="{FF2B5EF4-FFF2-40B4-BE49-F238E27FC236}">
                <a16:creationId xmlns:a16="http://schemas.microsoft.com/office/drawing/2014/main" id="{1EDE1C3B-D45D-4EAD-B7CA-FA67EC9DE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7237" y="3061252"/>
            <a:ext cx="3772313" cy="3564835"/>
          </a:xfrm>
          <a:prstGeom prst="rect">
            <a:avLst/>
          </a:prstGeom>
        </p:spPr>
      </p:pic>
    </p:spTree>
    <p:extLst>
      <p:ext uri="{BB962C8B-B14F-4D97-AF65-F5344CB8AC3E}">
        <p14:creationId xmlns:p14="http://schemas.microsoft.com/office/powerpoint/2010/main" val="3078349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D548-9110-435B-8368-F514C288ACB9}"/>
              </a:ext>
            </a:extLst>
          </p:cNvPr>
          <p:cNvSpPr>
            <a:spLocks noGrp="1"/>
          </p:cNvSpPr>
          <p:nvPr>
            <p:ph type="title"/>
          </p:nvPr>
        </p:nvSpPr>
        <p:spPr>
          <a:xfrm>
            <a:off x="7474227" y="43070"/>
            <a:ext cx="4585389" cy="1023730"/>
          </a:xfrm>
        </p:spPr>
        <p:txBody>
          <a:bodyPr>
            <a:normAutofit/>
          </a:bodyPr>
          <a:lstStyle/>
          <a:p>
            <a:pPr algn="r"/>
            <a:r>
              <a:rPr lang="fa-IR" sz="2000" dirty="0">
                <a:cs typeface="B Titr" panose="00000700000000000000" pitchFamily="2" charset="-78"/>
              </a:rPr>
              <a:t>اعمال فیلتر گوسی برای حذف نویز</a:t>
            </a:r>
            <a:endParaRPr lang="en-US" sz="2000" dirty="0">
              <a:cs typeface="B Titr" panose="00000700000000000000" pitchFamily="2" charset="-78"/>
            </a:endParaRPr>
          </a:p>
        </p:txBody>
      </p:sp>
      <p:sp>
        <p:nvSpPr>
          <p:cNvPr id="3" name="Content Placeholder 2">
            <a:extLst>
              <a:ext uri="{FF2B5EF4-FFF2-40B4-BE49-F238E27FC236}">
                <a16:creationId xmlns:a16="http://schemas.microsoft.com/office/drawing/2014/main" id="{1D3C187D-FD17-4FE7-A429-000A3B9F3B50}"/>
              </a:ext>
            </a:extLst>
          </p:cNvPr>
          <p:cNvSpPr>
            <a:spLocks noGrp="1"/>
          </p:cNvSpPr>
          <p:nvPr>
            <p:ph idx="1"/>
          </p:nvPr>
        </p:nvSpPr>
        <p:spPr>
          <a:xfrm>
            <a:off x="3339548" y="554935"/>
            <a:ext cx="4611690" cy="1494184"/>
          </a:xfrm>
        </p:spPr>
        <p:txBody>
          <a:bodyPr/>
          <a:lstStyle/>
          <a:p>
            <a:r>
              <a:rPr lang="en-US" dirty="0">
                <a:latin typeface="Arial Rounded MT Bold" panose="020F0704030504030204" pitchFamily="34" charset="0"/>
              </a:rPr>
              <a:t>% Apply Gaussian filtering to the grayscale image</a:t>
            </a:r>
          </a:p>
          <a:p>
            <a:r>
              <a:rPr lang="en-US" dirty="0">
                <a:latin typeface="Arial Rounded MT Bold" panose="020F0704030504030204" pitchFamily="34" charset="0"/>
              </a:rPr>
              <a:t>IG = </a:t>
            </a:r>
            <a:r>
              <a:rPr lang="en-US" dirty="0" err="1">
                <a:solidFill>
                  <a:srgbClr val="FF0000"/>
                </a:solidFill>
                <a:latin typeface="Arial Rounded MT Bold" panose="020F0704030504030204" pitchFamily="34" charset="0"/>
              </a:rPr>
              <a:t>imgaussfilt</a:t>
            </a:r>
            <a:r>
              <a:rPr lang="en-US" dirty="0">
                <a:latin typeface="Arial Rounded MT Bold" panose="020F0704030504030204" pitchFamily="34" charset="0"/>
              </a:rPr>
              <a:t>(Ig, 3);</a:t>
            </a:r>
          </a:p>
          <a:p>
            <a:endParaRPr lang="en-US" dirty="0">
              <a:latin typeface="Arial Rounded MT Bold" panose="020F0704030504030204" pitchFamily="34" charset="0"/>
            </a:endParaRPr>
          </a:p>
        </p:txBody>
      </p:sp>
      <p:pic>
        <p:nvPicPr>
          <p:cNvPr id="5" name="Picture 4">
            <a:extLst>
              <a:ext uri="{FF2B5EF4-FFF2-40B4-BE49-F238E27FC236}">
                <a16:creationId xmlns:a16="http://schemas.microsoft.com/office/drawing/2014/main" id="{2304050C-05AD-4E78-9265-C04A6E43B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896" y="2790980"/>
            <a:ext cx="4929742" cy="3927872"/>
          </a:xfrm>
          <a:prstGeom prst="rect">
            <a:avLst/>
          </a:prstGeom>
        </p:spPr>
      </p:pic>
      <p:sp>
        <p:nvSpPr>
          <p:cNvPr id="6" name="TextBox 5">
            <a:extLst>
              <a:ext uri="{FF2B5EF4-FFF2-40B4-BE49-F238E27FC236}">
                <a16:creationId xmlns:a16="http://schemas.microsoft.com/office/drawing/2014/main" id="{CA3E9DC3-0BC4-418C-A315-BF9F8B08A2D2}"/>
              </a:ext>
            </a:extLst>
          </p:cNvPr>
          <p:cNvSpPr txBox="1"/>
          <p:nvPr/>
        </p:nvSpPr>
        <p:spPr>
          <a:xfrm>
            <a:off x="6096000" y="2186609"/>
            <a:ext cx="5459896" cy="523220"/>
          </a:xfrm>
          <a:prstGeom prst="rect">
            <a:avLst/>
          </a:prstGeom>
          <a:noFill/>
        </p:spPr>
        <p:txBody>
          <a:bodyPr wrap="square" rtlCol="0">
            <a:spAutoFit/>
          </a:bodyPr>
          <a:lstStyle/>
          <a:p>
            <a:pPr algn="r"/>
            <a:r>
              <a:rPr lang="fa-IR" sz="2800" dirty="0">
                <a:cs typeface="B Titr" panose="00000700000000000000" pitchFamily="2" charset="-78"/>
              </a:rPr>
              <a:t>نمایش تصویر بعد از اعمال فیلتر گوسی</a:t>
            </a:r>
            <a:endParaRPr lang="en-US" sz="2800" dirty="0">
              <a:cs typeface="B Titr" panose="00000700000000000000" pitchFamily="2" charset="-78"/>
            </a:endParaRPr>
          </a:p>
        </p:txBody>
      </p:sp>
      <p:sp>
        <p:nvSpPr>
          <p:cNvPr id="7" name="TextBox 6">
            <a:extLst>
              <a:ext uri="{FF2B5EF4-FFF2-40B4-BE49-F238E27FC236}">
                <a16:creationId xmlns:a16="http://schemas.microsoft.com/office/drawing/2014/main" id="{B70A2AE3-5EC1-4E8C-82B7-0290DC39FE30}"/>
              </a:ext>
            </a:extLst>
          </p:cNvPr>
          <p:cNvSpPr txBox="1"/>
          <p:nvPr/>
        </p:nvSpPr>
        <p:spPr>
          <a:xfrm>
            <a:off x="1470991" y="3167270"/>
            <a:ext cx="5168348" cy="1938992"/>
          </a:xfrm>
          <a:prstGeom prst="rect">
            <a:avLst/>
          </a:prstGeom>
          <a:noFill/>
        </p:spPr>
        <p:txBody>
          <a:bodyPr wrap="square" rtlCol="0">
            <a:spAutoFit/>
          </a:bodyPr>
          <a:lstStyle/>
          <a:p>
            <a:r>
              <a:rPr lang="en-US" sz="2400" dirty="0">
                <a:latin typeface="Arial Rounded MT Bold" panose="020F0704030504030204" pitchFamily="34" charset="0"/>
              </a:rPr>
              <a:t>% Display the Gaussian filtered image</a:t>
            </a:r>
          </a:p>
          <a:p>
            <a:r>
              <a:rPr lang="en-US" sz="2400" dirty="0">
                <a:latin typeface="Arial Rounded MT Bold" panose="020F0704030504030204" pitchFamily="34" charset="0"/>
              </a:rPr>
              <a:t>figure;</a:t>
            </a:r>
          </a:p>
          <a:p>
            <a:r>
              <a:rPr lang="en-US" sz="2400" dirty="0" err="1">
                <a:solidFill>
                  <a:srgbClr val="FF0000"/>
                </a:solidFill>
                <a:latin typeface="Arial Rounded MT Bold" panose="020F0704030504030204" pitchFamily="34" charset="0"/>
              </a:rPr>
              <a:t>imshow</a:t>
            </a:r>
            <a:r>
              <a:rPr lang="en-US" sz="2400" dirty="0">
                <a:latin typeface="Arial Rounded MT Bold" panose="020F0704030504030204" pitchFamily="34" charset="0"/>
              </a:rPr>
              <a:t>(IG);</a:t>
            </a:r>
          </a:p>
          <a:p>
            <a:r>
              <a:rPr lang="en-US" sz="2400" dirty="0">
                <a:latin typeface="Arial Rounded MT Bold" panose="020F0704030504030204" pitchFamily="34" charset="0"/>
              </a:rPr>
              <a:t>title('Gaussian Filtered Image');</a:t>
            </a:r>
          </a:p>
        </p:txBody>
      </p:sp>
    </p:spTree>
    <p:extLst>
      <p:ext uri="{BB962C8B-B14F-4D97-AF65-F5344CB8AC3E}">
        <p14:creationId xmlns:p14="http://schemas.microsoft.com/office/powerpoint/2010/main" val="1513041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12B0-1D89-4664-90E1-F4540BFE3059}"/>
              </a:ext>
            </a:extLst>
          </p:cNvPr>
          <p:cNvSpPr>
            <a:spLocks noGrp="1"/>
          </p:cNvSpPr>
          <p:nvPr>
            <p:ph type="title"/>
          </p:nvPr>
        </p:nvSpPr>
        <p:spPr>
          <a:xfrm>
            <a:off x="2729949" y="195471"/>
            <a:ext cx="9554954" cy="705678"/>
          </a:xfrm>
        </p:spPr>
        <p:txBody>
          <a:bodyPr>
            <a:normAutofit/>
          </a:bodyPr>
          <a:lstStyle/>
          <a:p>
            <a:r>
              <a:rPr lang="fa-IR" sz="2800" dirty="0">
                <a:cs typeface="B Titr" panose="00000700000000000000" pitchFamily="2" charset="-78"/>
              </a:rPr>
              <a:t>اعمال تکنیک سوبل برای پیدا کردن مرز های بیرونی تصویر</a:t>
            </a:r>
            <a:r>
              <a:rPr lang="fa-IR" sz="1800" dirty="0">
                <a:cs typeface="B Titr" panose="00000700000000000000" pitchFamily="2" charset="-78"/>
              </a:rPr>
              <a:t>(</a:t>
            </a:r>
            <a:r>
              <a:rPr lang="fa-IR" sz="1600" dirty="0">
                <a:cs typeface="B Titr" panose="00000700000000000000" pitchFamily="2" charset="-78"/>
              </a:rPr>
              <a:t>یک</a:t>
            </a:r>
            <a:r>
              <a:rPr lang="fa-IR" sz="2800" dirty="0">
                <a:cs typeface="B Titr" panose="00000700000000000000" pitchFamily="2" charset="-78"/>
              </a:rPr>
              <a:t> </a:t>
            </a:r>
            <a:r>
              <a:rPr lang="fa-IR" sz="1600" dirty="0">
                <a:cs typeface="B Titr" panose="00000700000000000000" pitchFamily="2" charset="-78"/>
              </a:rPr>
              <a:t>نوع آشکار ساز است)</a:t>
            </a:r>
            <a:endParaRPr lang="en-US" sz="2800" dirty="0">
              <a:cs typeface="B Titr" panose="00000700000000000000" pitchFamily="2" charset="-78"/>
            </a:endParaRPr>
          </a:p>
        </p:txBody>
      </p:sp>
      <p:sp>
        <p:nvSpPr>
          <p:cNvPr id="3" name="Content Placeholder 2">
            <a:extLst>
              <a:ext uri="{FF2B5EF4-FFF2-40B4-BE49-F238E27FC236}">
                <a16:creationId xmlns:a16="http://schemas.microsoft.com/office/drawing/2014/main" id="{1E81B890-9B6C-473A-B505-065528CA5518}"/>
              </a:ext>
            </a:extLst>
          </p:cNvPr>
          <p:cNvSpPr>
            <a:spLocks noGrp="1"/>
          </p:cNvSpPr>
          <p:nvPr>
            <p:ph idx="1"/>
          </p:nvPr>
        </p:nvSpPr>
        <p:spPr>
          <a:xfrm>
            <a:off x="1683093" y="1036983"/>
            <a:ext cx="7778960" cy="950844"/>
          </a:xfrm>
        </p:spPr>
        <p:txBody>
          <a:bodyPr>
            <a:normAutofit lnSpcReduction="10000"/>
          </a:bodyPr>
          <a:lstStyle/>
          <a:p>
            <a:r>
              <a:rPr lang="en-US" dirty="0">
                <a:latin typeface="Arial Rounded MT Bold" panose="020F0704030504030204" pitchFamily="34" charset="0"/>
              </a:rPr>
              <a:t>% Apply Sobel filtering to find edges in the image</a:t>
            </a:r>
          </a:p>
          <a:p>
            <a:r>
              <a:rPr lang="en-US" dirty="0">
                <a:latin typeface="Arial Rounded MT Bold" panose="020F0704030504030204" pitchFamily="34" charset="0"/>
              </a:rPr>
              <a:t>IE = </a:t>
            </a:r>
            <a:r>
              <a:rPr lang="en-US" dirty="0">
                <a:solidFill>
                  <a:srgbClr val="FF0000"/>
                </a:solidFill>
                <a:latin typeface="Arial Rounded MT Bold" panose="020F0704030504030204" pitchFamily="34" charset="0"/>
              </a:rPr>
              <a:t>edge</a:t>
            </a:r>
            <a:r>
              <a:rPr lang="en-US" dirty="0">
                <a:latin typeface="Arial Rounded MT Bold" panose="020F0704030504030204" pitchFamily="34" charset="0"/>
              </a:rPr>
              <a:t>(IG, 'Sobel');</a:t>
            </a:r>
          </a:p>
        </p:txBody>
      </p:sp>
      <p:sp>
        <p:nvSpPr>
          <p:cNvPr id="4" name="TextBox 3">
            <a:extLst>
              <a:ext uri="{FF2B5EF4-FFF2-40B4-BE49-F238E27FC236}">
                <a16:creationId xmlns:a16="http://schemas.microsoft.com/office/drawing/2014/main" id="{2E34F9B6-32A4-4A1F-8FC4-6362A446B4CD}"/>
              </a:ext>
            </a:extLst>
          </p:cNvPr>
          <p:cNvSpPr txBox="1"/>
          <p:nvPr/>
        </p:nvSpPr>
        <p:spPr>
          <a:xfrm>
            <a:off x="5539409" y="2835965"/>
            <a:ext cx="6109252" cy="523220"/>
          </a:xfrm>
          <a:prstGeom prst="rect">
            <a:avLst/>
          </a:prstGeom>
          <a:noFill/>
        </p:spPr>
        <p:txBody>
          <a:bodyPr wrap="square" rtlCol="0">
            <a:spAutoFit/>
          </a:bodyPr>
          <a:lstStyle/>
          <a:p>
            <a:pPr algn="r"/>
            <a:r>
              <a:rPr lang="fa-IR" sz="2800" dirty="0">
                <a:cs typeface="B Titr" panose="00000700000000000000" pitchFamily="2" charset="-78"/>
              </a:rPr>
              <a:t>نمایش تصویر بعد از اعمال تکنیک سوبل</a:t>
            </a:r>
            <a:endParaRPr lang="en-US" sz="2800" dirty="0">
              <a:cs typeface="B Titr" panose="00000700000000000000" pitchFamily="2" charset="-78"/>
            </a:endParaRPr>
          </a:p>
        </p:txBody>
      </p:sp>
      <p:sp>
        <p:nvSpPr>
          <p:cNvPr id="5" name="TextBox 4">
            <a:extLst>
              <a:ext uri="{FF2B5EF4-FFF2-40B4-BE49-F238E27FC236}">
                <a16:creationId xmlns:a16="http://schemas.microsoft.com/office/drawing/2014/main" id="{485281CA-7FB9-4E27-B424-35F8CC5BAB74}"/>
              </a:ext>
            </a:extLst>
          </p:cNvPr>
          <p:cNvSpPr txBox="1"/>
          <p:nvPr/>
        </p:nvSpPr>
        <p:spPr>
          <a:xfrm>
            <a:off x="6626087" y="3422493"/>
            <a:ext cx="5433391" cy="1569660"/>
          </a:xfrm>
          <a:prstGeom prst="rect">
            <a:avLst/>
          </a:prstGeom>
          <a:noFill/>
        </p:spPr>
        <p:txBody>
          <a:bodyPr wrap="square" rtlCol="0">
            <a:spAutoFit/>
          </a:bodyPr>
          <a:lstStyle/>
          <a:p>
            <a:r>
              <a:rPr lang="en-US" sz="2400" dirty="0">
                <a:latin typeface="Arial Rounded MT Bold" panose="020F0704030504030204" pitchFamily="34" charset="0"/>
              </a:rPr>
              <a:t>% Display the edge-detected image</a:t>
            </a:r>
          </a:p>
          <a:p>
            <a:r>
              <a:rPr lang="en-US" sz="2400" dirty="0">
                <a:latin typeface="Arial Rounded MT Bold" panose="020F0704030504030204" pitchFamily="34" charset="0"/>
              </a:rPr>
              <a:t>figure;</a:t>
            </a:r>
          </a:p>
          <a:p>
            <a:r>
              <a:rPr lang="en-US" sz="2400" dirty="0" err="1">
                <a:solidFill>
                  <a:srgbClr val="FF0000"/>
                </a:solidFill>
                <a:latin typeface="Arial Rounded MT Bold" panose="020F0704030504030204" pitchFamily="34" charset="0"/>
              </a:rPr>
              <a:t>imshow</a:t>
            </a:r>
            <a:r>
              <a:rPr lang="en-US" sz="2400" dirty="0">
                <a:latin typeface="Arial Rounded MT Bold" panose="020F0704030504030204" pitchFamily="34" charset="0"/>
              </a:rPr>
              <a:t>(IE);</a:t>
            </a:r>
          </a:p>
          <a:p>
            <a:r>
              <a:rPr lang="en-US" sz="2400" dirty="0">
                <a:latin typeface="Arial Rounded MT Bold" panose="020F0704030504030204" pitchFamily="34" charset="0"/>
              </a:rPr>
              <a:t>title('Edge-Detected Image');</a:t>
            </a:r>
          </a:p>
        </p:txBody>
      </p:sp>
      <p:pic>
        <p:nvPicPr>
          <p:cNvPr id="7" name="Picture 6">
            <a:extLst>
              <a:ext uri="{FF2B5EF4-FFF2-40B4-BE49-F238E27FC236}">
                <a16:creationId xmlns:a16="http://schemas.microsoft.com/office/drawing/2014/main" id="{E869585E-7CFA-4DCA-B27B-96C48F794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469" y="2517499"/>
            <a:ext cx="3914775" cy="3943350"/>
          </a:xfrm>
          <a:prstGeom prst="rect">
            <a:avLst/>
          </a:prstGeom>
        </p:spPr>
      </p:pic>
    </p:spTree>
    <p:extLst>
      <p:ext uri="{BB962C8B-B14F-4D97-AF65-F5344CB8AC3E}">
        <p14:creationId xmlns:p14="http://schemas.microsoft.com/office/powerpoint/2010/main" val="295478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3D31-DD25-4FA1-8D71-CE96AFE17C04}"/>
              </a:ext>
            </a:extLst>
          </p:cNvPr>
          <p:cNvSpPr>
            <a:spLocks noGrp="1"/>
          </p:cNvSpPr>
          <p:nvPr>
            <p:ph type="title"/>
          </p:nvPr>
        </p:nvSpPr>
        <p:spPr>
          <a:xfrm>
            <a:off x="6639340" y="0"/>
            <a:ext cx="7381597" cy="876300"/>
          </a:xfrm>
        </p:spPr>
        <p:txBody>
          <a:bodyPr>
            <a:normAutofit/>
          </a:bodyPr>
          <a:lstStyle/>
          <a:p>
            <a:r>
              <a:rPr lang="fa-IR" sz="3600" dirty="0">
                <a:cs typeface="B Titr" panose="00000700000000000000" pitchFamily="2" charset="-78"/>
              </a:rPr>
              <a:t>پیدا کردن مرکزتصویر</a:t>
            </a:r>
            <a:endParaRPr lang="en-US" sz="3600" dirty="0">
              <a:cs typeface="B Titr" panose="00000700000000000000" pitchFamily="2" charset="-78"/>
            </a:endParaRPr>
          </a:p>
        </p:txBody>
      </p:sp>
      <p:sp>
        <p:nvSpPr>
          <p:cNvPr id="3" name="Content Placeholder 2">
            <a:extLst>
              <a:ext uri="{FF2B5EF4-FFF2-40B4-BE49-F238E27FC236}">
                <a16:creationId xmlns:a16="http://schemas.microsoft.com/office/drawing/2014/main" id="{1EC6705C-0637-413C-B3B0-9A7B9C2BD77E}"/>
              </a:ext>
            </a:extLst>
          </p:cNvPr>
          <p:cNvSpPr>
            <a:spLocks noGrp="1"/>
          </p:cNvSpPr>
          <p:nvPr>
            <p:ph idx="1"/>
          </p:nvPr>
        </p:nvSpPr>
        <p:spPr>
          <a:xfrm>
            <a:off x="1298779" y="876300"/>
            <a:ext cx="5870647" cy="5338970"/>
          </a:xfrm>
        </p:spPr>
        <p:txBody>
          <a:bodyPr>
            <a:normAutofit/>
          </a:bodyPr>
          <a:lstStyle/>
          <a:p>
            <a:r>
              <a:rPr lang="en-US" sz="1600" dirty="0">
                <a:latin typeface="Arial Rounded MT Bold" panose="020F0704030504030204" pitchFamily="34" charset="0"/>
              </a:rPr>
              <a:t>% Get the size of the edge-detected image</a:t>
            </a:r>
          </a:p>
          <a:p>
            <a:r>
              <a:rPr lang="en-US" sz="1600" dirty="0">
                <a:latin typeface="Arial Rounded MT Bold" panose="020F0704030504030204" pitchFamily="34" charset="0"/>
              </a:rPr>
              <a:t>[rows, cols] = size(IE);</a:t>
            </a:r>
          </a:p>
          <a:p>
            <a:r>
              <a:rPr lang="en-US" sz="1600" dirty="0">
                <a:latin typeface="Arial Rounded MT Bold" panose="020F0704030504030204" pitchFamily="34" charset="0"/>
              </a:rPr>
              <a:t>% Calculate the center of the image</a:t>
            </a:r>
          </a:p>
          <a:p>
            <a:r>
              <a:rPr lang="en-US" sz="1600" dirty="0">
                <a:latin typeface="Arial Rounded MT Bold" panose="020F0704030504030204" pitchFamily="34" charset="0"/>
              </a:rPr>
              <a:t>Ct = [round(rows/2), round(cols/2)];</a:t>
            </a:r>
          </a:p>
          <a:p>
            <a:r>
              <a:rPr lang="en-US" sz="1600" dirty="0">
                <a:latin typeface="Arial Rounded MT Bold" panose="020F0704030504030204" pitchFamily="34" charset="0"/>
              </a:rPr>
              <a:t>% Plot the center point (this plot will not be very informative)</a:t>
            </a:r>
          </a:p>
          <a:p>
            <a:r>
              <a:rPr lang="en-US" sz="1600" dirty="0">
                <a:latin typeface="Arial Rounded MT Bold" panose="020F0704030504030204" pitchFamily="34" charset="0"/>
              </a:rPr>
              <a:t>figure;</a:t>
            </a:r>
          </a:p>
          <a:p>
            <a:r>
              <a:rPr lang="en-US" sz="1600" dirty="0">
                <a:latin typeface="Arial Rounded MT Bold" panose="020F0704030504030204" pitchFamily="34" charset="0"/>
              </a:rPr>
              <a:t>plot(Ct(2), Ct(1), '</a:t>
            </a:r>
            <a:r>
              <a:rPr lang="en-US" sz="1600" dirty="0" err="1">
                <a:latin typeface="Arial Rounded MT Bold" panose="020F0704030504030204" pitchFamily="34" charset="0"/>
              </a:rPr>
              <a:t>ro</a:t>
            </a:r>
            <a:r>
              <a:rPr lang="en-US" sz="1600" dirty="0">
                <a:latin typeface="Arial Rounded MT Bold" panose="020F0704030504030204" pitchFamily="34" charset="0"/>
              </a:rPr>
              <a:t>'); % plot the center as a red dot</a:t>
            </a:r>
          </a:p>
          <a:p>
            <a:r>
              <a:rPr lang="en-US" sz="1600" dirty="0">
                <a:latin typeface="Arial Rounded MT Bold" panose="020F0704030504030204" pitchFamily="34" charset="0"/>
              </a:rPr>
              <a:t>title('Center Point');</a:t>
            </a:r>
          </a:p>
          <a:p>
            <a:r>
              <a:rPr lang="en-US" sz="1600" dirty="0">
                <a:latin typeface="Arial Rounded MT Bold" panose="020F0704030504030204" pitchFamily="34" charset="0"/>
              </a:rPr>
              <a:t>axis([0 cols 0 rows]);</a:t>
            </a:r>
          </a:p>
          <a:p>
            <a:r>
              <a:rPr lang="en-US" sz="1600" dirty="0">
                <a:latin typeface="Arial Rounded MT Bold" panose="020F0704030504030204" pitchFamily="34" charset="0"/>
              </a:rPr>
              <a:t>set(</a:t>
            </a:r>
            <a:r>
              <a:rPr lang="en-US" sz="1600" dirty="0" err="1">
                <a:latin typeface="Arial Rounded MT Bold" panose="020F0704030504030204" pitchFamily="34" charset="0"/>
              </a:rPr>
              <a:t>gca</a:t>
            </a:r>
            <a:r>
              <a:rPr lang="en-US" sz="1600" dirty="0">
                <a:latin typeface="Arial Rounded MT Bold" panose="020F0704030504030204" pitchFamily="34" charset="0"/>
              </a:rPr>
              <a:t>, '</a:t>
            </a:r>
            <a:r>
              <a:rPr lang="en-US" sz="1600" dirty="0" err="1">
                <a:latin typeface="Arial Rounded MT Bold" panose="020F0704030504030204" pitchFamily="34" charset="0"/>
              </a:rPr>
              <a:t>YDir</a:t>
            </a:r>
            <a:r>
              <a:rPr lang="en-US" sz="1600" dirty="0">
                <a:latin typeface="Arial Rounded MT Bold" panose="020F0704030504030204" pitchFamily="34" charset="0"/>
              </a:rPr>
              <a:t>', 'reverse');</a:t>
            </a:r>
          </a:p>
        </p:txBody>
      </p:sp>
      <p:pic>
        <p:nvPicPr>
          <p:cNvPr id="5" name="Picture 4">
            <a:extLst>
              <a:ext uri="{FF2B5EF4-FFF2-40B4-BE49-F238E27FC236}">
                <a16:creationId xmlns:a16="http://schemas.microsoft.com/office/drawing/2014/main" id="{937C8D54-D14F-4E40-B820-33CEECDFC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9426" y="1752600"/>
            <a:ext cx="4409247" cy="3890512"/>
          </a:xfrm>
          <a:prstGeom prst="rect">
            <a:avLst/>
          </a:prstGeom>
        </p:spPr>
      </p:pic>
    </p:spTree>
    <p:extLst>
      <p:ext uri="{BB962C8B-B14F-4D97-AF65-F5344CB8AC3E}">
        <p14:creationId xmlns:p14="http://schemas.microsoft.com/office/powerpoint/2010/main" val="345522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7EB1-7D87-4877-B329-0ACCD4A193C3}"/>
              </a:ext>
            </a:extLst>
          </p:cNvPr>
          <p:cNvSpPr>
            <a:spLocks noGrp="1"/>
          </p:cNvSpPr>
          <p:nvPr>
            <p:ph type="title"/>
          </p:nvPr>
        </p:nvSpPr>
        <p:spPr>
          <a:xfrm>
            <a:off x="5141707" y="414131"/>
            <a:ext cx="6652728" cy="944217"/>
          </a:xfrm>
        </p:spPr>
        <p:txBody>
          <a:bodyPr>
            <a:normAutofit/>
          </a:bodyPr>
          <a:lstStyle/>
          <a:p>
            <a:r>
              <a:rPr lang="fa-IR" sz="3200" dirty="0">
                <a:cs typeface="B Titr" panose="00000700000000000000" pitchFamily="2" charset="-78"/>
              </a:rPr>
              <a:t>پیدا کردن خط های چپ و راست و بالا وپایین</a:t>
            </a:r>
            <a:endParaRPr lang="en-US" sz="3200" dirty="0">
              <a:cs typeface="B Titr" panose="00000700000000000000" pitchFamily="2" charset="-78"/>
            </a:endParaRPr>
          </a:p>
        </p:txBody>
      </p:sp>
      <p:sp>
        <p:nvSpPr>
          <p:cNvPr id="3" name="Content Placeholder 2">
            <a:extLst>
              <a:ext uri="{FF2B5EF4-FFF2-40B4-BE49-F238E27FC236}">
                <a16:creationId xmlns:a16="http://schemas.microsoft.com/office/drawing/2014/main" id="{E6EED7FA-FFE7-4EB5-B17D-2E20CD7D4843}"/>
              </a:ext>
            </a:extLst>
          </p:cNvPr>
          <p:cNvSpPr>
            <a:spLocks noGrp="1"/>
          </p:cNvSpPr>
          <p:nvPr>
            <p:ph idx="1"/>
          </p:nvPr>
        </p:nvSpPr>
        <p:spPr>
          <a:xfrm>
            <a:off x="1974640" y="2004391"/>
            <a:ext cx="10018713" cy="3124201"/>
          </a:xfrm>
        </p:spPr>
        <p:txBody>
          <a:bodyPr/>
          <a:lstStyle/>
          <a:p>
            <a:r>
              <a:rPr lang="en-US" dirty="0">
                <a:latin typeface="Arial Rounded MT Bold" panose="020F0704030504030204" pitchFamily="34" charset="0"/>
              </a:rPr>
              <a:t>% Find the boundaries of the edges</a:t>
            </a:r>
          </a:p>
          <a:p>
            <a:r>
              <a:rPr lang="en-US" dirty="0" err="1">
                <a:latin typeface="Arial Rounded MT Bold" panose="020F0704030504030204" pitchFamily="34" charset="0"/>
              </a:rPr>
              <a:t>leftBoundary</a:t>
            </a:r>
            <a:r>
              <a:rPr lang="en-US" dirty="0">
                <a:latin typeface="Arial Rounded MT Bold" panose="020F0704030504030204" pitchFamily="34" charset="0"/>
              </a:rPr>
              <a:t> = find(IE(:, 1) == 1, 1, 'first');</a:t>
            </a:r>
          </a:p>
          <a:p>
            <a:r>
              <a:rPr lang="en-US" dirty="0" err="1">
                <a:latin typeface="Arial Rounded MT Bold" panose="020F0704030504030204" pitchFamily="34" charset="0"/>
              </a:rPr>
              <a:t>rightBoundary</a:t>
            </a:r>
            <a:r>
              <a:rPr lang="en-US" dirty="0">
                <a:latin typeface="Arial Rounded MT Bold" panose="020F0704030504030204" pitchFamily="34" charset="0"/>
              </a:rPr>
              <a:t> = find(IE(:, end) == 1, 1, 'first');</a:t>
            </a:r>
          </a:p>
          <a:p>
            <a:r>
              <a:rPr lang="en-US" dirty="0" err="1">
                <a:latin typeface="Arial Rounded MT Bold" panose="020F0704030504030204" pitchFamily="34" charset="0"/>
              </a:rPr>
              <a:t>topBoundary</a:t>
            </a:r>
            <a:r>
              <a:rPr lang="en-US" dirty="0">
                <a:latin typeface="Arial Rounded MT Bold" panose="020F0704030504030204" pitchFamily="34" charset="0"/>
              </a:rPr>
              <a:t> = find(IE(end, :) == 1, 1, 'first');</a:t>
            </a: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91149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6B3A-C2A6-4506-A15D-2C2EFC150262}"/>
              </a:ext>
            </a:extLst>
          </p:cNvPr>
          <p:cNvSpPr>
            <a:spLocks noGrp="1"/>
          </p:cNvSpPr>
          <p:nvPr>
            <p:ph type="title"/>
          </p:nvPr>
        </p:nvSpPr>
        <p:spPr>
          <a:xfrm>
            <a:off x="6533322" y="473765"/>
            <a:ext cx="7315337" cy="917713"/>
          </a:xfrm>
        </p:spPr>
        <p:txBody>
          <a:bodyPr>
            <a:normAutofit/>
          </a:bodyPr>
          <a:lstStyle/>
          <a:p>
            <a:r>
              <a:rPr lang="fa-IR" sz="3600" dirty="0">
                <a:cs typeface="B Titr" panose="00000700000000000000" pitchFamily="2" charset="-78"/>
              </a:rPr>
              <a:t>محاسبه نقاط حساس</a:t>
            </a:r>
            <a:endParaRPr lang="en-US" sz="3600" dirty="0">
              <a:cs typeface="B Titr" panose="00000700000000000000" pitchFamily="2" charset="-78"/>
            </a:endParaRPr>
          </a:p>
        </p:txBody>
      </p:sp>
      <p:sp>
        <p:nvSpPr>
          <p:cNvPr id="3" name="Content Placeholder 2">
            <a:extLst>
              <a:ext uri="{FF2B5EF4-FFF2-40B4-BE49-F238E27FC236}">
                <a16:creationId xmlns:a16="http://schemas.microsoft.com/office/drawing/2014/main" id="{3AAA1C69-F281-4EA1-804A-46968C92CFA0}"/>
              </a:ext>
            </a:extLst>
          </p:cNvPr>
          <p:cNvSpPr>
            <a:spLocks noGrp="1"/>
          </p:cNvSpPr>
          <p:nvPr>
            <p:ph idx="1"/>
          </p:nvPr>
        </p:nvSpPr>
        <p:spPr>
          <a:xfrm>
            <a:off x="1484310" y="1391479"/>
            <a:ext cx="10018713" cy="4399722"/>
          </a:xfrm>
        </p:spPr>
        <p:txBody>
          <a:bodyPr>
            <a:normAutofit fontScale="85000" lnSpcReduction="10000"/>
          </a:bodyPr>
          <a:lstStyle/>
          <a:p>
            <a:r>
              <a:rPr lang="en-US" dirty="0">
                <a:latin typeface="Arial Rounded MT Bold" panose="020F0704030504030204" pitchFamily="34" charset="0"/>
              </a:rPr>
              <a:t>% Compute the horizontal profile and find the point with maximum edges</a:t>
            </a:r>
          </a:p>
          <a:p>
            <a:r>
              <a:rPr lang="en-US" dirty="0" err="1">
                <a:latin typeface="Arial Rounded MT Bold" panose="020F0704030504030204" pitchFamily="34" charset="0"/>
              </a:rPr>
              <a:t>Hpp</a:t>
            </a:r>
            <a:r>
              <a:rPr lang="en-US" dirty="0">
                <a:latin typeface="Arial Rounded MT Bold" panose="020F0704030504030204" pitchFamily="34" charset="0"/>
              </a:rPr>
              <a:t> = sum(IE, 2);</a:t>
            </a:r>
          </a:p>
          <a:p>
            <a:r>
              <a:rPr lang="en-US" dirty="0">
                <a:latin typeface="Arial Rounded MT Bold" panose="020F0704030504030204" pitchFamily="34" charset="0"/>
              </a:rPr>
              <a:t>[~, </a:t>
            </a:r>
            <a:r>
              <a:rPr lang="en-US" dirty="0" err="1">
                <a:latin typeface="Arial Rounded MT Bold" panose="020F0704030504030204" pitchFamily="34" charset="0"/>
              </a:rPr>
              <a:t>idx</a:t>
            </a:r>
            <a:r>
              <a:rPr lang="en-US" dirty="0">
                <a:latin typeface="Arial Rounded MT Bold" panose="020F0704030504030204" pitchFamily="34" charset="0"/>
              </a:rPr>
              <a:t>] = max(</a:t>
            </a:r>
            <a:r>
              <a:rPr lang="en-US" dirty="0" err="1">
                <a:latin typeface="Arial Rounded MT Bold" panose="020F0704030504030204" pitchFamily="34" charset="0"/>
              </a:rPr>
              <a:t>Hpp</a:t>
            </a:r>
            <a:r>
              <a:rPr lang="en-US" dirty="0">
                <a:latin typeface="Arial Rounded MT Bold" panose="020F0704030504030204" pitchFamily="34" charset="0"/>
              </a:rPr>
              <a:t>);</a:t>
            </a:r>
          </a:p>
          <a:p>
            <a:r>
              <a:rPr lang="en-US" dirty="0" err="1">
                <a:latin typeface="Arial Rounded MT Bold" panose="020F0704030504030204" pitchFamily="34" charset="0"/>
              </a:rPr>
              <a:t>firstPoint</a:t>
            </a:r>
            <a:r>
              <a:rPr lang="en-US" dirty="0">
                <a:latin typeface="Arial Rounded MT Bold" panose="020F0704030504030204" pitchFamily="34" charset="0"/>
              </a:rPr>
              <a:t> = </a:t>
            </a:r>
            <a:r>
              <a:rPr lang="en-US" dirty="0" err="1">
                <a:latin typeface="Arial Rounded MT Bold" panose="020F0704030504030204" pitchFamily="34" charset="0"/>
              </a:rPr>
              <a:t>idx</a:t>
            </a:r>
            <a:r>
              <a:rPr lang="en-US" dirty="0">
                <a:latin typeface="Arial Rounded MT Bold" panose="020F0704030504030204" pitchFamily="34" charset="0"/>
              </a:rPr>
              <a:t>;</a:t>
            </a:r>
          </a:p>
          <a:p>
            <a:endParaRPr lang="en-US" dirty="0">
              <a:latin typeface="Arial Rounded MT Bold" panose="020F0704030504030204" pitchFamily="34" charset="0"/>
            </a:endParaRPr>
          </a:p>
          <a:p>
            <a:r>
              <a:rPr lang="en-US" dirty="0">
                <a:latin typeface="Arial Rounded MT Bold" panose="020F0704030504030204" pitchFamily="34" charset="0"/>
              </a:rPr>
              <a:t>% Find the bottom boundary points</a:t>
            </a:r>
          </a:p>
          <a:p>
            <a:r>
              <a:rPr lang="en-US" dirty="0" err="1">
                <a:latin typeface="Arial Rounded MT Bold" panose="020F0704030504030204" pitchFamily="34" charset="0"/>
              </a:rPr>
              <a:t>bottomBoundary</a:t>
            </a:r>
            <a:r>
              <a:rPr lang="en-US" dirty="0">
                <a:latin typeface="Arial Rounded MT Bold" panose="020F0704030504030204" pitchFamily="34" charset="0"/>
              </a:rPr>
              <a:t> = find(IE(:, end) == 1);</a:t>
            </a:r>
          </a:p>
          <a:p>
            <a:r>
              <a:rPr lang="en-US" dirty="0" err="1">
                <a:latin typeface="Arial Rounded MT Bold" panose="020F0704030504030204" pitchFamily="34" charset="0"/>
              </a:rPr>
              <a:t>secondPoint</a:t>
            </a:r>
            <a:r>
              <a:rPr lang="en-US" dirty="0">
                <a:latin typeface="Arial Rounded MT Bold" panose="020F0704030504030204" pitchFamily="34" charset="0"/>
              </a:rPr>
              <a:t> = </a:t>
            </a:r>
            <a:r>
              <a:rPr lang="en-US" dirty="0" err="1">
                <a:latin typeface="Arial Rounded MT Bold" panose="020F0704030504030204" pitchFamily="34" charset="0"/>
              </a:rPr>
              <a:t>bottomBoundary</a:t>
            </a:r>
            <a:r>
              <a:rPr lang="en-US" dirty="0">
                <a:latin typeface="Arial Rounded MT Bold" panose="020F0704030504030204" pitchFamily="34" charset="0"/>
              </a:rPr>
              <a:t>(1);</a:t>
            </a:r>
          </a:p>
          <a:p>
            <a:r>
              <a:rPr lang="en-US" dirty="0" err="1">
                <a:latin typeface="Arial Rounded MT Bold" panose="020F0704030504030204" pitchFamily="34" charset="0"/>
              </a:rPr>
              <a:t>thirdPoint</a:t>
            </a:r>
            <a:r>
              <a:rPr lang="en-US" dirty="0">
                <a:latin typeface="Arial Rounded MT Bold" panose="020F0704030504030204" pitchFamily="34" charset="0"/>
              </a:rPr>
              <a:t> = </a:t>
            </a:r>
            <a:r>
              <a:rPr lang="en-US" dirty="0" err="1">
                <a:latin typeface="Arial Rounded MT Bold" panose="020F0704030504030204" pitchFamily="34" charset="0"/>
              </a:rPr>
              <a:t>bottomBoundary</a:t>
            </a:r>
            <a:r>
              <a:rPr lang="en-US" dirty="0">
                <a:latin typeface="Arial Rounded MT Bold" panose="020F0704030504030204" pitchFamily="34" charset="0"/>
              </a:rPr>
              <a:t>(round(length(</a:t>
            </a:r>
            <a:r>
              <a:rPr lang="en-US" dirty="0" err="1">
                <a:latin typeface="Arial Rounded MT Bold" panose="020F0704030504030204" pitchFamily="34" charset="0"/>
              </a:rPr>
              <a:t>bottomBoundary</a:t>
            </a:r>
            <a:r>
              <a:rPr lang="en-US" dirty="0">
                <a:latin typeface="Arial Rounded MT Bold" panose="020F0704030504030204" pitchFamily="34" charset="0"/>
              </a:rPr>
              <a:t>)/2));</a:t>
            </a:r>
          </a:p>
          <a:p>
            <a:r>
              <a:rPr lang="en-US" dirty="0" err="1">
                <a:latin typeface="Arial Rounded MT Bold" panose="020F0704030504030204" pitchFamily="34" charset="0"/>
              </a:rPr>
              <a:t>fourthPoint</a:t>
            </a:r>
            <a:r>
              <a:rPr lang="en-US" dirty="0">
                <a:latin typeface="Arial Rounded MT Bold" panose="020F0704030504030204" pitchFamily="34" charset="0"/>
              </a:rPr>
              <a:t> = </a:t>
            </a:r>
            <a:r>
              <a:rPr lang="en-US" dirty="0" err="1">
                <a:latin typeface="Arial Rounded MT Bold" panose="020F0704030504030204" pitchFamily="34" charset="0"/>
              </a:rPr>
              <a:t>bottomBoundary</a:t>
            </a:r>
            <a:r>
              <a:rPr lang="en-US" dirty="0">
                <a:latin typeface="Arial Rounded MT Bold" panose="020F0704030504030204" pitchFamily="34" charset="0"/>
              </a:rPr>
              <a:t>(end);</a:t>
            </a: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30824416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73</TotalTime>
  <Words>696</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Rounded MT Bold</vt:lpstr>
      <vt:lpstr>Corbel</vt:lpstr>
      <vt:lpstr>Mongolian Baiti</vt:lpstr>
      <vt:lpstr>Parallax</vt:lpstr>
      <vt:lpstr>(  DSP )پروژه درس پردازش سیگنال های دیجیتال</vt:lpstr>
      <vt:lpstr>مشخص کردن ناحیه سینه با داشتن ترمو گرام پستان با استفاده از نرم افزار متلب</vt:lpstr>
      <vt:lpstr>PowerPoint Presentation</vt:lpstr>
      <vt:lpstr>خاکستری  کردن تصویر ورودی</vt:lpstr>
      <vt:lpstr>اعمال فیلتر گوسی برای حذف نویز</vt:lpstr>
      <vt:lpstr>اعمال تکنیک سوبل برای پیدا کردن مرز های بیرونی تصویر(یک نوع آشکار ساز است)</vt:lpstr>
      <vt:lpstr>پیدا کردن مرکزتصویر</vt:lpstr>
      <vt:lpstr>پیدا کردن خط های چپ و راست و بالا وپایین</vt:lpstr>
      <vt:lpstr>محاسبه نقاط حساس</vt:lpstr>
      <vt:lpstr>رسم خط ناحیه ی بالا سینه</vt:lpstr>
      <vt:lpstr>PowerPoint Presentation</vt:lpstr>
      <vt:lpstr>نتیجه گیری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DSP )پروژه درس پردازش سیگنال های دیجیتال</dc:title>
  <dc:creator>RePack by Diakov</dc:creator>
  <cp:lastModifiedBy>RePack by Diakov</cp:lastModifiedBy>
  <cp:revision>6</cp:revision>
  <dcterms:created xsi:type="dcterms:W3CDTF">2024-07-06T07:49:15Z</dcterms:created>
  <dcterms:modified xsi:type="dcterms:W3CDTF">2024-07-06T09:02:36Z</dcterms:modified>
</cp:coreProperties>
</file>