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EC90F5-ABD6-4A1F-A51D-67D05B6D81CB}">
  <a:tblStyle styleId="{C2EC90F5-ABD6-4A1F-A51D-67D05B6D81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577d871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577d871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981b061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981b061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981b061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4981b061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981b061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981b061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981b061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981b061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981b061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981b061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4981b061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4981b061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577d871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4577d871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4577d871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4577d871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49e5be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49e5be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75c9d7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75c9d7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6c1c41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6c1c41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577d8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577d8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8819ad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8819ad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6c1c4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6c1c4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577d87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577d87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577d871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577d87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4577d87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4577d87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32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sychiatry.org/psychiatrists/practice/ds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www.clinical-partners.co.uk/for-adults/anxiety-disorders/anxiety-tes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sychiatry.org/psychiatrists/practice/dsm/educational-resources/assessment-measur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herecoveryvillage.com/mental-health/ptsd/related/ptsd-statistics/" TargetMode="External"/><Relationship Id="rId4" Type="http://schemas.openxmlformats.org/officeDocument/2006/relationships/hyperlink" Target="https://www.ptsd.va.gov/understand/common/common_adult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en.prothomalo.com/bangladesh/local-news/engineering-student-jumps-in-front-of-train-in-khulna-d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gao.gov/products/gao-19-27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you?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Mental Health Screening Tool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rgbClr val="00FF00"/>
                </a:highlight>
              </a:rPr>
              <a:t>Patient</a:t>
            </a:r>
            <a:endParaRPr b="1" sz="1700">
              <a:highlight>
                <a:srgbClr val="00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Psychiatrist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Questionnaire 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Report &amp; Medication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Data Collection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Disease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Storing detailed information on patients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Monitoring responses and progresses</a:t>
            </a:r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 flipH="1">
            <a:off x="4555325" y="2203400"/>
            <a:ext cx="6900" cy="19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 flipH="1">
            <a:off x="4555325" y="2189875"/>
            <a:ext cx="6900" cy="19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Patient</a:t>
            </a:r>
            <a:endParaRPr b="1" sz="1700">
              <a:highlight>
                <a:srgbClr val="00FF00"/>
              </a:highlight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rgbClr val="00FF00"/>
                </a:highlight>
              </a:rPr>
              <a:t>Psychiatrist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Questionnaire 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Report &amp; Medication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Data Collection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Disease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Examining patients and suggesting </a:t>
            </a:r>
            <a:r>
              <a:rPr lang="en"/>
              <a:t>appropriate</a:t>
            </a:r>
            <a:r>
              <a:rPr lang="en"/>
              <a:t> Q/A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Crosscheking reports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Prescribing medications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 flipH="1">
            <a:off x="4555325" y="2203400"/>
            <a:ext cx="6900" cy="19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/>
          <p:nvPr/>
        </p:nvCxnSpPr>
        <p:spPr>
          <a:xfrm flipH="1">
            <a:off x="4555325" y="2189875"/>
            <a:ext cx="6900" cy="19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Patient</a:t>
            </a:r>
            <a:endParaRPr b="1" sz="1700">
              <a:highlight>
                <a:srgbClr val="00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Psychiatrist</a:t>
            </a:r>
            <a:endParaRPr>
              <a:solidFill>
                <a:srgbClr val="999999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rgbClr val="00FF00"/>
                </a:highlight>
              </a:rPr>
              <a:t>Questionnaire</a:t>
            </a:r>
            <a:r>
              <a:rPr lang="en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Report &amp; Medication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Data Collection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Disease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Storing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DSM-5 Questionnaire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Implementing the underlying diagnosis strategy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>
            <a:off x="4555325" y="2203400"/>
            <a:ext cx="6900" cy="19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4"/>
          <p:cNvCxnSpPr/>
          <p:nvPr/>
        </p:nvCxnSpPr>
        <p:spPr>
          <a:xfrm flipH="1">
            <a:off x="4555325" y="2189875"/>
            <a:ext cx="6900" cy="19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Patient</a:t>
            </a:r>
            <a:endParaRPr b="1" sz="1700">
              <a:highlight>
                <a:srgbClr val="00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Psychiatrist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Questionnaire </a:t>
            </a:r>
            <a:endParaRPr>
              <a:solidFill>
                <a:srgbClr val="999999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rgbClr val="00FF00"/>
                </a:highlight>
              </a:rPr>
              <a:t>Report &amp; Medication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Data Collection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Disease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A helper module for psychiatrists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Can be useful to generate case studies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 flipH="1">
            <a:off x="4555325" y="2203400"/>
            <a:ext cx="6900" cy="19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 flipH="1">
            <a:off x="4555325" y="2189875"/>
            <a:ext cx="6900" cy="19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Patient</a:t>
            </a:r>
            <a:endParaRPr b="1" sz="1700">
              <a:highlight>
                <a:srgbClr val="00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Psychiatrist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Questionnaire 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Report &amp; Medication</a:t>
            </a:r>
            <a:endParaRPr>
              <a:solidFill>
                <a:srgbClr val="999999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rgbClr val="00FF00"/>
                </a:highlight>
              </a:rPr>
              <a:t>Data Collection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Disease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6" name="Google Shape;196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Receiving files from patients as recommended by psychiatrists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Generating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Special emphasis on privacy and freedom and choice </a:t>
            </a:r>
            <a:endParaRPr/>
          </a:p>
        </p:txBody>
      </p:sp>
      <p:cxnSp>
        <p:nvCxnSpPr>
          <p:cNvPr id="197" name="Google Shape;197;p26"/>
          <p:cNvCxnSpPr/>
          <p:nvPr/>
        </p:nvCxnSpPr>
        <p:spPr>
          <a:xfrm flipH="1">
            <a:off x="4555325" y="2203400"/>
            <a:ext cx="6900" cy="19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4555325" y="2189875"/>
            <a:ext cx="6900" cy="19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Patient</a:t>
            </a:r>
            <a:endParaRPr b="1" sz="1700">
              <a:highlight>
                <a:srgbClr val="00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Psychiatrist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Questionnaire 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Report &amp; Medication</a:t>
            </a:r>
            <a:endParaRPr>
              <a:solidFill>
                <a:srgbClr val="999999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en">
                <a:solidFill>
                  <a:srgbClr val="999999"/>
                </a:solidFill>
              </a:rPr>
              <a:t>Data Collection</a:t>
            </a:r>
            <a:endParaRPr>
              <a:solidFill>
                <a:srgbClr val="999999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highlight>
                  <a:srgbClr val="00FF00"/>
                </a:highlight>
              </a:rPr>
              <a:t>Disease</a:t>
            </a:r>
            <a:r>
              <a:rPr lang="en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5" name="Google Shape;205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Shows a short description and recent trends of mental health disorders, available for public use</a:t>
            </a:r>
            <a:endParaRPr/>
          </a:p>
        </p:txBody>
      </p:sp>
      <p:cxnSp>
        <p:nvCxnSpPr>
          <p:cNvPr id="206" name="Google Shape;206;p27"/>
          <p:cNvCxnSpPr/>
          <p:nvPr/>
        </p:nvCxnSpPr>
        <p:spPr>
          <a:xfrm flipH="1">
            <a:off x="4555325" y="2203400"/>
            <a:ext cx="6900" cy="19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4555325" y="2189875"/>
            <a:ext cx="6900" cy="19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8" name="Google Shape;208;p2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Examples</a:t>
            </a:r>
            <a:endParaRPr/>
          </a:p>
        </p:txBody>
      </p:sp>
      <p:sp>
        <p:nvSpPr>
          <p:cNvPr id="214" name="Google Shape;214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876750"/>
            <a:ext cx="5476801" cy="3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729325" y="2078875"/>
            <a:ext cx="25554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https://www.clinical-partners.co.uk/for-adults/anxiety-disorders/anxiety-test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Generation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questionnaires are standardized by the American Psychiatric Association (APA) and readily available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online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questionnaires will be reviewed by professional psychiatrists to stay up-to-date and if needs be, culturally and linguistically relevant.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Furthermore,  the user can upload files which can be associated with the aforementioned diagnosis and can be used to extract valuable insights from their data.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909400" y="4028750"/>
            <a:ext cx="49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the upcoming presentations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30"/>
          <p:cNvGraphicFramePr/>
          <p:nvPr/>
        </p:nvGraphicFramePr>
        <p:xfrm>
          <a:off x="891650" y="22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{C2EC90F5-ABD6-4A1F-A51D-67D05B6D81CB}</a:tableStyleId>
              </a:tblPr>
              <a:tblGrid>
                <a:gridCol w="4430575"/>
                <a:gridCol w="280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</a:t>
                      </a:r>
                      <a:r>
                        <a:rPr lang="en"/>
                        <a:t> Analysis with BPMN Diagrams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1705015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Mock 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1705024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Diagrams (and ER Diagrams)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1705008, 1705003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 Diagrams (and Interaction Diagrams)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1705001, 1705002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 Software 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 all.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50"/>
              <a:t>To be designed as a part of 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50"/>
              <a:t>CSE326 Information System Design Project</a:t>
            </a:r>
            <a:endParaRPr sz="155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1705001 - Kowshic Roy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1705002 - Sheikh Azizul Hakim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1705003 - Mahdi Hasnat Siyam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1705008 - Sheikh Saifur Rahman Jony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1705015 - Zaber Ibn Abdul Hakim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1705024 - Khandokar Md Rahat Hossain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“Experiencing trauma is an essential part of being human; history is written in blood.”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265350" y="3230800"/>
            <a:ext cx="4825200" cy="10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Traumatic Stress : The Effects of Overwhelming Experience on Mind, Body, and Society.</a:t>
            </a:r>
            <a:endParaRPr sz="13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02">
                <a:solidFill>
                  <a:srgbClr val="999999"/>
                </a:solidFill>
              </a:rPr>
              <a:t>(Edited by Bessel A. van der Kolk, Alexander C. Mcfarlane and Lars Weisaeth)</a:t>
            </a:r>
            <a:endParaRPr sz="1102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99625" y="1975275"/>
            <a:ext cx="563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70 percent </a:t>
            </a:r>
            <a:r>
              <a:rPr lang="en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of adults experience at least one traumatic event in their lifetime</a:t>
            </a:r>
            <a:br>
              <a:rPr lang="en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20 percent of people who experience a traumatic event will develop PTSD</a:t>
            </a:r>
            <a:br>
              <a:rPr lang="en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About 15 million people have PTSD in a given year</a:t>
            </a:r>
            <a:br>
              <a:rPr lang="en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101600" rtl="0" algn="l">
              <a:lnSpc>
                <a:spcPct val="180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t/>
            </a:r>
            <a:endParaRPr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181450" y="4312325"/>
            <a:ext cx="323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PTSD Facts and Statistics | The Recovery Village</a:t>
            </a:r>
            <a:br>
              <a:rPr lang="en" sz="900">
                <a:latin typeface="Lato"/>
                <a:ea typeface="Lato"/>
                <a:cs typeface="Lato"/>
                <a:sym typeface="Lato"/>
              </a:rPr>
            </a:br>
            <a:br>
              <a:rPr lang="en" sz="900">
                <a:latin typeface="Lato"/>
                <a:ea typeface="Lato"/>
                <a:cs typeface="Lato"/>
                <a:sym typeface="Lato"/>
              </a:rPr>
            </a:b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How Common is PTSD in Adults? - PTSD: National Center for PTSD (va.gov)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919175" y="3872300"/>
            <a:ext cx="63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00" y="0"/>
            <a:ext cx="3756801" cy="52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724950" y="3161525"/>
            <a:ext cx="34734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https://en.prothomalo.com/bangladesh/local-news/engineering-student-jumps-in-front-of-train-in-khulna-dies</a:t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5311" l="0" r="12914" t="0"/>
          <a:stretch/>
        </p:blipFill>
        <p:spPr>
          <a:xfrm>
            <a:off x="4450750" y="999175"/>
            <a:ext cx="4693250" cy="28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https://www.gao.gov/products/gao-19-274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#1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24950" y="2935100"/>
            <a:ext cx="33009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of questionnaire based mental health diagnosis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475" y="0"/>
            <a:ext cx="40271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#2</a:t>
            </a:r>
            <a:endParaRPr/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724950" y="2935100"/>
            <a:ext cx="33009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generation and manual verification by psychiatrists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700" y="1318650"/>
            <a:ext cx="4832301" cy="23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#3</a:t>
            </a:r>
            <a:endParaRPr/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24950" y="2935100"/>
            <a:ext cx="3300900" cy="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data to generate datasets for further research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800" y="272350"/>
            <a:ext cx="4808301" cy="419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F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