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b5654a3d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b5654a3d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b5654a3d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b5654a3d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b5654a3d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b5654a3d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b5654a3d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b5654a3d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b5654a3d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b5654a3d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b5654a3d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b5654a3d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b5654a3da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b5654a3da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b5aa551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b5aa55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b5aa551b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b5aa551b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b5aa551b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b5aa551b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b5aa551b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b5aa551b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b5aa551b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b5aa551b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b5aa551b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b5aa551b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b5aa551b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b5aa551b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b5aa551b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b5aa551b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b5aa551b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b5aa551b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b5aa551b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b5aa551b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b5aa551b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b5aa551b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b5aa551b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b5aa551b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b5aa551b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b5aa551b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b6bdaff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b6bdaff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b6bdaffa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b6bdaffa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b5654a3d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b5654a3d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b5654a3d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b5654a3d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b5654a3d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b5654a3d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b5654a3d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b5654a3d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2.png"/><Relationship Id="rId6"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3.png"/><Relationship Id="rId6"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4.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Kotlin</a:t>
            </a:r>
            <a:endParaRPr/>
          </a:p>
          <a:p>
            <a:pPr indent="0" lvl="0" marL="0" rtl="0" algn="l">
              <a:spcBef>
                <a:spcPts val="0"/>
              </a:spcBef>
              <a:spcAft>
                <a:spcPts val="0"/>
              </a:spcAft>
              <a:buNone/>
            </a:pPr>
            <a:r>
              <a:rPr lang="en"/>
              <a:t>In</a:t>
            </a:r>
            <a:endParaRPr/>
          </a:p>
          <a:p>
            <a:pPr indent="0" lvl="0" marL="0" rtl="0" algn="l">
              <a:spcBef>
                <a:spcPts val="0"/>
              </a:spcBef>
              <a:spcAft>
                <a:spcPts val="0"/>
              </a:spcAft>
              <a:buNone/>
            </a:pPr>
            <a:r>
              <a:rPr lang="en"/>
              <a:t>Action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Presented by Mehdi Hasanzadeh</a:t>
            </a:r>
            <a:endParaRPr b="1" sz="2400"/>
          </a:p>
        </p:txBody>
      </p:sp>
      <p:pic>
        <p:nvPicPr>
          <p:cNvPr id="74" name="Google Shape;74;p13"/>
          <p:cNvPicPr preferRelativeResize="0"/>
          <p:nvPr/>
        </p:nvPicPr>
        <p:blipFill>
          <a:blip r:embed="rId3">
            <a:alphaModFix/>
          </a:blip>
          <a:stretch>
            <a:fillRect/>
          </a:stretch>
        </p:blipFill>
        <p:spPr>
          <a:xfrm>
            <a:off x="424950" y="847650"/>
            <a:ext cx="1911300" cy="191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M &amp; IM VARIABLES (Cont.)</a:t>
            </a:r>
            <a:br>
              <a:rPr lang="en" sz="3600">
                <a:solidFill>
                  <a:schemeClr val="accent5"/>
                </a:solidFill>
              </a:rPr>
            </a:br>
            <a:endParaRPr sz="3600">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sp>
        <p:nvSpPr>
          <p:cNvPr id="168" name="Google Shape;168;p22"/>
          <p:cNvSpPr txBox="1"/>
          <p:nvPr/>
        </p:nvSpPr>
        <p:spPr>
          <a:xfrm>
            <a:off x="382025" y="1681525"/>
            <a:ext cx="8272800" cy="73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val reference is itself immutable and can’t be changed, the object that it points to may be mutable.</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p>
        </p:txBody>
      </p:sp>
      <p:grpSp>
        <p:nvGrpSpPr>
          <p:cNvPr id="169" name="Google Shape;169;p22"/>
          <p:cNvGrpSpPr/>
          <p:nvPr/>
        </p:nvGrpSpPr>
        <p:grpSpPr>
          <a:xfrm>
            <a:off x="303000" y="4594975"/>
            <a:ext cx="3208550" cy="344400"/>
            <a:chOff x="303000" y="4594975"/>
            <a:chExt cx="3208550" cy="344400"/>
          </a:xfrm>
        </p:grpSpPr>
        <p:pic>
          <p:nvPicPr>
            <p:cNvPr id="170" name="Google Shape;170;p22"/>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171" name="Google Shape;171;p22"/>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sp>
        <p:nvSpPr>
          <p:cNvPr id="172" name="Google Shape;172;p22"/>
          <p:cNvSpPr txBox="1"/>
          <p:nvPr/>
        </p:nvSpPr>
        <p:spPr>
          <a:xfrm>
            <a:off x="359300" y="2524825"/>
            <a:ext cx="8385300" cy="7395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val languages = arrayListOf("Java")</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languages.add("Kotlin")</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p>
        </p:txBody>
      </p:sp>
      <p:sp>
        <p:nvSpPr>
          <p:cNvPr id="173" name="Google Shape;173;p22"/>
          <p:cNvSpPr txBox="1"/>
          <p:nvPr/>
        </p:nvSpPr>
        <p:spPr>
          <a:xfrm>
            <a:off x="382025" y="3281725"/>
            <a:ext cx="8272800" cy="47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Error: </a:t>
            </a:r>
            <a:r>
              <a:rPr lang="en" sz="1800">
                <a:solidFill>
                  <a:schemeClr val="accent5"/>
                </a:solidFill>
                <a:latin typeface="Raleway"/>
                <a:ea typeface="Raleway"/>
                <a:cs typeface="Raleway"/>
                <a:sym typeface="Raleway"/>
              </a:rPr>
              <a:t>type mismatch</a:t>
            </a:r>
            <a:endParaRPr sz="1800">
              <a:solidFill>
                <a:schemeClr val="accent5"/>
              </a:solidFill>
              <a:latin typeface="Raleway"/>
              <a:ea typeface="Raleway"/>
              <a:cs typeface="Raleway"/>
              <a:sym typeface="Raleway"/>
            </a:endParaRPr>
          </a:p>
          <a:p>
            <a:pPr indent="0" lvl="0" marL="0" rtl="0" algn="l">
              <a:spcBef>
                <a:spcPts val="0"/>
              </a:spcBef>
              <a:spcAft>
                <a:spcPts val="0"/>
              </a:spcAft>
              <a:buNone/>
            </a:pPr>
            <a:r>
              <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p>
        </p:txBody>
      </p:sp>
      <p:sp>
        <p:nvSpPr>
          <p:cNvPr id="174" name="Google Shape;174;p22"/>
          <p:cNvSpPr txBox="1"/>
          <p:nvPr/>
        </p:nvSpPr>
        <p:spPr>
          <a:xfrm>
            <a:off x="359300" y="3758125"/>
            <a:ext cx="8385300" cy="7395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var answer = 42</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answer = "no answer"</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173275" y="17450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String Templates</a:t>
            </a:r>
            <a:endParaRPr b="0" sz="2400">
              <a:solidFill>
                <a:schemeClr val="dk2"/>
              </a:solidFill>
            </a:endParaRPr>
          </a:p>
        </p:txBody>
      </p:sp>
      <p:sp>
        <p:nvSpPr>
          <p:cNvPr id="180" name="Google Shape;180;p23"/>
          <p:cNvSpPr txBox="1"/>
          <p:nvPr/>
        </p:nvSpPr>
        <p:spPr>
          <a:xfrm>
            <a:off x="303000" y="1951775"/>
            <a:ext cx="4137900" cy="32490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 : Like many scripting languages</a:t>
            </a:r>
            <a:endParaRPr sz="1600">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println("\$x")</a:t>
            </a:r>
            <a:endParaRPr sz="1600">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N</a:t>
            </a:r>
            <a:r>
              <a:rPr lang="en" sz="1600">
                <a:latin typeface="Lato"/>
                <a:ea typeface="Lato"/>
                <a:cs typeface="Lato"/>
                <a:sym typeface="Lato"/>
              </a:rPr>
              <a:t>est double quotes within double quotes</a:t>
            </a:r>
            <a:endParaRPr sz="1600">
              <a:latin typeface="Lato"/>
              <a:ea typeface="Lato"/>
              <a:cs typeface="Lato"/>
              <a:sym typeface="Lato"/>
            </a:endParaRPr>
          </a:p>
          <a:p>
            <a:pPr indent="0" lvl="0" marL="457200" rtl="0" algn="l">
              <a:spcBef>
                <a:spcPts val="0"/>
              </a:spcBef>
              <a:spcAft>
                <a:spcPts val="0"/>
              </a:spcAft>
              <a:buNone/>
            </a:pPr>
            <a:r>
              <a:t/>
            </a:r>
            <a:endParaRPr sz="1600"/>
          </a:p>
        </p:txBody>
      </p:sp>
      <p:grpSp>
        <p:nvGrpSpPr>
          <p:cNvPr id="181" name="Google Shape;181;p23"/>
          <p:cNvGrpSpPr/>
          <p:nvPr/>
        </p:nvGrpSpPr>
        <p:grpSpPr>
          <a:xfrm>
            <a:off x="303000" y="4594975"/>
            <a:ext cx="3208550" cy="344400"/>
            <a:chOff x="303000" y="4594975"/>
            <a:chExt cx="3208550" cy="344400"/>
          </a:xfrm>
        </p:grpSpPr>
        <p:pic>
          <p:nvPicPr>
            <p:cNvPr id="182" name="Google Shape;182;p23"/>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183" name="Google Shape;183;p23"/>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grpSp>
      <p:sp>
        <p:nvSpPr>
          <p:cNvPr id="184" name="Google Shape;184;p23"/>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85" name="Google Shape;185;p23"/>
          <p:cNvPicPr preferRelativeResize="0"/>
          <p:nvPr/>
        </p:nvPicPr>
        <p:blipFill>
          <a:blip r:embed="rId4">
            <a:alphaModFix/>
          </a:blip>
          <a:stretch>
            <a:fillRect/>
          </a:stretch>
        </p:blipFill>
        <p:spPr>
          <a:xfrm>
            <a:off x="75625" y="1743913"/>
            <a:ext cx="4492500" cy="588869"/>
          </a:xfrm>
          <a:prstGeom prst="rect">
            <a:avLst/>
          </a:prstGeom>
          <a:noFill/>
          <a:ln>
            <a:noFill/>
          </a:ln>
        </p:spPr>
      </p:pic>
      <p:grpSp>
        <p:nvGrpSpPr>
          <p:cNvPr id="186" name="Google Shape;186;p23"/>
          <p:cNvGrpSpPr/>
          <p:nvPr/>
        </p:nvGrpSpPr>
        <p:grpSpPr>
          <a:xfrm>
            <a:off x="5792863" y="1303222"/>
            <a:ext cx="2212050" cy="2537076"/>
            <a:chOff x="7226875" y="-1128525"/>
            <a:chExt cx="2212050" cy="2537076"/>
          </a:xfrm>
        </p:grpSpPr>
        <p:pic>
          <p:nvPicPr>
            <p:cNvPr id="187" name="Google Shape;187;p23"/>
            <p:cNvPicPr preferRelativeResize="0"/>
            <p:nvPr/>
          </p:nvPicPr>
          <p:blipFill>
            <a:blip r:embed="rId5">
              <a:alphaModFix/>
            </a:blip>
            <a:stretch>
              <a:fillRect/>
            </a:stretch>
          </p:blipFill>
          <p:spPr>
            <a:xfrm>
              <a:off x="7226875" y="-1096443"/>
              <a:ext cx="2212050" cy="2504994"/>
            </a:xfrm>
            <a:prstGeom prst="rect">
              <a:avLst/>
            </a:prstGeom>
            <a:noFill/>
            <a:ln>
              <a:noFill/>
            </a:ln>
          </p:spPr>
        </p:pic>
        <p:pic>
          <p:nvPicPr>
            <p:cNvPr descr="Piece of duct tape sticking a note to the slide" id="188" name="Google Shape;188;p23"/>
            <p:cNvPicPr preferRelativeResize="0"/>
            <p:nvPr/>
          </p:nvPicPr>
          <p:blipFill rotWithShape="1">
            <a:blip r:embed="rId6">
              <a:alphaModFix/>
            </a:blip>
            <a:srcRect b="10011" l="9244" r="2118" t="5926"/>
            <a:stretch/>
          </p:blipFill>
          <p:spPr>
            <a:xfrm rot="154826">
              <a:off x="7794263" y="-1104469"/>
              <a:ext cx="1077273" cy="382687"/>
            </a:xfrm>
            <a:prstGeom prst="rect">
              <a:avLst/>
            </a:prstGeom>
            <a:noFill/>
            <a:ln>
              <a:noFill/>
            </a:ln>
          </p:spPr>
        </p:pic>
        <p:sp>
          <p:nvSpPr>
            <p:cNvPr id="189" name="Google Shape;189;p23"/>
            <p:cNvSpPr txBox="1"/>
            <p:nvPr/>
          </p:nvSpPr>
          <p:spPr>
            <a:xfrm>
              <a:off x="7368400" y="-83965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The compiled code creates a </a:t>
              </a:r>
              <a:r>
                <a:rPr b="1" lang="en" sz="1200">
                  <a:solidFill>
                    <a:schemeClr val="dk2"/>
                  </a:solidFill>
                  <a:latin typeface="Raleway"/>
                  <a:ea typeface="Raleway"/>
                  <a:cs typeface="Raleway"/>
                  <a:sym typeface="Raleway"/>
                </a:rPr>
                <a:t>StringBuilder </a:t>
              </a:r>
              <a:r>
                <a:rPr lang="en" sz="1200">
                  <a:solidFill>
                    <a:schemeClr val="dk2"/>
                  </a:solidFill>
                  <a:latin typeface="Raleway"/>
                  <a:ea typeface="Raleway"/>
                  <a:cs typeface="Raleway"/>
                  <a:sym typeface="Raleway"/>
                </a:rPr>
                <a:t>and appends the constant parts and variable values to it</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t/>
              </a:r>
              <a:endParaRPr sz="1200">
                <a:solidFill>
                  <a:schemeClr val="dk2"/>
                </a:solidFill>
                <a:latin typeface="Raleway"/>
                <a:ea typeface="Raleway"/>
                <a:cs typeface="Raleway"/>
                <a:sym typeface="Raleway"/>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283099" y="4073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Classes &amp; Properties</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sp>
        <p:nvSpPr>
          <p:cNvPr id="195" name="Google Shape;195;p24"/>
          <p:cNvSpPr txBox="1"/>
          <p:nvPr/>
        </p:nvSpPr>
        <p:spPr>
          <a:xfrm>
            <a:off x="435500" y="1318550"/>
            <a:ext cx="4193700" cy="29715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 Java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public class Person {</a:t>
            </a:r>
            <a:endParaRPr sz="1600">
              <a:solidFill>
                <a:srgbClr val="FFFFFF"/>
              </a:solidFill>
              <a:latin typeface="Source Code Pro"/>
              <a:ea typeface="Source Code Pro"/>
              <a:cs typeface="Source Code Pro"/>
              <a:sym typeface="Source Code Pro"/>
            </a:endParaRPr>
          </a:p>
          <a:p>
            <a:pPr indent="45720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private final String name;</a:t>
            </a:r>
            <a:endParaRPr sz="1600">
              <a:solidFill>
                <a:srgbClr val="FFFFFF"/>
              </a:solidFill>
              <a:latin typeface="Source Code Pro"/>
              <a:ea typeface="Source Code Pro"/>
              <a:cs typeface="Source Code Pro"/>
              <a:sym typeface="Source Code Pro"/>
            </a:endParaRPr>
          </a:p>
          <a:p>
            <a:pPr indent="45720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45720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public Person(String name) {</a:t>
            </a:r>
            <a:endParaRPr sz="1600">
              <a:solidFill>
                <a:srgbClr val="FFFFFF"/>
              </a:solidFill>
              <a:latin typeface="Source Code Pro"/>
              <a:ea typeface="Source Code Pro"/>
              <a:cs typeface="Source Code Pro"/>
              <a:sym typeface="Source Code Pro"/>
            </a:endParaRPr>
          </a:p>
          <a:p>
            <a:pPr indent="457200" lvl="0" marL="457200" rtl="0" algn="l">
              <a:spcBef>
                <a:spcPts val="0"/>
              </a:spcBef>
              <a:spcAft>
                <a:spcPts val="0"/>
              </a:spcAft>
              <a:buNone/>
            </a:pPr>
            <a:r>
              <a:rPr lang="en" sz="1600">
                <a:solidFill>
                  <a:srgbClr val="FFFFFF"/>
                </a:solidFill>
                <a:latin typeface="Source Code Pro"/>
                <a:ea typeface="Source Code Pro"/>
                <a:cs typeface="Source Code Pro"/>
                <a:sym typeface="Source Code Pro"/>
              </a:rPr>
              <a:t>this.name = name;</a:t>
            </a:r>
            <a:endParaRPr sz="1600">
              <a:solidFill>
                <a:srgbClr val="FFFFFF"/>
              </a:solidFill>
              <a:latin typeface="Source Code Pro"/>
              <a:ea typeface="Source Code Pro"/>
              <a:cs typeface="Source Code Pro"/>
              <a:sym typeface="Source Code Pro"/>
            </a:endParaRPr>
          </a:p>
          <a:p>
            <a:pPr indent="45720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a:t>
            </a:r>
            <a:endParaRPr sz="1600">
              <a:solidFill>
                <a:srgbClr val="FFFFFF"/>
              </a:solidFill>
              <a:latin typeface="Source Code Pro"/>
              <a:ea typeface="Source Code Pro"/>
              <a:cs typeface="Source Code Pro"/>
              <a:sym typeface="Source Code Pro"/>
            </a:endParaRPr>
          </a:p>
          <a:p>
            <a:pPr indent="45720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45720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public String getName() {</a:t>
            </a:r>
            <a:endParaRPr sz="1600">
              <a:solidFill>
                <a:srgbClr val="FFFFFF"/>
              </a:solidFill>
              <a:latin typeface="Source Code Pro"/>
              <a:ea typeface="Source Code Pro"/>
              <a:cs typeface="Source Code Pro"/>
              <a:sym typeface="Source Code Pro"/>
            </a:endParaRPr>
          </a:p>
          <a:p>
            <a:pPr indent="457200" lvl="0" marL="457200" rtl="0" algn="l">
              <a:spcBef>
                <a:spcPts val="0"/>
              </a:spcBef>
              <a:spcAft>
                <a:spcPts val="0"/>
              </a:spcAft>
              <a:buNone/>
            </a:pPr>
            <a:r>
              <a:rPr lang="en" sz="1600">
                <a:solidFill>
                  <a:srgbClr val="FFFFFF"/>
                </a:solidFill>
                <a:latin typeface="Source Code Pro"/>
                <a:ea typeface="Source Code Pro"/>
                <a:cs typeface="Source Code Pro"/>
                <a:sym typeface="Source Code Pro"/>
              </a:rPr>
              <a:t>return name;</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rPr lang="en" sz="1600">
                <a:solidFill>
                  <a:srgbClr val="FFFFFF"/>
                </a:solidFill>
                <a:latin typeface="Source Code Pro"/>
                <a:ea typeface="Source Code Pro"/>
                <a:cs typeface="Source Code Pro"/>
                <a:sym typeface="Source Code Pro"/>
              </a:rPr>
              <a:t>}</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p>
        </p:txBody>
      </p:sp>
      <p:grpSp>
        <p:nvGrpSpPr>
          <p:cNvPr id="196" name="Google Shape;196;p24"/>
          <p:cNvGrpSpPr/>
          <p:nvPr/>
        </p:nvGrpSpPr>
        <p:grpSpPr>
          <a:xfrm>
            <a:off x="303000" y="4594975"/>
            <a:ext cx="3208550" cy="344400"/>
            <a:chOff x="303000" y="4594975"/>
            <a:chExt cx="3208550" cy="344400"/>
          </a:xfrm>
        </p:grpSpPr>
        <p:pic>
          <p:nvPicPr>
            <p:cNvPr id="197" name="Google Shape;197;p24"/>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198" name="Google Shape;198;p24"/>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sp>
        <p:nvSpPr>
          <p:cNvPr id="199" name="Google Shape;199;p24"/>
          <p:cNvSpPr txBox="1"/>
          <p:nvPr/>
        </p:nvSpPr>
        <p:spPr>
          <a:xfrm>
            <a:off x="4778350" y="1318550"/>
            <a:ext cx="3950400" cy="4947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600">
                <a:solidFill>
                  <a:srgbClr val="FFFFFF"/>
                </a:solidFill>
                <a:latin typeface="Source Code Pro"/>
                <a:ea typeface="Source Code Pro"/>
                <a:cs typeface="Source Code Pro"/>
                <a:sym typeface="Source Code Pro"/>
              </a:rPr>
              <a:t>class Person(val name: String)</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Clr>
                <a:schemeClr val="dk2"/>
              </a:buClr>
              <a:buSzPts val="1100"/>
              <a:buFont typeface="Arial"/>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p:txBody>
      </p:sp>
      <p:sp>
        <p:nvSpPr>
          <p:cNvPr id="200" name="Google Shape;200;p24"/>
          <p:cNvSpPr txBox="1"/>
          <p:nvPr/>
        </p:nvSpPr>
        <p:spPr>
          <a:xfrm>
            <a:off x="4629200" y="2222775"/>
            <a:ext cx="4655100" cy="177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Kotlin, public is the default visibility</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val is read-only, whereas a var property is mutable and can be changed</a:t>
            </a:r>
            <a:endParaRPr sz="1800">
              <a:solidFill>
                <a:srgbClr val="FFFFFF"/>
              </a:solidFill>
              <a:latin typeface="Raleway"/>
              <a:ea typeface="Raleway"/>
              <a:cs typeface="Raleway"/>
              <a:sym typeface="Raleway"/>
            </a:endParaRPr>
          </a:p>
          <a:p>
            <a:pPr indent="0" lvl="0" marL="457200" rtl="0" algn="l">
              <a:spcBef>
                <a:spcPts val="0"/>
              </a:spcBef>
              <a:spcAft>
                <a:spcPts val="0"/>
              </a:spcAft>
              <a:buNone/>
            </a:pPr>
            <a:r>
              <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25"/>
          <p:cNvPicPr preferRelativeResize="0"/>
          <p:nvPr/>
        </p:nvPicPr>
        <p:blipFill>
          <a:blip r:embed="rId3">
            <a:alphaModFix/>
          </a:blip>
          <a:stretch>
            <a:fillRect/>
          </a:stretch>
        </p:blipFill>
        <p:spPr>
          <a:xfrm>
            <a:off x="344025" y="1249450"/>
            <a:ext cx="3372425" cy="1336825"/>
          </a:xfrm>
          <a:prstGeom prst="rect">
            <a:avLst/>
          </a:prstGeom>
          <a:noFill/>
          <a:ln>
            <a:noFill/>
          </a:ln>
        </p:spPr>
      </p:pic>
      <p:cxnSp>
        <p:nvCxnSpPr>
          <p:cNvPr id="206" name="Google Shape;206;p25"/>
          <p:cNvCxnSpPr/>
          <p:nvPr/>
        </p:nvCxnSpPr>
        <p:spPr>
          <a:xfrm rot="10800000">
            <a:off x="3898125" y="1792925"/>
            <a:ext cx="831900" cy="0"/>
          </a:xfrm>
          <a:prstGeom prst="straightConnector1">
            <a:avLst/>
          </a:prstGeom>
          <a:noFill/>
          <a:ln cap="flat" cmpd="sng" w="28575">
            <a:solidFill>
              <a:schemeClr val="accent5"/>
            </a:solidFill>
            <a:prstDash val="solid"/>
            <a:round/>
            <a:headEnd len="med" w="med" type="none"/>
            <a:tailEnd len="med" w="med" type="triangle"/>
          </a:ln>
        </p:spPr>
      </p:cxnSp>
      <p:cxnSp>
        <p:nvCxnSpPr>
          <p:cNvPr id="207" name="Google Shape;207;p25"/>
          <p:cNvCxnSpPr/>
          <p:nvPr/>
        </p:nvCxnSpPr>
        <p:spPr>
          <a:xfrm rot="10800000">
            <a:off x="4715000" y="1112800"/>
            <a:ext cx="15000" cy="680700"/>
          </a:xfrm>
          <a:prstGeom prst="straightConnector1">
            <a:avLst/>
          </a:prstGeom>
          <a:noFill/>
          <a:ln cap="flat" cmpd="sng" w="28575">
            <a:solidFill>
              <a:schemeClr val="accent5"/>
            </a:solidFill>
            <a:prstDash val="solid"/>
            <a:round/>
            <a:headEnd len="med" w="med" type="none"/>
            <a:tailEnd len="med" w="med" type="none"/>
          </a:ln>
        </p:spPr>
      </p:cxnSp>
      <p:sp>
        <p:nvSpPr>
          <p:cNvPr id="208" name="Google Shape;208;p25"/>
          <p:cNvSpPr txBox="1"/>
          <p:nvPr/>
        </p:nvSpPr>
        <p:spPr>
          <a:xfrm>
            <a:off x="4806200" y="839875"/>
            <a:ext cx="3978600" cy="12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Raleway"/>
                <a:ea typeface="Raleway"/>
                <a:cs typeface="Raleway"/>
                <a:sym typeface="Raleway"/>
              </a:rPr>
              <a:t>Read-only property: generates</a:t>
            </a:r>
            <a:endParaRPr b="1" sz="1800">
              <a:solidFill>
                <a:schemeClr val="accent5"/>
              </a:solidFill>
              <a:latin typeface="Raleway"/>
              <a:ea typeface="Raleway"/>
              <a:cs typeface="Raleway"/>
              <a:sym typeface="Raleway"/>
            </a:endParaRPr>
          </a:p>
          <a:p>
            <a:pPr indent="0" lvl="0" marL="0" rtl="0" algn="l">
              <a:spcBef>
                <a:spcPts val="0"/>
              </a:spcBef>
              <a:spcAft>
                <a:spcPts val="0"/>
              </a:spcAft>
              <a:buNone/>
            </a:pPr>
            <a:r>
              <a:rPr b="1" lang="en" sz="1800">
                <a:solidFill>
                  <a:schemeClr val="accent5"/>
                </a:solidFill>
                <a:latin typeface="Raleway"/>
                <a:ea typeface="Raleway"/>
                <a:cs typeface="Raleway"/>
                <a:sym typeface="Raleway"/>
              </a:rPr>
              <a:t>a field and a trivial gette</a:t>
            </a:r>
            <a:endParaRPr b="1" sz="1800">
              <a:solidFill>
                <a:schemeClr val="accent5"/>
              </a:solidFill>
              <a:latin typeface="Raleway"/>
              <a:ea typeface="Raleway"/>
              <a:cs typeface="Raleway"/>
              <a:sym typeface="Raleway"/>
            </a:endParaRPr>
          </a:p>
        </p:txBody>
      </p:sp>
      <p:cxnSp>
        <p:nvCxnSpPr>
          <p:cNvPr id="209" name="Google Shape;209;p25"/>
          <p:cNvCxnSpPr/>
          <p:nvPr/>
        </p:nvCxnSpPr>
        <p:spPr>
          <a:xfrm rot="10800000">
            <a:off x="4306550" y="2080375"/>
            <a:ext cx="831900" cy="0"/>
          </a:xfrm>
          <a:prstGeom prst="straightConnector1">
            <a:avLst/>
          </a:prstGeom>
          <a:noFill/>
          <a:ln cap="flat" cmpd="sng" w="28575">
            <a:solidFill>
              <a:schemeClr val="accent5"/>
            </a:solidFill>
            <a:prstDash val="solid"/>
            <a:round/>
            <a:headEnd len="med" w="med" type="none"/>
            <a:tailEnd len="med" w="med" type="triangle"/>
          </a:ln>
        </p:spPr>
      </p:cxnSp>
      <p:cxnSp>
        <p:nvCxnSpPr>
          <p:cNvPr id="210" name="Google Shape;210;p25"/>
          <p:cNvCxnSpPr/>
          <p:nvPr/>
        </p:nvCxnSpPr>
        <p:spPr>
          <a:xfrm rot="10800000">
            <a:off x="5123450" y="2080375"/>
            <a:ext cx="15000" cy="680700"/>
          </a:xfrm>
          <a:prstGeom prst="straightConnector1">
            <a:avLst/>
          </a:prstGeom>
          <a:noFill/>
          <a:ln cap="flat" cmpd="sng" w="28575">
            <a:solidFill>
              <a:schemeClr val="accent5"/>
            </a:solidFill>
            <a:prstDash val="solid"/>
            <a:round/>
            <a:headEnd len="med" w="med" type="none"/>
            <a:tailEnd len="med" w="med" type="none"/>
          </a:ln>
        </p:spPr>
      </p:cxnSp>
      <p:sp>
        <p:nvSpPr>
          <p:cNvPr id="211" name="Google Shape;211;p25"/>
          <p:cNvSpPr txBox="1"/>
          <p:nvPr/>
        </p:nvSpPr>
        <p:spPr>
          <a:xfrm>
            <a:off x="5123450" y="1800475"/>
            <a:ext cx="3176700" cy="12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Raleway"/>
                <a:ea typeface="Raleway"/>
                <a:cs typeface="Raleway"/>
                <a:sym typeface="Raleway"/>
              </a:rPr>
              <a:t>Writable property: a field,</a:t>
            </a:r>
            <a:br>
              <a:rPr b="1" lang="en" sz="1800">
                <a:solidFill>
                  <a:schemeClr val="accent5"/>
                </a:solidFill>
                <a:latin typeface="Raleway"/>
                <a:ea typeface="Raleway"/>
                <a:cs typeface="Raleway"/>
                <a:sym typeface="Raleway"/>
              </a:rPr>
            </a:br>
            <a:r>
              <a:rPr b="1" lang="en" sz="1800">
                <a:solidFill>
                  <a:schemeClr val="accent5"/>
                </a:solidFill>
                <a:latin typeface="Raleway"/>
                <a:ea typeface="Raleway"/>
                <a:cs typeface="Raleway"/>
                <a:sym typeface="Raleway"/>
              </a:rPr>
              <a:t>a getter, and a setter</a:t>
            </a:r>
            <a:endParaRPr b="1" sz="1800">
              <a:solidFill>
                <a:schemeClr val="accent5"/>
              </a:solidFill>
              <a:latin typeface="Raleway"/>
              <a:ea typeface="Raleway"/>
              <a:cs typeface="Raleway"/>
              <a:sym typeface="Raleway"/>
            </a:endParaRPr>
          </a:p>
        </p:txBody>
      </p:sp>
      <p:pic>
        <p:nvPicPr>
          <p:cNvPr id="212" name="Google Shape;212;p25"/>
          <p:cNvPicPr preferRelativeResize="0"/>
          <p:nvPr/>
        </p:nvPicPr>
        <p:blipFill>
          <a:blip r:embed="rId4">
            <a:alphaModFix/>
          </a:blip>
          <a:stretch>
            <a:fillRect/>
          </a:stretch>
        </p:blipFill>
        <p:spPr>
          <a:xfrm>
            <a:off x="344025" y="2631397"/>
            <a:ext cx="4656450" cy="1571925"/>
          </a:xfrm>
          <a:prstGeom prst="rect">
            <a:avLst/>
          </a:prstGeom>
          <a:noFill/>
          <a:ln>
            <a:noFill/>
          </a:ln>
        </p:spPr>
      </p:pic>
      <p:sp>
        <p:nvSpPr>
          <p:cNvPr id="213" name="Google Shape;213;p25"/>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pic>
        <p:nvPicPr>
          <p:cNvPr id="214" name="Google Shape;214;p25"/>
          <p:cNvPicPr preferRelativeResize="0"/>
          <p:nvPr/>
        </p:nvPicPr>
        <p:blipFill>
          <a:blip r:embed="rId5">
            <a:alphaModFix/>
          </a:blip>
          <a:stretch>
            <a:fillRect/>
          </a:stretch>
        </p:blipFill>
        <p:spPr>
          <a:xfrm>
            <a:off x="303000" y="4634100"/>
            <a:ext cx="266150" cy="26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grpSp>
        <p:nvGrpSpPr>
          <p:cNvPr id="219" name="Google Shape;219;p26"/>
          <p:cNvGrpSpPr/>
          <p:nvPr/>
        </p:nvGrpSpPr>
        <p:grpSpPr>
          <a:xfrm>
            <a:off x="303000" y="4594975"/>
            <a:ext cx="3208550" cy="344400"/>
            <a:chOff x="303000" y="4594975"/>
            <a:chExt cx="3208550" cy="344400"/>
          </a:xfrm>
        </p:grpSpPr>
        <p:pic>
          <p:nvPicPr>
            <p:cNvPr id="220" name="Google Shape;220;p26"/>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221" name="Google Shape;221;p26"/>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sp>
        <p:nvSpPr>
          <p:cNvPr id="222" name="Google Shape;222;p26"/>
          <p:cNvSpPr txBox="1"/>
          <p:nvPr>
            <p:ph type="title"/>
          </p:nvPr>
        </p:nvSpPr>
        <p:spPr>
          <a:xfrm>
            <a:off x="283099" y="4073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Tip</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sp>
        <p:nvSpPr>
          <p:cNvPr id="223" name="Google Shape;223;p26"/>
          <p:cNvSpPr txBox="1"/>
          <p:nvPr/>
        </p:nvSpPr>
        <p:spPr>
          <a:xfrm>
            <a:off x="435600" y="1515125"/>
            <a:ext cx="8272800" cy="18888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Clr>
                <a:schemeClr val="dk2"/>
              </a:buClr>
              <a:buSzPts val="1100"/>
              <a:buFont typeface="Arial"/>
              <a:buNone/>
            </a:pPr>
            <a:r>
              <a:rPr lang="en" sz="1800">
                <a:solidFill>
                  <a:srgbClr val="FFFFFF"/>
                </a:solidFill>
                <a:latin typeface="Raleway"/>
                <a:ea typeface="Raleway"/>
                <a:cs typeface="Raleway"/>
                <a:sym typeface="Raleway"/>
              </a:rPr>
              <a:t>You can also use the Kotlin property syntax for classes defined in Java.</a:t>
            </a:r>
            <a:endParaRPr sz="1800">
              <a:solidFill>
                <a:srgbClr val="FFFFFF"/>
              </a:solidFill>
              <a:latin typeface="Raleway"/>
              <a:ea typeface="Raleway"/>
              <a:cs typeface="Raleway"/>
              <a:sym typeface="Raleway"/>
            </a:endParaRPr>
          </a:p>
          <a:p>
            <a:pPr indent="0" lvl="0" marL="0" rtl="0" algn="just">
              <a:spcBef>
                <a:spcPts val="0"/>
              </a:spcBef>
              <a:spcAft>
                <a:spcPts val="0"/>
              </a:spcAft>
              <a:buClr>
                <a:schemeClr val="dk2"/>
              </a:buClr>
              <a:buSzPts val="1100"/>
              <a:buFont typeface="Arial"/>
              <a:buNone/>
            </a:pPr>
            <a:r>
              <a:rPr lang="en" sz="1800">
                <a:solidFill>
                  <a:srgbClr val="FFFFFF"/>
                </a:solidFill>
                <a:latin typeface="Raleway"/>
                <a:ea typeface="Raleway"/>
                <a:cs typeface="Raleway"/>
                <a:sym typeface="Raleway"/>
              </a:rPr>
              <a:t>Getters in a Java class can be accessed as val properties from Kotlin, and getter/setter pairs can be accessed as var properties. For example, if a Java class defines methods called getName and setName, you can access it as a property called name. If it defines isMarried and setMarried methods, the name of the corresponding Kotlin property will be isMarried.</a:t>
            </a:r>
            <a:endParaRPr sz="1800">
              <a:solidFill>
                <a:srgbClr val="FFFFFF"/>
              </a:solidFill>
              <a:latin typeface="Raleway"/>
              <a:ea typeface="Raleway"/>
              <a:cs typeface="Raleway"/>
              <a:sym typeface="Raleway"/>
            </a:endParaRPr>
          </a:p>
          <a:p>
            <a:pPr indent="0" lvl="0" marL="0" rtl="0" algn="just">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73275" y="17450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Custom Accessors</a:t>
            </a:r>
            <a:endParaRPr b="0" sz="3400">
              <a:solidFill>
                <a:schemeClr val="dk2"/>
              </a:solidFill>
            </a:endParaRPr>
          </a:p>
        </p:txBody>
      </p:sp>
      <p:sp>
        <p:nvSpPr>
          <p:cNvPr id="229" name="Google Shape;229;p27"/>
          <p:cNvSpPr txBox="1"/>
          <p:nvPr/>
        </p:nvSpPr>
        <p:spPr>
          <a:xfrm>
            <a:off x="4765750" y="840900"/>
            <a:ext cx="4137900" cy="13182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get() = height == width</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sz="1600">
              <a:solidFill>
                <a:srgbClr val="FFFFFF"/>
              </a:solidFill>
              <a:latin typeface="Lato"/>
              <a:ea typeface="Lato"/>
              <a:cs typeface="Lato"/>
              <a:sym typeface="Lato"/>
            </a:endParaRPr>
          </a:p>
          <a:p>
            <a:pPr indent="0" lvl="0" marL="457200" rtl="0" algn="l">
              <a:spcBef>
                <a:spcPts val="0"/>
              </a:spcBef>
              <a:spcAft>
                <a:spcPts val="0"/>
              </a:spcAft>
              <a:buNone/>
            </a:pPr>
            <a:r>
              <a:t/>
            </a:r>
            <a:endParaRPr sz="1600">
              <a:solidFill>
                <a:srgbClr val="FFFFFF"/>
              </a:solidFill>
            </a:endParaRPr>
          </a:p>
        </p:txBody>
      </p:sp>
      <p:grpSp>
        <p:nvGrpSpPr>
          <p:cNvPr id="230" name="Google Shape;230;p27"/>
          <p:cNvGrpSpPr/>
          <p:nvPr/>
        </p:nvGrpSpPr>
        <p:grpSpPr>
          <a:xfrm>
            <a:off x="303000" y="4594975"/>
            <a:ext cx="3208550" cy="344400"/>
            <a:chOff x="303000" y="4594975"/>
            <a:chExt cx="3208550" cy="344400"/>
          </a:xfrm>
        </p:grpSpPr>
        <p:pic>
          <p:nvPicPr>
            <p:cNvPr id="231" name="Google Shape;231;p27"/>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232" name="Google Shape;232;p27"/>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grpSp>
      <p:sp>
        <p:nvSpPr>
          <p:cNvPr id="233" name="Google Shape;233;p27"/>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234" name="Google Shape;234;p27"/>
          <p:cNvPicPr preferRelativeResize="0"/>
          <p:nvPr/>
        </p:nvPicPr>
        <p:blipFill>
          <a:blip r:embed="rId4">
            <a:alphaModFix/>
          </a:blip>
          <a:stretch>
            <a:fillRect/>
          </a:stretch>
        </p:blipFill>
        <p:spPr>
          <a:xfrm>
            <a:off x="0" y="1875175"/>
            <a:ext cx="4543800" cy="1393150"/>
          </a:xfrm>
          <a:prstGeom prst="rect">
            <a:avLst/>
          </a:prstGeom>
          <a:noFill/>
          <a:ln>
            <a:noFill/>
          </a:ln>
        </p:spPr>
      </p:pic>
      <p:grpSp>
        <p:nvGrpSpPr>
          <p:cNvPr id="235" name="Google Shape;235;p27"/>
          <p:cNvGrpSpPr/>
          <p:nvPr/>
        </p:nvGrpSpPr>
        <p:grpSpPr>
          <a:xfrm>
            <a:off x="5807988" y="1787322"/>
            <a:ext cx="2212050" cy="2537076"/>
            <a:chOff x="7226875" y="-1128525"/>
            <a:chExt cx="2212050" cy="2537076"/>
          </a:xfrm>
        </p:grpSpPr>
        <p:pic>
          <p:nvPicPr>
            <p:cNvPr id="236" name="Google Shape;236;p27"/>
            <p:cNvPicPr preferRelativeResize="0"/>
            <p:nvPr/>
          </p:nvPicPr>
          <p:blipFill>
            <a:blip r:embed="rId5">
              <a:alphaModFix/>
            </a:blip>
            <a:stretch>
              <a:fillRect/>
            </a:stretch>
          </p:blipFill>
          <p:spPr>
            <a:xfrm>
              <a:off x="7226875" y="-1096443"/>
              <a:ext cx="2212050" cy="2504994"/>
            </a:xfrm>
            <a:prstGeom prst="rect">
              <a:avLst/>
            </a:prstGeom>
            <a:noFill/>
            <a:ln>
              <a:noFill/>
            </a:ln>
          </p:spPr>
        </p:pic>
        <p:pic>
          <p:nvPicPr>
            <p:cNvPr descr="Piece of duct tape sticking a note to the slide" id="237" name="Google Shape;237;p27"/>
            <p:cNvPicPr preferRelativeResize="0"/>
            <p:nvPr/>
          </p:nvPicPr>
          <p:blipFill rotWithShape="1">
            <a:blip r:embed="rId6">
              <a:alphaModFix/>
            </a:blip>
            <a:srcRect b="10011" l="9244" r="2118" t="5926"/>
            <a:stretch/>
          </p:blipFill>
          <p:spPr>
            <a:xfrm rot="154826">
              <a:off x="7794263" y="-1104469"/>
              <a:ext cx="1077273" cy="382687"/>
            </a:xfrm>
            <a:prstGeom prst="rect">
              <a:avLst/>
            </a:prstGeom>
            <a:noFill/>
            <a:ln>
              <a:noFill/>
            </a:ln>
          </p:spPr>
        </p:pic>
        <p:sp>
          <p:nvSpPr>
            <p:cNvPr id="238" name="Google Shape;238;p27"/>
            <p:cNvSpPr txBox="1"/>
            <p:nvPr/>
          </p:nvSpPr>
          <p:spPr>
            <a:xfrm>
              <a:off x="7368400" y="-839657"/>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Question?</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You might ask whether it’s better to declare a function without parameters or a property with a custom getter</a:t>
              </a:r>
              <a:endParaRPr sz="1200">
                <a:solidFill>
                  <a:schemeClr val="dk2"/>
                </a:solidFill>
                <a:latin typeface="Raleway"/>
                <a:ea typeface="Raleway"/>
                <a:cs typeface="Raleway"/>
                <a:sym typeface="Raleway"/>
              </a:endParaRPr>
            </a:p>
            <a:p>
              <a:pPr indent="0" lvl="0" marL="0" rtl="0" algn="l">
                <a:spcBef>
                  <a:spcPts val="800"/>
                </a:spcBef>
                <a:spcAft>
                  <a:spcPts val="0"/>
                </a:spcAft>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t/>
              </a:r>
              <a:endParaRPr sz="1200">
                <a:solidFill>
                  <a:schemeClr val="dk2"/>
                </a:solidFill>
                <a:latin typeface="Raleway"/>
                <a:ea typeface="Raleway"/>
                <a:cs typeface="Raleway"/>
                <a:sym typeface="Raleway"/>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grpSp>
        <p:nvGrpSpPr>
          <p:cNvPr id="243" name="Google Shape;243;p28"/>
          <p:cNvGrpSpPr/>
          <p:nvPr/>
        </p:nvGrpSpPr>
        <p:grpSpPr>
          <a:xfrm>
            <a:off x="303000" y="4594975"/>
            <a:ext cx="3208550" cy="344400"/>
            <a:chOff x="303000" y="4594975"/>
            <a:chExt cx="3208550" cy="344400"/>
          </a:xfrm>
        </p:grpSpPr>
        <p:pic>
          <p:nvPicPr>
            <p:cNvPr id="244" name="Google Shape;244;p28"/>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245" name="Google Shape;245;p28"/>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sp>
        <p:nvSpPr>
          <p:cNvPr id="246" name="Google Shape;246;p28"/>
          <p:cNvSpPr txBox="1"/>
          <p:nvPr>
            <p:ph type="title"/>
          </p:nvPr>
        </p:nvSpPr>
        <p:spPr>
          <a:xfrm>
            <a:off x="435499" y="5597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Answer</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sp>
        <p:nvSpPr>
          <p:cNvPr id="247" name="Google Shape;247;p28"/>
          <p:cNvSpPr txBox="1"/>
          <p:nvPr/>
        </p:nvSpPr>
        <p:spPr>
          <a:xfrm>
            <a:off x="435600" y="1515125"/>
            <a:ext cx="8272800" cy="1888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FFFFFF"/>
                </a:solidFill>
                <a:latin typeface="Raleway"/>
                <a:ea typeface="Raleway"/>
                <a:cs typeface="Raleway"/>
                <a:sym typeface="Raleway"/>
              </a:rPr>
              <a:t>Both options are similar: There is no difference in implementation or performance; they only differ in readability. Generally, if you describe the</a:t>
            </a:r>
            <a:br>
              <a:rPr lang="en" sz="1800">
                <a:solidFill>
                  <a:srgbClr val="FFFFFF"/>
                </a:solidFill>
                <a:latin typeface="Raleway"/>
                <a:ea typeface="Raleway"/>
                <a:cs typeface="Raleway"/>
                <a:sym typeface="Raleway"/>
              </a:rPr>
            </a:br>
            <a:r>
              <a:rPr lang="en" sz="1800">
                <a:solidFill>
                  <a:srgbClr val="FFFFFF"/>
                </a:solidFill>
                <a:latin typeface="Raleway"/>
                <a:ea typeface="Raleway"/>
                <a:cs typeface="Raleway"/>
                <a:sym typeface="Raleway"/>
              </a:rPr>
              <a:t>characteristic (the property) of a class, you should declare it as a property.</a:t>
            </a:r>
            <a:endParaRPr sz="1800">
              <a:solidFill>
                <a:srgbClr val="FFFFFF"/>
              </a:solidFill>
              <a:latin typeface="Raleway"/>
              <a:ea typeface="Raleway"/>
              <a:cs typeface="Raleway"/>
              <a:sym typeface="Raleway"/>
            </a:endParaRPr>
          </a:p>
          <a:p>
            <a:pPr indent="0" lvl="0" marL="0" rtl="0" algn="just">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grpSp>
        <p:nvGrpSpPr>
          <p:cNvPr id="252" name="Google Shape;252;p29"/>
          <p:cNvGrpSpPr/>
          <p:nvPr/>
        </p:nvGrpSpPr>
        <p:grpSpPr>
          <a:xfrm>
            <a:off x="303000" y="4594975"/>
            <a:ext cx="3208550" cy="344400"/>
            <a:chOff x="303000" y="4594975"/>
            <a:chExt cx="3208550" cy="344400"/>
          </a:xfrm>
        </p:grpSpPr>
        <p:pic>
          <p:nvPicPr>
            <p:cNvPr id="253" name="Google Shape;253;p29"/>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254" name="Google Shape;254;p29"/>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sp>
        <p:nvSpPr>
          <p:cNvPr id="255" name="Google Shape;255;p29"/>
          <p:cNvSpPr txBox="1"/>
          <p:nvPr>
            <p:ph type="title"/>
          </p:nvPr>
        </p:nvSpPr>
        <p:spPr>
          <a:xfrm>
            <a:off x="435499" y="5597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accent5"/>
                </a:solidFill>
              </a:rPr>
              <a:t>Directories &amp; Packages</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sp>
        <p:nvSpPr>
          <p:cNvPr id="256" name="Google Shape;256;p29"/>
          <p:cNvSpPr txBox="1"/>
          <p:nvPr/>
        </p:nvSpPr>
        <p:spPr>
          <a:xfrm>
            <a:off x="435600" y="1515125"/>
            <a:ext cx="8272800" cy="10317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Kotlin doesn’t make a distinction between importing classes and functions, and it allows you to import any kind of declaration using the import keyword. You can import the top-level function by name.</a:t>
            </a:r>
            <a:endParaRPr sz="1800">
              <a:solidFill>
                <a:srgbClr val="FFFFFF"/>
              </a:solidFill>
              <a:latin typeface="Raleway"/>
              <a:ea typeface="Raleway"/>
              <a:cs typeface="Raleway"/>
              <a:sym typeface="Raleway"/>
            </a:endParaRPr>
          </a:p>
          <a:p>
            <a:pPr indent="0" lvl="0" marL="0" rtl="0" algn="just">
              <a:spcBef>
                <a:spcPts val="0"/>
              </a:spcBef>
              <a:spcAft>
                <a:spcPts val="0"/>
              </a:spcAft>
              <a:buNone/>
            </a:pPr>
            <a:r>
              <a:t/>
            </a:r>
            <a:endParaRPr sz="1800">
              <a:solidFill>
                <a:srgbClr val="FFFFFF"/>
              </a:solidFill>
              <a:latin typeface="Raleway"/>
              <a:ea typeface="Raleway"/>
              <a:cs typeface="Raleway"/>
              <a:sym typeface="Raleway"/>
            </a:endParaRPr>
          </a:p>
          <a:p>
            <a:pPr indent="0" lvl="0" marL="0" rtl="0" algn="just">
              <a:spcBef>
                <a:spcPts val="0"/>
              </a:spcBef>
              <a:spcAft>
                <a:spcPts val="0"/>
              </a:spcAft>
              <a:buNone/>
            </a:pPr>
            <a:r>
              <a:t/>
            </a:r>
            <a:endParaRPr sz="1800">
              <a:solidFill>
                <a:srgbClr val="FFFFFF"/>
              </a:solidFill>
              <a:latin typeface="Raleway"/>
              <a:ea typeface="Raleway"/>
              <a:cs typeface="Raleway"/>
              <a:sym typeface="Raleway"/>
            </a:endParaRPr>
          </a:p>
        </p:txBody>
      </p:sp>
      <p:sp>
        <p:nvSpPr>
          <p:cNvPr id="257" name="Google Shape;257;p29"/>
          <p:cNvSpPr txBox="1"/>
          <p:nvPr/>
        </p:nvSpPr>
        <p:spPr>
          <a:xfrm>
            <a:off x="379350" y="2618175"/>
            <a:ext cx="8385300" cy="4416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600">
                <a:solidFill>
                  <a:srgbClr val="FFFFFF"/>
                </a:solidFill>
                <a:latin typeface="Source Code Pro"/>
                <a:ea typeface="Source Code Pro"/>
                <a:cs typeface="Source Code Pro"/>
                <a:sym typeface="Source Code Pro"/>
              </a:rPr>
              <a:t>import geometry.shapes.createRandomRectangle</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p>
        </p:txBody>
      </p:sp>
      <p:sp>
        <p:nvSpPr>
          <p:cNvPr id="258" name="Google Shape;258;p29"/>
          <p:cNvSpPr txBox="1"/>
          <p:nvPr/>
        </p:nvSpPr>
        <p:spPr>
          <a:xfrm>
            <a:off x="435600" y="3131125"/>
            <a:ext cx="8272800" cy="10317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In Kotlin, you can put multiple classes in the same file and choose any name for that file. Kotlin also doesn’t impose any restrictions on the layout of source files on disk;</a:t>
            </a:r>
            <a:endParaRPr sz="1800">
              <a:solidFill>
                <a:srgbClr val="FFFFFF"/>
              </a:solidFill>
              <a:latin typeface="Raleway"/>
              <a:ea typeface="Raleway"/>
              <a:cs typeface="Raleway"/>
              <a:sym typeface="Raleway"/>
            </a:endParaRPr>
          </a:p>
          <a:p>
            <a:pPr indent="0" lvl="0" marL="0" rtl="0" algn="just">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173275" y="17450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enums and “when</a:t>
            </a:r>
            <a:endParaRPr sz="3400"/>
          </a:p>
        </p:txBody>
      </p:sp>
      <p:sp>
        <p:nvSpPr>
          <p:cNvPr id="264" name="Google Shape;264;p30"/>
          <p:cNvSpPr txBox="1"/>
          <p:nvPr/>
        </p:nvSpPr>
        <p:spPr>
          <a:xfrm>
            <a:off x="4831900" y="1256925"/>
            <a:ext cx="4137900" cy="31755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In Kotlin, enum is a so-called soft keyword</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Enum constants use the same constructor and property declaration syntax as you saw earlier for regular classes. When you declare each enum constant, you need to provide the property values for that constant</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only place in the Kotlin syntax where you’re required to use semicolons</a:t>
            </a:r>
            <a:endParaRPr sz="1600">
              <a:solidFill>
                <a:srgbClr val="FFFFFF"/>
              </a:solidFill>
              <a:latin typeface="Lato"/>
              <a:ea typeface="Lato"/>
              <a:cs typeface="Lato"/>
              <a:sym typeface="Lato"/>
            </a:endParaRPr>
          </a:p>
          <a:p>
            <a:pPr indent="0" lvl="0" marL="457200" rtl="0" algn="l">
              <a:spcBef>
                <a:spcPts val="0"/>
              </a:spcBef>
              <a:spcAft>
                <a:spcPts val="0"/>
              </a:spcAft>
              <a:buNone/>
            </a:pPr>
            <a:r>
              <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sz="1600">
              <a:solidFill>
                <a:srgbClr val="FFFFFF"/>
              </a:solidFill>
              <a:latin typeface="Lato"/>
              <a:ea typeface="Lato"/>
              <a:cs typeface="Lato"/>
              <a:sym typeface="Lato"/>
            </a:endParaRPr>
          </a:p>
        </p:txBody>
      </p:sp>
      <p:grpSp>
        <p:nvGrpSpPr>
          <p:cNvPr id="265" name="Google Shape;265;p30"/>
          <p:cNvGrpSpPr/>
          <p:nvPr/>
        </p:nvGrpSpPr>
        <p:grpSpPr>
          <a:xfrm>
            <a:off x="303000" y="4594975"/>
            <a:ext cx="3208550" cy="344400"/>
            <a:chOff x="303000" y="4594975"/>
            <a:chExt cx="3208550" cy="344400"/>
          </a:xfrm>
        </p:grpSpPr>
        <p:pic>
          <p:nvPicPr>
            <p:cNvPr id="266" name="Google Shape;266;p30"/>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267" name="Google Shape;267;p30"/>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grpSp>
      <p:sp>
        <p:nvSpPr>
          <p:cNvPr id="268" name="Google Shape;268;p30"/>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269" name="Google Shape;269;p30"/>
          <p:cNvPicPr preferRelativeResize="0"/>
          <p:nvPr/>
        </p:nvPicPr>
        <p:blipFill>
          <a:blip r:embed="rId4">
            <a:alphaModFix/>
          </a:blip>
          <a:stretch>
            <a:fillRect/>
          </a:stretch>
        </p:blipFill>
        <p:spPr>
          <a:xfrm>
            <a:off x="173275" y="1743400"/>
            <a:ext cx="4256550" cy="165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173275" y="78410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Using “when” to deal with enum classes</a:t>
            </a:r>
            <a:endParaRPr sz="3400"/>
          </a:p>
          <a:p>
            <a:pPr indent="0" lvl="0" marL="0" rtl="0" algn="l">
              <a:spcBef>
                <a:spcPts val="0"/>
              </a:spcBef>
              <a:spcAft>
                <a:spcPts val="0"/>
              </a:spcAft>
              <a:buNone/>
            </a:pPr>
            <a:r>
              <a:t/>
            </a:r>
            <a:endParaRPr sz="3400"/>
          </a:p>
        </p:txBody>
      </p:sp>
      <p:sp>
        <p:nvSpPr>
          <p:cNvPr id="275" name="Google Shape;275;p31"/>
          <p:cNvSpPr txBox="1"/>
          <p:nvPr/>
        </p:nvSpPr>
        <p:spPr>
          <a:xfrm>
            <a:off x="4831900" y="1256925"/>
            <a:ext cx="4137900" cy="31755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Like if, when is an expression that returns a value</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a missing break is often a cause for bugs in Java code</a:t>
            </a:r>
            <a:endParaRPr sz="1600">
              <a:solidFill>
                <a:srgbClr val="FFFFFF"/>
              </a:solidFill>
              <a:latin typeface="Lato"/>
              <a:ea typeface="Lato"/>
              <a:cs typeface="Lato"/>
              <a:sym typeface="Lato"/>
            </a:endParaRPr>
          </a:p>
        </p:txBody>
      </p:sp>
      <p:grpSp>
        <p:nvGrpSpPr>
          <p:cNvPr id="276" name="Google Shape;276;p31"/>
          <p:cNvGrpSpPr/>
          <p:nvPr/>
        </p:nvGrpSpPr>
        <p:grpSpPr>
          <a:xfrm>
            <a:off x="303000" y="4594975"/>
            <a:ext cx="3208550" cy="344400"/>
            <a:chOff x="303000" y="4594975"/>
            <a:chExt cx="3208550" cy="344400"/>
          </a:xfrm>
        </p:grpSpPr>
        <p:pic>
          <p:nvPicPr>
            <p:cNvPr id="277" name="Google Shape;277;p31"/>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278" name="Google Shape;278;p31"/>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grpSp>
      <p:sp>
        <p:nvSpPr>
          <p:cNvPr id="279" name="Google Shape;279;p31"/>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280" name="Google Shape;280;p31"/>
          <p:cNvPicPr preferRelativeResize="0"/>
          <p:nvPr/>
        </p:nvPicPr>
        <p:blipFill>
          <a:blip r:embed="rId4">
            <a:alphaModFix/>
          </a:blip>
          <a:stretch>
            <a:fillRect/>
          </a:stretch>
        </p:blipFill>
        <p:spPr>
          <a:xfrm>
            <a:off x="114676" y="2540475"/>
            <a:ext cx="4360975" cy="114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Kotlin In Action</a:t>
            </a:r>
            <a:endParaRPr sz="2400"/>
          </a:p>
        </p:txBody>
      </p:sp>
      <p:sp>
        <p:nvSpPr>
          <p:cNvPr id="80" name="Google Shape;80;p14"/>
          <p:cNvSpPr txBox="1"/>
          <p:nvPr>
            <p:ph idx="4294967295" type="title"/>
          </p:nvPr>
        </p:nvSpPr>
        <p:spPr>
          <a:xfrm>
            <a:off x="535775" y="1480150"/>
            <a:ext cx="5197200" cy="260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Summary Kotlin in Action guides experienced Java developers from the language basics of Kotlin all the way through building applications to run on the JVM and Android devices.</a:t>
            </a:r>
            <a:endParaRPr b="0" sz="1800">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0"/>
              </a:spcAft>
              <a:buNone/>
            </a:pPr>
            <a:r>
              <a:rPr lang="en" sz="1400">
                <a:latin typeface="Lato"/>
                <a:ea typeface="Lato"/>
                <a:cs typeface="Lato"/>
                <a:sym typeface="Lato"/>
              </a:rPr>
              <a:t>Originally published:</a:t>
            </a:r>
            <a:r>
              <a:rPr b="0" lang="en" sz="1400">
                <a:latin typeface="Lato"/>
                <a:ea typeface="Lato"/>
                <a:cs typeface="Lato"/>
                <a:sym typeface="Lato"/>
              </a:rPr>
              <a:t> December 28, 2016</a:t>
            </a:r>
            <a:br>
              <a:rPr b="0" lang="en" sz="1400">
                <a:latin typeface="Lato"/>
                <a:ea typeface="Lato"/>
                <a:cs typeface="Lato"/>
                <a:sym typeface="Lato"/>
              </a:rPr>
            </a:br>
            <a:r>
              <a:rPr lang="en" sz="1400">
                <a:latin typeface="Lato"/>
                <a:ea typeface="Lato"/>
                <a:cs typeface="Lato"/>
                <a:sym typeface="Lato"/>
              </a:rPr>
              <a:t>Authors:</a:t>
            </a:r>
            <a:r>
              <a:rPr b="0" lang="en" sz="1400">
                <a:latin typeface="Lato"/>
                <a:ea typeface="Lato"/>
                <a:cs typeface="Lato"/>
                <a:sym typeface="Lato"/>
              </a:rPr>
              <a:t> Dmitry Jemerov, Svetlana Isakova</a:t>
            </a:r>
            <a:endParaRPr b="0" sz="14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6538075" y="1854488"/>
            <a:ext cx="1840575" cy="2318825"/>
          </a:xfrm>
          <a:prstGeom prst="rect">
            <a:avLst/>
          </a:prstGeom>
          <a:noFill/>
          <a:ln>
            <a:noFill/>
          </a:ln>
        </p:spPr>
      </p:pic>
      <p:grpSp>
        <p:nvGrpSpPr>
          <p:cNvPr id="82" name="Google Shape;82;p14"/>
          <p:cNvGrpSpPr/>
          <p:nvPr/>
        </p:nvGrpSpPr>
        <p:grpSpPr>
          <a:xfrm>
            <a:off x="303000" y="4594975"/>
            <a:ext cx="3208550" cy="344400"/>
            <a:chOff x="303000" y="4594975"/>
            <a:chExt cx="3208550" cy="344400"/>
          </a:xfrm>
        </p:grpSpPr>
        <p:pic>
          <p:nvPicPr>
            <p:cNvPr id="83" name="Google Shape;83;p14"/>
            <p:cNvPicPr preferRelativeResize="0"/>
            <p:nvPr/>
          </p:nvPicPr>
          <p:blipFill>
            <a:blip r:embed="rId4">
              <a:alphaModFix/>
            </a:blip>
            <a:stretch>
              <a:fillRect/>
            </a:stretch>
          </p:blipFill>
          <p:spPr>
            <a:xfrm>
              <a:off x="303000" y="4634100"/>
              <a:ext cx="266150" cy="266150"/>
            </a:xfrm>
            <a:prstGeom prst="rect">
              <a:avLst/>
            </a:prstGeom>
            <a:noFill/>
            <a:ln>
              <a:noFill/>
            </a:ln>
          </p:spPr>
        </p:pic>
        <p:sp>
          <p:nvSpPr>
            <p:cNvPr id="84" name="Google Shape;84;p14"/>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173275" y="78410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Using “when” with arbitrary objects</a:t>
            </a:r>
            <a:endParaRPr sz="3400"/>
          </a:p>
          <a:p>
            <a:pPr indent="0" lvl="0" marL="0" rtl="0" algn="l">
              <a:spcBef>
                <a:spcPts val="0"/>
              </a:spcBef>
              <a:spcAft>
                <a:spcPts val="0"/>
              </a:spcAft>
              <a:buNone/>
            </a:pPr>
            <a:r>
              <a:t/>
            </a:r>
            <a:endParaRPr sz="3400"/>
          </a:p>
        </p:txBody>
      </p:sp>
      <p:sp>
        <p:nvSpPr>
          <p:cNvPr id="286" name="Google Shape;286;p32"/>
          <p:cNvSpPr txBox="1"/>
          <p:nvPr/>
        </p:nvSpPr>
        <p:spPr>
          <a:xfrm>
            <a:off x="4831900" y="1256925"/>
            <a:ext cx="4137900" cy="31755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Unlike switch, which requires you to use constants (enum constants, strings, or number literals) as branch conditions, when allows any objects.</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The Kotlin standard library contains a function setOf that creates a Set containing the objects specified as its arguments</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it means either c1 is RED and c2 is YELLOW, or vice versa</a:t>
            </a:r>
            <a:endParaRPr sz="1600">
              <a:solidFill>
                <a:srgbClr val="FFFFFF"/>
              </a:solidFill>
              <a:latin typeface="Lato"/>
              <a:ea typeface="Lato"/>
              <a:cs typeface="Lato"/>
              <a:sym typeface="Lato"/>
            </a:endParaRPr>
          </a:p>
        </p:txBody>
      </p:sp>
      <p:grpSp>
        <p:nvGrpSpPr>
          <p:cNvPr id="287" name="Google Shape;287;p32"/>
          <p:cNvGrpSpPr/>
          <p:nvPr/>
        </p:nvGrpSpPr>
        <p:grpSpPr>
          <a:xfrm>
            <a:off x="303000" y="4594975"/>
            <a:ext cx="3208550" cy="344400"/>
            <a:chOff x="303000" y="4594975"/>
            <a:chExt cx="3208550" cy="344400"/>
          </a:xfrm>
        </p:grpSpPr>
        <p:pic>
          <p:nvPicPr>
            <p:cNvPr id="288" name="Google Shape;288;p32"/>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289" name="Google Shape;289;p32"/>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grpSp>
      <p:sp>
        <p:nvSpPr>
          <p:cNvPr id="290" name="Google Shape;290;p32"/>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291" name="Google Shape;291;p32"/>
          <p:cNvPicPr preferRelativeResize="0"/>
          <p:nvPr/>
        </p:nvPicPr>
        <p:blipFill>
          <a:blip r:embed="rId4">
            <a:alphaModFix/>
          </a:blip>
          <a:stretch>
            <a:fillRect/>
          </a:stretch>
        </p:blipFill>
        <p:spPr>
          <a:xfrm>
            <a:off x="303000" y="2315377"/>
            <a:ext cx="4045200" cy="1492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3"/>
          <p:cNvSpPr txBox="1"/>
          <p:nvPr>
            <p:ph type="title"/>
          </p:nvPr>
        </p:nvSpPr>
        <p:spPr>
          <a:xfrm>
            <a:off x="303000" y="550625"/>
            <a:ext cx="42591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Using “when” without an argument</a:t>
            </a:r>
            <a:endParaRPr sz="3000"/>
          </a:p>
          <a:p>
            <a:pPr indent="0" lvl="0" marL="0" rtl="0" algn="l">
              <a:spcBef>
                <a:spcPts val="0"/>
              </a:spcBef>
              <a:spcAft>
                <a:spcPts val="0"/>
              </a:spcAft>
              <a:buNone/>
            </a:pPr>
            <a:r>
              <a:t/>
            </a:r>
            <a:endParaRPr sz="3400"/>
          </a:p>
          <a:p>
            <a:pPr indent="0" lvl="0" marL="0" rtl="0" algn="l">
              <a:spcBef>
                <a:spcPts val="0"/>
              </a:spcBef>
              <a:spcAft>
                <a:spcPts val="0"/>
              </a:spcAft>
              <a:buNone/>
            </a:pPr>
            <a:r>
              <a:t/>
            </a:r>
            <a:endParaRPr sz="3400"/>
          </a:p>
        </p:txBody>
      </p:sp>
      <p:sp>
        <p:nvSpPr>
          <p:cNvPr id="297" name="Google Shape;297;p33"/>
          <p:cNvSpPr txBox="1"/>
          <p:nvPr/>
        </p:nvSpPr>
        <p:spPr>
          <a:xfrm>
            <a:off x="4831900" y="1028325"/>
            <a:ext cx="4137900" cy="31755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Normally this isn’t an issue, but if the function is called often, it’s worth rewriting the code in a different way to avoid creating garbage. You can do it by using the when expression without an argument. The code is less readable, but that’s the price you often have to pay to achieve better performance</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If no argument is supplied for the when expression, the branch condition is any Boolean expression.</a:t>
            </a:r>
            <a:endParaRPr sz="1600">
              <a:solidFill>
                <a:srgbClr val="FFFFFF"/>
              </a:solidFill>
              <a:latin typeface="Lato"/>
              <a:ea typeface="Lato"/>
              <a:cs typeface="Lato"/>
              <a:sym typeface="Lato"/>
            </a:endParaRPr>
          </a:p>
          <a:p>
            <a:pPr indent="0" lvl="0" marL="457200" rtl="0" algn="l">
              <a:spcBef>
                <a:spcPts val="0"/>
              </a:spcBef>
              <a:spcAft>
                <a:spcPts val="0"/>
              </a:spcAft>
              <a:buNone/>
            </a:pPr>
            <a:r>
              <a:t/>
            </a:r>
            <a:endParaRPr sz="1600">
              <a:solidFill>
                <a:srgbClr val="FFFFFF"/>
              </a:solidFill>
              <a:latin typeface="Lato"/>
              <a:ea typeface="Lato"/>
              <a:cs typeface="Lato"/>
              <a:sym typeface="Lato"/>
            </a:endParaRPr>
          </a:p>
        </p:txBody>
      </p:sp>
      <p:grpSp>
        <p:nvGrpSpPr>
          <p:cNvPr id="298" name="Google Shape;298;p33"/>
          <p:cNvGrpSpPr/>
          <p:nvPr/>
        </p:nvGrpSpPr>
        <p:grpSpPr>
          <a:xfrm>
            <a:off x="303000" y="4594975"/>
            <a:ext cx="3208550" cy="344400"/>
            <a:chOff x="303000" y="4594975"/>
            <a:chExt cx="3208550" cy="344400"/>
          </a:xfrm>
        </p:grpSpPr>
        <p:pic>
          <p:nvPicPr>
            <p:cNvPr id="299" name="Google Shape;299;p33"/>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300" name="Google Shape;300;p33"/>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grpSp>
      <p:pic>
        <p:nvPicPr>
          <p:cNvPr id="301" name="Google Shape;301;p33"/>
          <p:cNvPicPr preferRelativeResize="0"/>
          <p:nvPr/>
        </p:nvPicPr>
        <p:blipFill>
          <a:blip r:embed="rId4">
            <a:alphaModFix/>
          </a:blip>
          <a:stretch>
            <a:fillRect/>
          </a:stretch>
        </p:blipFill>
        <p:spPr>
          <a:xfrm>
            <a:off x="450100" y="1419475"/>
            <a:ext cx="3574768" cy="3175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4"/>
          <p:cNvSpPr txBox="1"/>
          <p:nvPr>
            <p:ph type="title"/>
          </p:nvPr>
        </p:nvSpPr>
        <p:spPr>
          <a:xfrm>
            <a:off x="303000" y="749100"/>
            <a:ext cx="42591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Smart Casts:</a:t>
            </a:r>
            <a:endParaRPr sz="3000"/>
          </a:p>
          <a:p>
            <a:pPr indent="0" lvl="0" marL="0" rtl="0" algn="l">
              <a:spcBef>
                <a:spcPts val="0"/>
              </a:spcBef>
              <a:spcAft>
                <a:spcPts val="0"/>
              </a:spcAft>
              <a:buNone/>
            </a:pPr>
            <a:r>
              <a:rPr lang="en" sz="1800"/>
              <a:t>combining type checks and casts</a:t>
            </a:r>
            <a:endParaRPr sz="1800"/>
          </a:p>
          <a:p>
            <a:pPr indent="0" lvl="0" marL="0" rtl="0" algn="l">
              <a:spcBef>
                <a:spcPts val="0"/>
              </a:spcBef>
              <a:spcAft>
                <a:spcPts val="0"/>
              </a:spcAft>
              <a:buNone/>
            </a:pPr>
            <a:r>
              <a:t/>
            </a:r>
            <a:endParaRPr sz="3000"/>
          </a:p>
          <a:p>
            <a:pPr indent="0" lvl="0" marL="0" rtl="0" algn="l">
              <a:spcBef>
                <a:spcPts val="0"/>
              </a:spcBef>
              <a:spcAft>
                <a:spcPts val="0"/>
              </a:spcAft>
              <a:buNone/>
            </a:pPr>
            <a:r>
              <a:t/>
            </a:r>
            <a:endParaRPr sz="3400"/>
          </a:p>
          <a:p>
            <a:pPr indent="0" lvl="0" marL="0" rtl="0" algn="l">
              <a:spcBef>
                <a:spcPts val="0"/>
              </a:spcBef>
              <a:spcAft>
                <a:spcPts val="0"/>
              </a:spcAft>
              <a:buNone/>
            </a:pPr>
            <a:r>
              <a:t/>
            </a:r>
            <a:endParaRPr sz="3400"/>
          </a:p>
        </p:txBody>
      </p:sp>
      <p:sp>
        <p:nvSpPr>
          <p:cNvPr id="307" name="Google Shape;307;p34"/>
          <p:cNvSpPr txBox="1"/>
          <p:nvPr/>
        </p:nvSpPr>
        <p:spPr>
          <a:xfrm>
            <a:off x="4831900" y="1028325"/>
            <a:ext cx="4137900" cy="31755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First block : This explicit cast to Num is redundant.</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Second block : The variable e is smart-cast.</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In Kotlin, the compiler does this job for you. If you check the variable for a certain type, you don’t need to cast it afterward; you can use it as having the type you checked for</a:t>
            </a:r>
            <a:endParaRPr sz="1600">
              <a:solidFill>
                <a:srgbClr val="FFFFFF"/>
              </a:solidFill>
              <a:latin typeface="Lato"/>
              <a:ea typeface="Lato"/>
              <a:cs typeface="Lato"/>
              <a:sym typeface="Lato"/>
            </a:endParaRPr>
          </a:p>
          <a:p>
            <a:pPr indent="0" lvl="0" marL="457200" rtl="0" algn="l">
              <a:spcBef>
                <a:spcPts val="0"/>
              </a:spcBef>
              <a:spcAft>
                <a:spcPts val="0"/>
              </a:spcAft>
              <a:buNone/>
            </a:pPr>
            <a:r>
              <a:t/>
            </a:r>
            <a:endParaRPr sz="1600">
              <a:solidFill>
                <a:srgbClr val="FFFFFF"/>
              </a:solidFill>
              <a:latin typeface="Lato"/>
              <a:ea typeface="Lato"/>
              <a:cs typeface="Lato"/>
              <a:sym typeface="Lato"/>
            </a:endParaRPr>
          </a:p>
        </p:txBody>
      </p:sp>
      <p:grpSp>
        <p:nvGrpSpPr>
          <p:cNvPr id="308" name="Google Shape;308;p34"/>
          <p:cNvGrpSpPr/>
          <p:nvPr/>
        </p:nvGrpSpPr>
        <p:grpSpPr>
          <a:xfrm>
            <a:off x="303000" y="4594975"/>
            <a:ext cx="3208550" cy="344400"/>
            <a:chOff x="303000" y="4594975"/>
            <a:chExt cx="3208550" cy="344400"/>
          </a:xfrm>
        </p:grpSpPr>
        <p:pic>
          <p:nvPicPr>
            <p:cNvPr id="309" name="Google Shape;309;p34"/>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310" name="Google Shape;310;p34"/>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grpSp>
      <p:pic>
        <p:nvPicPr>
          <p:cNvPr id="311" name="Google Shape;311;p34"/>
          <p:cNvPicPr preferRelativeResize="0"/>
          <p:nvPr/>
        </p:nvPicPr>
        <p:blipFill>
          <a:blip r:embed="rId4">
            <a:alphaModFix/>
          </a:blip>
          <a:stretch>
            <a:fillRect/>
          </a:stretch>
        </p:blipFill>
        <p:spPr>
          <a:xfrm>
            <a:off x="152400" y="1216264"/>
            <a:ext cx="4259100" cy="322631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Smart Casts (Cont.)</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grpSp>
        <p:nvGrpSpPr>
          <p:cNvPr id="317" name="Google Shape;317;p35"/>
          <p:cNvGrpSpPr/>
          <p:nvPr/>
        </p:nvGrpSpPr>
        <p:grpSpPr>
          <a:xfrm>
            <a:off x="303000" y="4594975"/>
            <a:ext cx="3208550" cy="344400"/>
            <a:chOff x="303000" y="4594975"/>
            <a:chExt cx="3208550" cy="344400"/>
          </a:xfrm>
        </p:grpSpPr>
        <p:pic>
          <p:nvPicPr>
            <p:cNvPr id="318" name="Google Shape;318;p35"/>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319" name="Google Shape;319;p35"/>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grpSp>
        <p:nvGrpSpPr>
          <p:cNvPr id="320" name="Google Shape;320;p35"/>
          <p:cNvGrpSpPr/>
          <p:nvPr/>
        </p:nvGrpSpPr>
        <p:grpSpPr>
          <a:xfrm>
            <a:off x="6781388" y="2464035"/>
            <a:ext cx="2212050" cy="2537076"/>
            <a:chOff x="6803275" y="395363"/>
            <a:chExt cx="2212050" cy="2537076"/>
          </a:xfrm>
        </p:grpSpPr>
        <p:pic>
          <p:nvPicPr>
            <p:cNvPr id="321" name="Google Shape;321;p35"/>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322" name="Google Shape;322;p35"/>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323" name="Google Shape;323;p35"/>
            <p:cNvSpPr txBox="1"/>
            <p:nvPr/>
          </p:nvSpPr>
          <p:spPr>
            <a:xfrm>
              <a:off x="6944800" y="830343"/>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INTELLIJ IDEA 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100">
                  <a:solidFill>
                    <a:schemeClr val="dk2"/>
                  </a:solidFill>
                </a:rPr>
                <a:t>The IDE highlights smart casts with a background color.</a:t>
              </a:r>
              <a:endParaRPr sz="1100">
                <a:solidFill>
                  <a:schemeClr val="dk2"/>
                </a:solidFill>
              </a:endParaRPr>
            </a:p>
            <a:p>
              <a:pPr indent="0" lvl="0" marL="0" rtl="0" algn="l">
                <a:spcBef>
                  <a:spcPts val="800"/>
                </a:spcBef>
                <a:spcAft>
                  <a:spcPts val="0"/>
                </a:spcAft>
                <a:buClr>
                  <a:schemeClr val="dk2"/>
                </a:buClr>
                <a:buSzPts val="1100"/>
                <a:buFont typeface="Arial"/>
                <a:buNone/>
              </a:pPr>
              <a:r>
                <a:t/>
              </a:r>
              <a:endParaRPr sz="1100">
                <a:solidFill>
                  <a:schemeClr val="dk2"/>
                </a:solidFill>
              </a:endParaRPr>
            </a:p>
            <a:p>
              <a:pPr indent="0" lvl="0" marL="0" rtl="0" algn="l">
                <a:spcBef>
                  <a:spcPts val="800"/>
                </a:spcBef>
                <a:spcAft>
                  <a:spcPts val="800"/>
                </a:spcAft>
                <a:buNone/>
              </a:pPr>
              <a:r>
                <a:t/>
              </a:r>
              <a:endParaRPr sz="1200">
                <a:solidFill>
                  <a:schemeClr val="dk2"/>
                </a:solidFill>
                <a:latin typeface="Raleway"/>
                <a:ea typeface="Raleway"/>
                <a:cs typeface="Raleway"/>
                <a:sym typeface="Raleway"/>
              </a:endParaRPr>
            </a:p>
          </p:txBody>
        </p:sp>
      </p:grpSp>
      <p:sp>
        <p:nvSpPr>
          <p:cNvPr id="324" name="Google Shape;324;p35"/>
          <p:cNvSpPr txBox="1"/>
          <p:nvPr/>
        </p:nvSpPr>
        <p:spPr>
          <a:xfrm>
            <a:off x="382350" y="1840950"/>
            <a:ext cx="6157200" cy="14616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Clr>
                <a:schemeClr val="dk2"/>
              </a:buClr>
              <a:buSzPts val="1100"/>
              <a:buFont typeface="Arial"/>
              <a:buNone/>
            </a:pPr>
            <a:r>
              <a:rPr lang="en" sz="1600">
                <a:solidFill>
                  <a:srgbClr val="FFFFFF"/>
                </a:solidFill>
                <a:latin typeface="Raleway"/>
                <a:ea typeface="Raleway"/>
                <a:cs typeface="Raleway"/>
                <a:sym typeface="Raleway"/>
              </a:rPr>
              <a:t>When you’re using a smart cast with a property of a class, as in this example, the property has to be a </a:t>
            </a:r>
            <a:r>
              <a:rPr lang="en" sz="1600">
                <a:solidFill>
                  <a:schemeClr val="accent5"/>
                </a:solidFill>
                <a:latin typeface="Raleway"/>
                <a:ea typeface="Raleway"/>
                <a:cs typeface="Raleway"/>
                <a:sym typeface="Raleway"/>
              </a:rPr>
              <a:t>val </a:t>
            </a:r>
            <a:r>
              <a:rPr lang="en" sz="1600">
                <a:solidFill>
                  <a:srgbClr val="FFFFFF"/>
                </a:solidFill>
                <a:latin typeface="Raleway"/>
                <a:ea typeface="Raleway"/>
                <a:cs typeface="Raleway"/>
                <a:sym typeface="Raleway"/>
              </a:rPr>
              <a:t>and it </a:t>
            </a:r>
            <a:r>
              <a:rPr lang="en" sz="1600">
                <a:solidFill>
                  <a:schemeClr val="accent5"/>
                </a:solidFill>
                <a:latin typeface="Raleway"/>
                <a:ea typeface="Raleway"/>
                <a:cs typeface="Raleway"/>
                <a:sym typeface="Raleway"/>
              </a:rPr>
              <a:t>can’t have a custom accessor</a:t>
            </a:r>
            <a:r>
              <a:rPr lang="en" sz="1600">
                <a:solidFill>
                  <a:srgbClr val="FFFFFF"/>
                </a:solidFill>
                <a:latin typeface="Raleway"/>
                <a:ea typeface="Raleway"/>
                <a:cs typeface="Raleway"/>
                <a:sym typeface="Raleway"/>
              </a:rPr>
              <a:t>. Otherwise, it would not be possible to verify that every access to the property would return the same value. An explicit cast to the specific type is expressed via the </a:t>
            </a:r>
            <a:r>
              <a:rPr b="1" lang="en" sz="1600">
                <a:solidFill>
                  <a:schemeClr val="accent5"/>
                </a:solidFill>
                <a:latin typeface="Raleway"/>
                <a:ea typeface="Raleway"/>
                <a:cs typeface="Raleway"/>
                <a:sym typeface="Raleway"/>
              </a:rPr>
              <a:t>as</a:t>
            </a:r>
            <a:r>
              <a:rPr lang="en" sz="1600">
                <a:solidFill>
                  <a:srgbClr val="FFFFFF"/>
                </a:solidFill>
                <a:latin typeface="Raleway"/>
                <a:ea typeface="Raleway"/>
                <a:cs typeface="Raleway"/>
                <a:sym typeface="Raleway"/>
              </a:rPr>
              <a:t> keyword</a:t>
            </a:r>
            <a:endParaRPr sz="1600">
              <a:solidFill>
                <a:srgbClr val="FFFFFF"/>
              </a:solidFill>
              <a:latin typeface="Raleway"/>
              <a:ea typeface="Raleway"/>
              <a:cs typeface="Raleway"/>
              <a:sym typeface="Raleway"/>
            </a:endParaRPr>
          </a:p>
          <a:p>
            <a:pPr indent="457200" lvl="0" marL="0" rtl="0" algn="just">
              <a:spcBef>
                <a:spcPts val="0"/>
              </a:spcBef>
              <a:spcAft>
                <a:spcPts val="0"/>
              </a:spcAft>
              <a:buClr>
                <a:schemeClr val="dk2"/>
              </a:buClr>
              <a:buSzPts val="1100"/>
              <a:buFont typeface="Arial"/>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a:p>
        </p:txBody>
      </p:sp>
      <p:pic>
        <p:nvPicPr>
          <p:cNvPr id="325" name="Google Shape;325;p35"/>
          <p:cNvPicPr preferRelativeResize="0"/>
          <p:nvPr/>
        </p:nvPicPr>
        <p:blipFill>
          <a:blip r:embed="rId6">
            <a:alphaModFix/>
          </a:blip>
          <a:stretch>
            <a:fillRect/>
          </a:stretch>
        </p:blipFill>
        <p:spPr>
          <a:xfrm>
            <a:off x="6931400" y="4035225"/>
            <a:ext cx="1912049" cy="512425"/>
          </a:xfrm>
          <a:prstGeom prst="rect">
            <a:avLst/>
          </a:prstGeom>
          <a:noFill/>
          <a:ln>
            <a:noFill/>
          </a:ln>
        </p:spPr>
      </p:pic>
      <p:sp>
        <p:nvSpPr>
          <p:cNvPr id="326" name="Google Shape;326;p35"/>
          <p:cNvSpPr txBox="1"/>
          <p:nvPr/>
        </p:nvSpPr>
        <p:spPr>
          <a:xfrm>
            <a:off x="379350" y="3858575"/>
            <a:ext cx="6157200" cy="4416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val n = e as Num</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152400" y="286025"/>
            <a:ext cx="42591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Refactoring:</a:t>
            </a:r>
            <a:endParaRPr sz="3000"/>
          </a:p>
          <a:p>
            <a:pPr indent="0" lvl="0" marL="0" rtl="0" algn="l">
              <a:spcBef>
                <a:spcPts val="0"/>
              </a:spcBef>
              <a:spcAft>
                <a:spcPts val="0"/>
              </a:spcAft>
              <a:buNone/>
            </a:pPr>
            <a:r>
              <a:rPr lang="en" sz="1800"/>
              <a:t> replacing “if” with “when”</a:t>
            </a:r>
            <a:endParaRPr sz="1800"/>
          </a:p>
          <a:p>
            <a:pPr indent="0" lvl="0" marL="0" rtl="0" algn="l">
              <a:spcBef>
                <a:spcPts val="0"/>
              </a:spcBef>
              <a:spcAft>
                <a:spcPts val="0"/>
              </a:spcAft>
              <a:buNone/>
            </a:pPr>
            <a:r>
              <a:t/>
            </a:r>
            <a:endParaRPr sz="3000"/>
          </a:p>
        </p:txBody>
      </p:sp>
      <p:sp>
        <p:nvSpPr>
          <p:cNvPr id="332" name="Google Shape;332;p36"/>
          <p:cNvSpPr txBox="1"/>
          <p:nvPr/>
        </p:nvSpPr>
        <p:spPr>
          <a:xfrm>
            <a:off x="4831900" y="1028325"/>
            <a:ext cx="4137900" cy="31755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The when expression isn’t restricted to checking values for equality, which is what you saw earlier check the type of the when</a:t>
            </a:r>
            <a:endParaRPr sz="1600">
              <a:solidFill>
                <a:srgbClr val="FFFFFF"/>
              </a:solidFill>
              <a:latin typeface="Lato"/>
              <a:ea typeface="Lato"/>
              <a:cs typeface="Lato"/>
              <a:sym typeface="Lato"/>
            </a:endParaRPr>
          </a:p>
          <a:p>
            <a:pPr indent="0" lvl="0" marL="457200" rtl="0" algn="l">
              <a:spcBef>
                <a:spcPts val="0"/>
              </a:spcBef>
              <a:spcAft>
                <a:spcPts val="0"/>
              </a:spcAft>
              <a:buNone/>
            </a:pPr>
            <a:r>
              <a:t/>
            </a:r>
            <a:endParaRPr sz="1600">
              <a:solidFill>
                <a:srgbClr val="FFFFFF"/>
              </a:solidFill>
              <a:latin typeface="Lato"/>
              <a:ea typeface="Lato"/>
              <a:cs typeface="Lato"/>
              <a:sym typeface="Lato"/>
            </a:endParaRPr>
          </a:p>
        </p:txBody>
      </p:sp>
      <p:grpSp>
        <p:nvGrpSpPr>
          <p:cNvPr id="333" name="Google Shape;333;p36"/>
          <p:cNvGrpSpPr/>
          <p:nvPr/>
        </p:nvGrpSpPr>
        <p:grpSpPr>
          <a:xfrm>
            <a:off x="303000" y="4594975"/>
            <a:ext cx="3208550" cy="344400"/>
            <a:chOff x="303000" y="4594975"/>
            <a:chExt cx="3208550" cy="344400"/>
          </a:xfrm>
        </p:grpSpPr>
        <p:pic>
          <p:nvPicPr>
            <p:cNvPr id="334" name="Google Shape;334;p36"/>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335" name="Google Shape;335;p36"/>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grpSp>
      <p:pic>
        <p:nvPicPr>
          <p:cNvPr id="336" name="Google Shape;336;p36"/>
          <p:cNvPicPr preferRelativeResize="0"/>
          <p:nvPr/>
        </p:nvPicPr>
        <p:blipFill>
          <a:blip r:embed="rId4">
            <a:alphaModFix/>
          </a:blip>
          <a:stretch>
            <a:fillRect/>
          </a:stretch>
        </p:blipFill>
        <p:spPr>
          <a:xfrm>
            <a:off x="69076" y="1999315"/>
            <a:ext cx="4425751" cy="168876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152400" y="286025"/>
            <a:ext cx="42591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Blocks as branches of “if” and “when”</a:t>
            </a:r>
            <a:endParaRPr sz="3000"/>
          </a:p>
          <a:p>
            <a:pPr indent="0" lvl="0" marL="0" rtl="0" algn="l">
              <a:spcBef>
                <a:spcPts val="0"/>
              </a:spcBef>
              <a:spcAft>
                <a:spcPts val="0"/>
              </a:spcAft>
              <a:buNone/>
            </a:pPr>
            <a:r>
              <a:t/>
            </a:r>
            <a:endParaRPr sz="3000"/>
          </a:p>
        </p:txBody>
      </p:sp>
      <p:sp>
        <p:nvSpPr>
          <p:cNvPr id="342" name="Google Shape;342;p37"/>
          <p:cNvSpPr txBox="1"/>
          <p:nvPr/>
        </p:nvSpPr>
        <p:spPr>
          <a:xfrm>
            <a:off x="4831900" y="1028325"/>
            <a:ext cx="4137900" cy="31755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the last expression in the block is the result</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The rule “the last expression in a block is the result” holds in all cases where a block can be used and a result is expected</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this rule doesn’t hold for regular functions</a:t>
            </a:r>
            <a:endParaRPr sz="1600">
              <a:solidFill>
                <a:srgbClr val="FFFFFF"/>
              </a:solidFill>
              <a:latin typeface="Lato"/>
              <a:ea typeface="Lato"/>
              <a:cs typeface="Lato"/>
              <a:sym typeface="Lato"/>
            </a:endParaRPr>
          </a:p>
        </p:txBody>
      </p:sp>
      <p:grpSp>
        <p:nvGrpSpPr>
          <p:cNvPr id="343" name="Google Shape;343;p37"/>
          <p:cNvGrpSpPr/>
          <p:nvPr/>
        </p:nvGrpSpPr>
        <p:grpSpPr>
          <a:xfrm>
            <a:off x="303000" y="4594975"/>
            <a:ext cx="3208550" cy="344400"/>
            <a:chOff x="303000" y="4594975"/>
            <a:chExt cx="3208550" cy="344400"/>
          </a:xfrm>
        </p:grpSpPr>
        <p:pic>
          <p:nvPicPr>
            <p:cNvPr id="344" name="Google Shape;344;p37"/>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345" name="Google Shape;345;p37"/>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grpSp>
      <p:pic>
        <p:nvPicPr>
          <p:cNvPr id="346" name="Google Shape;346;p37"/>
          <p:cNvPicPr preferRelativeResize="0"/>
          <p:nvPr/>
        </p:nvPicPr>
        <p:blipFill>
          <a:blip r:embed="rId4">
            <a:alphaModFix/>
          </a:blip>
          <a:stretch>
            <a:fillRect/>
          </a:stretch>
        </p:blipFill>
        <p:spPr>
          <a:xfrm>
            <a:off x="152400" y="1535272"/>
            <a:ext cx="4259100" cy="290730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8"/>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Iterating over things:</a:t>
            </a:r>
            <a:endParaRPr sz="3600">
              <a:solidFill>
                <a:schemeClr val="accent5"/>
              </a:solidFill>
            </a:endParaRPr>
          </a:p>
          <a:p>
            <a:pPr indent="0" lvl="0" marL="0" rtl="0" algn="l">
              <a:spcBef>
                <a:spcPts val="1000"/>
              </a:spcBef>
              <a:spcAft>
                <a:spcPts val="0"/>
              </a:spcAft>
              <a:buClr>
                <a:schemeClr val="dk2"/>
              </a:buClr>
              <a:buSzPts val="1100"/>
              <a:buFont typeface="Arial"/>
              <a:buNone/>
            </a:pPr>
            <a:r>
              <a:rPr lang="en" sz="2400">
                <a:solidFill>
                  <a:schemeClr val="accent5"/>
                </a:solidFill>
              </a:rPr>
              <a:t> “while” and “for” loops</a:t>
            </a:r>
            <a:endParaRPr sz="2400">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grpSp>
        <p:nvGrpSpPr>
          <p:cNvPr id="352" name="Google Shape;352;p38"/>
          <p:cNvGrpSpPr/>
          <p:nvPr/>
        </p:nvGrpSpPr>
        <p:grpSpPr>
          <a:xfrm>
            <a:off x="303000" y="4594975"/>
            <a:ext cx="3208550" cy="344400"/>
            <a:chOff x="303000" y="4594975"/>
            <a:chExt cx="3208550" cy="344400"/>
          </a:xfrm>
        </p:grpSpPr>
        <p:pic>
          <p:nvPicPr>
            <p:cNvPr id="353" name="Google Shape;353;p38"/>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354" name="Google Shape;354;p38"/>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sp>
        <p:nvSpPr>
          <p:cNvPr id="355" name="Google Shape;355;p38"/>
          <p:cNvSpPr txBox="1"/>
          <p:nvPr/>
        </p:nvSpPr>
        <p:spPr>
          <a:xfrm>
            <a:off x="445525" y="2651325"/>
            <a:ext cx="6157200" cy="1793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aleway"/>
              <a:buChar char="●"/>
            </a:pPr>
            <a:r>
              <a:rPr lang="en" sz="1600">
                <a:solidFill>
                  <a:srgbClr val="FFFFFF"/>
                </a:solidFill>
                <a:latin typeface="Raleway"/>
                <a:ea typeface="Raleway"/>
                <a:cs typeface="Raleway"/>
                <a:sym typeface="Raleway"/>
              </a:rPr>
              <a:t>Kotlin has while and do-while loops, and their syntax doesn’t differ from the corresponding loops in Java</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p:txBody>
      </p:sp>
      <p:sp>
        <p:nvSpPr>
          <p:cNvPr id="356" name="Google Shape;356;p38"/>
          <p:cNvSpPr txBox="1"/>
          <p:nvPr/>
        </p:nvSpPr>
        <p:spPr>
          <a:xfrm>
            <a:off x="445525" y="2055875"/>
            <a:ext cx="8220600" cy="4416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for &lt;item&gt; in &lt;elements</a:t>
            </a:r>
            <a:r>
              <a:rPr lang="en" sz="1600">
                <a:solidFill>
                  <a:srgbClr val="FFFFFF"/>
                </a:solidFill>
                <a:latin typeface="Source Code Pro"/>
                <a:ea typeface="Source Code Pro"/>
                <a:cs typeface="Source Code Pro"/>
                <a:sym typeface="Source Code Pro"/>
              </a:rPr>
              <a:t>&gt;</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9"/>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Iterating over numbers:</a:t>
            </a:r>
            <a:endParaRPr sz="3600">
              <a:solidFill>
                <a:schemeClr val="accent5"/>
              </a:solidFill>
            </a:endParaRPr>
          </a:p>
          <a:p>
            <a:pPr indent="0" lvl="0" marL="0" rtl="0" algn="l">
              <a:spcBef>
                <a:spcPts val="1000"/>
              </a:spcBef>
              <a:spcAft>
                <a:spcPts val="0"/>
              </a:spcAft>
              <a:buNone/>
            </a:pPr>
            <a:r>
              <a:rPr lang="en" sz="2400">
                <a:solidFill>
                  <a:schemeClr val="accent5"/>
                </a:solidFill>
              </a:rPr>
              <a:t>ranges and progressions</a:t>
            </a:r>
            <a:endParaRPr sz="2400">
              <a:solidFill>
                <a:schemeClr val="accent5"/>
              </a:solidFill>
            </a:endParaRPr>
          </a:p>
          <a:p>
            <a:pPr indent="0" lvl="0" marL="0" rtl="0" algn="l">
              <a:spcBef>
                <a:spcPts val="1000"/>
              </a:spcBef>
              <a:spcAft>
                <a:spcPts val="0"/>
              </a:spcAft>
              <a:buNone/>
            </a:pPr>
            <a:r>
              <a:t/>
            </a:r>
            <a:endParaRPr sz="2400">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grpSp>
        <p:nvGrpSpPr>
          <p:cNvPr id="362" name="Google Shape;362;p39"/>
          <p:cNvGrpSpPr/>
          <p:nvPr/>
        </p:nvGrpSpPr>
        <p:grpSpPr>
          <a:xfrm>
            <a:off x="303000" y="4594975"/>
            <a:ext cx="3208550" cy="344400"/>
            <a:chOff x="303000" y="4594975"/>
            <a:chExt cx="3208550" cy="344400"/>
          </a:xfrm>
        </p:grpSpPr>
        <p:pic>
          <p:nvPicPr>
            <p:cNvPr id="363" name="Google Shape;363;p39"/>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364" name="Google Shape;364;p39"/>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sp>
        <p:nvSpPr>
          <p:cNvPr id="365" name="Google Shape;365;p39"/>
          <p:cNvSpPr txBox="1"/>
          <p:nvPr/>
        </p:nvSpPr>
        <p:spPr>
          <a:xfrm>
            <a:off x="445525" y="2651325"/>
            <a:ext cx="8336400" cy="1793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aleway"/>
              <a:buChar char="●"/>
            </a:pPr>
            <a:r>
              <a:rPr lang="en" sz="1600">
                <a:solidFill>
                  <a:srgbClr val="FFFFFF"/>
                </a:solidFill>
                <a:latin typeface="Raleway"/>
                <a:ea typeface="Raleway"/>
                <a:cs typeface="Raleway"/>
                <a:sym typeface="Raleway"/>
              </a:rPr>
              <a:t>Note that ranges in Kotlin are </a:t>
            </a:r>
            <a:r>
              <a:rPr lang="en" sz="1600" u="sng">
                <a:solidFill>
                  <a:srgbClr val="FFFFFF"/>
                </a:solidFill>
                <a:latin typeface="Raleway"/>
                <a:ea typeface="Raleway"/>
                <a:cs typeface="Raleway"/>
                <a:sym typeface="Raleway"/>
              </a:rPr>
              <a:t>closed </a:t>
            </a:r>
            <a:r>
              <a:rPr lang="en" sz="1600">
                <a:solidFill>
                  <a:srgbClr val="FFFFFF"/>
                </a:solidFill>
                <a:latin typeface="Raleway"/>
                <a:ea typeface="Raleway"/>
                <a:cs typeface="Raleway"/>
                <a:sym typeface="Raleway"/>
              </a:rPr>
              <a:t>or </a:t>
            </a:r>
            <a:r>
              <a:rPr lang="en" sz="1600" u="sng">
                <a:solidFill>
                  <a:srgbClr val="FFFFFF"/>
                </a:solidFill>
                <a:latin typeface="Raleway"/>
                <a:ea typeface="Raleway"/>
                <a:cs typeface="Raleway"/>
                <a:sym typeface="Raleway"/>
              </a:rPr>
              <a:t>inclusive</a:t>
            </a:r>
            <a:endParaRPr sz="1600" u="sng">
              <a:solidFill>
                <a:srgbClr val="FFFFFF"/>
              </a:solidFill>
              <a:latin typeface="Raleway"/>
              <a:ea typeface="Raleway"/>
              <a:cs typeface="Raleway"/>
              <a:sym typeface="Raleway"/>
            </a:endParaRPr>
          </a:p>
          <a:p>
            <a:pPr indent="-330200" lvl="0" marL="457200" rtl="0" algn="l">
              <a:spcBef>
                <a:spcPts val="0"/>
              </a:spcBef>
              <a:spcAft>
                <a:spcPts val="0"/>
              </a:spcAft>
              <a:buClr>
                <a:srgbClr val="FFFFFF"/>
              </a:buClr>
              <a:buSzPts val="1600"/>
              <a:buFont typeface="Raleway"/>
              <a:buChar char="●"/>
            </a:pPr>
            <a:r>
              <a:rPr lang="en" sz="1600">
                <a:solidFill>
                  <a:srgbClr val="FFFFFF"/>
                </a:solidFill>
                <a:latin typeface="Raleway"/>
                <a:ea typeface="Raleway"/>
                <a:cs typeface="Raleway"/>
                <a:sym typeface="Raleway"/>
              </a:rPr>
              <a:t>The most basic thing you can do with integer ranges is loop over all the values. If you can iterate over all the values in a range, such a range is called a </a:t>
            </a:r>
            <a:r>
              <a:rPr lang="en" sz="1600">
                <a:solidFill>
                  <a:schemeClr val="accent5"/>
                </a:solidFill>
                <a:latin typeface="Raleway"/>
                <a:ea typeface="Raleway"/>
                <a:cs typeface="Raleway"/>
                <a:sym typeface="Raleway"/>
              </a:rPr>
              <a:t>progression</a:t>
            </a:r>
            <a:endParaRPr sz="1600">
              <a:solidFill>
                <a:schemeClr val="accent5"/>
              </a:solidFill>
              <a:latin typeface="Raleway"/>
              <a:ea typeface="Raleway"/>
              <a:cs typeface="Raleway"/>
              <a:sym typeface="Raleway"/>
            </a:endParaRPr>
          </a:p>
          <a:p>
            <a:pPr indent="-330200" lvl="0" marL="457200" rtl="0" algn="l">
              <a:spcBef>
                <a:spcPts val="0"/>
              </a:spcBef>
              <a:spcAft>
                <a:spcPts val="0"/>
              </a:spcAft>
              <a:buClr>
                <a:srgbClr val="FFFFFF"/>
              </a:buClr>
              <a:buSzPts val="1600"/>
              <a:buFont typeface="Raleway"/>
              <a:buChar char="●"/>
            </a:pPr>
            <a:r>
              <a:rPr lang="en" sz="1600">
                <a:solidFill>
                  <a:srgbClr val="FFFFFF"/>
                </a:solidFill>
                <a:latin typeface="Raleway"/>
                <a:ea typeface="Raleway"/>
                <a:cs typeface="Raleway"/>
                <a:sym typeface="Raleway"/>
              </a:rPr>
              <a:t>The </a:t>
            </a:r>
            <a:r>
              <a:rPr lang="en" sz="1600">
                <a:solidFill>
                  <a:schemeClr val="accent5"/>
                </a:solidFill>
                <a:latin typeface="Raleway"/>
                <a:ea typeface="Raleway"/>
                <a:cs typeface="Raleway"/>
                <a:sym typeface="Raleway"/>
              </a:rPr>
              <a:t>step</a:t>
            </a:r>
            <a:r>
              <a:rPr lang="en" sz="1600">
                <a:solidFill>
                  <a:srgbClr val="FFFFFF"/>
                </a:solidFill>
                <a:latin typeface="Raleway"/>
                <a:ea typeface="Raleway"/>
                <a:cs typeface="Raleway"/>
                <a:sym typeface="Raleway"/>
              </a:rPr>
              <a:t> can also be negative</a:t>
            </a:r>
            <a:endParaRPr sz="1600">
              <a:solidFill>
                <a:srgbClr val="FFFFFF"/>
              </a:solidFill>
              <a:latin typeface="Raleway"/>
              <a:ea typeface="Raleway"/>
              <a:cs typeface="Raleway"/>
              <a:sym typeface="Raleway"/>
            </a:endParaRPr>
          </a:p>
          <a:p>
            <a:pPr indent="-330200" lvl="0" marL="457200" rtl="0" algn="l">
              <a:spcBef>
                <a:spcPts val="0"/>
              </a:spcBef>
              <a:spcAft>
                <a:spcPts val="0"/>
              </a:spcAft>
              <a:buClr>
                <a:srgbClr val="FFFFFF"/>
              </a:buClr>
              <a:buSzPts val="1600"/>
              <a:buFont typeface="Raleway"/>
              <a:buChar char="●"/>
            </a:pPr>
            <a:r>
              <a:rPr lang="en" sz="1600">
                <a:solidFill>
                  <a:schemeClr val="accent5"/>
                </a:solidFill>
                <a:latin typeface="Raleway"/>
                <a:ea typeface="Raleway"/>
                <a:cs typeface="Raleway"/>
                <a:sym typeface="Raleway"/>
              </a:rPr>
              <a:t>Unltil </a:t>
            </a:r>
            <a:r>
              <a:rPr lang="en" sz="1600">
                <a:solidFill>
                  <a:srgbClr val="FFFFFF"/>
                </a:solidFill>
                <a:latin typeface="Raleway"/>
                <a:ea typeface="Raleway"/>
                <a:cs typeface="Raleway"/>
                <a:sym typeface="Raleway"/>
              </a:rPr>
              <a:t>syntax: </a:t>
            </a:r>
            <a:endParaRPr sz="1600">
              <a:solidFill>
                <a:srgbClr val="FFFFFF"/>
              </a:solidFill>
              <a:latin typeface="Raleway"/>
              <a:ea typeface="Raleway"/>
              <a:cs typeface="Raleway"/>
              <a:sym typeface="Raleway"/>
            </a:endParaRPr>
          </a:p>
          <a:p>
            <a:pPr indent="0" lvl="0" marL="0" rtl="0" algn="l">
              <a:spcBef>
                <a:spcPts val="0"/>
              </a:spcBef>
              <a:spcAft>
                <a:spcPts val="0"/>
              </a:spcAft>
              <a:buClr>
                <a:srgbClr val="000000"/>
              </a:buClr>
              <a:buSzPts val="1100"/>
              <a:buFont typeface="Arial"/>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p:txBody>
      </p:sp>
      <p:sp>
        <p:nvSpPr>
          <p:cNvPr id="366" name="Google Shape;366;p39"/>
          <p:cNvSpPr txBox="1"/>
          <p:nvPr/>
        </p:nvSpPr>
        <p:spPr>
          <a:xfrm>
            <a:off x="445525" y="2050775"/>
            <a:ext cx="3066000" cy="4467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val oneToTen = 1..10</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p>
        </p:txBody>
      </p:sp>
      <p:sp>
        <p:nvSpPr>
          <p:cNvPr id="367" name="Google Shape;367;p39"/>
          <p:cNvSpPr txBox="1"/>
          <p:nvPr/>
        </p:nvSpPr>
        <p:spPr>
          <a:xfrm>
            <a:off x="3780900" y="2050775"/>
            <a:ext cx="15822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5"/>
                </a:solidFill>
                <a:latin typeface="Source Code Pro"/>
                <a:ea typeface="Source Code Pro"/>
                <a:cs typeface="Source Code Pro"/>
                <a:sym typeface="Source Code Pro"/>
              </a:rPr>
              <a:t>.. </a:t>
            </a:r>
            <a:r>
              <a:rPr b="1" lang="en" sz="1600">
                <a:solidFill>
                  <a:schemeClr val="accent5"/>
                </a:solidFill>
                <a:latin typeface="Raleway"/>
                <a:ea typeface="Raleway"/>
                <a:cs typeface="Raleway"/>
                <a:sym typeface="Raleway"/>
              </a:rPr>
              <a:t>operator</a:t>
            </a:r>
            <a:endParaRPr b="1" sz="1600">
              <a:solidFill>
                <a:schemeClr val="accent5"/>
              </a:solidFill>
              <a:latin typeface="Raleway"/>
              <a:ea typeface="Raleway"/>
              <a:cs typeface="Raleway"/>
              <a:sym typeface="Raleway"/>
            </a:endParaRPr>
          </a:p>
          <a:p>
            <a:pPr indent="0" lvl="0" marL="0" rtl="0" algn="l">
              <a:spcBef>
                <a:spcPts val="0"/>
              </a:spcBef>
              <a:spcAft>
                <a:spcPts val="0"/>
              </a:spcAft>
              <a:buNone/>
            </a:pPr>
            <a:r>
              <a:t/>
            </a:r>
            <a:endParaRPr b="1" sz="1600">
              <a:solidFill>
                <a:schemeClr val="accent5"/>
              </a:solidFill>
              <a:latin typeface="Raleway"/>
              <a:ea typeface="Raleway"/>
              <a:cs typeface="Raleway"/>
              <a:sym typeface="Raleway"/>
            </a:endParaRPr>
          </a:p>
        </p:txBody>
      </p:sp>
      <p:pic>
        <p:nvPicPr>
          <p:cNvPr id="368" name="Google Shape;368;p39"/>
          <p:cNvPicPr preferRelativeResize="0"/>
          <p:nvPr/>
        </p:nvPicPr>
        <p:blipFill>
          <a:blip r:embed="rId4">
            <a:alphaModFix/>
          </a:blip>
          <a:stretch>
            <a:fillRect/>
          </a:stretch>
        </p:blipFill>
        <p:spPr>
          <a:xfrm>
            <a:off x="5848225" y="1778825"/>
            <a:ext cx="2933700" cy="990600"/>
          </a:xfrm>
          <a:prstGeom prst="rect">
            <a:avLst/>
          </a:prstGeom>
          <a:noFill/>
          <a:ln>
            <a:noFill/>
          </a:ln>
        </p:spPr>
      </p:pic>
      <p:sp>
        <p:nvSpPr>
          <p:cNvPr id="369" name="Google Shape;369;p39"/>
          <p:cNvSpPr txBox="1"/>
          <p:nvPr/>
        </p:nvSpPr>
        <p:spPr>
          <a:xfrm>
            <a:off x="2466625" y="3998325"/>
            <a:ext cx="6315300" cy="4467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for (x in 0 until size) ~~ for (x in 0..size-1)</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0"/>
          <p:cNvSpPr txBox="1"/>
          <p:nvPr>
            <p:ph type="title"/>
          </p:nvPr>
        </p:nvSpPr>
        <p:spPr>
          <a:xfrm>
            <a:off x="152400" y="286025"/>
            <a:ext cx="42591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Iterating over maps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375" name="Google Shape;375;p40"/>
          <p:cNvSpPr txBox="1"/>
          <p:nvPr/>
        </p:nvSpPr>
        <p:spPr>
          <a:xfrm>
            <a:off x="4831900" y="1028325"/>
            <a:ext cx="4137900" cy="31755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Iterates over a map, assigning the map key and value to two variables</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The rule “the last expression in a block is the result” holds in all cases where a block can be used and a result is expected</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this rule doesn’t hold for regular functions</a:t>
            </a:r>
            <a:endParaRPr sz="1600">
              <a:solidFill>
                <a:srgbClr val="FFFFFF"/>
              </a:solidFill>
              <a:latin typeface="Lato"/>
              <a:ea typeface="Lato"/>
              <a:cs typeface="Lato"/>
              <a:sym typeface="Lato"/>
            </a:endParaRPr>
          </a:p>
        </p:txBody>
      </p:sp>
      <p:grpSp>
        <p:nvGrpSpPr>
          <p:cNvPr id="376" name="Google Shape;376;p40"/>
          <p:cNvGrpSpPr/>
          <p:nvPr/>
        </p:nvGrpSpPr>
        <p:grpSpPr>
          <a:xfrm>
            <a:off x="303000" y="4594975"/>
            <a:ext cx="3208550" cy="344400"/>
            <a:chOff x="303000" y="4594975"/>
            <a:chExt cx="3208550" cy="344400"/>
          </a:xfrm>
        </p:grpSpPr>
        <p:pic>
          <p:nvPicPr>
            <p:cNvPr id="377" name="Google Shape;377;p40"/>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378" name="Google Shape;378;p40"/>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grpSp>
      <p:pic>
        <p:nvPicPr>
          <p:cNvPr id="379" name="Google Shape;379;p40"/>
          <p:cNvPicPr preferRelativeResize="0"/>
          <p:nvPr/>
        </p:nvPicPr>
        <p:blipFill>
          <a:blip r:embed="rId4">
            <a:alphaModFix/>
          </a:blip>
          <a:stretch>
            <a:fillRect/>
          </a:stretch>
        </p:blipFill>
        <p:spPr>
          <a:xfrm>
            <a:off x="152400" y="1756625"/>
            <a:ext cx="4381850" cy="2196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1"/>
          <p:cNvSpPr txBox="1"/>
          <p:nvPr>
            <p:ph type="title"/>
          </p:nvPr>
        </p:nvSpPr>
        <p:spPr>
          <a:xfrm>
            <a:off x="213775" y="1053900"/>
            <a:ext cx="42591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Using “in” to check collection and range membership</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385" name="Google Shape;385;p41"/>
          <p:cNvSpPr txBox="1"/>
          <p:nvPr/>
        </p:nvSpPr>
        <p:spPr>
          <a:xfrm>
            <a:off x="4831900" y="1028325"/>
            <a:ext cx="4137900" cy="31755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Iterates over a map, assigning the map key and value to two variables</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You use the in operator to check whether a value is in a range, or its opposite, !in, to check whether a value isn’t in a range</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The in and !in operators also work in when expressions.</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If you have any class that supports comparing instances (by implementing the java.lang.Comparable interface), you can create ranges of objects of that type</a:t>
            </a:r>
            <a:endParaRPr sz="1600">
              <a:solidFill>
                <a:srgbClr val="FFFFFF"/>
              </a:solidFill>
              <a:latin typeface="Lato"/>
              <a:ea typeface="Lato"/>
              <a:cs typeface="Lato"/>
              <a:sym typeface="Lato"/>
            </a:endParaRPr>
          </a:p>
        </p:txBody>
      </p:sp>
      <p:grpSp>
        <p:nvGrpSpPr>
          <p:cNvPr id="386" name="Google Shape;386;p41"/>
          <p:cNvGrpSpPr/>
          <p:nvPr/>
        </p:nvGrpSpPr>
        <p:grpSpPr>
          <a:xfrm>
            <a:off x="303000" y="4594975"/>
            <a:ext cx="3208550" cy="344400"/>
            <a:chOff x="303000" y="4594975"/>
            <a:chExt cx="3208550" cy="344400"/>
          </a:xfrm>
        </p:grpSpPr>
        <p:pic>
          <p:nvPicPr>
            <p:cNvPr id="387" name="Google Shape;387;p41"/>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388" name="Google Shape;388;p41"/>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grpSp>
      <p:pic>
        <p:nvPicPr>
          <p:cNvPr id="389" name="Google Shape;389;p41"/>
          <p:cNvPicPr preferRelativeResize="0"/>
          <p:nvPr/>
        </p:nvPicPr>
        <p:blipFill>
          <a:blip r:embed="rId4">
            <a:alphaModFix/>
          </a:blip>
          <a:stretch>
            <a:fillRect/>
          </a:stretch>
        </p:blipFill>
        <p:spPr>
          <a:xfrm>
            <a:off x="195438" y="2207775"/>
            <a:ext cx="4295775" cy="371475"/>
          </a:xfrm>
          <a:prstGeom prst="rect">
            <a:avLst/>
          </a:prstGeom>
          <a:noFill/>
          <a:ln>
            <a:noFill/>
          </a:ln>
        </p:spPr>
      </p:pic>
      <p:pic>
        <p:nvPicPr>
          <p:cNvPr id="390" name="Google Shape;390;p41"/>
          <p:cNvPicPr preferRelativeResize="0"/>
          <p:nvPr/>
        </p:nvPicPr>
        <p:blipFill>
          <a:blip r:embed="rId5">
            <a:alphaModFix/>
          </a:blip>
          <a:stretch>
            <a:fillRect/>
          </a:stretch>
        </p:blipFill>
        <p:spPr>
          <a:xfrm>
            <a:off x="152400" y="3095575"/>
            <a:ext cx="4295775" cy="11082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8" name="Shape 88"/>
        <p:cNvGrpSpPr/>
        <p:nvPr/>
      </p:nvGrpSpPr>
      <p:grpSpPr>
        <a:xfrm>
          <a:off x="0" y="0"/>
          <a:ext cx="0" cy="0"/>
          <a:chOff x="0" y="0"/>
          <a:chExt cx="0" cy="0"/>
        </a:xfrm>
      </p:grpSpPr>
      <p:pic>
        <p:nvPicPr>
          <p:cNvPr id="89" name="Google Shape;89;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0" name="Google Shape;90;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1" name="Google Shape;91;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3000">
                <a:solidFill>
                  <a:schemeClr val="lt2"/>
                </a:solidFill>
                <a:latin typeface="Raleway"/>
                <a:ea typeface="Raleway"/>
                <a:cs typeface="Raleway"/>
                <a:sym typeface="Raleway"/>
              </a:rPr>
              <a:t>. Kotlin Basics</a:t>
            </a:r>
            <a:endParaRPr b="1" sz="3000">
              <a:solidFill>
                <a:schemeClr val="lt2"/>
              </a:solidFill>
              <a:latin typeface="Raleway"/>
              <a:ea typeface="Raleway"/>
              <a:cs typeface="Raleway"/>
              <a:sym typeface="Raleway"/>
            </a:endParaRPr>
          </a:p>
        </p:txBody>
      </p:sp>
      <p:sp>
        <p:nvSpPr>
          <p:cNvPr id="92" name="Google Shape;92;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This chapter cover</a:t>
            </a:r>
            <a:r>
              <a:rPr b="1" lang="en" sz="1200">
                <a:latin typeface="Raleway"/>
                <a:ea typeface="Raleway"/>
                <a:cs typeface="Raleway"/>
                <a:sym typeface="Raleway"/>
              </a:rPr>
              <a:t>s</a:t>
            </a:r>
            <a:endParaRPr b="1"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Declaring functions, variables, classes, enums, and properties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Control structures in Kotlin</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Smart casts</a:t>
            </a:r>
            <a:endParaRPr b="1" sz="1400">
              <a:solidFill>
                <a:schemeClr val="dk1"/>
              </a:solidFill>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Throwing and handling exceptions</a:t>
            </a:r>
            <a:endParaRPr b="1" sz="1400">
              <a:solidFill>
                <a:schemeClr val="dk1"/>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2"/>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Exceptions in Kotlin</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grpSp>
        <p:nvGrpSpPr>
          <p:cNvPr id="396" name="Google Shape;396;p42"/>
          <p:cNvGrpSpPr/>
          <p:nvPr/>
        </p:nvGrpSpPr>
        <p:grpSpPr>
          <a:xfrm>
            <a:off x="303000" y="4594975"/>
            <a:ext cx="3208550" cy="344400"/>
            <a:chOff x="303000" y="4594975"/>
            <a:chExt cx="3208550" cy="344400"/>
          </a:xfrm>
        </p:grpSpPr>
        <p:pic>
          <p:nvPicPr>
            <p:cNvPr id="397" name="Google Shape;397;p42"/>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398" name="Google Shape;398;p42"/>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sp>
        <p:nvSpPr>
          <p:cNvPr id="399" name="Google Shape;399;p42"/>
          <p:cNvSpPr txBox="1"/>
          <p:nvPr/>
        </p:nvSpPr>
        <p:spPr>
          <a:xfrm>
            <a:off x="283100" y="1498150"/>
            <a:ext cx="8622300" cy="3242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aleway"/>
              <a:buChar char="●"/>
            </a:pPr>
            <a:r>
              <a:rPr lang="en" sz="1600">
                <a:solidFill>
                  <a:srgbClr val="FFFFFF"/>
                </a:solidFill>
                <a:latin typeface="Raleway"/>
                <a:ea typeface="Raleway"/>
                <a:cs typeface="Raleway"/>
                <a:sym typeface="Raleway"/>
              </a:rPr>
              <a:t>in Kotlin the throw construct is an expression and can be used as a part of other expressions</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457200" lvl="0" marL="5486400" rtl="0" algn="l">
              <a:spcBef>
                <a:spcPts val="0"/>
              </a:spcBef>
              <a:spcAft>
                <a:spcPts val="0"/>
              </a:spcAft>
              <a:buClr>
                <a:schemeClr val="dk2"/>
              </a:buClr>
              <a:buSzPts val="1100"/>
              <a:buFont typeface="Arial"/>
              <a:buNone/>
            </a:pPr>
            <a:r>
              <a:rPr lang="en" sz="1600">
                <a:solidFill>
                  <a:srgbClr val="FFFFFF"/>
                </a:solidFill>
                <a:latin typeface="Raleway"/>
                <a:ea typeface="Raleway"/>
                <a:cs typeface="Raleway"/>
                <a:sym typeface="Raleway"/>
              </a:rPr>
              <a:t>variable isn’t initialized</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p:txBody>
      </p:sp>
      <p:sp>
        <p:nvSpPr>
          <p:cNvPr id="400" name="Google Shape;400;p42"/>
          <p:cNvSpPr txBox="1"/>
          <p:nvPr/>
        </p:nvSpPr>
        <p:spPr>
          <a:xfrm>
            <a:off x="483950" y="2350950"/>
            <a:ext cx="8421300" cy="17859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600">
                <a:solidFill>
                  <a:srgbClr val="FFFFFF"/>
                </a:solidFill>
                <a:latin typeface="Source Code Pro"/>
                <a:ea typeface="Source Code Pro"/>
                <a:cs typeface="Source Code Pro"/>
                <a:sym typeface="Source Code Pro"/>
              </a:rPr>
              <a:t>val percentage =</a:t>
            </a:r>
            <a:endParaRPr sz="1600">
              <a:solidFill>
                <a:srgbClr val="FFFFFF"/>
              </a:solidFill>
              <a:latin typeface="Source Code Pro"/>
              <a:ea typeface="Source Code Pro"/>
              <a:cs typeface="Source Code Pro"/>
              <a:sym typeface="Source Code Pro"/>
            </a:endParaRPr>
          </a:p>
          <a:p>
            <a:pPr indent="457200" lvl="0" marL="0" rtl="0" algn="l">
              <a:spcBef>
                <a:spcPts val="0"/>
              </a:spcBef>
              <a:spcAft>
                <a:spcPts val="0"/>
              </a:spcAft>
              <a:buClr>
                <a:schemeClr val="dk2"/>
              </a:buClr>
              <a:buSzPts val="1100"/>
              <a:buFont typeface="Arial"/>
              <a:buNone/>
            </a:pPr>
            <a:r>
              <a:rPr lang="en" sz="1600">
                <a:solidFill>
                  <a:srgbClr val="FFFFFF"/>
                </a:solidFill>
                <a:latin typeface="Source Code Pro"/>
                <a:ea typeface="Source Code Pro"/>
                <a:cs typeface="Source Code Pro"/>
                <a:sym typeface="Source Code Pro"/>
              </a:rPr>
              <a:t>if (number in 0..100)</a:t>
            </a:r>
            <a:endParaRPr sz="1600">
              <a:solidFill>
                <a:srgbClr val="FFFFFF"/>
              </a:solidFill>
              <a:latin typeface="Source Code Pro"/>
              <a:ea typeface="Source Code Pro"/>
              <a:cs typeface="Source Code Pro"/>
              <a:sym typeface="Source Code Pro"/>
            </a:endParaRPr>
          </a:p>
          <a:p>
            <a:pPr indent="457200" lvl="0" marL="457200" rtl="0" algn="l">
              <a:spcBef>
                <a:spcPts val="0"/>
              </a:spcBef>
              <a:spcAft>
                <a:spcPts val="0"/>
              </a:spcAft>
              <a:buClr>
                <a:schemeClr val="dk2"/>
              </a:buClr>
              <a:buSzPts val="1100"/>
              <a:buFont typeface="Arial"/>
              <a:buNone/>
            </a:pPr>
            <a:r>
              <a:rPr lang="en" sz="1600">
                <a:solidFill>
                  <a:srgbClr val="FFFFFF"/>
                </a:solidFill>
                <a:latin typeface="Source Code Pro"/>
                <a:ea typeface="Source Code Pro"/>
                <a:cs typeface="Source Code Pro"/>
                <a:sym typeface="Source Code Pro"/>
              </a:rPr>
              <a:t>Number</a:t>
            </a:r>
            <a:endParaRPr sz="1600">
              <a:solidFill>
                <a:srgbClr val="FFFFFF"/>
              </a:solidFill>
              <a:latin typeface="Source Code Pro"/>
              <a:ea typeface="Source Code Pro"/>
              <a:cs typeface="Source Code Pro"/>
              <a:sym typeface="Source Code Pro"/>
            </a:endParaRPr>
          </a:p>
          <a:p>
            <a:pPr indent="457200" lvl="0" marL="0" rtl="0" algn="l">
              <a:spcBef>
                <a:spcPts val="0"/>
              </a:spcBef>
              <a:spcAft>
                <a:spcPts val="0"/>
              </a:spcAft>
              <a:buClr>
                <a:schemeClr val="dk2"/>
              </a:buClr>
              <a:buSzPts val="1100"/>
              <a:buFont typeface="Arial"/>
              <a:buNone/>
            </a:pPr>
            <a:r>
              <a:rPr lang="en" sz="1600">
                <a:solidFill>
                  <a:srgbClr val="FFFFFF"/>
                </a:solidFill>
                <a:latin typeface="Source Code Pro"/>
                <a:ea typeface="Source Code Pro"/>
                <a:cs typeface="Source Code Pro"/>
                <a:sym typeface="Source Code Pro"/>
              </a:rPr>
              <a:t>Else</a:t>
            </a:r>
            <a:endParaRPr sz="1600">
              <a:solidFill>
                <a:srgbClr val="FFFFFF"/>
              </a:solidFill>
              <a:latin typeface="Source Code Pro"/>
              <a:ea typeface="Source Code Pro"/>
              <a:cs typeface="Source Code Pro"/>
              <a:sym typeface="Source Code Pro"/>
            </a:endParaRPr>
          </a:p>
          <a:p>
            <a:pPr indent="457200" lvl="0" marL="457200" rtl="0" algn="l">
              <a:spcBef>
                <a:spcPts val="0"/>
              </a:spcBef>
              <a:spcAft>
                <a:spcPts val="0"/>
              </a:spcAft>
              <a:buClr>
                <a:schemeClr val="dk2"/>
              </a:buClr>
              <a:buSzPts val="1100"/>
              <a:buFont typeface="Arial"/>
              <a:buNone/>
            </a:pPr>
            <a:r>
              <a:rPr lang="en" sz="1600">
                <a:solidFill>
                  <a:srgbClr val="FFFFFF"/>
                </a:solidFill>
                <a:latin typeface="Source Code Pro"/>
                <a:ea typeface="Source Code Pro"/>
                <a:cs typeface="Source Code Pro"/>
                <a:sym typeface="Source Code Pro"/>
              </a:rPr>
              <a:t>throw IllegalArgumentException(</a:t>
            </a:r>
            <a:endParaRPr sz="1600">
              <a:solidFill>
                <a:srgbClr val="FFFFFF"/>
              </a:solidFill>
              <a:latin typeface="Source Code Pro"/>
              <a:ea typeface="Source Code Pro"/>
              <a:cs typeface="Source Code Pro"/>
              <a:sym typeface="Source Code Pro"/>
            </a:endParaRPr>
          </a:p>
          <a:p>
            <a:pPr indent="457200" lvl="0" marL="914400" rtl="0" algn="l">
              <a:spcBef>
                <a:spcPts val="0"/>
              </a:spcBef>
              <a:spcAft>
                <a:spcPts val="0"/>
              </a:spcAft>
              <a:buClr>
                <a:schemeClr val="dk2"/>
              </a:buClr>
              <a:buSzPts val="1100"/>
              <a:buFont typeface="Arial"/>
              <a:buNone/>
            </a:pPr>
            <a:r>
              <a:rPr lang="en" sz="1600">
                <a:solidFill>
                  <a:srgbClr val="FFFFFF"/>
                </a:solidFill>
                <a:latin typeface="Source Code Pro"/>
                <a:ea typeface="Source Code Pro"/>
                <a:cs typeface="Source Code Pro"/>
                <a:sym typeface="Source Code Pro"/>
              </a:rPr>
              <a:t>"A percentage value must be between 0 and 100: $number")</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43"/>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600">
                <a:solidFill>
                  <a:schemeClr val="accent5"/>
                </a:solidFill>
              </a:rPr>
              <a:t>“try”, “catch”, and “finally”</a:t>
            </a:r>
            <a:endParaRPr sz="3600">
              <a:solidFill>
                <a:schemeClr val="accent5"/>
              </a:solidFill>
            </a:endParaRPr>
          </a:p>
          <a:p>
            <a:pPr indent="0" lvl="0" marL="0" rtl="0" algn="l">
              <a:spcBef>
                <a:spcPts val="1000"/>
              </a:spcBef>
              <a:spcAft>
                <a:spcPts val="0"/>
              </a:spcAft>
              <a:buNone/>
            </a:pPr>
            <a:r>
              <a:t/>
            </a:r>
            <a:endParaRPr sz="3600">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grpSp>
        <p:nvGrpSpPr>
          <p:cNvPr id="406" name="Google Shape;406;p43"/>
          <p:cNvGrpSpPr/>
          <p:nvPr/>
        </p:nvGrpSpPr>
        <p:grpSpPr>
          <a:xfrm>
            <a:off x="303000" y="4594975"/>
            <a:ext cx="3208550" cy="344400"/>
            <a:chOff x="303000" y="4594975"/>
            <a:chExt cx="3208550" cy="344400"/>
          </a:xfrm>
        </p:grpSpPr>
        <p:pic>
          <p:nvPicPr>
            <p:cNvPr id="407" name="Google Shape;407;p43"/>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408" name="Google Shape;408;p43"/>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sp>
        <p:nvSpPr>
          <p:cNvPr id="409" name="Google Shape;409;p43"/>
          <p:cNvSpPr txBox="1"/>
          <p:nvPr/>
        </p:nvSpPr>
        <p:spPr>
          <a:xfrm>
            <a:off x="283100" y="1498150"/>
            <a:ext cx="8622300" cy="2601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aleway"/>
              <a:buChar char="●"/>
            </a:pPr>
            <a:r>
              <a:rPr lang="en" sz="1600">
                <a:solidFill>
                  <a:srgbClr val="FFFFFF"/>
                </a:solidFill>
                <a:latin typeface="Raleway"/>
                <a:ea typeface="Raleway"/>
                <a:cs typeface="Raleway"/>
                <a:sym typeface="Raleway"/>
              </a:rPr>
              <a:t>The biggest difference from Java is that the throws clause isn’t present in the code: if</a:t>
            </a:r>
            <a:endParaRPr sz="1600">
              <a:solidFill>
                <a:srgbClr val="FFFFFF"/>
              </a:solidFill>
              <a:latin typeface="Raleway"/>
              <a:ea typeface="Raleway"/>
              <a:cs typeface="Raleway"/>
              <a:sym typeface="Raleway"/>
            </a:endParaRPr>
          </a:p>
          <a:p>
            <a:pPr indent="0" lvl="0" marL="457200" rtl="0" algn="l">
              <a:spcBef>
                <a:spcPts val="0"/>
              </a:spcBef>
              <a:spcAft>
                <a:spcPts val="0"/>
              </a:spcAft>
              <a:buNone/>
            </a:pPr>
            <a:r>
              <a:rPr lang="en" sz="1600">
                <a:solidFill>
                  <a:srgbClr val="FFFFFF"/>
                </a:solidFill>
                <a:latin typeface="Raleway"/>
                <a:ea typeface="Raleway"/>
                <a:cs typeface="Raleway"/>
                <a:sym typeface="Raleway"/>
              </a:rPr>
              <a:t>you wrote this function in Java, you’d explicitly write throws IOException after the</a:t>
            </a:r>
            <a:endParaRPr sz="1600">
              <a:solidFill>
                <a:srgbClr val="FFFFFF"/>
              </a:solidFill>
              <a:latin typeface="Raleway"/>
              <a:ea typeface="Raleway"/>
              <a:cs typeface="Raleway"/>
              <a:sym typeface="Raleway"/>
            </a:endParaRPr>
          </a:p>
          <a:p>
            <a:pPr indent="0" lvl="0" marL="457200" rtl="0" algn="l">
              <a:spcBef>
                <a:spcPts val="0"/>
              </a:spcBef>
              <a:spcAft>
                <a:spcPts val="0"/>
              </a:spcAft>
              <a:buNone/>
            </a:pPr>
            <a:r>
              <a:rPr lang="en" sz="1600">
                <a:solidFill>
                  <a:srgbClr val="FFFFFF"/>
                </a:solidFill>
                <a:latin typeface="Raleway"/>
                <a:ea typeface="Raleway"/>
                <a:cs typeface="Raleway"/>
                <a:sym typeface="Raleway"/>
              </a:rPr>
              <a:t>function declaration</a:t>
            </a:r>
            <a:endParaRPr sz="1600">
              <a:solidFill>
                <a:srgbClr val="FFFFFF"/>
              </a:solidFill>
              <a:latin typeface="Raleway"/>
              <a:ea typeface="Raleway"/>
              <a:cs typeface="Raleway"/>
              <a:sym typeface="Raleway"/>
            </a:endParaRPr>
          </a:p>
          <a:p>
            <a:pPr indent="-330200" lvl="0" marL="457200" rtl="0" algn="l">
              <a:spcBef>
                <a:spcPts val="0"/>
              </a:spcBef>
              <a:spcAft>
                <a:spcPts val="0"/>
              </a:spcAft>
              <a:buClr>
                <a:srgbClr val="FFFFFF"/>
              </a:buClr>
              <a:buSzPts val="1600"/>
              <a:buFont typeface="Raleway"/>
              <a:buChar char="●"/>
            </a:pPr>
            <a:r>
              <a:rPr lang="en" sz="1600">
                <a:solidFill>
                  <a:srgbClr val="FFFFFF"/>
                </a:solidFill>
                <a:latin typeface="Raleway"/>
                <a:ea typeface="Raleway"/>
                <a:cs typeface="Raleway"/>
                <a:sym typeface="Raleway"/>
              </a:rPr>
              <a:t>What about Java 7’s</a:t>
            </a:r>
            <a:endParaRPr sz="1600">
              <a:solidFill>
                <a:srgbClr val="FFFFFF"/>
              </a:solidFill>
              <a:latin typeface="Raleway"/>
              <a:ea typeface="Raleway"/>
              <a:cs typeface="Raleway"/>
              <a:sym typeface="Raleway"/>
            </a:endParaRPr>
          </a:p>
          <a:p>
            <a:pPr indent="0" lvl="0" marL="914400" rtl="0" algn="l">
              <a:spcBef>
                <a:spcPts val="0"/>
              </a:spcBef>
              <a:spcAft>
                <a:spcPts val="0"/>
              </a:spcAft>
              <a:buNone/>
            </a:pPr>
            <a:r>
              <a:rPr lang="en" sz="1600">
                <a:solidFill>
                  <a:srgbClr val="FFFFFF"/>
                </a:solidFill>
                <a:latin typeface="Raleway"/>
                <a:ea typeface="Raleway"/>
                <a:cs typeface="Raleway"/>
                <a:sym typeface="Raleway"/>
              </a:rPr>
              <a:t>Try-with-resources?</a:t>
            </a:r>
            <a:endParaRPr sz="1600">
              <a:solidFill>
                <a:srgbClr val="FFFFFF"/>
              </a:solidFill>
              <a:latin typeface="Raleway"/>
              <a:ea typeface="Raleway"/>
              <a:cs typeface="Raleway"/>
              <a:sym typeface="Raleway"/>
            </a:endParaRPr>
          </a:p>
          <a:p>
            <a:pPr indent="0" lvl="0" marL="914400" rtl="0" algn="l">
              <a:spcBef>
                <a:spcPts val="0"/>
              </a:spcBef>
              <a:spcAft>
                <a:spcPts val="0"/>
              </a:spcAft>
              <a:buNone/>
            </a:pPr>
            <a:r>
              <a:rPr lang="en" sz="1600">
                <a:solidFill>
                  <a:srgbClr val="FFFFFF"/>
                </a:solidFill>
                <a:latin typeface="Raleway"/>
                <a:ea typeface="Raleway"/>
                <a:cs typeface="Raleway"/>
                <a:sym typeface="Raleway"/>
              </a:rPr>
              <a:t> Kotlin doesn’t have any</a:t>
            </a:r>
            <a:endParaRPr sz="1600">
              <a:solidFill>
                <a:srgbClr val="FFFFFF"/>
              </a:solidFill>
              <a:latin typeface="Raleway"/>
              <a:ea typeface="Raleway"/>
              <a:cs typeface="Raleway"/>
              <a:sym typeface="Raleway"/>
            </a:endParaRPr>
          </a:p>
          <a:p>
            <a:pPr indent="0" lvl="0" marL="914400" rtl="0" algn="l">
              <a:spcBef>
                <a:spcPts val="0"/>
              </a:spcBef>
              <a:spcAft>
                <a:spcPts val="0"/>
              </a:spcAft>
              <a:buNone/>
            </a:pPr>
            <a:r>
              <a:rPr lang="en" sz="1600">
                <a:solidFill>
                  <a:srgbClr val="FFFFFF"/>
                </a:solidFill>
                <a:latin typeface="Raleway"/>
                <a:ea typeface="Raleway"/>
                <a:cs typeface="Raleway"/>
                <a:sym typeface="Raleway"/>
              </a:rPr>
              <a:t> special syntax for this;</a:t>
            </a:r>
            <a:endParaRPr sz="1600">
              <a:solidFill>
                <a:srgbClr val="FFFFFF"/>
              </a:solidFill>
              <a:latin typeface="Raleway"/>
              <a:ea typeface="Raleway"/>
              <a:cs typeface="Raleway"/>
              <a:sym typeface="Raleway"/>
            </a:endParaRPr>
          </a:p>
          <a:p>
            <a:pPr indent="0" lvl="0" marL="45720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solidFill>
                <a:srgbClr val="FFFFFF"/>
              </a:solidFill>
              <a:latin typeface="Raleway"/>
              <a:ea typeface="Raleway"/>
              <a:cs typeface="Raleway"/>
              <a:sym typeface="Raleway"/>
            </a:endParaRPr>
          </a:p>
        </p:txBody>
      </p:sp>
      <p:pic>
        <p:nvPicPr>
          <p:cNvPr id="410" name="Google Shape;410;p43"/>
          <p:cNvPicPr preferRelativeResize="0"/>
          <p:nvPr/>
        </p:nvPicPr>
        <p:blipFill>
          <a:blip r:embed="rId4">
            <a:alphaModFix/>
          </a:blip>
          <a:stretch>
            <a:fillRect/>
          </a:stretch>
        </p:blipFill>
        <p:spPr>
          <a:xfrm>
            <a:off x="4087178" y="2325853"/>
            <a:ext cx="4269100" cy="222179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14" name="Shape 414"/>
        <p:cNvGrpSpPr/>
        <p:nvPr/>
      </p:nvGrpSpPr>
      <p:grpSpPr>
        <a:xfrm>
          <a:off x="0" y="0"/>
          <a:ext cx="0" cy="0"/>
          <a:chOff x="0" y="0"/>
          <a:chExt cx="0" cy="0"/>
        </a:xfrm>
      </p:grpSpPr>
      <p:pic>
        <p:nvPicPr>
          <p:cNvPr id="415" name="Google Shape;415;p4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416" name="Google Shape;416;p4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417" name="Google Shape;417;p44"/>
          <p:cNvSpPr txBox="1"/>
          <p:nvPr/>
        </p:nvSpPr>
        <p:spPr>
          <a:xfrm>
            <a:off x="2855700" y="1767357"/>
            <a:ext cx="3843600" cy="28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5000">
                <a:solidFill>
                  <a:schemeClr val="lt2"/>
                </a:solidFill>
                <a:latin typeface="Raleway"/>
                <a:ea typeface="Raleway"/>
                <a:cs typeface="Raleway"/>
                <a:sym typeface="Raleway"/>
              </a:rPr>
              <a:t>THE </a:t>
            </a:r>
            <a:endParaRPr b="1" sz="5000">
              <a:solidFill>
                <a:schemeClr val="lt2"/>
              </a:solidFill>
              <a:latin typeface="Raleway"/>
              <a:ea typeface="Raleway"/>
              <a:cs typeface="Raleway"/>
              <a:sym typeface="Raleway"/>
            </a:endParaRPr>
          </a:p>
          <a:p>
            <a:pPr indent="0" lvl="0" marL="0" rtl="0" algn="l">
              <a:spcBef>
                <a:spcPts val="0"/>
              </a:spcBef>
              <a:spcAft>
                <a:spcPts val="0"/>
              </a:spcAft>
              <a:buNone/>
            </a:pPr>
            <a:r>
              <a:rPr b="1" lang="en" sz="5000">
                <a:solidFill>
                  <a:schemeClr val="lt2"/>
                </a:solidFill>
                <a:latin typeface="Raleway"/>
                <a:ea typeface="Raleway"/>
                <a:cs typeface="Raleway"/>
                <a:sym typeface="Raleway"/>
              </a:rPr>
              <a:t>END</a:t>
            </a:r>
            <a:endParaRPr b="1" sz="5000">
              <a:solidFill>
                <a:schemeClr val="lt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173275" y="17450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Hello World</a:t>
            </a:r>
            <a:endParaRPr b="0" sz="2400">
              <a:solidFill>
                <a:schemeClr val="dk2"/>
              </a:solidFill>
            </a:endParaRPr>
          </a:p>
        </p:txBody>
      </p:sp>
      <p:sp>
        <p:nvSpPr>
          <p:cNvPr id="98" name="Google Shape;98;p16"/>
          <p:cNvSpPr txBox="1"/>
          <p:nvPr/>
        </p:nvSpPr>
        <p:spPr>
          <a:xfrm>
            <a:off x="4797300" y="1029200"/>
            <a:ext cx="4137900" cy="32490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fun keyword</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The parameter type is written after its name</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The function can be declared at the top level of a file</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Arrays are just classes</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Println -&gt; Kotlin standard library</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AutoNum type="arabicPeriod"/>
            </a:pPr>
            <a:r>
              <a:rPr lang="en" sz="1800">
                <a:solidFill>
                  <a:schemeClr val="lt1"/>
                </a:solidFill>
                <a:latin typeface="Lato"/>
                <a:ea typeface="Lato"/>
                <a:cs typeface="Lato"/>
                <a:sym typeface="Lato"/>
              </a:rPr>
              <a:t>You can omit the semicolon</a:t>
            </a:r>
            <a:endParaRPr>
              <a:solidFill>
                <a:schemeClr val="lt1"/>
              </a:solidFill>
            </a:endParaRPr>
          </a:p>
        </p:txBody>
      </p:sp>
      <p:pic>
        <p:nvPicPr>
          <p:cNvPr id="99" name="Google Shape;99;p16"/>
          <p:cNvPicPr preferRelativeResize="0"/>
          <p:nvPr/>
        </p:nvPicPr>
        <p:blipFill>
          <a:blip r:embed="rId3">
            <a:alphaModFix/>
          </a:blip>
          <a:stretch>
            <a:fillRect/>
          </a:stretch>
        </p:blipFill>
        <p:spPr>
          <a:xfrm>
            <a:off x="173275" y="2101034"/>
            <a:ext cx="4045200" cy="941428"/>
          </a:xfrm>
          <a:prstGeom prst="rect">
            <a:avLst/>
          </a:prstGeom>
          <a:noFill/>
          <a:ln>
            <a:noFill/>
          </a:ln>
        </p:spPr>
      </p:pic>
      <p:grpSp>
        <p:nvGrpSpPr>
          <p:cNvPr id="100" name="Google Shape;100;p16"/>
          <p:cNvGrpSpPr/>
          <p:nvPr/>
        </p:nvGrpSpPr>
        <p:grpSpPr>
          <a:xfrm>
            <a:off x="303000" y="4594975"/>
            <a:ext cx="3208550" cy="344400"/>
            <a:chOff x="303000" y="4594975"/>
            <a:chExt cx="3208550" cy="344400"/>
          </a:xfrm>
        </p:grpSpPr>
        <p:pic>
          <p:nvPicPr>
            <p:cNvPr id="101" name="Google Shape;101;p16"/>
            <p:cNvPicPr preferRelativeResize="0"/>
            <p:nvPr/>
          </p:nvPicPr>
          <p:blipFill>
            <a:blip r:embed="rId4">
              <a:alphaModFix/>
            </a:blip>
            <a:stretch>
              <a:fillRect/>
            </a:stretch>
          </p:blipFill>
          <p:spPr>
            <a:xfrm>
              <a:off x="303000" y="4634100"/>
              <a:ext cx="266150" cy="266150"/>
            </a:xfrm>
            <a:prstGeom prst="rect">
              <a:avLst/>
            </a:prstGeom>
            <a:noFill/>
            <a:ln>
              <a:noFill/>
            </a:ln>
          </p:spPr>
        </p:pic>
        <p:sp>
          <p:nvSpPr>
            <p:cNvPr id="102" name="Google Shape;102;p16"/>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25C68"/>
                  </a:solidFill>
                </a:rPr>
                <a:t>Kotlin In Action - M.Hasanzadeh</a:t>
              </a:r>
              <a:endParaRPr b="1" sz="1000">
                <a:solidFill>
                  <a:srgbClr val="125C68"/>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Functions</a:t>
            </a:r>
            <a:endParaRPr>
              <a:solidFill>
                <a:schemeClr val="accent5"/>
              </a:solidFill>
            </a:endParaRPr>
          </a:p>
          <a:p>
            <a:pPr indent="0" lvl="0" marL="0" rtl="0" algn="l">
              <a:spcBef>
                <a:spcPts val="1000"/>
              </a:spcBef>
              <a:spcAft>
                <a:spcPts val="1000"/>
              </a:spcAft>
              <a:buNone/>
            </a:pPr>
            <a:r>
              <a:t/>
            </a:r>
            <a:endParaRPr sz="1800"/>
          </a:p>
        </p:txBody>
      </p:sp>
      <p:grpSp>
        <p:nvGrpSpPr>
          <p:cNvPr id="108" name="Google Shape;108;p17"/>
          <p:cNvGrpSpPr/>
          <p:nvPr/>
        </p:nvGrpSpPr>
        <p:grpSpPr>
          <a:xfrm>
            <a:off x="4968312" y="712118"/>
            <a:ext cx="3406778" cy="3835551"/>
            <a:chOff x="6803275" y="395363"/>
            <a:chExt cx="2212050" cy="2537076"/>
          </a:xfrm>
        </p:grpSpPr>
        <p:pic>
          <p:nvPicPr>
            <p:cNvPr id="109" name="Google Shape;109;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10" name="Google Shape;110;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11" name="Google Shape;111;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sz="1200">
                <a:solidFill>
                  <a:schemeClr val="dk2"/>
                </a:solidFill>
                <a:latin typeface="Raleway"/>
                <a:ea typeface="Raleway"/>
                <a:cs typeface="Raleway"/>
                <a:sym typeface="Raleway"/>
              </a:endParaRPr>
            </a:p>
          </p:txBody>
        </p:sp>
      </p:grpSp>
      <p:pic>
        <p:nvPicPr>
          <p:cNvPr id="112" name="Google Shape;112;p17"/>
          <p:cNvPicPr preferRelativeResize="0"/>
          <p:nvPr/>
        </p:nvPicPr>
        <p:blipFill>
          <a:blip r:embed="rId5">
            <a:alphaModFix/>
          </a:blip>
          <a:stretch>
            <a:fillRect/>
          </a:stretch>
        </p:blipFill>
        <p:spPr>
          <a:xfrm>
            <a:off x="5297726" y="1885950"/>
            <a:ext cx="2681300" cy="1468100"/>
          </a:xfrm>
          <a:prstGeom prst="rect">
            <a:avLst/>
          </a:prstGeom>
          <a:noFill/>
          <a:ln>
            <a:noFill/>
          </a:ln>
        </p:spPr>
      </p:pic>
      <p:sp>
        <p:nvSpPr>
          <p:cNvPr id="113" name="Google Shape;113;p17"/>
          <p:cNvSpPr txBox="1"/>
          <p:nvPr/>
        </p:nvSpPr>
        <p:spPr>
          <a:xfrm>
            <a:off x="382025" y="1681525"/>
            <a:ext cx="4685400" cy="25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rgbClr val="FFFFFF"/>
                </a:solidFill>
                <a:latin typeface="Raleway"/>
                <a:ea typeface="Raleway"/>
                <a:cs typeface="Raleway"/>
                <a:sym typeface="Raleway"/>
              </a:rPr>
              <a:t>The function declaration starts with the fun keyword, followed by the function name</a:t>
            </a:r>
            <a:r>
              <a:rPr lang="en">
                <a:solidFill>
                  <a:srgbClr val="FFFFFF"/>
                </a:solidFill>
                <a:latin typeface="Raleway"/>
                <a:ea typeface="Raleway"/>
                <a:cs typeface="Raleway"/>
                <a:sym typeface="Raleway"/>
              </a:rPr>
              <a:t>: </a:t>
            </a:r>
            <a:r>
              <a:rPr lang="en">
                <a:solidFill>
                  <a:srgbClr val="FFFFFF"/>
                </a:solidFill>
                <a:latin typeface="Raleway"/>
                <a:ea typeface="Raleway"/>
                <a:cs typeface="Raleway"/>
                <a:sym typeface="Raleway"/>
              </a:rPr>
              <a:t>max, in this case. It’s followed by the parameter list in parentheses. The return type comes after the parameter list, separated from it by a colon.</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p>
        </p:txBody>
      </p:sp>
      <p:sp>
        <p:nvSpPr>
          <p:cNvPr id="114" name="Google Shape;114;p17"/>
          <p:cNvSpPr txBox="1"/>
          <p:nvPr/>
        </p:nvSpPr>
        <p:spPr>
          <a:xfrm>
            <a:off x="382025" y="3808225"/>
            <a:ext cx="3492000" cy="46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T</a:t>
            </a:r>
            <a:r>
              <a:rPr b="1" lang="en"/>
              <a:t>ernary operator in Java: (a &gt; b) ? a : b</a:t>
            </a:r>
            <a:endParaRPr b="1"/>
          </a:p>
        </p:txBody>
      </p:sp>
      <p:grpSp>
        <p:nvGrpSpPr>
          <p:cNvPr id="115" name="Google Shape;115;p17"/>
          <p:cNvGrpSpPr/>
          <p:nvPr/>
        </p:nvGrpSpPr>
        <p:grpSpPr>
          <a:xfrm>
            <a:off x="303000" y="4594975"/>
            <a:ext cx="3208550" cy="344400"/>
            <a:chOff x="303000" y="4594975"/>
            <a:chExt cx="3208550" cy="344400"/>
          </a:xfrm>
        </p:grpSpPr>
        <p:pic>
          <p:nvPicPr>
            <p:cNvPr id="116" name="Google Shape;116;p17"/>
            <p:cNvPicPr preferRelativeResize="0"/>
            <p:nvPr/>
          </p:nvPicPr>
          <p:blipFill>
            <a:blip r:embed="rId6">
              <a:alphaModFix/>
            </a:blip>
            <a:stretch>
              <a:fillRect/>
            </a:stretch>
          </p:blipFill>
          <p:spPr>
            <a:xfrm>
              <a:off x="303000" y="4634100"/>
              <a:ext cx="266150" cy="266150"/>
            </a:xfrm>
            <a:prstGeom prst="rect">
              <a:avLst/>
            </a:prstGeom>
            <a:noFill/>
            <a:ln>
              <a:noFill/>
            </a:ln>
          </p:spPr>
        </p:pic>
        <p:sp>
          <p:nvSpPr>
            <p:cNvPr id="117" name="Google Shape;117;p17"/>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Statements &amp; Expressions</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sp>
        <p:nvSpPr>
          <p:cNvPr id="123" name="Google Shape;123;p18"/>
          <p:cNvSpPr txBox="1"/>
          <p:nvPr/>
        </p:nvSpPr>
        <p:spPr>
          <a:xfrm>
            <a:off x="382025" y="1681525"/>
            <a:ext cx="8272800" cy="316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The difference between a statement and an expression is that an expression has a value</a:t>
            </a:r>
            <a:endParaRPr sz="1800">
              <a:solidFill>
                <a:srgbClr val="FFFFFF"/>
              </a:solidFill>
              <a:latin typeface="Raleway"/>
              <a:ea typeface="Raleway"/>
              <a:cs typeface="Raleway"/>
              <a:sym typeface="Raleway"/>
            </a:endParaRPr>
          </a:p>
          <a:p>
            <a:pPr indent="0" lvl="0" marL="457200" rtl="0" algn="l">
              <a:spcBef>
                <a:spcPts val="0"/>
              </a:spcBef>
              <a:spcAft>
                <a:spcPts val="0"/>
              </a:spcAft>
              <a:buNone/>
            </a:pPr>
            <a:r>
              <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In Java, all control structures are statements. In Kotlin, most control structures, except for the loops (for, do, and do/while) are expressions</a:t>
            </a:r>
            <a:endParaRPr sz="1800">
              <a:solidFill>
                <a:srgbClr val="FFFFFF"/>
              </a:solidFill>
              <a:latin typeface="Raleway"/>
              <a:ea typeface="Raleway"/>
              <a:cs typeface="Raleway"/>
              <a:sym typeface="Raleway"/>
            </a:endParaRPr>
          </a:p>
          <a:p>
            <a:pPr indent="0" lvl="0" marL="457200" rtl="0" algn="l">
              <a:spcBef>
                <a:spcPts val="0"/>
              </a:spcBef>
              <a:spcAft>
                <a:spcPts val="0"/>
              </a:spcAft>
              <a:buNone/>
            </a:pPr>
            <a:r>
              <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assignments are expressions in Java and become statements in Kotlin. This helps avoid confusion between comparisons and assignments, which is a common source of mistakes.</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p>
        </p:txBody>
      </p:sp>
      <p:grpSp>
        <p:nvGrpSpPr>
          <p:cNvPr id="124" name="Google Shape;124;p18"/>
          <p:cNvGrpSpPr/>
          <p:nvPr/>
        </p:nvGrpSpPr>
        <p:grpSpPr>
          <a:xfrm>
            <a:off x="303000" y="4594975"/>
            <a:ext cx="3208550" cy="344400"/>
            <a:chOff x="303000" y="4594975"/>
            <a:chExt cx="3208550" cy="344400"/>
          </a:xfrm>
        </p:grpSpPr>
        <p:pic>
          <p:nvPicPr>
            <p:cNvPr id="125" name="Google Shape;125;p18"/>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126" name="Google Shape;126;p18"/>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Block vs. Expression Body</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sp>
        <p:nvSpPr>
          <p:cNvPr id="132" name="Google Shape;132;p19"/>
          <p:cNvSpPr txBox="1"/>
          <p:nvPr/>
        </p:nvSpPr>
        <p:spPr>
          <a:xfrm>
            <a:off x="464650" y="1775775"/>
            <a:ext cx="6316800" cy="9624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fun max(a: Int, b: Int): Int = if (a &gt; b) a else b</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fun max(a: Int, b: Int) = if (a &gt; b) a else b</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p>
        </p:txBody>
      </p:sp>
      <p:grpSp>
        <p:nvGrpSpPr>
          <p:cNvPr id="133" name="Google Shape;133;p19"/>
          <p:cNvGrpSpPr/>
          <p:nvPr/>
        </p:nvGrpSpPr>
        <p:grpSpPr>
          <a:xfrm>
            <a:off x="303000" y="4594975"/>
            <a:ext cx="3208550" cy="344400"/>
            <a:chOff x="303000" y="4594975"/>
            <a:chExt cx="3208550" cy="344400"/>
          </a:xfrm>
        </p:grpSpPr>
        <p:pic>
          <p:nvPicPr>
            <p:cNvPr id="134" name="Google Shape;134;p19"/>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135" name="Google Shape;135;p19"/>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grpSp>
        <p:nvGrpSpPr>
          <p:cNvPr id="136" name="Google Shape;136;p19"/>
          <p:cNvGrpSpPr/>
          <p:nvPr/>
        </p:nvGrpSpPr>
        <p:grpSpPr>
          <a:xfrm>
            <a:off x="6781388" y="2464035"/>
            <a:ext cx="2212050" cy="2537076"/>
            <a:chOff x="6803275" y="395363"/>
            <a:chExt cx="2212050" cy="2537076"/>
          </a:xfrm>
        </p:grpSpPr>
        <p:pic>
          <p:nvPicPr>
            <p:cNvPr id="137" name="Google Shape;137;p19"/>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38" name="Google Shape;138;p19"/>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39" name="Google Shape;139;p19"/>
            <p:cNvSpPr txBox="1"/>
            <p:nvPr/>
          </p:nvSpPr>
          <p:spPr>
            <a:xfrm>
              <a:off x="6944800" y="830343"/>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INTELLIJ IDEA 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100">
                  <a:solidFill>
                    <a:schemeClr val="dk2"/>
                  </a:solidFill>
                </a:rPr>
                <a:t>IntelliJ </a:t>
              </a:r>
              <a:r>
                <a:rPr lang="en" sz="900">
                  <a:solidFill>
                    <a:schemeClr val="dk2"/>
                  </a:solidFill>
                </a:rPr>
                <a:t>IDEA </a:t>
              </a:r>
              <a:r>
                <a:rPr lang="en" sz="1100">
                  <a:solidFill>
                    <a:schemeClr val="dk2"/>
                  </a:solidFill>
                </a:rPr>
                <a:t>provides intention actions to convert between the two styles of functions: </a:t>
              </a:r>
              <a:r>
                <a:rPr b="1" lang="en" sz="1100">
                  <a:solidFill>
                    <a:schemeClr val="dk2"/>
                  </a:solidFill>
                </a:rPr>
                <a:t>“Convert to expression body” </a:t>
              </a:r>
              <a:r>
                <a:rPr lang="en" sz="1100">
                  <a:solidFill>
                    <a:schemeClr val="dk2"/>
                  </a:solidFill>
                </a:rPr>
                <a:t>and </a:t>
              </a:r>
              <a:r>
                <a:rPr b="1" lang="en" sz="1100">
                  <a:solidFill>
                    <a:schemeClr val="dk2"/>
                  </a:solidFill>
                </a:rPr>
                <a:t>“Convert to block body.”</a:t>
              </a:r>
              <a:endParaRPr b="1" sz="1100">
                <a:solidFill>
                  <a:schemeClr val="dk2"/>
                </a:solidFill>
              </a:endParaRPr>
            </a:p>
            <a:p>
              <a:pPr indent="0" lvl="0" marL="0" rtl="0" algn="l">
                <a:spcBef>
                  <a:spcPts val="800"/>
                </a:spcBef>
                <a:spcAft>
                  <a:spcPts val="800"/>
                </a:spcAft>
                <a:buNone/>
              </a:pPr>
              <a:r>
                <a:t/>
              </a:r>
              <a:endParaRPr sz="1200">
                <a:solidFill>
                  <a:schemeClr val="dk2"/>
                </a:solidFill>
                <a:latin typeface="Raleway"/>
                <a:ea typeface="Raleway"/>
                <a:cs typeface="Raleway"/>
                <a:sym typeface="Raleway"/>
              </a:endParaRPr>
            </a:p>
          </p:txBody>
        </p:sp>
      </p:grpSp>
      <p:sp>
        <p:nvSpPr>
          <p:cNvPr id="140" name="Google Shape;140;p19"/>
          <p:cNvSpPr txBox="1"/>
          <p:nvPr/>
        </p:nvSpPr>
        <p:spPr>
          <a:xfrm>
            <a:off x="283100" y="2738175"/>
            <a:ext cx="6157200" cy="14616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Clr>
                <a:schemeClr val="dk2"/>
              </a:buClr>
              <a:buSzPts val="1100"/>
              <a:buFont typeface="Arial"/>
              <a:buNone/>
            </a:pPr>
            <a:r>
              <a:rPr lang="en" sz="1600">
                <a:solidFill>
                  <a:srgbClr val="FFFFFF"/>
                </a:solidFill>
                <a:latin typeface="Raleway"/>
                <a:ea typeface="Raleway"/>
                <a:cs typeface="Raleway"/>
                <a:sym typeface="Raleway"/>
              </a:rPr>
              <a:t>for expression-body functions, the compiler can analyze the expression used as the body of the function and use its type as the function return type, even when it’s not spelled out explicitly. This</a:t>
            </a:r>
            <a:r>
              <a:rPr lang="en" sz="1600">
                <a:solidFill>
                  <a:schemeClr val="dk2"/>
                </a:solidFill>
              </a:rPr>
              <a:t> </a:t>
            </a:r>
            <a:r>
              <a:rPr lang="en" sz="1600">
                <a:solidFill>
                  <a:srgbClr val="FFFFFF"/>
                </a:solidFill>
                <a:latin typeface="Raleway"/>
                <a:ea typeface="Raleway"/>
                <a:cs typeface="Raleway"/>
                <a:sym typeface="Raleway"/>
              </a:rPr>
              <a:t>type</a:t>
            </a:r>
            <a:r>
              <a:rPr lang="en" sz="1600">
                <a:solidFill>
                  <a:schemeClr val="dk2"/>
                </a:solidFill>
              </a:rPr>
              <a:t> </a:t>
            </a:r>
            <a:r>
              <a:rPr lang="en" sz="1600">
                <a:solidFill>
                  <a:srgbClr val="FFFFFF"/>
                </a:solidFill>
                <a:latin typeface="Raleway"/>
                <a:ea typeface="Raleway"/>
                <a:cs typeface="Raleway"/>
                <a:sym typeface="Raleway"/>
              </a:rPr>
              <a:t>of analysis is usually called </a:t>
            </a:r>
            <a:r>
              <a:rPr b="1" lang="en" sz="1600">
                <a:solidFill>
                  <a:schemeClr val="accent5"/>
                </a:solidFill>
                <a:latin typeface="Raleway"/>
                <a:ea typeface="Raleway"/>
                <a:cs typeface="Raleway"/>
                <a:sym typeface="Raleway"/>
              </a:rPr>
              <a:t>type inference</a:t>
            </a:r>
            <a:endParaRPr b="1" sz="1600">
              <a:solidFill>
                <a:schemeClr val="accent5"/>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Variables</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sp>
        <p:nvSpPr>
          <p:cNvPr id="146" name="Google Shape;146;p20"/>
          <p:cNvSpPr txBox="1"/>
          <p:nvPr/>
        </p:nvSpPr>
        <p:spPr>
          <a:xfrm>
            <a:off x="435500" y="1623350"/>
            <a:ext cx="8385300" cy="8169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val question = "Is Soroush really a </a:t>
            </a:r>
            <a:r>
              <a:rPr lang="en" sz="1600">
                <a:solidFill>
                  <a:srgbClr val="FFFFFF"/>
                </a:solidFill>
                <a:latin typeface="Source Code Pro"/>
                <a:ea typeface="Source Code Pro"/>
                <a:cs typeface="Source Code Pro"/>
                <a:sym typeface="Source Code Pro"/>
              </a:rPr>
              <a:t>Messenger</a:t>
            </a:r>
            <a:r>
              <a:rPr lang="en" sz="1600">
                <a:solidFill>
                  <a:srgbClr val="FFFFFF"/>
                </a:solidFill>
                <a:latin typeface="Source Code Pro"/>
                <a:ea typeface="Source Code Pro"/>
                <a:cs typeface="Source Code Pro"/>
                <a:sym typeface="Source Code Pro"/>
              </a:rPr>
              <a:t>??"</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val answer = 42</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p>
        </p:txBody>
      </p:sp>
      <p:grpSp>
        <p:nvGrpSpPr>
          <p:cNvPr id="147" name="Google Shape;147;p20"/>
          <p:cNvGrpSpPr/>
          <p:nvPr/>
        </p:nvGrpSpPr>
        <p:grpSpPr>
          <a:xfrm>
            <a:off x="303000" y="4594975"/>
            <a:ext cx="3208550" cy="344400"/>
            <a:chOff x="303000" y="4594975"/>
            <a:chExt cx="3208550" cy="344400"/>
          </a:xfrm>
        </p:grpSpPr>
        <p:pic>
          <p:nvPicPr>
            <p:cNvPr id="148" name="Google Shape;148;p20"/>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149" name="Google Shape;149;p20"/>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sp>
        <p:nvSpPr>
          <p:cNvPr id="150" name="Google Shape;150;p20"/>
          <p:cNvSpPr txBox="1"/>
          <p:nvPr/>
        </p:nvSpPr>
        <p:spPr>
          <a:xfrm>
            <a:off x="283100" y="2478625"/>
            <a:ext cx="8007000" cy="14616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rgbClr val="FFFFFF"/>
              </a:buClr>
              <a:buSzPts val="1600"/>
              <a:buFont typeface="Raleway"/>
              <a:buChar char="●"/>
            </a:pPr>
            <a:r>
              <a:rPr lang="en" sz="1600">
                <a:solidFill>
                  <a:srgbClr val="FFFFFF"/>
                </a:solidFill>
                <a:latin typeface="Raleway"/>
                <a:ea typeface="Raleway"/>
                <a:cs typeface="Raleway"/>
                <a:sym typeface="Raleway"/>
              </a:rPr>
              <a:t>If a variable doesn’t have an initializer, you need to specify its type explicitly:</a:t>
            </a:r>
            <a:endParaRPr sz="1600">
              <a:solidFill>
                <a:srgbClr val="FFFFFF"/>
              </a:solidFill>
              <a:latin typeface="Raleway"/>
              <a:ea typeface="Raleway"/>
              <a:cs typeface="Raleway"/>
              <a:sym typeface="Raleway"/>
            </a:endParaRPr>
          </a:p>
          <a:p>
            <a:pPr indent="457200" lvl="0" marL="0" rtl="0" algn="just">
              <a:spcBef>
                <a:spcPts val="0"/>
              </a:spcBef>
              <a:spcAft>
                <a:spcPts val="0"/>
              </a:spcAft>
              <a:buNone/>
            </a:pPr>
            <a:r>
              <a:t/>
            </a:r>
            <a:endParaRPr sz="1600">
              <a:solidFill>
                <a:srgbClr val="FFFFFF"/>
              </a:solidFill>
              <a:latin typeface="Raleway"/>
              <a:ea typeface="Raleway"/>
              <a:cs typeface="Raleway"/>
              <a:sym typeface="Raleway"/>
            </a:endParaRPr>
          </a:p>
          <a:p>
            <a:pPr indent="457200" lvl="0" marL="0" rtl="0" algn="just">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a:p>
        </p:txBody>
      </p:sp>
      <p:sp>
        <p:nvSpPr>
          <p:cNvPr id="151" name="Google Shape;151;p20"/>
          <p:cNvSpPr/>
          <p:nvPr/>
        </p:nvSpPr>
        <p:spPr>
          <a:xfrm>
            <a:off x="6429925" y="1724575"/>
            <a:ext cx="211800" cy="559800"/>
          </a:xfrm>
          <a:prstGeom prst="rightBrace">
            <a:avLst>
              <a:gd fmla="val 8333" name="adj1"/>
              <a:gd fmla="val 50000" name="adj2"/>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52" name="Google Shape;152;p20"/>
          <p:cNvSpPr txBox="1"/>
          <p:nvPr/>
        </p:nvSpPr>
        <p:spPr>
          <a:xfrm>
            <a:off x="6716800" y="1596025"/>
            <a:ext cx="2068200" cy="81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aleway"/>
                <a:ea typeface="Raleway"/>
                <a:cs typeface="Raleway"/>
                <a:sym typeface="Raleway"/>
              </a:rPr>
              <a:t>omits the type declarations</a:t>
            </a:r>
            <a:endParaRPr/>
          </a:p>
        </p:txBody>
      </p:sp>
      <p:sp>
        <p:nvSpPr>
          <p:cNvPr id="153" name="Google Shape;153;p20"/>
          <p:cNvSpPr txBox="1"/>
          <p:nvPr/>
        </p:nvSpPr>
        <p:spPr>
          <a:xfrm>
            <a:off x="435500" y="2982025"/>
            <a:ext cx="8385300" cy="7395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val answer: Int</a:t>
            </a:r>
            <a:endParaRPr sz="1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FFFFFF"/>
                </a:solidFill>
                <a:latin typeface="Source Code Pro"/>
                <a:ea typeface="Source Code Pro"/>
                <a:cs typeface="Source Code Pro"/>
                <a:sym typeface="Source Code Pro"/>
              </a:rPr>
              <a:t>answer = 42</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600">
              <a:solidFill>
                <a:srgbClr val="FFFFFF"/>
              </a:solidFill>
              <a:latin typeface="Raleway"/>
              <a:ea typeface="Raleway"/>
              <a:cs typeface="Raleway"/>
              <a:sym typeface="Raleway"/>
            </a:endParaRPr>
          </a:p>
          <a:p>
            <a:pPr indent="0" lvl="0" marL="0" rtl="0" algn="l">
              <a:spcBef>
                <a:spcPts val="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Mutable </a:t>
            </a:r>
            <a:r>
              <a:rPr lang="en" sz="3600">
                <a:solidFill>
                  <a:schemeClr val="accent5"/>
                </a:solidFill>
              </a:rPr>
              <a:t>&amp;</a:t>
            </a:r>
            <a:r>
              <a:rPr lang="en" sz="3600">
                <a:solidFill>
                  <a:schemeClr val="accent5"/>
                </a:solidFill>
              </a:rPr>
              <a:t> Immutable VARIABLES</a:t>
            </a:r>
            <a:br>
              <a:rPr lang="en" sz="3600">
                <a:solidFill>
                  <a:schemeClr val="accent5"/>
                </a:solidFill>
              </a:rPr>
            </a:br>
            <a:endParaRPr sz="3600">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sz="1800"/>
          </a:p>
        </p:txBody>
      </p:sp>
      <p:sp>
        <p:nvSpPr>
          <p:cNvPr id="159" name="Google Shape;159;p21"/>
          <p:cNvSpPr txBox="1"/>
          <p:nvPr/>
        </p:nvSpPr>
        <p:spPr>
          <a:xfrm>
            <a:off x="382025" y="1681525"/>
            <a:ext cx="8272800" cy="316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aleway"/>
              <a:buChar char="●"/>
            </a:pPr>
            <a:r>
              <a:rPr b="1" lang="en" sz="1800">
                <a:solidFill>
                  <a:schemeClr val="accent5"/>
                </a:solidFill>
                <a:latin typeface="Raleway"/>
                <a:ea typeface="Raleway"/>
                <a:cs typeface="Raleway"/>
                <a:sym typeface="Raleway"/>
              </a:rPr>
              <a:t>val </a:t>
            </a:r>
            <a:r>
              <a:rPr lang="en" sz="1800">
                <a:solidFill>
                  <a:srgbClr val="FFFFFF"/>
                </a:solidFill>
                <a:latin typeface="Raleway"/>
                <a:ea typeface="Raleway"/>
                <a:cs typeface="Raleway"/>
                <a:sym typeface="Raleway"/>
              </a:rPr>
              <a:t>(from value)—Immutable reference. final variable in Java</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Char char="●"/>
            </a:pPr>
            <a:r>
              <a:rPr b="1" lang="en" sz="1800">
                <a:solidFill>
                  <a:schemeClr val="accent5"/>
                </a:solidFill>
                <a:latin typeface="Raleway"/>
                <a:ea typeface="Raleway"/>
                <a:cs typeface="Raleway"/>
                <a:sym typeface="Raleway"/>
              </a:rPr>
              <a:t>var </a:t>
            </a:r>
            <a:r>
              <a:rPr lang="en" sz="1800">
                <a:solidFill>
                  <a:srgbClr val="FFFFFF"/>
                </a:solidFill>
                <a:latin typeface="Raleway"/>
                <a:ea typeface="Raleway"/>
                <a:cs typeface="Raleway"/>
                <a:sym typeface="Raleway"/>
              </a:rPr>
              <a:t>(from variable)—Mutable reference</a:t>
            </a:r>
            <a:endParaRPr sz="1800">
              <a:solidFill>
                <a:srgbClr val="FFFFFF"/>
              </a:solidFill>
              <a:latin typeface="Raleway"/>
              <a:ea typeface="Raleway"/>
              <a:cs typeface="Raleway"/>
              <a:sym typeface="Raleway"/>
            </a:endParaRPr>
          </a:p>
          <a:p>
            <a:pPr indent="0" lvl="0" marL="457200" rtl="0" algn="l">
              <a:spcBef>
                <a:spcPts val="0"/>
              </a:spcBef>
              <a:spcAft>
                <a:spcPts val="0"/>
              </a:spcAft>
              <a:buNone/>
            </a:pPr>
            <a:r>
              <a:t/>
            </a:r>
            <a:endParaRPr sz="1800">
              <a:solidFill>
                <a:srgbClr val="FFFFFF"/>
              </a:solidFill>
              <a:latin typeface="Raleway"/>
              <a:ea typeface="Raleway"/>
              <a:cs typeface="Raleway"/>
              <a:sym typeface="Raleway"/>
            </a:endParaRPr>
          </a:p>
          <a:p>
            <a:pPr indent="-342900" lvl="0" marL="457200" rtl="0" algn="l">
              <a:spcBef>
                <a:spcPts val="0"/>
              </a:spcBef>
              <a:spcAft>
                <a:spcPts val="0"/>
              </a:spcAft>
              <a:buClr>
                <a:srgbClr val="FFFFFF"/>
              </a:buClr>
              <a:buSzPts val="1800"/>
              <a:buFont typeface="Raleway"/>
              <a:buChar char="●"/>
            </a:pPr>
            <a:r>
              <a:rPr lang="en" sz="1800">
                <a:solidFill>
                  <a:srgbClr val="FFFFFF"/>
                </a:solidFill>
                <a:latin typeface="Raleway"/>
                <a:ea typeface="Raleway"/>
                <a:cs typeface="Raleway"/>
                <a:sym typeface="Raleway"/>
              </a:rPr>
              <a:t>you should declare all variables in Kotlin with the val keyword. </a:t>
            </a:r>
            <a:r>
              <a:rPr lang="en" sz="1800">
                <a:solidFill>
                  <a:schemeClr val="accent5"/>
                </a:solidFill>
                <a:latin typeface="Raleway"/>
                <a:ea typeface="Raleway"/>
                <a:cs typeface="Raleway"/>
                <a:sym typeface="Raleway"/>
              </a:rPr>
              <a:t>Change it to var only if necessary</a:t>
            </a:r>
            <a:r>
              <a:rPr lang="en" sz="1800">
                <a:solidFill>
                  <a:srgbClr val="FFFFFF"/>
                </a:solidFill>
                <a:latin typeface="Raleway"/>
                <a:ea typeface="Raleway"/>
                <a:cs typeface="Raleway"/>
                <a:sym typeface="Raleway"/>
              </a:rPr>
              <a:t>. Using immutable references, immutable objects, and functions without side effects makes your code closer to the </a:t>
            </a:r>
            <a:r>
              <a:rPr lang="en" sz="1800">
                <a:solidFill>
                  <a:schemeClr val="accent5"/>
                </a:solidFill>
                <a:latin typeface="Raleway"/>
                <a:ea typeface="Raleway"/>
                <a:cs typeface="Raleway"/>
                <a:sym typeface="Raleway"/>
              </a:rPr>
              <a:t>functional style</a:t>
            </a:r>
            <a:r>
              <a:rPr lang="en" sz="1800">
                <a:solidFill>
                  <a:srgbClr val="FFFFFF"/>
                </a:solidFill>
                <a:latin typeface="Raleway"/>
                <a:ea typeface="Raleway"/>
                <a:cs typeface="Raleway"/>
                <a:sym typeface="Raleway"/>
              </a:rPr>
              <a:t>.</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sz="1800">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p>
        </p:txBody>
      </p:sp>
      <p:grpSp>
        <p:nvGrpSpPr>
          <p:cNvPr id="160" name="Google Shape;160;p21"/>
          <p:cNvGrpSpPr/>
          <p:nvPr/>
        </p:nvGrpSpPr>
        <p:grpSpPr>
          <a:xfrm>
            <a:off x="303000" y="4594975"/>
            <a:ext cx="3208550" cy="344400"/>
            <a:chOff x="303000" y="4594975"/>
            <a:chExt cx="3208550" cy="344400"/>
          </a:xfrm>
        </p:grpSpPr>
        <p:pic>
          <p:nvPicPr>
            <p:cNvPr id="161" name="Google Shape;161;p21"/>
            <p:cNvPicPr preferRelativeResize="0"/>
            <p:nvPr/>
          </p:nvPicPr>
          <p:blipFill>
            <a:blip r:embed="rId3">
              <a:alphaModFix/>
            </a:blip>
            <a:stretch>
              <a:fillRect/>
            </a:stretch>
          </p:blipFill>
          <p:spPr>
            <a:xfrm>
              <a:off x="303000" y="4634100"/>
              <a:ext cx="266150" cy="266150"/>
            </a:xfrm>
            <a:prstGeom prst="rect">
              <a:avLst/>
            </a:prstGeom>
            <a:noFill/>
            <a:ln>
              <a:noFill/>
            </a:ln>
          </p:spPr>
        </p:pic>
        <p:sp>
          <p:nvSpPr>
            <p:cNvPr id="162" name="Google Shape;162;p21"/>
            <p:cNvSpPr txBox="1"/>
            <p:nvPr/>
          </p:nvSpPr>
          <p:spPr>
            <a:xfrm>
              <a:off x="569150" y="4594975"/>
              <a:ext cx="29424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Kotlin In Action - M.Hasanzadeh</a:t>
              </a:r>
              <a:endParaRPr sz="1000">
                <a:solidFill>
                  <a:srgbClr val="FFFFFF"/>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