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sldIdLst>
    <p:sldId id="256" r:id="rId2"/>
    <p:sldId id="260" r:id="rId3"/>
    <p:sldId id="258" r:id="rId4"/>
    <p:sldId id="261" r:id="rId5"/>
    <p:sldId id="262" r:id="rId6"/>
    <p:sldId id="264" r:id="rId7"/>
    <p:sldId id="285" r:id="rId8"/>
    <p:sldId id="274" r:id="rId9"/>
    <p:sldId id="269" r:id="rId10"/>
    <p:sldId id="270" r:id="rId11"/>
    <p:sldId id="279" r:id="rId12"/>
    <p:sldId id="287" r:id="rId13"/>
    <p:sldId id="286" r:id="rId14"/>
    <p:sldId id="276" r:id="rId15"/>
    <p:sldId id="278" r:id="rId16"/>
    <p:sldId id="288" r:id="rId17"/>
    <p:sldId id="277" r:id="rId18"/>
    <p:sldId id="283" r:id="rId19"/>
    <p:sldId id="259" r:id="rId20"/>
  </p:sldIdLst>
  <p:sldSz cx="12192000" cy="6858000"/>
  <p:notesSz cx="6858000" cy="9144000"/>
  <p:defaultTextStyle>
    <a:defPPr>
      <a:defRPr lang="en-B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76" autoAdjust="0"/>
    <p:restoredTop sz="94005" autoAdjust="0"/>
  </p:normalViewPr>
  <p:slideViewPr>
    <p:cSldViewPr snapToGrid="0">
      <p:cViewPr varScale="1">
        <p:scale>
          <a:sx n="125" d="100"/>
          <a:sy n="125" d="100"/>
        </p:scale>
        <p:origin x="192" y="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433975153012218"/>
          <c:y val="0.22648178309647254"/>
          <c:w val="0.82073067324733251"/>
          <c:h val="0.59388297246507671"/>
        </c:manualLayout>
      </c:layout>
      <c:barChart>
        <c:barDir val="col"/>
        <c:grouping val="clustered"/>
        <c:varyColors val="0"/>
        <c:ser>
          <c:idx val="0"/>
          <c:order val="0"/>
          <c:tx>
            <c:strRef>
              <c:f>Sheet1!$B$1</c:f>
              <c:strCache>
                <c:ptCount val="1"/>
                <c:pt idx="0">
                  <c:v>nevus</c:v>
                </c:pt>
              </c:strCache>
            </c:strRef>
          </c:tx>
          <c:spPr>
            <a:solidFill>
              <a:schemeClr val="accent1"/>
            </a:solidFill>
            <a:ln>
              <a:noFill/>
            </a:ln>
            <a:effectLst/>
          </c:spPr>
          <c:invertIfNegative val="0"/>
          <c:cat>
            <c:strRef>
              <c:f>Sheet1!$A$2:$A$3</c:f>
              <c:strCache>
                <c:ptCount val="2"/>
                <c:pt idx="0">
                  <c:v>Training</c:v>
                </c:pt>
                <c:pt idx="1">
                  <c:v>Validation</c:v>
                </c:pt>
              </c:strCache>
            </c:strRef>
          </c:cat>
          <c:val>
            <c:numRef>
              <c:f>Sheet1!$B$2:$B$3</c:f>
              <c:numCache>
                <c:formatCode>General</c:formatCode>
                <c:ptCount val="2"/>
                <c:pt idx="0">
                  <c:v>0.50839000000000001</c:v>
                </c:pt>
                <c:pt idx="1">
                  <c:v>0.50869336139999999</c:v>
                </c:pt>
              </c:numCache>
            </c:numRef>
          </c:val>
          <c:extLst>
            <c:ext xmlns:c16="http://schemas.microsoft.com/office/drawing/2014/chart" uri="{C3380CC4-5D6E-409C-BE32-E72D297353CC}">
              <c16:uniqueId val="{00000000-283A-CA48-8A2B-E548F02C18C6}"/>
            </c:ext>
          </c:extLst>
        </c:ser>
        <c:ser>
          <c:idx val="1"/>
          <c:order val="1"/>
          <c:tx>
            <c:strRef>
              <c:f>Sheet1!$C$1</c:f>
              <c:strCache>
                <c:ptCount val="1"/>
                <c:pt idx="0">
                  <c:v>others</c:v>
                </c:pt>
              </c:strCache>
            </c:strRef>
          </c:tx>
          <c:spPr>
            <a:solidFill>
              <a:schemeClr val="accent2"/>
            </a:solidFill>
            <a:ln>
              <a:noFill/>
            </a:ln>
            <a:effectLst/>
          </c:spPr>
          <c:invertIfNegative val="0"/>
          <c:cat>
            <c:strRef>
              <c:f>Sheet1!$A$2:$A$3</c:f>
              <c:strCache>
                <c:ptCount val="2"/>
                <c:pt idx="0">
                  <c:v>Training</c:v>
                </c:pt>
                <c:pt idx="1">
                  <c:v>Validation</c:v>
                </c:pt>
              </c:strCache>
            </c:strRef>
          </c:cat>
          <c:val>
            <c:numRef>
              <c:f>Sheet1!$C$2:$C$3</c:f>
              <c:numCache>
                <c:formatCode>General</c:formatCode>
                <c:ptCount val="2"/>
                <c:pt idx="0">
                  <c:v>0.49160908190000002</c:v>
                </c:pt>
                <c:pt idx="1">
                  <c:v>0.49130663860000001</c:v>
                </c:pt>
              </c:numCache>
            </c:numRef>
          </c:val>
          <c:extLst>
            <c:ext xmlns:c16="http://schemas.microsoft.com/office/drawing/2014/chart" uri="{C3380CC4-5D6E-409C-BE32-E72D297353CC}">
              <c16:uniqueId val="{00000001-283A-CA48-8A2B-E548F02C18C6}"/>
            </c:ext>
          </c:extLst>
        </c:ser>
        <c:dLbls>
          <c:showLegendKey val="0"/>
          <c:showVal val="0"/>
          <c:showCatName val="0"/>
          <c:showSerName val="0"/>
          <c:showPercent val="0"/>
          <c:showBubbleSize val="0"/>
        </c:dLbls>
        <c:gapWidth val="219"/>
        <c:overlap val="-27"/>
        <c:axId val="181941023"/>
        <c:axId val="1949496095"/>
      </c:barChart>
      <c:catAx>
        <c:axId val="1819410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49496095"/>
        <c:crosses val="autoZero"/>
        <c:auto val="1"/>
        <c:lblAlgn val="ctr"/>
        <c:lblOffset val="100"/>
        <c:noMultiLvlLbl val="0"/>
      </c:catAx>
      <c:valAx>
        <c:axId val="19494960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19410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9759067095101143E-2"/>
          <c:y val="0.14916403946483078"/>
          <c:w val="0.87525044637804683"/>
          <c:h val="0.5935569332673597"/>
        </c:manualLayout>
      </c:layout>
      <c:barChart>
        <c:barDir val="col"/>
        <c:grouping val="clustered"/>
        <c:varyColors val="0"/>
        <c:ser>
          <c:idx val="0"/>
          <c:order val="0"/>
          <c:tx>
            <c:strRef>
              <c:f>Sheet1!$B$1</c:f>
              <c:strCache>
                <c:ptCount val="1"/>
                <c:pt idx="0">
                  <c:v>bcc</c:v>
                </c:pt>
              </c:strCache>
            </c:strRef>
          </c:tx>
          <c:spPr>
            <a:solidFill>
              <a:schemeClr val="accent1"/>
            </a:solidFill>
            <a:ln>
              <a:noFill/>
            </a:ln>
            <a:effectLst/>
          </c:spPr>
          <c:invertIfNegative val="0"/>
          <c:cat>
            <c:strRef>
              <c:f>Sheet1!$A$2:$A$3</c:f>
              <c:strCache>
                <c:ptCount val="2"/>
                <c:pt idx="0">
                  <c:v>Training</c:v>
                </c:pt>
                <c:pt idx="1">
                  <c:v>Validation</c:v>
                </c:pt>
              </c:strCache>
            </c:strRef>
          </c:cat>
          <c:val>
            <c:numRef>
              <c:f>Sheet1!$B$2:$B$3</c:f>
              <c:numCache>
                <c:formatCode>General</c:formatCode>
                <c:ptCount val="2"/>
                <c:pt idx="0">
                  <c:v>0.39216800000000002</c:v>
                </c:pt>
                <c:pt idx="1">
                  <c:v>0.39212599999999997</c:v>
                </c:pt>
              </c:numCache>
            </c:numRef>
          </c:val>
          <c:extLst>
            <c:ext xmlns:c16="http://schemas.microsoft.com/office/drawing/2014/chart" uri="{C3380CC4-5D6E-409C-BE32-E72D297353CC}">
              <c16:uniqueId val="{00000000-7057-ED4C-A21C-5B32650AB8AF}"/>
            </c:ext>
          </c:extLst>
        </c:ser>
        <c:ser>
          <c:idx val="1"/>
          <c:order val="1"/>
          <c:tx>
            <c:strRef>
              <c:f>Sheet1!$C$1</c:f>
              <c:strCache>
                <c:ptCount val="1"/>
                <c:pt idx="0">
                  <c:v>mel</c:v>
                </c:pt>
              </c:strCache>
            </c:strRef>
          </c:tx>
          <c:spPr>
            <a:solidFill>
              <a:schemeClr val="bg2">
                <a:lumMod val="50000"/>
              </a:schemeClr>
            </a:solidFill>
            <a:ln>
              <a:noFill/>
            </a:ln>
            <a:effectLst/>
          </c:spPr>
          <c:invertIfNegative val="0"/>
          <c:cat>
            <c:strRef>
              <c:f>Sheet1!$A$2:$A$3</c:f>
              <c:strCache>
                <c:ptCount val="2"/>
                <c:pt idx="0">
                  <c:v>Training</c:v>
                </c:pt>
                <c:pt idx="1">
                  <c:v>Validation</c:v>
                </c:pt>
              </c:strCache>
            </c:strRef>
          </c:cat>
          <c:val>
            <c:numRef>
              <c:f>Sheet1!$C$2:$C$3</c:f>
              <c:numCache>
                <c:formatCode>General</c:formatCode>
                <c:ptCount val="2"/>
                <c:pt idx="0">
                  <c:v>0.53384500000000001</c:v>
                </c:pt>
                <c:pt idx="1">
                  <c:v>0.53385800000000005</c:v>
                </c:pt>
              </c:numCache>
            </c:numRef>
          </c:val>
          <c:extLst>
            <c:ext xmlns:c16="http://schemas.microsoft.com/office/drawing/2014/chart" uri="{C3380CC4-5D6E-409C-BE32-E72D297353CC}">
              <c16:uniqueId val="{00000001-7057-ED4C-A21C-5B32650AB8AF}"/>
            </c:ext>
          </c:extLst>
        </c:ser>
        <c:ser>
          <c:idx val="2"/>
          <c:order val="2"/>
          <c:tx>
            <c:strRef>
              <c:f>Sheet1!$D$1</c:f>
              <c:strCache>
                <c:ptCount val="1"/>
                <c:pt idx="0">
                  <c:v>scc</c:v>
                </c:pt>
              </c:strCache>
            </c:strRef>
          </c:tx>
          <c:spPr>
            <a:solidFill>
              <a:schemeClr val="accent3">
                <a:lumMod val="75000"/>
              </a:schemeClr>
            </a:solidFill>
            <a:ln>
              <a:noFill/>
            </a:ln>
            <a:effectLst/>
          </c:spPr>
          <c:invertIfNegative val="0"/>
          <c:cat>
            <c:strRef>
              <c:f>Sheet1!$A$2:$A$3</c:f>
              <c:strCache>
                <c:ptCount val="2"/>
                <c:pt idx="0">
                  <c:v>Training</c:v>
                </c:pt>
                <c:pt idx="1">
                  <c:v>Validation</c:v>
                </c:pt>
              </c:strCache>
            </c:strRef>
          </c:cat>
          <c:val>
            <c:numRef>
              <c:f>Sheet1!$D$2:$D$3</c:f>
              <c:numCache>
                <c:formatCode>General</c:formatCode>
                <c:ptCount val="2"/>
                <c:pt idx="0">
                  <c:v>7.3986999999999997E-2</c:v>
                </c:pt>
                <c:pt idx="1">
                  <c:v>7.4015999999999998E-2</c:v>
                </c:pt>
              </c:numCache>
            </c:numRef>
          </c:val>
          <c:extLst>
            <c:ext xmlns:c16="http://schemas.microsoft.com/office/drawing/2014/chart" uri="{C3380CC4-5D6E-409C-BE32-E72D297353CC}">
              <c16:uniqueId val="{00000003-7057-ED4C-A21C-5B32650AB8AF}"/>
            </c:ext>
          </c:extLst>
        </c:ser>
        <c:dLbls>
          <c:showLegendKey val="0"/>
          <c:showVal val="0"/>
          <c:showCatName val="0"/>
          <c:showSerName val="0"/>
          <c:showPercent val="0"/>
          <c:showBubbleSize val="0"/>
        </c:dLbls>
        <c:gapWidth val="219"/>
        <c:overlap val="-27"/>
        <c:axId val="378447439"/>
        <c:axId val="377851151"/>
      </c:barChart>
      <c:catAx>
        <c:axId val="3784474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7851151"/>
        <c:crosses val="autoZero"/>
        <c:auto val="1"/>
        <c:lblAlgn val="ctr"/>
        <c:lblOffset val="100"/>
        <c:noMultiLvlLbl val="0"/>
      </c:catAx>
      <c:valAx>
        <c:axId val="377851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844743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1/16/25</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221376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1/16/25</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721560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1/16/25</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495293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1/16/25</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614361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1/16/25</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267397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1/16/25</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049361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1/16/25</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280122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1/16/25</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61192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1/16/25</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620228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1/16/25</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259974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1/16/25</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256919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1/16/25</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271553838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5.jpeg"/></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arxiv.org/abs/1712.04621"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C88933B-CFB2-4662-9CA9-2C1E08385B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909EEE1-52DB-4A86-AFCE-CCE904184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E6CCC2-67BB-B5E1-72BD-820EDB976219}"/>
              </a:ext>
            </a:extLst>
          </p:cNvPr>
          <p:cNvSpPr>
            <a:spLocks noGrp="1"/>
          </p:cNvSpPr>
          <p:nvPr>
            <p:ph type="ctrTitle"/>
          </p:nvPr>
        </p:nvSpPr>
        <p:spPr>
          <a:xfrm>
            <a:off x="4234400" y="1814338"/>
            <a:ext cx="6935872" cy="453925"/>
          </a:xfrm>
        </p:spPr>
        <p:txBody>
          <a:bodyPr>
            <a:noAutofit/>
          </a:bodyPr>
          <a:lstStyle/>
          <a:p>
            <a:r>
              <a:rPr lang="en-BD" sz="4000" b="1" i="0" u="sng" dirty="0"/>
              <a:t>Cad Project</a:t>
            </a:r>
          </a:p>
        </p:txBody>
      </p:sp>
      <p:sp>
        <p:nvSpPr>
          <p:cNvPr id="3" name="Subtitle 2">
            <a:extLst>
              <a:ext uri="{FF2B5EF4-FFF2-40B4-BE49-F238E27FC236}">
                <a16:creationId xmlns:a16="http://schemas.microsoft.com/office/drawing/2014/main" id="{88E3DE3D-424A-33AF-36D0-6AE039FFE46B}"/>
              </a:ext>
            </a:extLst>
          </p:cNvPr>
          <p:cNvSpPr>
            <a:spLocks noGrp="1"/>
          </p:cNvSpPr>
          <p:nvPr>
            <p:ph type="subTitle" idx="1"/>
          </p:nvPr>
        </p:nvSpPr>
        <p:spPr>
          <a:xfrm>
            <a:off x="4255421" y="2732458"/>
            <a:ext cx="7221872" cy="1535592"/>
          </a:xfrm>
        </p:spPr>
        <p:txBody>
          <a:bodyPr>
            <a:normAutofit lnSpcReduction="10000"/>
          </a:bodyPr>
          <a:lstStyle/>
          <a:p>
            <a:r>
              <a:rPr lang="en-GB" sz="2800" dirty="0">
                <a:latin typeface="+mj-lt"/>
              </a:rPr>
              <a:t>Binary and Multi-class Classification of Skin Lesion using Deep Learning</a:t>
            </a:r>
            <a:endParaRPr lang="en-BD" sz="2800" dirty="0">
              <a:latin typeface="+mj-lt"/>
            </a:endParaRPr>
          </a:p>
        </p:txBody>
      </p:sp>
      <p:pic>
        <p:nvPicPr>
          <p:cNvPr id="6" name="Picture 5" descr="A collage of many skin diseases&#10;&#10;Description automatically generated">
            <a:extLst>
              <a:ext uri="{FF2B5EF4-FFF2-40B4-BE49-F238E27FC236}">
                <a16:creationId xmlns:a16="http://schemas.microsoft.com/office/drawing/2014/main" id="{D07F0669-82A0-98AB-12CA-731BE90715F0}"/>
              </a:ext>
            </a:extLst>
          </p:cNvPr>
          <p:cNvPicPr>
            <a:picLocks noChangeAspect="1"/>
          </p:cNvPicPr>
          <p:nvPr/>
        </p:nvPicPr>
        <p:blipFill>
          <a:blip r:embed="rId2"/>
          <a:srcRect l="13950" r="24838" b="-2"/>
          <a:stretch/>
        </p:blipFill>
        <p:spPr>
          <a:xfrm>
            <a:off x="-2573" y="10"/>
            <a:ext cx="4236973" cy="6857988"/>
          </a:xfrm>
          <a:custGeom>
            <a:avLst/>
            <a:gdLst/>
            <a:ahLst/>
            <a:cxnLst/>
            <a:rect l="l" t="t" r="r" b="b"/>
            <a:pathLst>
              <a:path w="4811317" h="6857998">
                <a:moveTo>
                  <a:pt x="0" y="0"/>
                </a:moveTo>
                <a:lnTo>
                  <a:pt x="4811317" y="0"/>
                </a:lnTo>
                <a:lnTo>
                  <a:pt x="2712446" y="6857998"/>
                </a:lnTo>
                <a:lnTo>
                  <a:pt x="0" y="6857998"/>
                </a:lnTo>
                <a:close/>
              </a:path>
            </a:pathLst>
          </a:custGeom>
        </p:spPr>
      </p:pic>
      <p:cxnSp>
        <p:nvCxnSpPr>
          <p:cNvPr id="15" name="Straight Connector 14">
            <a:extLst>
              <a:ext uri="{FF2B5EF4-FFF2-40B4-BE49-F238E27FC236}">
                <a16:creationId xmlns:a16="http://schemas.microsoft.com/office/drawing/2014/main" id="{326FE4BA-3BD1-4AB3-A3EB-39FF16D964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418764" y="0"/>
            <a:ext cx="815637"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BD85EF3-E980-4EF9-BF91-C0540D302A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a:endCxn id="15" idx="2"/>
          </p:cNvCxnSpPr>
          <p:nvPr>
            <p:extLst>
              <p:ext uri="{386F3935-93C4-4BCD-93E2-E3B085C9AB24}">
                <p16:designElem xmlns:p16="http://schemas.microsoft.com/office/powerpoint/2015/main" val="1"/>
              </p:ext>
            </p:extLst>
          </p:nvPr>
        </p:nvCxnSpPr>
        <p:spPr>
          <a:xfrm>
            <a:off x="0" y="5468380"/>
            <a:ext cx="6096000" cy="13896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6FC43FD-FC6B-5CC6-D8B2-1D833284ADFB}"/>
              </a:ext>
            </a:extLst>
          </p:cNvPr>
          <p:cNvSpPr txBox="1"/>
          <p:nvPr/>
        </p:nvSpPr>
        <p:spPr>
          <a:xfrm>
            <a:off x="6840437" y="4734835"/>
            <a:ext cx="2674327" cy="1015663"/>
          </a:xfrm>
          <a:prstGeom prst="rect">
            <a:avLst/>
          </a:prstGeom>
          <a:noFill/>
        </p:spPr>
        <p:txBody>
          <a:bodyPr wrap="square" rtlCol="0">
            <a:spAutoFit/>
          </a:bodyPr>
          <a:lstStyle/>
          <a:p>
            <a:pPr algn="ctr"/>
            <a:r>
              <a:rPr lang="en-BD" sz="2000" u="sng" dirty="0">
                <a:latin typeface="+mj-lt"/>
              </a:rPr>
              <a:t>Prepared By:</a:t>
            </a:r>
          </a:p>
          <a:p>
            <a:pPr algn="ctr"/>
            <a:r>
              <a:rPr lang="en-BD" sz="2000" b="1" dirty="0">
                <a:latin typeface="+mj-lt"/>
              </a:rPr>
              <a:t>Mahdi Islam</a:t>
            </a:r>
          </a:p>
          <a:p>
            <a:pPr algn="ctr"/>
            <a:r>
              <a:rPr lang="en-BD" sz="2000" b="1" dirty="0">
                <a:latin typeface="+mj-lt"/>
              </a:rPr>
              <a:t>Musarrat Tabassum</a:t>
            </a:r>
          </a:p>
        </p:txBody>
      </p:sp>
      <p:pic>
        <p:nvPicPr>
          <p:cNvPr id="26" name="Picture 25" descr="A black background with yellow and green letters&#10;&#10;Description automatically generated">
            <a:extLst>
              <a:ext uri="{FF2B5EF4-FFF2-40B4-BE49-F238E27FC236}">
                <a16:creationId xmlns:a16="http://schemas.microsoft.com/office/drawing/2014/main" id="{FB1880F1-E554-270B-68AC-3B23A78A5B2E}"/>
              </a:ext>
            </a:extLst>
          </p:cNvPr>
          <p:cNvPicPr>
            <a:picLocks noChangeAspect="1"/>
          </p:cNvPicPr>
          <p:nvPr/>
        </p:nvPicPr>
        <p:blipFill>
          <a:blip r:embed="rId3"/>
          <a:stretch>
            <a:fillRect/>
          </a:stretch>
        </p:blipFill>
        <p:spPr>
          <a:xfrm>
            <a:off x="10772320" y="68181"/>
            <a:ext cx="1330115" cy="478841"/>
          </a:xfrm>
          <a:prstGeom prst="rect">
            <a:avLst/>
          </a:prstGeom>
        </p:spPr>
      </p:pic>
      <p:pic>
        <p:nvPicPr>
          <p:cNvPr id="28" name="Picture 27" descr="Blue text on a black background&#10;&#10;Description automatically generated">
            <a:extLst>
              <a:ext uri="{FF2B5EF4-FFF2-40B4-BE49-F238E27FC236}">
                <a16:creationId xmlns:a16="http://schemas.microsoft.com/office/drawing/2014/main" id="{236A3DA6-C6D5-B420-2C30-83508B692B86}"/>
              </a:ext>
            </a:extLst>
          </p:cNvPr>
          <p:cNvPicPr>
            <a:picLocks noChangeAspect="1"/>
          </p:cNvPicPr>
          <p:nvPr/>
        </p:nvPicPr>
        <p:blipFill>
          <a:blip r:embed="rId4"/>
          <a:stretch>
            <a:fillRect/>
          </a:stretch>
        </p:blipFill>
        <p:spPr>
          <a:xfrm>
            <a:off x="10476592" y="5894248"/>
            <a:ext cx="2064658" cy="1032329"/>
          </a:xfrm>
          <a:prstGeom prst="rect">
            <a:avLst/>
          </a:prstGeom>
        </p:spPr>
      </p:pic>
      <p:pic>
        <p:nvPicPr>
          <p:cNvPr id="30" name="Picture 29" descr="A blue flag with yellow stars on it&#10;&#10;Description automatically generated">
            <a:extLst>
              <a:ext uri="{FF2B5EF4-FFF2-40B4-BE49-F238E27FC236}">
                <a16:creationId xmlns:a16="http://schemas.microsoft.com/office/drawing/2014/main" id="{D29C0C6B-9976-322E-F1A6-D0F2C389C6DF}"/>
              </a:ext>
            </a:extLst>
          </p:cNvPr>
          <p:cNvPicPr>
            <a:picLocks noChangeAspect="1"/>
          </p:cNvPicPr>
          <p:nvPr/>
        </p:nvPicPr>
        <p:blipFill>
          <a:blip r:embed="rId5"/>
          <a:stretch>
            <a:fillRect/>
          </a:stretch>
        </p:blipFill>
        <p:spPr>
          <a:xfrm>
            <a:off x="9067941" y="-498276"/>
            <a:ext cx="1611757" cy="1611757"/>
          </a:xfrm>
          <a:prstGeom prst="rect">
            <a:avLst/>
          </a:prstGeom>
        </p:spPr>
      </p:pic>
    </p:spTree>
    <p:extLst>
      <p:ext uri="{BB962C8B-B14F-4D97-AF65-F5344CB8AC3E}">
        <p14:creationId xmlns:p14="http://schemas.microsoft.com/office/powerpoint/2010/main" val="2054997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a:extLst>
            <a:ext uri="{FF2B5EF4-FFF2-40B4-BE49-F238E27FC236}">
              <a16:creationId xmlns:a16="http://schemas.microsoft.com/office/drawing/2014/main" id="{F70319EB-B6DA-3EC3-3BD4-78F228C932AB}"/>
            </a:ext>
          </a:extLst>
        </p:cNvPr>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CAB39DEE-EC87-D89F-C0F0-5AC220C5E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BEBEBAF5-FF0E-0175-A1F7-CC4E9846D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2A4AFE67-81DC-19E7-3DE6-226372A41D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322077" y="14094"/>
            <a:ext cx="5869923" cy="3016926"/>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F71FA41-31BC-5709-EB7A-164B604EC2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761368" y="4892142"/>
            <a:ext cx="9430632" cy="195176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3EA4B6F-071E-2D78-D651-7A4D9BFD55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0003899" y="2"/>
            <a:ext cx="1368573" cy="68439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26" name="Picture 25" descr="A black background with yellow and green letters&#10;&#10;Description automatically generated">
            <a:extLst>
              <a:ext uri="{FF2B5EF4-FFF2-40B4-BE49-F238E27FC236}">
                <a16:creationId xmlns:a16="http://schemas.microsoft.com/office/drawing/2014/main" id="{64E0E45B-01C0-BC52-0112-CC895C82DC23}"/>
              </a:ext>
            </a:extLst>
          </p:cNvPr>
          <p:cNvPicPr>
            <a:picLocks noChangeAspect="1"/>
          </p:cNvPicPr>
          <p:nvPr/>
        </p:nvPicPr>
        <p:blipFill>
          <a:blip r:embed="rId2"/>
          <a:stretch>
            <a:fillRect/>
          </a:stretch>
        </p:blipFill>
        <p:spPr>
          <a:xfrm>
            <a:off x="10796057" y="0"/>
            <a:ext cx="1330115" cy="478841"/>
          </a:xfrm>
          <a:prstGeom prst="rect">
            <a:avLst/>
          </a:prstGeom>
        </p:spPr>
      </p:pic>
      <p:sp>
        <p:nvSpPr>
          <p:cNvPr id="12" name="TextBox 11">
            <a:extLst>
              <a:ext uri="{FF2B5EF4-FFF2-40B4-BE49-F238E27FC236}">
                <a16:creationId xmlns:a16="http://schemas.microsoft.com/office/drawing/2014/main" id="{9AB68ADE-61EB-3791-B848-F1155B6E9E37}"/>
              </a:ext>
            </a:extLst>
          </p:cNvPr>
          <p:cNvSpPr txBox="1"/>
          <p:nvPr/>
        </p:nvSpPr>
        <p:spPr>
          <a:xfrm>
            <a:off x="0" y="0"/>
            <a:ext cx="6322077" cy="816429"/>
          </a:xfrm>
          <a:prstGeom prst="rect">
            <a:avLst/>
          </a:prstGeom>
          <a:solidFill>
            <a:schemeClr val="accent2">
              <a:lumMod val="60000"/>
              <a:lumOff val="40000"/>
            </a:schemeClr>
          </a:solidFill>
        </p:spPr>
        <p:txBody>
          <a:bodyPr wrap="square" rtlCol="0">
            <a:spAutoFit/>
          </a:bodyPr>
          <a:lstStyle/>
          <a:p>
            <a:endParaRPr lang="en-BD" dirty="0"/>
          </a:p>
        </p:txBody>
      </p:sp>
      <p:sp>
        <p:nvSpPr>
          <p:cNvPr id="18" name="TextBox 17">
            <a:extLst>
              <a:ext uri="{FF2B5EF4-FFF2-40B4-BE49-F238E27FC236}">
                <a16:creationId xmlns:a16="http://schemas.microsoft.com/office/drawing/2014/main" id="{BB52DC61-8CFA-86A8-5780-9EDFFC7EC0D6}"/>
              </a:ext>
            </a:extLst>
          </p:cNvPr>
          <p:cNvSpPr txBox="1"/>
          <p:nvPr/>
        </p:nvSpPr>
        <p:spPr>
          <a:xfrm>
            <a:off x="272913" y="85048"/>
            <a:ext cx="5524103" cy="646331"/>
          </a:xfrm>
          <a:prstGeom prst="rect">
            <a:avLst/>
          </a:prstGeom>
          <a:noFill/>
        </p:spPr>
        <p:txBody>
          <a:bodyPr wrap="square" rtlCol="0">
            <a:spAutoFit/>
          </a:bodyPr>
          <a:lstStyle/>
          <a:p>
            <a:r>
              <a:rPr lang="en-BD" sz="3600" dirty="0">
                <a:latin typeface="Abadi" panose="020F0502020204030204" pitchFamily="34" charset="0"/>
              </a:rPr>
              <a:t>Evaluation Metric</a:t>
            </a:r>
          </a:p>
        </p:txBody>
      </p:sp>
      <p:sp>
        <p:nvSpPr>
          <p:cNvPr id="23" name="Oval 22">
            <a:extLst>
              <a:ext uri="{FF2B5EF4-FFF2-40B4-BE49-F238E27FC236}">
                <a16:creationId xmlns:a16="http://schemas.microsoft.com/office/drawing/2014/main" id="{6C40BF63-BCF0-1756-3551-87002C28E355}"/>
              </a:ext>
            </a:extLst>
          </p:cNvPr>
          <p:cNvSpPr/>
          <p:nvPr/>
        </p:nvSpPr>
        <p:spPr>
          <a:xfrm>
            <a:off x="11549756" y="6191256"/>
            <a:ext cx="464960" cy="511629"/>
          </a:xfrm>
          <a:prstGeom prst="ellipse">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D"/>
          </a:p>
        </p:txBody>
      </p:sp>
      <p:sp>
        <p:nvSpPr>
          <p:cNvPr id="24" name="TextBox 23">
            <a:extLst>
              <a:ext uri="{FF2B5EF4-FFF2-40B4-BE49-F238E27FC236}">
                <a16:creationId xmlns:a16="http://schemas.microsoft.com/office/drawing/2014/main" id="{23CE6E6E-25CF-7B5D-502D-CA1C8C6ED28B}"/>
              </a:ext>
            </a:extLst>
          </p:cNvPr>
          <p:cNvSpPr txBox="1"/>
          <p:nvPr/>
        </p:nvSpPr>
        <p:spPr>
          <a:xfrm>
            <a:off x="11649139" y="6239901"/>
            <a:ext cx="281442" cy="369332"/>
          </a:xfrm>
          <a:prstGeom prst="rect">
            <a:avLst/>
          </a:prstGeom>
          <a:noFill/>
        </p:spPr>
        <p:txBody>
          <a:bodyPr wrap="square" rtlCol="0">
            <a:spAutoFit/>
          </a:bodyPr>
          <a:lstStyle/>
          <a:p>
            <a:r>
              <a:rPr lang="en-BD" dirty="0"/>
              <a:t>1</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44236E70-A31B-014A-0283-B4C4DB740020}"/>
                  </a:ext>
                </a:extLst>
              </p:cNvPr>
              <p:cNvSpPr txBox="1"/>
              <p:nvPr/>
            </p:nvSpPr>
            <p:spPr>
              <a:xfrm>
                <a:off x="848615" y="1430722"/>
                <a:ext cx="3632551" cy="1852751"/>
              </a:xfrm>
              <a:prstGeom prst="rect">
                <a:avLst/>
              </a:prstGeom>
              <a:noFill/>
            </p:spPr>
            <p:txBody>
              <a:bodyPr wrap="square" rtlCol="0">
                <a:spAutoFit/>
              </a:bodyPr>
              <a:lstStyle/>
              <a:p>
                <a:r>
                  <a:rPr lang="en-BD" sz="2000" b="1" u="sng" dirty="0">
                    <a:latin typeface="Abadi" panose="020B0604020104020204" pitchFamily="34" charset="0"/>
                  </a:rPr>
                  <a:t>Binary Classification</a:t>
                </a:r>
              </a:p>
              <a:p>
                <a:pPr marL="342900" indent="-342900">
                  <a:buFont typeface="Arial" panose="020B0604020202020204" pitchFamily="34" charset="0"/>
                  <a:buChar char="•"/>
                </a:pPr>
                <a:r>
                  <a:rPr lang="en-BD" sz="2000" dirty="0">
                    <a:latin typeface="Abadi" panose="020B0604020104020204" pitchFamily="34" charset="0"/>
                  </a:rPr>
                  <a:t>Accuracy = </a:t>
                </a:r>
                <a14:m>
                  <m:oMath xmlns:m="http://schemas.openxmlformats.org/officeDocument/2006/math">
                    <m:f>
                      <m:fPr>
                        <m:ctrlPr>
                          <a:rPr lang="en-BD" sz="2000" i="1" smtClean="0">
                            <a:latin typeface="Cambria Math" panose="02040503050406030204" pitchFamily="18" charset="0"/>
                          </a:rPr>
                        </m:ctrlPr>
                      </m:fPr>
                      <m:num>
                        <m:r>
                          <a:rPr lang="en-US" sz="2000" b="0" i="1" smtClean="0">
                            <a:latin typeface="Cambria Math" panose="02040503050406030204" pitchFamily="18" charset="0"/>
                          </a:rPr>
                          <m:t>𝑇𝑃</m:t>
                        </m:r>
                        <m:r>
                          <a:rPr lang="en-US" sz="2000" b="0" i="1" smtClean="0">
                            <a:latin typeface="Cambria Math" panose="02040503050406030204" pitchFamily="18" charset="0"/>
                          </a:rPr>
                          <m:t>+</m:t>
                        </m:r>
                        <m:r>
                          <a:rPr lang="en-US" sz="2000" b="0" i="1" smtClean="0">
                            <a:latin typeface="Cambria Math" panose="02040503050406030204" pitchFamily="18" charset="0"/>
                          </a:rPr>
                          <m:t>𝑇𝑁</m:t>
                        </m:r>
                      </m:num>
                      <m:den>
                        <m:r>
                          <a:rPr lang="en-US" sz="2000" b="0" i="1" smtClean="0">
                            <a:latin typeface="Cambria Math" panose="02040503050406030204" pitchFamily="18" charset="0"/>
                          </a:rPr>
                          <m:t>𝑇𝑃</m:t>
                        </m:r>
                        <m:r>
                          <a:rPr lang="en-US" sz="2000" b="0" i="1" smtClean="0">
                            <a:latin typeface="Cambria Math" panose="02040503050406030204" pitchFamily="18" charset="0"/>
                          </a:rPr>
                          <m:t>+</m:t>
                        </m:r>
                        <m:r>
                          <a:rPr lang="en-US" sz="2000" b="0" i="1" smtClean="0">
                            <a:latin typeface="Cambria Math" panose="02040503050406030204" pitchFamily="18" charset="0"/>
                          </a:rPr>
                          <m:t>𝐹𝑃</m:t>
                        </m:r>
                        <m:r>
                          <a:rPr lang="en-US" sz="2000" b="0" i="1" smtClean="0">
                            <a:latin typeface="Cambria Math" panose="02040503050406030204" pitchFamily="18" charset="0"/>
                          </a:rPr>
                          <m:t>+</m:t>
                        </m:r>
                        <m:r>
                          <a:rPr lang="en-US" sz="2000" b="0" i="1" smtClean="0">
                            <a:latin typeface="Cambria Math" panose="02040503050406030204" pitchFamily="18" charset="0"/>
                          </a:rPr>
                          <m:t>𝑇𝑁</m:t>
                        </m:r>
                        <m:r>
                          <a:rPr lang="en-US" sz="2000" b="0" i="1" smtClean="0">
                            <a:latin typeface="Cambria Math" panose="02040503050406030204" pitchFamily="18" charset="0"/>
                          </a:rPr>
                          <m:t>+</m:t>
                        </m:r>
                        <m:r>
                          <a:rPr lang="en-US" sz="2000" b="0" i="1" smtClean="0">
                            <a:latin typeface="Cambria Math" panose="02040503050406030204" pitchFamily="18" charset="0"/>
                          </a:rPr>
                          <m:t>𝐹𝑁</m:t>
                        </m:r>
                      </m:den>
                    </m:f>
                  </m:oMath>
                </a14:m>
                <a:endParaRPr lang="en-BD" sz="2400" dirty="0">
                  <a:latin typeface="Abadi" panose="020B0604020104020204" pitchFamily="34" charset="0"/>
                </a:endParaRPr>
              </a:p>
              <a:p>
                <a:endParaRPr lang="en-BD" sz="2400" dirty="0">
                  <a:latin typeface="Abadi" panose="020B0604020104020204" pitchFamily="34" charset="0"/>
                </a:endParaRPr>
              </a:p>
              <a:p>
                <a:endParaRPr lang="en-BD" sz="2400" dirty="0">
                  <a:latin typeface="Abadi" panose="020B0604020104020204" pitchFamily="34" charset="0"/>
                </a:endParaRPr>
              </a:p>
              <a:p>
                <a:endParaRPr lang="en-BD" dirty="0"/>
              </a:p>
            </p:txBody>
          </p:sp>
        </mc:Choice>
        <mc:Fallback xmlns="">
          <p:sp>
            <p:nvSpPr>
              <p:cNvPr id="2" name="TextBox 1">
                <a:extLst>
                  <a:ext uri="{FF2B5EF4-FFF2-40B4-BE49-F238E27FC236}">
                    <a16:creationId xmlns:a16="http://schemas.microsoft.com/office/drawing/2014/main" id="{44236E70-A31B-014A-0283-B4C4DB740020}"/>
                  </a:ext>
                </a:extLst>
              </p:cNvPr>
              <p:cNvSpPr txBox="1">
                <a:spLocks noRot="1" noChangeAspect="1" noMove="1" noResize="1" noEditPoints="1" noAdjustHandles="1" noChangeArrowheads="1" noChangeShapeType="1" noTextEdit="1"/>
              </p:cNvSpPr>
              <p:nvPr/>
            </p:nvSpPr>
            <p:spPr>
              <a:xfrm>
                <a:off x="848615" y="1430722"/>
                <a:ext cx="3632551" cy="1852751"/>
              </a:xfrm>
              <a:prstGeom prst="rect">
                <a:avLst/>
              </a:prstGeom>
              <a:blipFill>
                <a:blip r:embed="rId3"/>
                <a:stretch>
                  <a:fillRect l="-1678" t="-19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EBCC308-C4EA-FD1E-1AAE-903FB611860C}"/>
                  </a:ext>
                </a:extLst>
              </p:cNvPr>
              <p:cNvSpPr txBox="1"/>
              <p:nvPr/>
            </p:nvSpPr>
            <p:spPr>
              <a:xfrm>
                <a:off x="6715904" y="1365987"/>
                <a:ext cx="4933235" cy="875304"/>
              </a:xfrm>
              <a:prstGeom prst="rect">
                <a:avLst/>
              </a:prstGeom>
              <a:noFill/>
            </p:spPr>
            <p:txBody>
              <a:bodyPr wrap="square">
                <a:spAutoFit/>
              </a:bodyPr>
              <a:lstStyle/>
              <a:p>
                <a:r>
                  <a:rPr lang="en-BD" sz="2000" b="1" u="sng" dirty="0">
                    <a:latin typeface="Abadi" panose="020B0604020104020204" pitchFamily="34" charset="0"/>
                  </a:rPr>
                  <a:t>Multi-class Classification</a:t>
                </a:r>
              </a:p>
              <a:p>
                <a:pPr marL="342900" indent="-342900">
                  <a:buFont typeface="Arial" panose="020B0604020202020204" pitchFamily="34" charset="0"/>
                  <a:buChar char="•"/>
                </a:pPr>
                <a:r>
                  <a:rPr lang="en-BD" sz="2000" dirty="0">
                    <a:latin typeface="Abadi" panose="020B0604020104020204" pitchFamily="34" charset="0"/>
                  </a:rPr>
                  <a:t>Kappa Score = </a:t>
                </a:r>
                <a14:m>
                  <m:oMath xmlns:m="http://schemas.openxmlformats.org/officeDocument/2006/math">
                    <m:f>
                      <m:fPr>
                        <m:ctrlPr>
                          <a:rPr lang="en-BD" sz="2000" i="1" smtClean="0">
                            <a:latin typeface="Cambria Math" panose="02040503050406030204" pitchFamily="18" charset="0"/>
                          </a:rPr>
                        </m:ctrlPr>
                      </m:fPr>
                      <m:num>
                        <m:sSub>
                          <m:sSubPr>
                            <m:ctrlPr>
                              <a:rPr lang="en-BD" sz="2000" i="1" smtClean="0">
                                <a:latin typeface="Cambria Math" panose="02040503050406030204" pitchFamily="18" charset="0"/>
                              </a:rPr>
                            </m:ctrlPr>
                          </m:sSubPr>
                          <m:e>
                            <m:r>
                              <a:rPr lang="en-US" sz="2000" b="0" i="1" smtClean="0">
                                <a:latin typeface="Cambria Math" panose="02040503050406030204" pitchFamily="18" charset="0"/>
                              </a:rPr>
                              <m:t>𝑃</m:t>
                            </m:r>
                          </m:e>
                          <m:sub>
                            <m:r>
                              <a:rPr lang="en-US" sz="2000" b="0" i="1" smtClean="0">
                                <a:latin typeface="Cambria Math" panose="02040503050406030204" pitchFamily="18" charset="0"/>
                              </a:rPr>
                              <m:t>𝑜</m:t>
                            </m:r>
                          </m:sub>
                        </m:sSub>
                        <m:sSub>
                          <m:sSubPr>
                            <m:ctrlPr>
                              <a:rPr lang="en-BD" sz="2000" i="1">
                                <a:latin typeface="Cambria Math" panose="02040503050406030204" pitchFamily="18" charset="0"/>
                              </a:rPr>
                            </m:ctrlPr>
                          </m:sSubPr>
                          <m:e>
                            <m:r>
                              <a:rPr lang="en-US" sz="2000" i="1">
                                <a:latin typeface="Cambria Math" panose="02040503050406030204" pitchFamily="18" charset="0"/>
                              </a:rPr>
                              <m:t>−</m:t>
                            </m:r>
                            <m:r>
                              <a:rPr lang="en-US" sz="2000" i="1">
                                <a:latin typeface="Cambria Math" panose="02040503050406030204" pitchFamily="18" charset="0"/>
                              </a:rPr>
                              <m:t>𝑃</m:t>
                            </m:r>
                          </m:e>
                          <m:sub>
                            <m:r>
                              <a:rPr lang="en-US" sz="2000" i="1">
                                <a:latin typeface="Cambria Math" panose="02040503050406030204" pitchFamily="18" charset="0"/>
                              </a:rPr>
                              <m:t>𝑒</m:t>
                            </m:r>
                          </m:sub>
                        </m:sSub>
                      </m:num>
                      <m:den>
                        <m:sSub>
                          <m:sSubPr>
                            <m:ctrlPr>
                              <a:rPr lang="en-BD" sz="2000" i="1" smtClean="0">
                                <a:latin typeface="Cambria Math" panose="02040503050406030204" pitchFamily="18" charset="0"/>
                              </a:rPr>
                            </m:ctrlPr>
                          </m:sSubPr>
                          <m:e>
                            <m:r>
                              <a:rPr lang="en-US" sz="2000" b="0" i="1" smtClean="0">
                                <a:latin typeface="Cambria Math" panose="02040503050406030204" pitchFamily="18" charset="0"/>
                              </a:rPr>
                              <m:t>1−</m:t>
                            </m:r>
                            <m:r>
                              <a:rPr lang="en-US" sz="2000" b="0" i="1" smtClean="0">
                                <a:latin typeface="Cambria Math" panose="02040503050406030204" pitchFamily="18" charset="0"/>
                              </a:rPr>
                              <m:t>𝑃</m:t>
                            </m:r>
                          </m:e>
                          <m:sub>
                            <m:r>
                              <a:rPr lang="en-US" sz="2000" b="0" i="1" smtClean="0">
                                <a:latin typeface="Cambria Math" panose="02040503050406030204" pitchFamily="18" charset="0"/>
                              </a:rPr>
                              <m:t>𝑒</m:t>
                            </m:r>
                          </m:sub>
                        </m:sSub>
                      </m:den>
                    </m:f>
                  </m:oMath>
                </a14:m>
                <a:endParaRPr lang="en-US" sz="2000" dirty="0"/>
              </a:p>
            </p:txBody>
          </p:sp>
        </mc:Choice>
        <mc:Fallback xmlns="">
          <p:sp>
            <p:nvSpPr>
              <p:cNvPr id="4" name="TextBox 3">
                <a:extLst>
                  <a:ext uri="{FF2B5EF4-FFF2-40B4-BE49-F238E27FC236}">
                    <a16:creationId xmlns:a16="http://schemas.microsoft.com/office/drawing/2014/main" id="{8EBCC308-C4EA-FD1E-1AAE-903FB611860C}"/>
                  </a:ext>
                </a:extLst>
              </p:cNvPr>
              <p:cNvSpPr txBox="1">
                <a:spLocks noRot="1" noChangeAspect="1" noMove="1" noResize="1" noEditPoints="1" noAdjustHandles="1" noChangeArrowheads="1" noChangeShapeType="1" noTextEdit="1"/>
              </p:cNvSpPr>
              <p:nvPr/>
            </p:nvSpPr>
            <p:spPr>
              <a:xfrm>
                <a:off x="6715904" y="1365987"/>
                <a:ext cx="4933235" cy="875304"/>
              </a:xfrm>
              <a:prstGeom prst="rect">
                <a:avLst/>
              </a:prstGeom>
              <a:blipFill>
                <a:blip r:embed="rId4"/>
                <a:stretch>
                  <a:fillRect l="-1282" t="-2857"/>
                </a:stretch>
              </a:blipFill>
            </p:spPr>
            <p:txBody>
              <a:bodyPr/>
              <a:lstStyle/>
              <a:p>
                <a:r>
                  <a:rPr lang="en-BD">
                    <a:noFill/>
                  </a:rPr>
                  <a:t> </a:t>
                </a:r>
              </a:p>
            </p:txBody>
          </p:sp>
        </mc:Fallback>
      </mc:AlternateContent>
      <p:graphicFrame>
        <p:nvGraphicFramePr>
          <p:cNvPr id="5" name="Table 4">
            <a:extLst>
              <a:ext uri="{FF2B5EF4-FFF2-40B4-BE49-F238E27FC236}">
                <a16:creationId xmlns:a16="http://schemas.microsoft.com/office/drawing/2014/main" id="{CB62EB0A-84AB-F39A-509C-97D1240B3781}"/>
              </a:ext>
            </a:extLst>
          </p:cNvPr>
          <p:cNvGraphicFramePr>
            <a:graphicFrameLocks noGrp="1"/>
          </p:cNvGraphicFramePr>
          <p:nvPr>
            <p:extLst>
              <p:ext uri="{D42A27DB-BD31-4B8C-83A1-F6EECF244321}">
                <p14:modId xmlns:p14="http://schemas.microsoft.com/office/powerpoint/2010/main" val="500490359"/>
              </p:ext>
            </p:extLst>
          </p:nvPr>
        </p:nvGraphicFramePr>
        <p:xfrm>
          <a:off x="1593945" y="3428999"/>
          <a:ext cx="2702697" cy="2598314"/>
        </p:xfrm>
        <a:graphic>
          <a:graphicData uri="http://schemas.openxmlformats.org/drawingml/2006/table">
            <a:tbl>
              <a:tblPr firstRow="1" bandRow="1">
                <a:tableStyleId>{5C22544A-7EE6-4342-B048-85BDC9FD1C3A}</a:tableStyleId>
              </a:tblPr>
              <a:tblGrid>
                <a:gridCol w="575568">
                  <a:extLst>
                    <a:ext uri="{9D8B030D-6E8A-4147-A177-3AD203B41FA5}">
                      <a16:colId xmlns:a16="http://schemas.microsoft.com/office/drawing/2014/main" val="4170118191"/>
                    </a:ext>
                  </a:extLst>
                </a:gridCol>
                <a:gridCol w="1057815">
                  <a:extLst>
                    <a:ext uri="{9D8B030D-6E8A-4147-A177-3AD203B41FA5}">
                      <a16:colId xmlns:a16="http://schemas.microsoft.com/office/drawing/2014/main" val="452045203"/>
                    </a:ext>
                  </a:extLst>
                </a:gridCol>
                <a:gridCol w="1069314">
                  <a:extLst>
                    <a:ext uri="{9D8B030D-6E8A-4147-A177-3AD203B41FA5}">
                      <a16:colId xmlns:a16="http://schemas.microsoft.com/office/drawing/2014/main" val="32594064"/>
                    </a:ext>
                  </a:extLst>
                </a:gridCol>
              </a:tblGrid>
              <a:tr h="555393">
                <a:tc>
                  <a:txBody>
                    <a:bodyPr/>
                    <a:lstStyle/>
                    <a:p>
                      <a:pPr algn="ctr"/>
                      <a:endParaRPr lang="en-US" dirty="0">
                        <a:latin typeface="Abadi" panose="020B060402010402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400" dirty="0">
                        <a:latin typeface="Abadi" panose="020B0604020104020204" pitchFamily="34" charset="0"/>
                      </a:endParaRPr>
                    </a:p>
                  </a:txBody>
                  <a:tcPr>
                    <a:lnL w="12700" cmpd="sng">
                      <a:noFill/>
                    </a:lnL>
                  </a:tcPr>
                </a:tc>
                <a:tc>
                  <a:txBody>
                    <a:bodyPr/>
                    <a:lstStyle/>
                    <a:p>
                      <a:pPr algn="ctr"/>
                      <a:endParaRPr lang="en-US" sz="1400" dirty="0">
                        <a:latin typeface="Abadi" panose="020B0604020104020204" pitchFamily="34" charset="0"/>
                      </a:endParaRPr>
                    </a:p>
                  </a:txBody>
                  <a:tcPr/>
                </a:tc>
                <a:extLst>
                  <a:ext uri="{0D108BD9-81ED-4DB2-BD59-A6C34878D82A}">
                    <a16:rowId xmlns:a16="http://schemas.microsoft.com/office/drawing/2014/main" val="1783264146"/>
                  </a:ext>
                </a:extLst>
              </a:tr>
              <a:tr h="1014915">
                <a:tc>
                  <a:txBody>
                    <a:bodyPr/>
                    <a:lstStyle/>
                    <a:p>
                      <a:pPr algn="ctr"/>
                      <a:endParaRPr lang="en-US" dirty="0">
                        <a:latin typeface="Abadi" panose="020B0604020104020204" pitchFamily="34" charset="0"/>
                      </a:endParaRPr>
                    </a:p>
                  </a:txBody>
                  <a:tcPr>
                    <a:lnT w="38100" cmpd="sng">
                      <a:noFill/>
                    </a:lnT>
                    <a:solidFill>
                      <a:schemeClr val="accent1"/>
                    </a:solidFill>
                  </a:tcPr>
                </a:tc>
                <a:tc>
                  <a:txBody>
                    <a:bodyPr/>
                    <a:lstStyle/>
                    <a:p>
                      <a:pPr algn="ctr"/>
                      <a:r>
                        <a:rPr lang="en-US" sz="1600" dirty="0">
                          <a:latin typeface="Abadi" panose="020B0604020104020204" pitchFamily="34" charset="0"/>
                        </a:rPr>
                        <a:t>TP</a:t>
                      </a:r>
                      <a:endParaRPr lang="en-US" dirty="0">
                        <a:latin typeface="Abadi" panose="020B0604020104020204" pitchFamily="34" charset="0"/>
                      </a:endParaRPr>
                    </a:p>
                  </a:txBody>
                  <a:tcPr>
                    <a:solidFill>
                      <a:schemeClr val="bg1">
                        <a:lumMod val="75000"/>
                      </a:schemeClr>
                    </a:solidFill>
                  </a:tcPr>
                </a:tc>
                <a:tc>
                  <a:txBody>
                    <a:bodyPr/>
                    <a:lstStyle/>
                    <a:p>
                      <a:pPr algn="ctr"/>
                      <a:r>
                        <a:rPr lang="en-US" sz="1600" dirty="0">
                          <a:latin typeface="Abadi" panose="020B0604020104020204" pitchFamily="34" charset="0"/>
                        </a:rPr>
                        <a:t>FP</a:t>
                      </a:r>
                      <a:endParaRPr lang="en-US" dirty="0">
                        <a:latin typeface="Abadi" panose="020B0604020104020204" pitchFamily="34" charset="0"/>
                      </a:endParaRPr>
                    </a:p>
                  </a:txBody>
                  <a:tcPr>
                    <a:solidFill>
                      <a:schemeClr val="bg1"/>
                    </a:solidFill>
                  </a:tcPr>
                </a:tc>
                <a:extLst>
                  <a:ext uri="{0D108BD9-81ED-4DB2-BD59-A6C34878D82A}">
                    <a16:rowId xmlns:a16="http://schemas.microsoft.com/office/drawing/2014/main" val="4198353561"/>
                  </a:ext>
                </a:extLst>
              </a:tr>
              <a:tr h="1028006">
                <a:tc>
                  <a:txBody>
                    <a:bodyPr/>
                    <a:lstStyle/>
                    <a:p>
                      <a:pPr algn="ctr"/>
                      <a:endParaRPr lang="en-US" dirty="0">
                        <a:latin typeface="Abadi" panose="020B0604020104020204" pitchFamily="34" charset="0"/>
                      </a:endParaRPr>
                    </a:p>
                  </a:txBody>
                  <a:tcPr>
                    <a:solidFill>
                      <a:schemeClr val="accent1"/>
                    </a:solidFill>
                  </a:tcPr>
                </a:tc>
                <a:tc>
                  <a:txBody>
                    <a:bodyPr/>
                    <a:lstStyle/>
                    <a:p>
                      <a:pPr algn="ctr"/>
                      <a:r>
                        <a:rPr lang="en-US" sz="1600" dirty="0">
                          <a:latin typeface="Abadi" panose="020B0604020104020204" pitchFamily="34" charset="0"/>
                        </a:rPr>
                        <a:t>FN</a:t>
                      </a:r>
                      <a:endParaRPr lang="en-US" dirty="0">
                        <a:latin typeface="Abadi" panose="020B0604020104020204" pitchFamily="34" charset="0"/>
                      </a:endParaRPr>
                    </a:p>
                  </a:txBody>
                  <a:tcPr>
                    <a:solidFill>
                      <a:schemeClr val="bg1"/>
                    </a:solidFill>
                  </a:tcPr>
                </a:tc>
                <a:tc>
                  <a:txBody>
                    <a:bodyPr/>
                    <a:lstStyle/>
                    <a:p>
                      <a:pPr algn="ctr"/>
                      <a:r>
                        <a:rPr lang="en-US" sz="1600" dirty="0">
                          <a:solidFill>
                            <a:schemeClr val="tx1"/>
                          </a:solidFill>
                          <a:latin typeface="Abadi" panose="020B0604020104020204" pitchFamily="34" charset="0"/>
                        </a:rPr>
                        <a:t>TN</a:t>
                      </a:r>
                      <a:endParaRPr lang="en-US" dirty="0">
                        <a:solidFill>
                          <a:schemeClr val="tx1"/>
                        </a:solidFill>
                        <a:latin typeface="Abadi" panose="020B0604020104020204" pitchFamily="34" charset="0"/>
                      </a:endParaRPr>
                    </a:p>
                  </a:txBody>
                  <a:tcPr>
                    <a:solidFill>
                      <a:schemeClr val="bg1">
                        <a:lumMod val="75000"/>
                      </a:schemeClr>
                    </a:solidFill>
                  </a:tcPr>
                </a:tc>
                <a:extLst>
                  <a:ext uri="{0D108BD9-81ED-4DB2-BD59-A6C34878D82A}">
                    <a16:rowId xmlns:a16="http://schemas.microsoft.com/office/drawing/2014/main" val="15328021"/>
                  </a:ext>
                </a:extLst>
              </a:tr>
            </a:tbl>
          </a:graphicData>
        </a:graphic>
      </p:graphicFrame>
      <p:sp>
        <p:nvSpPr>
          <p:cNvPr id="7" name="TextBox 6">
            <a:extLst>
              <a:ext uri="{FF2B5EF4-FFF2-40B4-BE49-F238E27FC236}">
                <a16:creationId xmlns:a16="http://schemas.microsoft.com/office/drawing/2014/main" id="{4E1EE4D7-A03C-2653-BBA5-D08F3F9B6D67}"/>
              </a:ext>
            </a:extLst>
          </p:cNvPr>
          <p:cNvSpPr txBox="1"/>
          <p:nvPr/>
        </p:nvSpPr>
        <p:spPr>
          <a:xfrm>
            <a:off x="2644741" y="3062729"/>
            <a:ext cx="2656971" cy="307777"/>
          </a:xfrm>
          <a:prstGeom prst="rect">
            <a:avLst/>
          </a:prstGeom>
          <a:noFill/>
        </p:spPr>
        <p:txBody>
          <a:bodyPr wrap="square" rtlCol="0">
            <a:spAutoFit/>
          </a:bodyPr>
          <a:lstStyle/>
          <a:p>
            <a:r>
              <a:rPr lang="en-US" sz="1400" dirty="0">
                <a:latin typeface="Abadi" panose="020B0604020104020204" pitchFamily="34" charset="0"/>
              </a:rPr>
              <a:t>True Labels</a:t>
            </a:r>
          </a:p>
        </p:txBody>
      </p:sp>
      <p:sp>
        <p:nvSpPr>
          <p:cNvPr id="8" name="TextBox 7">
            <a:extLst>
              <a:ext uri="{FF2B5EF4-FFF2-40B4-BE49-F238E27FC236}">
                <a16:creationId xmlns:a16="http://schemas.microsoft.com/office/drawing/2014/main" id="{B1DE73F9-905D-2506-9CEA-144EB6AB1C98}"/>
              </a:ext>
            </a:extLst>
          </p:cNvPr>
          <p:cNvSpPr txBox="1"/>
          <p:nvPr/>
        </p:nvSpPr>
        <p:spPr>
          <a:xfrm rot="16200000">
            <a:off x="-32061" y="4303017"/>
            <a:ext cx="2698677" cy="307777"/>
          </a:xfrm>
          <a:prstGeom prst="rect">
            <a:avLst/>
          </a:prstGeom>
          <a:noFill/>
        </p:spPr>
        <p:txBody>
          <a:bodyPr wrap="square" rtlCol="0">
            <a:spAutoFit/>
          </a:bodyPr>
          <a:lstStyle/>
          <a:p>
            <a:r>
              <a:rPr lang="en-US" sz="1400" dirty="0">
                <a:latin typeface="Abadi" panose="020B0604020104020204" pitchFamily="34" charset="0"/>
              </a:rPr>
              <a:t>Predicted</a:t>
            </a:r>
            <a:r>
              <a:rPr lang="en-US" sz="1400" dirty="0"/>
              <a:t> </a:t>
            </a:r>
            <a:r>
              <a:rPr lang="en-US" sz="1400" dirty="0">
                <a:latin typeface="Abadi" panose="020B0604020104020204" pitchFamily="34" charset="0"/>
              </a:rPr>
              <a:t>Labels</a:t>
            </a:r>
          </a:p>
        </p:txBody>
      </p:sp>
      <p:sp>
        <p:nvSpPr>
          <p:cNvPr id="9" name="TextBox 8">
            <a:extLst>
              <a:ext uri="{FF2B5EF4-FFF2-40B4-BE49-F238E27FC236}">
                <a16:creationId xmlns:a16="http://schemas.microsoft.com/office/drawing/2014/main" id="{49380A59-4A87-24A6-74D7-FFBAFD34BC59}"/>
              </a:ext>
            </a:extLst>
          </p:cNvPr>
          <p:cNvSpPr txBox="1"/>
          <p:nvPr/>
        </p:nvSpPr>
        <p:spPr>
          <a:xfrm rot="16200000">
            <a:off x="1360784" y="4160676"/>
            <a:ext cx="981512" cy="307777"/>
          </a:xfrm>
          <a:prstGeom prst="rect">
            <a:avLst/>
          </a:prstGeom>
          <a:noFill/>
        </p:spPr>
        <p:txBody>
          <a:bodyPr wrap="square" rtlCol="0">
            <a:spAutoFit/>
          </a:bodyPr>
          <a:lstStyle/>
          <a:p>
            <a:r>
              <a:rPr lang="en-US" sz="1400" dirty="0">
                <a:solidFill>
                  <a:schemeClr val="bg1"/>
                </a:solidFill>
                <a:latin typeface="Abadi" panose="020B0604020104020204" pitchFamily="34" charset="0"/>
              </a:rPr>
              <a:t>nevus</a:t>
            </a:r>
            <a:endParaRPr lang="en-US" sz="1600" dirty="0">
              <a:solidFill>
                <a:schemeClr val="bg1"/>
              </a:solidFill>
              <a:latin typeface="Abadi" panose="020B0604020104020204" pitchFamily="34" charset="0"/>
            </a:endParaRPr>
          </a:p>
        </p:txBody>
      </p:sp>
      <p:sp>
        <p:nvSpPr>
          <p:cNvPr id="10" name="TextBox 9">
            <a:extLst>
              <a:ext uri="{FF2B5EF4-FFF2-40B4-BE49-F238E27FC236}">
                <a16:creationId xmlns:a16="http://schemas.microsoft.com/office/drawing/2014/main" id="{B2476F96-6C60-0C6D-FF10-0F784FA1FE6E}"/>
              </a:ext>
            </a:extLst>
          </p:cNvPr>
          <p:cNvSpPr txBox="1"/>
          <p:nvPr/>
        </p:nvSpPr>
        <p:spPr>
          <a:xfrm rot="16200000">
            <a:off x="1360783" y="5177418"/>
            <a:ext cx="981512" cy="307777"/>
          </a:xfrm>
          <a:prstGeom prst="rect">
            <a:avLst/>
          </a:prstGeom>
          <a:noFill/>
        </p:spPr>
        <p:txBody>
          <a:bodyPr wrap="square" rtlCol="0">
            <a:spAutoFit/>
          </a:bodyPr>
          <a:lstStyle/>
          <a:p>
            <a:r>
              <a:rPr lang="en-US" sz="1400" dirty="0">
                <a:solidFill>
                  <a:schemeClr val="bg1"/>
                </a:solidFill>
                <a:latin typeface="Abadi" panose="020B0604020104020204" pitchFamily="34" charset="0"/>
              </a:rPr>
              <a:t>others</a:t>
            </a:r>
            <a:endParaRPr lang="en-US" dirty="0">
              <a:solidFill>
                <a:schemeClr val="bg1"/>
              </a:solidFill>
              <a:latin typeface="Abadi" panose="020B0604020104020204" pitchFamily="34" charset="0"/>
            </a:endParaRPr>
          </a:p>
        </p:txBody>
      </p:sp>
      <p:sp>
        <p:nvSpPr>
          <p:cNvPr id="13" name="TextBox 12">
            <a:extLst>
              <a:ext uri="{FF2B5EF4-FFF2-40B4-BE49-F238E27FC236}">
                <a16:creationId xmlns:a16="http://schemas.microsoft.com/office/drawing/2014/main" id="{CCE1FAD3-B6A0-74B5-6F92-7D19B58F0027}"/>
              </a:ext>
            </a:extLst>
          </p:cNvPr>
          <p:cNvSpPr txBox="1"/>
          <p:nvPr/>
        </p:nvSpPr>
        <p:spPr>
          <a:xfrm rot="16200000">
            <a:off x="6818504" y="3773317"/>
            <a:ext cx="1059400" cy="307777"/>
          </a:xfrm>
          <a:prstGeom prst="rect">
            <a:avLst/>
          </a:prstGeom>
          <a:noFill/>
        </p:spPr>
        <p:txBody>
          <a:bodyPr wrap="square" rtlCol="0">
            <a:spAutoFit/>
          </a:bodyPr>
          <a:lstStyle/>
          <a:p>
            <a:r>
              <a:rPr lang="en-US" sz="1400" dirty="0">
                <a:solidFill>
                  <a:schemeClr val="bg1"/>
                </a:solidFill>
              </a:rPr>
              <a:t>Nevus</a:t>
            </a:r>
            <a:endParaRPr lang="en-US" sz="1600" dirty="0">
              <a:solidFill>
                <a:schemeClr val="bg1"/>
              </a:solidFill>
            </a:endParaRPr>
          </a:p>
        </p:txBody>
      </p:sp>
      <p:sp>
        <p:nvSpPr>
          <p:cNvPr id="14" name="TextBox 13">
            <a:extLst>
              <a:ext uri="{FF2B5EF4-FFF2-40B4-BE49-F238E27FC236}">
                <a16:creationId xmlns:a16="http://schemas.microsoft.com/office/drawing/2014/main" id="{1EAF029B-3312-EB96-BF4C-8C76B0824B2D}"/>
              </a:ext>
            </a:extLst>
          </p:cNvPr>
          <p:cNvSpPr txBox="1"/>
          <p:nvPr/>
        </p:nvSpPr>
        <p:spPr>
          <a:xfrm rot="16200000">
            <a:off x="6818503" y="4618539"/>
            <a:ext cx="1059400" cy="307777"/>
          </a:xfrm>
          <a:prstGeom prst="rect">
            <a:avLst/>
          </a:prstGeom>
          <a:noFill/>
        </p:spPr>
        <p:txBody>
          <a:bodyPr wrap="square" rtlCol="0">
            <a:spAutoFit/>
          </a:bodyPr>
          <a:lstStyle/>
          <a:p>
            <a:r>
              <a:rPr lang="en-US" sz="1400" dirty="0">
                <a:solidFill>
                  <a:schemeClr val="bg1"/>
                </a:solidFill>
              </a:rPr>
              <a:t>Others</a:t>
            </a:r>
            <a:endParaRPr lang="en-US" dirty="0">
              <a:solidFill>
                <a:schemeClr val="bg1"/>
              </a:solidFill>
            </a:endParaRPr>
          </a:p>
        </p:txBody>
      </p:sp>
      <p:graphicFrame>
        <p:nvGraphicFramePr>
          <p:cNvPr id="15" name="Table 14">
            <a:extLst>
              <a:ext uri="{FF2B5EF4-FFF2-40B4-BE49-F238E27FC236}">
                <a16:creationId xmlns:a16="http://schemas.microsoft.com/office/drawing/2014/main" id="{99534CEA-2B86-3F16-7620-03E83D0BD74F}"/>
              </a:ext>
            </a:extLst>
          </p:cNvPr>
          <p:cNvGraphicFramePr>
            <a:graphicFrameLocks noGrp="1"/>
          </p:cNvGraphicFramePr>
          <p:nvPr>
            <p:extLst>
              <p:ext uri="{D42A27DB-BD31-4B8C-83A1-F6EECF244321}">
                <p14:modId xmlns:p14="http://schemas.microsoft.com/office/powerpoint/2010/main" val="3629434699"/>
              </p:ext>
            </p:extLst>
          </p:nvPr>
        </p:nvGraphicFramePr>
        <p:xfrm>
          <a:off x="7321196" y="3414545"/>
          <a:ext cx="2785002" cy="2390530"/>
        </p:xfrm>
        <a:graphic>
          <a:graphicData uri="http://schemas.openxmlformats.org/drawingml/2006/table">
            <a:tbl>
              <a:tblPr firstRow="1" bandRow="1">
                <a:tableStyleId>{5C22544A-7EE6-4342-B048-85BDC9FD1C3A}</a:tableStyleId>
              </a:tblPr>
              <a:tblGrid>
                <a:gridCol w="511497">
                  <a:extLst>
                    <a:ext uri="{9D8B030D-6E8A-4147-A177-3AD203B41FA5}">
                      <a16:colId xmlns:a16="http://schemas.microsoft.com/office/drawing/2014/main" val="670432050"/>
                    </a:ext>
                  </a:extLst>
                </a:gridCol>
                <a:gridCol w="728105">
                  <a:extLst>
                    <a:ext uri="{9D8B030D-6E8A-4147-A177-3AD203B41FA5}">
                      <a16:colId xmlns:a16="http://schemas.microsoft.com/office/drawing/2014/main" val="3253974905"/>
                    </a:ext>
                  </a:extLst>
                </a:gridCol>
                <a:gridCol w="786256">
                  <a:extLst>
                    <a:ext uri="{9D8B030D-6E8A-4147-A177-3AD203B41FA5}">
                      <a16:colId xmlns:a16="http://schemas.microsoft.com/office/drawing/2014/main" val="3787434873"/>
                    </a:ext>
                  </a:extLst>
                </a:gridCol>
                <a:gridCol w="759144">
                  <a:extLst>
                    <a:ext uri="{9D8B030D-6E8A-4147-A177-3AD203B41FA5}">
                      <a16:colId xmlns:a16="http://schemas.microsoft.com/office/drawing/2014/main" val="541153160"/>
                    </a:ext>
                  </a:extLst>
                </a:gridCol>
              </a:tblGrid>
              <a:tr h="420418">
                <a:tc>
                  <a:txBody>
                    <a:bodyPr/>
                    <a:lstStyle/>
                    <a:p>
                      <a:endParaRPr lang="en-US" dirty="0">
                        <a:latin typeface="Abadi" panose="020B060402010402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US">
                        <a:latin typeface="Abadi" panose="020B0604020104020204" pitchFamily="34" charset="0"/>
                      </a:endParaRPr>
                    </a:p>
                  </a:txBody>
                  <a:tcPr>
                    <a:lnL w="12700" cmpd="sng">
                      <a:noFill/>
                    </a:lnL>
                  </a:tcPr>
                </a:tc>
                <a:tc>
                  <a:txBody>
                    <a:bodyPr/>
                    <a:lstStyle/>
                    <a:p>
                      <a:endParaRPr lang="en-US">
                        <a:latin typeface="Abadi" panose="020B0604020104020204" pitchFamily="34" charset="0"/>
                      </a:endParaRPr>
                    </a:p>
                  </a:txBody>
                  <a:tcPr/>
                </a:tc>
                <a:tc>
                  <a:txBody>
                    <a:bodyPr/>
                    <a:lstStyle/>
                    <a:p>
                      <a:endParaRPr lang="en-US">
                        <a:latin typeface="Abadi" panose="020B0604020104020204" pitchFamily="34" charset="0"/>
                      </a:endParaRPr>
                    </a:p>
                  </a:txBody>
                  <a:tcPr/>
                </a:tc>
                <a:extLst>
                  <a:ext uri="{0D108BD9-81ED-4DB2-BD59-A6C34878D82A}">
                    <a16:rowId xmlns:a16="http://schemas.microsoft.com/office/drawing/2014/main" val="346027592"/>
                  </a:ext>
                </a:extLst>
              </a:tr>
              <a:tr h="630246">
                <a:tc>
                  <a:txBody>
                    <a:bodyPr/>
                    <a:lstStyle/>
                    <a:p>
                      <a:pPr algn="ctr"/>
                      <a:endParaRPr lang="en-US" dirty="0">
                        <a:latin typeface="Abadi" panose="020B0604020104020204" pitchFamily="34" charset="0"/>
                      </a:endParaRPr>
                    </a:p>
                  </a:txBody>
                  <a:tcPr>
                    <a:lnT w="38100" cmpd="sng">
                      <a:noFill/>
                    </a:lnT>
                    <a:solidFill>
                      <a:schemeClr val="accent1"/>
                    </a:solidFill>
                  </a:tcPr>
                </a:tc>
                <a:tc>
                  <a:txBody>
                    <a:bodyPr/>
                    <a:lstStyle/>
                    <a:p>
                      <a:pPr algn="ctr"/>
                      <a:r>
                        <a:rPr lang="en-US" sz="1600" dirty="0">
                          <a:latin typeface="Abadi" panose="020B0604020104020204" pitchFamily="34" charset="0"/>
                        </a:rPr>
                        <a:t>TN</a:t>
                      </a:r>
                    </a:p>
                  </a:txBody>
                  <a:tcPr/>
                </a:tc>
                <a:tc>
                  <a:txBody>
                    <a:bodyPr/>
                    <a:lstStyle/>
                    <a:p>
                      <a:pPr algn="ctr"/>
                      <a:r>
                        <a:rPr lang="en-US" sz="1600" dirty="0">
                          <a:solidFill>
                            <a:schemeClr val="tx1"/>
                          </a:solidFill>
                          <a:latin typeface="Abadi" panose="020B0604020104020204" pitchFamily="34" charset="0"/>
                        </a:rPr>
                        <a:t>FP</a:t>
                      </a:r>
                    </a:p>
                  </a:txBody>
                  <a:tcPr>
                    <a:solidFill>
                      <a:schemeClr val="bg1"/>
                    </a:solidFill>
                  </a:tcPr>
                </a:tc>
                <a:tc>
                  <a:txBody>
                    <a:bodyPr/>
                    <a:lstStyle/>
                    <a:p>
                      <a:pPr algn="ctr"/>
                      <a:r>
                        <a:rPr lang="en-US" sz="1600" dirty="0">
                          <a:latin typeface="Abadi" panose="020B0604020104020204" pitchFamily="34" charset="0"/>
                        </a:rPr>
                        <a:t>TN</a:t>
                      </a:r>
                    </a:p>
                  </a:txBody>
                  <a:tcPr/>
                </a:tc>
                <a:extLst>
                  <a:ext uri="{0D108BD9-81ED-4DB2-BD59-A6C34878D82A}">
                    <a16:rowId xmlns:a16="http://schemas.microsoft.com/office/drawing/2014/main" val="4163575923"/>
                  </a:ext>
                </a:extLst>
              </a:tr>
              <a:tr h="709620">
                <a:tc>
                  <a:txBody>
                    <a:bodyPr/>
                    <a:lstStyle/>
                    <a:p>
                      <a:pPr algn="ctr"/>
                      <a:endParaRPr lang="en-US" dirty="0">
                        <a:latin typeface="Abadi" panose="020B0604020104020204" pitchFamily="34" charset="0"/>
                      </a:endParaRPr>
                    </a:p>
                  </a:txBody>
                  <a:tcPr>
                    <a:solidFill>
                      <a:schemeClr val="accent1"/>
                    </a:solidFill>
                  </a:tcPr>
                </a:tc>
                <a:tc>
                  <a:txBody>
                    <a:bodyPr/>
                    <a:lstStyle/>
                    <a:p>
                      <a:pPr algn="ctr"/>
                      <a:r>
                        <a:rPr lang="en-US" sz="1600" dirty="0">
                          <a:latin typeface="Abadi" panose="020B0604020104020204" pitchFamily="34" charset="0"/>
                        </a:rPr>
                        <a:t>FN</a:t>
                      </a:r>
                    </a:p>
                  </a:txBody>
                  <a:tcPr>
                    <a:solidFill>
                      <a:schemeClr val="bg1"/>
                    </a:solidFill>
                  </a:tcPr>
                </a:tc>
                <a:tc>
                  <a:txBody>
                    <a:bodyPr/>
                    <a:lstStyle/>
                    <a:p>
                      <a:pPr algn="ctr"/>
                      <a:r>
                        <a:rPr lang="en-US" sz="1600" dirty="0">
                          <a:latin typeface="Abadi" panose="020B0604020104020204" pitchFamily="34" charset="0"/>
                        </a:rPr>
                        <a:t>TP</a:t>
                      </a:r>
                    </a:p>
                  </a:txBody>
                  <a:tcPr/>
                </a:tc>
                <a:tc>
                  <a:txBody>
                    <a:bodyPr/>
                    <a:lstStyle/>
                    <a:p>
                      <a:pPr algn="ctr"/>
                      <a:r>
                        <a:rPr lang="en-US" sz="1600" dirty="0">
                          <a:latin typeface="Abadi" panose="020B0604020104020204" pitchFamily="34" charset="0"/>
                        </a:rPr>
                        <a:t>FN</a:t>
                      </a:r>
                    </a:p>
                  </a:txBody>
                  <a:tcPr>
                    <a:solidFill>
                      <a:schemeClr val="bg1"/>
                    </a:solidFill>
                  </a:tcPr>
                </a:tc>
                <a:extLst>
                  <a:ext uri="{0D108BD9-81ED-4DB2-BD59-A6C34878D82A}">
                    <a16:rowId xmlns:a16="http://schemas.microsoft.com/office/drawing/2014/main" val="2128389963"/>
                  </a:ext>
                </a:extLst>
              </a:tr>
              <a:tr h="630246">
                <a:tc>
                  <a:txBody>
                    <a:bodyPr/>
                    <a:lstStyle/>
                    <a:p>
                      <a:pPr algn="ctr"/>
                      <a:endParaRPr lang="en-US" dirty="0">
                        <a:latin typeface="Abadi" panose="020B0604020104020204" pitchFamily="34" charset="0"/>
                      </a:endParaRPr>
                    </a:p>
                  </a:txBody>
                  <a:tcPr>
                    <a:solidFill>
                      <a:schemeClr val="accent1"/>
                    </a:solidFill>
                  </a:tcPr>
                </a:tc>
                <a:tc>
                  <a:txBody>
                    <a:bodyPr/>
                    <a:lstStyle/>
                    <a:p>
                      <a:pPr algn="ctr"/>
                      <a:r>
                        <a:rPr lang="en-US" sz="1600" dirty="0">
                          <a:latin typeface="Abadi" panose="020B0604020104020204" pitchFamily="34" charset="0"/>
                        </a:rPr>
                        <a:t>TN</a:t>
                      </a:r>
                    </a:p>
                  </a:txBody>
                  <a:tcPr/>
                </a:tc>
                <a:tc>
                  <a:txBody>
                    <a:bodyPr/>
                    <a:lstStyle/>
                    <a:p>
                      <a:pPr algn="ctr"/>
                      <a:r>
                        <a:rPr lang="en-US" sz="1600" dirty="0">
                          <a:latin typeface="Abadi" panose="020B0604020104020204" pitchFamily="34" charset="0"/>
                        </a:rPr>
                        <a:t>FP</a:t>
                      </a:r>
                    </a:p>
                  </a:txBody>
                  <a:tcPr>
                    <a:solidFill>
                      <a:schemeClr val="bg1"/>
                    </a:solidFill>
                  </a:tcPr>
                </a:tc>
                <a:tc>
                  <a:txBody>
                    <a:bodyPr/>
                    <a:lstStyle/>
                    <a:p>
                      <a:pPr algn="ctr"/>
                      <a:r>
                        <a:rPr lang="en-US" sz="1600" dirty="0">
                          <a:latin typeface="Abadi" panose="020B0604020104020204" pitchFamily="34" charset="0"/>
                        </a:rPr>
                        <a:t>TN</a:t>
                      </a:r>
                    </a:p>
                  </a:txBody>
                  <a:tcPr/>
                </a:tc>
                <a:extLst>
                  <a:ext uri="{0D108BD9-81ED-4DB2-BD59-A6C34878D82A}">
                    <a16:rowId xmlns:a16="http://schemas.microsoft.com/office/drawing/2014/main" val="2445642615"/>
                  </a:ext>
                </a:extLst>
              </a:tr>
            </a:tbl>
          </a:graphicData>
        </a:graphic>
      </p:graphicFrame>
      <p:sp>
        <p:nvSpPr>
          <p:cNvPr id="16" name="TextBox 15">
            <a:extLst>
              <a:ext uri="{FF2B5EF4-FFF2-40B4-BE49-F238E27FC236}">
                <a16:creationId xmlns:a16="http://schemas.microsoft.com/office/drawing/2014/main" id="{B64850B6-3EA1-9229-2B44-2DFD85B69EEB}"/>
              </a:ext>
            </a:extLst>
          </p:cNvPr>
          <p:cNvSpPr txBox="1"/>
          <p:nvPr/>
        </p:nvSpPr>
        <p:spPr>
          <a:xfrm rot="16200000">
            <a:off x="7029935" y="4383379"/>
            <a:ext cx="1059400" cy="338554"/>
          </a:xfrm>
          <a:prstGeom prst="rect">
            <a:avLst/>
          </a:prstGeom>
          <a:noFill/>
        </p:spPr>
        <p:txBody>
          <a:bodyPr wrap="square" rtlCol="0">
            <a:spAutoFit/>
          </a:bodyPr>
          <a:lstStyle/>
          <a:p>
            <a:r>
              <a:rPr lang="en-US" sz="1600" dirty="0">
                <a:solidFill>
                  <a:schemeClr val="bg1"/>
                </a:solidFill>
                <a:latin typeface="Abadi" panose="020B0604020104020204" pitchFamily="34" charset="0"/>
              </a:rPr>
              <a:t>bcc</a:t>
            </a:r>
          </a:p>
        </p:txBody>
      </p:sp>
      <p:sp>
        <p:nvSpPr>
          <p:cNvPr id="17" name="TextBox 16">
            <a:extLst>
              <a:ext uri="{FF2B5EF4-FFF2-40B4-BE49-F238E27FC236}">
                <a16:creationId xmlns:a16="http://schemas.microsoft.com/office/drawing/2014/main" id="{4B80EDB1-7DEC-2656-0F78-29C62E483340}"/>
              </a:ext>
            </a:extLst>
          </p:cNvPr>
          <p:cNvSpPr txBox="1"/>
          <p:nvPr/>
        </p:nvSpPr>
        <p:spPr>
          <a:xfrm rot="16200000">
            <a:off x="6992214" y="3710787"/>
            <a:ext cx="1059400" cy="338554"/>
          </a:xfrm>
          <a:prstGeom prst="rect">
            <a:avLst/>
          </a:prstGeom>
          <a:noFill/>
        </p:spPr>
        <p:txBody>
          <a:bodyPr wrap="square" rtlCol="0">
            <a:spAutoFit/>
          </a:bodyPr>
          <a:lstStyle/>
          <a:p>
            <a:r>
              <a:rPr lang="en-US" sz="1600" dirty="0" err="1">
                <a:solidFill>
                  <a:schemeClr val="bg1"/>
                </a:solidFill>
                <a:latin typeface="Abadi" panose="020B0604020104020204" pitchFamily="34" charset="0"/>
              </a:rPr>
              <a:t>scc</a:t>
            </a:r>
            <a:endParaRPr lang="en-US" sz="1600" dirty="0">
              <a:solidFill>
                <a:schemeClr val="bg1"/>
              </a:solidFill>
              <a:latin typeface="Abadi" panose="020B0604020104020204" pitchFamily="34" charset="0"/>
            </a:endParaRPr>
          </a:p>
        </p:txBody>
      </p:sp>
      <p:sp>
        <p:nvSpPr>
          <p:cNvPr id="19" name="TextBox 18">
            <a:extLst>
              <a:ext uri="{FF2B5EF4-FFF2-40B4-BE49-F238E27FC236}">
                <a16:creationId xmlns:a16="http://schemas.microsoft.com/office/drawing/2014/main" id="{54B695C9-169A-425C-12BB-35E8D1F2CEA7}"/>
              </a:ext>
            </a:extLst>
          </p:cNvPr>
          <p:cNvSpPr txBox="1"/>
          <p:nvPr/>
        </p:nvSpPr>
        <p:spPr>
          <a:xfrm rot="16200000">
            <a:off x="7018317" y="5051245"/>
            <a:ext cx="1059400" cy="338554"/>
          </a:xfrm>
          <a:prstGeom prst="rect">
            <a:avLst/>
          </a:prstGeom>
          <a:noFill/>
        </p:spPr>
        <p:txBody>
          <a:bodyPr wrap="square" rtlCol="0">
            <a:spAutoFit/>
          </a:bodyPr>
          <a:lstStyle/>
          <a:p>
            <a:r>
              <a:rPr lang="en-US" sz="1600" dirty="0" err="1">
                <a:solidFill>
                  <a:schemeClr val="bg1"/>
                </a:solidFill>
                <a:latin typeface="Abadi" panose="020B0604020104020204" pitchFamily="34" charset="0"/>
              </a:rPr>
              <a:t>mel</a:t>
            </a:r>
            <a:endParaRPr lang="en-US" sz="1600" dirty="0">
              <a:solidFill>
                <a:schemeClr val="bg1"/>
              </a:solidFill>
              <a:latin typeface="Abadi" panose="020B0604020104020204" pitchFamily="34" charset="0"/>
            </a:endParaRPr>
          </a:p>
        </p:txBody>
      </p:sp>
      <p:sp>
        <p:nvSpPr>
          <p:cNvPr id="20" name="TextBox 19">
            <a:extLst>
              <a:ext uri="{FF2B5EF4-FFF2-40B4-BE49-F238E27FC236}">
                <a16:creationId xmlns:a16="http://schemas.microsoft.com/office/drawing/2014/main" id="{AC368B41-C9FB-09CD-1E09-36378B0BFC32}"/>
              </a:ext>
            </a:extLst>
          </p:cNvPr>
          <p:cNvSpPr txBox="1"/>
          <p:nvPr/>
        </p:nvSpPr>
        <p:spPr>
          <a:xfrm>
            <a:off x="7916717" y="3440803"/>
            <a:ext cx="1065407" cy="338554"/>
          </a:xfrm>
          <a:prstGeom prst="rect">
            <a:avLst/>
          </a:prstGeom>
          <a:noFill/>
        </p:spPr>
        <p:txBody>
          <a:bodyPr wrap="square" rtlCol="0">
            <a:spAutoFit/>
          </a:bodyPr>
          <a:lstStyle/>
          <a:p>
            <a:r>
              <a:rPr lang="en-US" sz="1600" dirty="0" err="1">
                <a:solidFill>
                  <a:schemeClr val="bg1"/>
                </a:solidFill>
                <a:latin typeface="Abadi" panose="020B0604020104020204" pitchFamily="34" charset="0"/>
              </a:rPr>
              <a:t>mel</a:t>
            </a:r>
            <a:endParaRPr lang="en-US" sz="1600" dirty="0">
              <a:solidFill>
                <a:schemeClr val="bg1"/>
              </a:solidFill>
              <a:latin typeface="Abadi" panose="020B0604020104020204" pitchFamily="34" charset="0"/>
            </a:endParaRPr>
          </a:p>
        </p:txBody>
      </p:sp>
      <p:sp>
        <p:nvSpPr>
          <p:cNvPr id="21" name="TextBox 20">
            <a:extLst>
              <a:ext uri="{FF2B5EF4-FFF2-40B4-BE49-F238E27FC236}">
                <a16:creationId xmlns:a16="http://schemas.microsoft.com/office/drawing/2014/main" id="{DD6708B7-C605-D38B-0509-816A4CD2AC5E}"/>
              </a:ext>
            </a:extLst>
          </p:cNvPr>
          <p:cNvSpPr txBox="1"/>
          <p:nvPr/>
        </p:nvSpPr>
        <p:spPr>
          <a:xfrm>
            <a:off x="9471195" y="3440260"/>
            <a:ext cx="1065407" cy="338554"/>
          </a:xfrm>
          <a:prstGeom prst="rect">
            <a:avLst/>
          </a:prstGeom>
          <a:noFill/>
        </p:spPr>
        <p:txBody>
          <a:bodyPr wrap="square" rtlCol="0">
            <a:spAutoFit/>
          </a:bodyPr>
          <a:lstStyle/>
          <a:p>
            <a:r>
              <a:rPr lang="en-US" sz="1600" dirty="0" err="1">
                <a:solidFill>
                  <a:schemeClr val="bg1"/>
                </a:solidFill>
                <a:latin typeface="Abadi" panose="020B0604020104020204" pitchFamily="34" charset="0"/>
              </a:rPr>
              <a:t>scc</a:t>
            </a:r>
            <a:endParaRPr lang="en-US" sz="1600" dirty="0">
              <a:solidFill>
                <a:schemeClr val="bg1"/>
              </a:solidFill>
              <a:latin typeface="Abadi" panose="020B0604020104020204" pitchFamily="34" charset="0"/>
            </a:endParaRPr>
          </a:p>
        </p:txBody>
      </p:sp>
      <p:sp>
        <p:nvSpPr>
          <p:cNvPr id="22" name="TextBox 21">
            <a:extLst>
              <a:ext uri="{FF2B5EF4-FFF2-40B4-BE49-F238E27FC236}">
                <a16:creationId xmlns:a16="http://schemas.microsoft.com/office/drawing/2014/main" id="{CAC65692-C081-CA22-A5A5-DCB4F8BDEAE5}"/>
              </a:ext>
            </a:extLst>
          </p:cNvPr>
          <p:cNvSpPr txBox="1"/>
          <p:nvPr/>
        </p:nvSpPr>
        <p:spPr>
          <a:xfrm>
            <a:off x="8661825" y="3421954"/>
            <a:ext cx="1065407" cy="338554"/>
          </a:xfrm>
          <a:prstGeom prst="rect">
            <a:avLst/>
          </a:prstGeom>
          <a:noFill/>
        </p:spPr>
        <p:txBody>
          <a:bodyPr wrap="square" rtlCol="0">
            <a:spAutoFit/>
          </a:bodyPr>
          <a:lstStyle/>
          <a:p>
            <a:r>
              <a:rPr lang="en-US" sz="1600" dirty="0">
                <a:solidFill>
                  <a:schemeClr val="bg1"/>
                </a:solidFill>
                <a:latin typeface="Abadi" panose="020B0604020104020204" pitchFamily="34" charset="0"/>
              </a:rPr>
              <a:t>bcc</a:t>
            </a:r>
          </a:p>
        </p:txBody>
      </p:sp>
      <p:sp>
        <p:nvSpPr>
          <p:cNvPr id="25" name="TextBox 24">
            <a:extLst>
              <a:ext uri="{FF2B5EF4-FFF2-40B4-BE49-F238E27FC236}">
                <a16:creationId xmlns:a16="http://schemas.microsoft.com/office/drawing/2014/main" id="{378D97EB-F814-C4DC-A8F6-22756150D14B}"/>
              </a:ext>
            </a:extLst>
          </p:cNvPr>
          <p:cNvSpPr txBox="1"/>
          <p:nvPr/>
        </p:nvSpPr>
        <p:spPr>
          <a:xfrm>
            <a:off x="8344877" y="3009145"/>
            <a:ext cx="2656971" cy="307777"/>
          </a:xfrm>
          <a:prstGeom prst="rect">
            <a:avLst/>
          </a:prstGeom>
          <a:noFill/>
        </p:spPr>
        <p:txBody>
          <a:bodyPr wrap="square" rtlCol="0">
            <a:spAutoFit/>
          </a:bodyPr>
          <a:lstStyle/>
          <a:p>
            <a:r>
              <a:rPr lang="en-US" sz="1400" dirty="0">
                <a:latin typeface="Abadi" panose="020B0604020104020204" pitchFamily="34" charset="0"/>
              </a:rPr>
              <a:t>True Labels</a:t>
            </a:r>
          </a:p>
        </p:txBody>
      </p:sp>
      <p:sp>
        <p:nvSpPr>
          <p:cNvPr id="27" name="TextBox 26">
            <a:extLst>
              <a:ext uri="{FF2B5EF4-FFF2-40B4-BE49-F238E27FC236}">
                <a16:creationId xmlns:a16="http://schemas.microsoft.com/office/drawing/2014/main" id="{E3CBB897-A953-38BC-55B8-527AFC777359}"/>
              </a:ext>
            </a:extLst>
          </p:cNvPr>
          <p:cNvSpPr txBox="1"/>
          <p:nvPr/>
        </p:nvSpPr>
        <p:spPr>
          <a:xfrm rot="16200000">
            <a:off x="5675195" y="4137863"/>
            <a:ext cx="2698677" cy="307777"/>
          </a:xfrm>
          <a:prstGeom prst="rect">
            <a:avLst/>
          </a:prstGeom>
          <a:noFill/>
        </p:spPr>
        <p:txBody>
          <a:bodyPr wrap="square" rtlCol="0">
            <a:spAutoFit/>
          </a:bodyPr>
          <a:lstStyle/>
          <a:p>
            <a:r>
              <a:rPr lang="en-US" sz="1400" dirty="0">
                <a:latin typeface="Abadi" panose="020B0604020104020204" pitchFamily="34" charset="0"/>
              </a:rPr>
              <a:t>Predicted</a:t>
            </a:r>
            <a:r>
              <a:rPr lang="en-US" sz="1400" dirty="0"/>
              <a:t> </a:t>
            </a:r>
            <a:r>
              <a:rPr lang="en-US" sz="1400" dirty="0">
                <a:latin typeface="Abadi" panose="020B0604020104020204" pitchFamily="34" charset="0"/>
              </a:rPr>
              <a:t>Labels</a:t>
            </a:r>
          </a:p>
        </p:txBody>
      </p:sp>
      <p:sp>
        <p:nvSpPr>
          <p:cNvPr id="28" name="TextBox 27">
            <a:extLst>
              <a:ext uri="{FF2B5EF4-FFF2-40B4-BE49-F238E27FC236}">
                <a16:creationId xmlns:a16="http://schemas.microsoft.com/office/drawing/2014/main" id="{B60F4660-C4B7-6C71-AED8-87EFFCC45DB6}"/>
              </a:ext>
            </a:extLst>
          </p:cNvPr>
          <p:cNvSpPr txBox="1"/>
          <p:nvPr/>
        </p:nvSpPr>
        <p:spPr>
          <a:xfrm>
            <a:off x="3372011" y="3516032"/>
            <a:ext cx="734464" cy="307777"/>
          </a:xfrm>
          <a:prstGeom prst="rect">
            <a:avLst/>
          </a:prstGeom>
          <a:noFill/>
        </p:spPr>
        <p:txBody>
          <a:bodyPr wrap="square" rtlCol="0">
            <a:spAutoFit/>
          </a:bodyPr>
          <a:lstStyle/>
          <a:p>
            <a:r>
              <a:rPr lang="en-US" sz="1400" dirty="0">
                <a:solidFill>
                  <a:schemeClr val="bg1"/>
                </a:solidFill>
                <a:latin typeface="Abadi" panose="020B0604020104020204" pitchFamily="34" charset="0"/>
              </a:rPr>
              <a:t>others</a:t>
            </a:r>
            <a:endParaRPr lang="en-US" dirty="0">
              <a:solidFill>
                <a:schemeClr val="bg1"/>
              </a:solidFill>
              <a:latin typeface="Abadi" panose="020B0604020104020204" pitchFamily="34" charset="0"/>
            </a:endParaRPr>
          </a:p>
        </p:txBody>
      </p:sp>
      <p:sp>
        <p:nvSpPr>
          <p:cNvPr id="29" name="TextBox 28">
            <a:extLst>
              <a:ext uri="{FF2B5EF4-FFF2-40B4-BE49-F238E27FC236}">
                <a16:creationId xmlns:a16="http://schemas.microsoft.com/office/drawing/2014/main" id="{1C189704-6C7D-7B4D-7DB1-30F4AD1FA7B5}"/>
              </a:ext>
            </a:extLst>
          </p:cNvPr>
          <p:cNvSpPr txBox="1"/>
          <p:nvPr/>
        </p:nvSpPr>
        <p:spPr>
          <a:xfrm>
            <a:off x="2366345" y="3529437"/>
            <a:ext cx="647755" cy="307777"/>
          </a:xfrm>
          <a:prstGeom prst="rect">
            <a:avLst/>
          </a:prstGeom>
          <a:noFill/>
        </p:spPr>
        <p:txBody>
          <a:bodyPr wrap="square" rtlCol="0">
            <a:spAutoFit/>
          </a:bodyPr>
          <a:lstStyle/>
          <a:p>
            <a:r>
              <a:rPr lang="en-US" sz="1400" dirty="0">
                <a:solidFill>
                  <a:schemeClr val="bg1"/>
                </a:solidFill>
                <a:latin typeface="Abadi" panose="020B0604020104020204" pitchFamily="34" charset="0"/>
              </a:rPr>
              <a:t>nevus</a:t>
            </a:r>
            <a:endParaRPr lang="en-US" sz="1600" dirty="0">
              <a:solidFill>
                <a:schemeClr val="bg1"/>
              </a:solidFill>
              <a:latin typeface="Abadi" panose="020B0604020104020204" pitchFamily="34" charset="0"/>
            </a:endParaRPr>
          </a:p>
        </p:txBody>
      </p:sp>
      <p:sp>
        <p:nvSpPr>
          <p:cNvPr id="30" name="Oval 29">
            <a:extLst>
              <a:ext uri="{FF2B5EF4-FFF2-40B4-BE49-F238E27FC236}">
                <a16:creationId xmlns:a16="http://schemas.microsoft.com/office/drawing/2014/main" id="{1299C733-6D4F-3F66-9E38-BC68B944BF28}"/>
              </a:ext>
            </a:extLst>
          </p:cNvPr>
          <p:cNvSpPr/>
          <p:nvPr/>
        </p:nvSpPr>
        <p:spPr>
          <a:xfrm>
            <a:off x="11549756" y="6191256"/>
            <a:ext cx="464960" cy="511629"/>
          </a:xfrm>
          <a:prstGeom prst="ellipse">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D"/>
          </a:p>
        </p:txBody>
      </p:sp>
      <p:sp>
        <p:nvSpPr>
          <p:cNvPr id="31" name="TextBox 30">
            <a:extLst>
              <a:ext uri="{FF2B5EF4-FFF2-40B4-BE49-F238E27FC236}">
                <a16:creationId xmlns:a16="http://schemas.microsoft.com/office/drawing/2014/main" id="{9214A66E-B8D2-2367-C53D-736FB6F56E21}"/>
              </a:ext>
            </a:extLst>
          </p:cNvPr>
          <p:cNvSpPr txBox="1"/>
          <p:nvPr/>
        </p:nvSpPr>
        <p:spPr>
          <a:xfrm>
            <a:off x="11603081" y="6262404"/>
            <a:ext cx="464959" cy="369332"/>
          </a:xfrm>
          <a:prstGeom prst="rect">
            <a:avLst/>
          </a:prstGeom>
          <a:noFill/>
        </p:spPr>
        <p:txBody>
          <a:bodyPr wrap="square" rtlCol="0">
            <a:spAutoFit/>
          </a:bodyPr>
          <a:lstStyle/>
          <a:p>
            <a:r>
              <a:rPr lang="en-BD" dirty="0"/>
              <a:t>9</a:t>
            </a:r>
          </a:p>
        </p:txBody>
      </p:sp>
    </p:spTree>
    <p:extLst>
      <p:ext uri="{BB962C8B-B14F-4D97-AF65-F5344CB8AC3E}">
        <p14:creationId xmlns:p14="http://schemas.microsoft.com/office/powerpoint/2010/main" val="4135973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a:extLst>
            <a:ext uri="{FF2B5EF4-FFF2-40B4-BE49-F238E27FC236}">
              <a16:creationId xmlns:a16="http://schemas.microsoft.com/office/drawing/2014/main" id="{AEFB9EF8-8FB8-71EA-851E-0C5C41B96F7A}"/>
            </a:ext>
          </a:extLst>
        </p:cNvPr>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FEE4D966-69E4-A707-1909-2682A91CE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E44BBE7F-4054-0AA3-9F7E-AE34EF85B1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9E76CA90-1121-6A43-C1FA-64E870B6E9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322077" y="14094"/>
            <a:ext cx="5869923" cy="3016926"/>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5D6D298-6977-0AC6-6DA6-A77DD44A1C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761368" y="4892142"/>
            <a:ext cx="9430632" cy="195176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F14B4FF-E4C3-7CEE-F020-DADF952672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0003899" y="2"/>
            <a:ext cx="1368573" cy="68439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26" name="Picture 25" descr="A black background with yellow and green letters&#10;&#10;Description automatically generated">
            <a:extLst>
              <a:ext uri="{FF2B5EF4-FFF2-40B4-BE49-F238E27FC236}">
                <a16:creationId xmlns:a16="http://schemas.microsoft.com/office/drawing/2014/main" id="{5B6E4D71-E273-4AE4-30A9-8F2E6B1041B7}"/>
              </a:ext>
            </a:extLst>
          </p:cNvPr>
          <p:cNvPicPr>
            <a:picLocks noChangeAspect="1"/>
          </p:cNvPicPr>
          <p:nvPr/>
        </p:nvPicPr>
        <p:blipFill>
          <a:blip r:embed="rId2"/>
          <a:stretch>
            <a:fillRect/>
          </a:stretch>
        </p:blipFill>
        <p:spPr>
          <a:xfrm>
            <a:off x="10796057" y="0"/>
            <a:ext cx="1330115" cy="478841"/>
          </a:xfrm>
          <a:prstGeom prst="rect">
            <a:avLst/>
          </a:prstGeom>
        </p:spPr>
      </p:pic>
      <p:sp>
        <p:nvSpPr>
          <p:cNvPr id="12" name="TextBox 11">
            <a:extLst>
              <a:ext uri="{FF2B5EF4-FFF2-40B4-BE49-F238E27FC236}">
                <a16:creationId xmlns:a16="http://schemas.microsoft.com/office/drawing/2014/main" id="{0E9863EA-8C04-E551-FD64-C41074CE4434}"/>
              </a:ext>
            </a:extLst>
          </p:cNvPr>
          <p:cNvSpPr txBox="1"/>
          <p:nvPr/>
        </p:nvSpPr>
        <p:spPr>
          <a:xfrm>
            <a:off x="0" y="0"/>
            <a:ext cx="6322077" cy="816429"/>
          </a:xfrm>
          <a:prstGeom prst="rect">
            <a:avLst/>
          </a:prstGeom>
          <a:solidFill>
            <a:schemeClr val="accent2">
              <a:lumMod val="60000"/>
              <a:lumOff val="40000"/>
            </a:schemeClr>
          </a:solidFill>
        </p:spPr>
        <p:txBody>
          <a:bodyPr wrap="square" rtlCol="0">
            <a:spAutoFit/>
          </a:bodyPr>
          <a:lstStyle/>
          <a:p>
            <a:endParaRPr lang="en-BD" dirty="0"/>
          </a:p>
        </p:txBody>
      </p:sp>
      <p:sp>
        <p:nvSpPr>
          <p:cNvPr id="18" name="TextBox 17">
            <a:extLst>
              <a:ext uri="{FF2B5EF4-FFF2-40B4-BE49-F238E27FC236}">
                <a16:creationId xmlns:a16="http://schemas.microsoft.com/office/drawing/2014/main" id="{6075D0BF-B66F-247A-AE91-0F75CADCF097}"/>
              </a:ext>
            </a:extLst>
          </p:cNvPr>
          <p:cNvSpPr txBox="1"/>
          <p:nvPr/>
        </p:nvSpPr>
        <p:spPr>
          <a:xfrm>
            <a:off x="272913" y="85048"/>
            <a:ext cx="5524103" cy="646331"/>
          </a:xfrm>
          <a:prstGeom prst="rect">
            <a:avLst/>
          </a:prstGeom>
          <a:noFill/>
        </p:spPr>
        <p:txBody>
          <a:bodyPr wrap="square" rtlCol="0">
            <a:spAutoFit/>
          </a:bodyPr>
          <a:lstStyle/>
          <a:p>
            <a:r>
              <a:rPr lang="en-BD" sz="3600" dirty="0">
                <a:latin typeface="Abadi" panose="020F0502020204030204" pitchFamily="34" charset="0"/>
              </a:rPr>
              <a:t>Training: Class Imbalance</a:t>
            </a:r>
          </a:p>
        </p:txBody>
      </p:sp>
      <p:sp>
        <p:nvSpPr>
          <p:cNvPr id="23" name="Oval 22">
            <a:extLst>
              <a:ext uri="{FF2B5EF4-FFF2-40B4-BE49-F238E27FC236}">
                <a16:creationId xmlns:a16="http://schemas.microsoft.com/office/drawing/2014/main" id="{290EE14C-328C-D467-2562-3EFF97AFC179}"/>
              </a:ext>
            </a:extLst>
          </p:cNvPr>
          <p:cNvSpPr/>
          <p:nvPr/>
        </p:nvSpPr>
        <p:spPr>
          <a:xfrm>
            <a:off x="11549756" y="6191256"/>
            <a:ext cx="464960" cy="511629"/>
          </a:xfrm>
          <a:prstGeom prst="ellipse">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D"/>
          </a:p>
        </p:txBody>
      </p:sp>
      <p:sp>
        <p:nvSpPr>
          <p:cNvPr id="24" name="TextBox 23">
            <a:extLst>
              <a:ext uri="{FF2B5EF4-FFF2-40B4-BE49-F238E27FC236}">
                <a16:creationId xmlns:a16="http://schemas.microsoft.com/office/drawing/2014/main" id="{8A5D45C3-7307-80B1-4FB0-E5663F668005}"/>
              </a:ext>
            </a:extLst>
          </p:cNvPr>
          <p:cNvSpPr txBox="1"/>
          <p:nvPr/>
        </p:nvSpPr>
        <p:spPr>
          <a:xfrm>
            <a:off x="11649139" y="6239901"/>
            <a:ext cx="281442" cy="369332"/>
          </a:xfrm>
          <a:prstGeom prst="rect">
            <a:avLst/>
          </a:prstGeom>
          <a:noFill/>
        </p:spPr>
        <p:txBody>
          <a:bodyPr wrap="square" rtlCol="0">
            <a:spAutoFit/>
          </a:bodyPr>
          <a:lstStyle/>
          <a:p>
            <a:r>
              <a:rPr lang="en-BD" dirty="0"/>
              <a:t>1</a:t>
            </a:r>
          </a:p>
        </p:txBody>
      </p:sp>
      <p:sp>
        <p:nvSpPr>
          <p:cNvPr id="5" name="Oval 4">
            <a:extLst>
              <a:ext uri="{FF2B5EF4-FFF2-40B4-BE49-F238E27FC236}">
                <a16:creationId xmlns:a16="http://schemas.microsoft.com/office/drawing/2014/main" id="{112A4A8A-41F9-DF41-B47E-867385F7F8CA}"/>
              </a:ext>
            </a:extLst>
          </p:cNvPr>
          <p:cNvSpPr/>
          <p:nvPr/>
        </p:nvSpPr>
        <p:spPr>
          <a:xfrm>
            <a:off x="11549756" y="6191256"/>
            <a:ext cx="464960" cy="511629"/>
          </a:xfrm>
          <a:prstGeom prst="ellipse">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D"/>
          </a:p>
        </p:txBody>
      </p:sp>
      <p:sp>
        <p:nvSpPr>
          <p:cNvPr id="6" name="TextBox 5">
            <a:extLst>
              <a:ext uri="{FF2B5EF4-FFF2-40B4-BE49-F238E27FC236}">
                <a16:creationId xmlns:a16="http://schemas.microsoft.com/office/drawing/2014/main" id="{C59D33B2-F0B5-0EDF-91F8-0878CAC0117A}"/>
              </a:ext>
            </a:extLst>
          </p:cNvPr>
          <p:cNvSpPr txBox="1"/>
          <p:nvPr/>
        </p:nvSpPr>
        <p:spPr>
          <a:xfrm>
            <a:off x="11603081" y="6262404"/>
            <a:ext cx="464959" cy="369332"/>
          </a:xfrm>
          <a:prstGeom prst="rect">
            <a:avLst/>
          </a:prstGeom>
          <a:noFill/>
        </p:spPr>
        <p:txBody>
          <a:bodyPr wrap="square" rtlCol="0">
            <a:spAutoFit/>
          </a:bodyPr>
          <a:lstStyle/>
          <a:p>
            <a:r>
              <a:rPr lang="en-BD" dirty="0"/>
              <a:t>1</a:t>
            </a:r>
            <a:r>
              <a:rPr lang="en-US" dirty="0"/>
              <a:t>0</a:t>
            </a:r>
            <a:endParaRPr lang="en-BD" dirty="0"/>
          </a:p>
        </p:txBody>
      </p:sp>
      <p:sp>
        <p:nvSpPr>
          <p:cNvPr id="10" name="TextBox 9">
            <a:extLst>
              <a:ext uri="{FF2B5EF4-FFF2-40B4-BE49-F238E27FC236}">
                <a16:creationId xmlns:a16="http://schemas.microsoft.com/office/drawing/2014/main" id="{0178E020-F584-6904-E1AF-78CEE98984F8}"/>
              </a:ext>
            </a:extLst>
          </p:cNvPr>
          <p:cNvSpPr txBox="1"/>
          <p:nvPr/>
        </p:nvSpPr>
        <p:spPr>
          <a:xfrm>
            <a:off x="291912" y="1640487"/>
            <a:ext cx="11900087" cy="3908762"/>
          </a:xfrm>
          <a:prstGeom prst="rect">
            <a:avLst/>
          </a:prstGeom>
          <a:noFill/>
        </p:spPr>
        <p:txBody>
          <a:bodyPr wrap="square" rtlCol="0">
            <a:spAutoFit/>
          </a:bodyPr>
          <a:lstStyle/>
          <a:p>
            <a:pPr marL="342900" indent="-342900">
              <a:buFont typeface="Wingdings" pitchFamily="2" charset="2"/>
              <a:buChar char="Ø"/>
            </a:pPr>
            <a:r>
              <a:rPr lang="en-BD" sz="2400" dirty="0">
                <a:latin typeface="Abadi" panose="020B0604020104020204" pitchFamily="34" charset="0"/>
              </a:rPr>
              <a:t>Weighted Cross Entropy</a:t>
            </a:r>
          </a:p>
          <a:p>
            <a:r>
              <a:rPr lang="en-BD" sz="2000" dirty="0">
                <a:latin typeface="Abadi" panose="020B0604020104020204" pitchFamily="34" charset="0"/>
              </a:rPr>
              <a:t>    -Computed class weights are fed to the model to address class imbalance of multi-class  challenge. </a:t>
            </a:r>
          </a:p>
          <a:p>
            <a:endParaRPr lang="en-BD" sz="2000" dirty="0">
              <a:latin typeface="Abadi" panose="020B0604020104020204" pitchFamily="34" charset="0"/>
            </a:endParaRPr>
          </a:p>
          <a:p>
            <a:pPr marL="342900" indent="-342900">
              <a:buFont typeface="Arial" panose="020B0604020202020204" pitchFamily="34" charset="0"/>
              <a:buChar char="•"/>
            </a:pPr>
            <a:r>
              <a:rPr lang="en-GB" sz="2000" dirty="0">
                <a:latin typeface="Abadi" panose="020B0604020104020204" pitchFamily="34" charset="0"/>
              </a:rPr>
              <a:t>mel = 0.6244</a:t>
            </a:r>
          </a:p>
          <a:p>
            <a:pPr marL="342900" indent="-342900">
              <a:buFont typeface="Arial" panose="020B0604020202020204" pitchFamily="34" charset="0"/>
              <a:buChar char="•"/>
            </a:pPr>
            <a:r>
              <a:rPr lang="en-GB" sz="2000" dirty="0">
                <a:latin typeface="Abadi" panose="020B0604020104020204" pitchFamily="34" charset="0"/>
              </a:rPr>
              <a:t>bcc = 0.85 </a:t>
            </a:r>
          </a:p>
          <a:p>
            <a:pPr marL="342900" indent="-342900">
              <a:buFont typeface="Arial" panose="020B0604020202020204" pitchFamily="34" charset="0"/>
              <a:buChar char="•"/>
            </a:pPr>
            <a:r>
              <a:rPr lang="en-GB" sz="2000" dirty="0">
                <a:latin typeface="Abadi" panose="020B0604020104020204" pitchFamily="34" charset="0"/>
              </a:rPr>
              <a:t>scc = 4.5053</a:t>
            </a:r>
          </a:p>
          <a:p>
            <a:pPr marL="342900" indent="-342900">
              <a:buFont typeface="Arial" panose="020B0604020202020204" pitchFamily="34" charset="0"/>
              <a:buChar char="•"/>
            </a:pPr>
            <a:endParaRPr lang="en-GB" sz="2000" dirty="0">
              <a:latin typeface="Abadi" panose="020B0604020104020204" pitchFamily="34" charset="0"/>
            </a:endParaRPr>
          </a:p>
          <a:p>
            <a:pPr marL="342900" indent="-342900">
              <a:buFont typeface="Arial" panose="020B0604020202020204" pitchFamily="34" charset="0"/>
              <a:buChar char="•"/>
            </a:pPr>
            <a:endParaRPr lang="en-GB" sz="2000" dirty="0">
              <a:latin typeface="Abadi" panose="020B0604020104020204" pitchFamily="34" charset="0"/>
            </a:endParaRPr>
          </a:p>
          <a:p>
            <a:pPr marL="342900" indent="-342900">
              <a:buFont typeface="Wingdings" pitchFamily="2" charset="2"/>
              <a:buChar char="Ø"/>
            </a:pPr>
            <a:r>
              <a:rPr lang="en-GB" sz="2400" dirty="0">
                <a:latin typeface="Abadi" panose="020B0604020104020204" pitchFamily="34" charset="0"/>
              </a:rPr>
              <a:t>Weighted Random Sampler</a:t>
            </a:r>
            <a:br>
              <a:rPr lang="en-GB" sz="2000" dirty="0">
                <a:latin typeface="Abadi" panose="020B0604020104020204" pitchFamily="34" charset="0"/>
              </a:rPr>
            </a:br>
            <a:r>
              <a:rPr lang="en-GB" sz="2000" dirty="0">
                <a:latin typeface="Abadi" panose="020B0604020104020204" pitchFamily="34" charset="0"/>
              </a:rPr>
              <a:t>-Assigns higher sampling weights to minority class, ensuring balanced class distribution in each training batch</a:t>
            </a:r>
            <a:r>
              <a:rPr lang="en-GB" sz="2000" dirty="0"/>
              <a:t>.</a:t>
            </a:r>
          </a:p>
          <a:p>
            <a:endParaRPr lang="en-BD" sz="2000" dirty="0">
              <a:latin typeface="Abadi" panose="020B0604020104020204" pitchFamily="34" charset="0"/>
            </a:endParaRPr>
          </a:p>
        </p:txBody>
      </p:sp>
    </p:spTree>
    <p:extLst>
      <p:ext uri="{BB962C8B-B14F-4D97-AF65-F5344CB8AC3E}">
        <p14:creationId xmlns:p14="http://schemas.microsoft.com/office/powerpoint/2010/main" val="3814927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a:extLst>
            <a:ext uri="{FF2B5EF4-FFF2-40B4-BE49-F238E27FC236}">
              <a16:creationId xmlns:a16="http://schemas.microsoft.com/office/drawing/2014/main" id="{6BF95E85-9CFD-C460-7A42-B2A849BE418B}"/>
            </a:ext>
          </a:extLst>
        </p:cNvPr>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B9CF7BFB-9010-9676-D7D6-FB945D5421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3C44BC40-3E77-F8A2-519E-F2E19C0DAF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1698C472-8847-FC0C-1820-ADCDE1FA86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322077" y="14094"/>
            <a:ext cx="5869923" cy="3016926"/>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31384F0-3034-A4C6-D51B-04A5FB9E0FF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761368" y="4892142"/>
            <a:ext cx="9430632" cy="195176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A0CABF8-40C6-8321-CD8B-8F05956E8E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0003899" y="2"/>
            <a:ext cx="1368573" cy="68439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26" name="Picture 25" descr="A black background with yellow and green letters&#10;&#10;Description automatically generated">
            <a:extLst>
              <a:ext uri="{FF2B5EF4-FFF2-40B4-BE49-F238E27FC236}">
                <a16:creationId xmlns:a16="http://schemas.microsoft.com/office/drawing/2014/main" id="{3D2F250B-B141-A581-05A6-713317409D04}"/>
              </a:ext>
            </a:extLst>
          </p:cNvPr>
          <p:cNvPicPr>
            <a:picLocks noChangeAspect="1"/>
          </p:cNvPicPr>
          <p:nvPr/>
        </p:nvPicPr>
        <p:blipFill>
          <a:blip r:embed="rId2"/>
          <a:stretch>
            <a:fillRect/>
          </a:stretch>
        </p:blipFill>
        <p:spPr>
          <a:xfrm>
            <a:off x="10796057" y="0"/>
            <a:ext cx="1330115" cy="478841"/>
          </a:xfrm>
          <a:prstGeom prst="rect">
            <a:avLst/>
          </a:prstGeom>
        </p:spPr>
      </p:pic>
      <p:sp>
        <p:nvSpPr>
          <p:cNvPr id="12" name="TextBox 11">
            <a:extLst>
              <a:ext uri="{FF2B5EF4-FFF2-40B4-BE49-F238E27FC236}">
                <a16:creationId xmlns:a16="http://schemas.microsoft.com/office/drawing/2014/main" id="{59AF6EC6-9440-081A-D096-53365F8F253A}"/>
              </a:ext>
            </a:extLst>
          </p:cNvPr>
          <p:cNvSpPr txBox="1"/>
          <p:nvPr/>
        </p:nvSpPr>
        <p:spPr>
          <a:xfrm>
            <a:off x="0" y="0"/>
            <a:ext cx="6322077" cy="816429"/>
          </a:xfrm>
          <a:prstGeom prst="rect">
            <a:avLst/>
          </a:prstGeom>
          <a:solidFill>
            <a:schemeClr val="accent2">
              <a:lumMod val="60000"/>
              <a:lumOff val="40000"/>
            </a:schemeClr>
          </a:solidFill>
        </p:spPr>
        <p:txBody>
          <a:bodyPr wrap="square" rtlCol="0">
            <a:spAutoFit/>
          </a:bodyPr>
          <a:lstStyle/>
          <a:p>
            <a:endParaRPr lang="en-BD" dirty="0"/>
          </a:p>
        </p:txBody>
      </p:sp>
      <p:sp>
        <p:nvSpPr>
          <p:cNvPr id="18" name="TextBox 17">
            <a:extLst>
              <a:ext uri="{FF2B5EF4-FFF2-40B4-BE49-F238E27FC236}">
                <a16:creationId xmlns:a16="http://schemas.microsoft.com/office/drawing/2014/main" id="{A146A0B0-12E5-4DCC-DAD6-47AA47200C75}"/>
              </a:ext>
            </a:extLst>
          </p:cNvPr>
          <p:cNvSpPr txBox="1"/>
          <p:nvPr/>
        </p:nvSpPr>
        <p:spPr>
          <a:xfrm>
            <a:off x="272913" y="85048"/>
            <a:ext cx="5524103" cy="646331"/>
          </a:xfrm>
          <a:prstGeom prst="rect">
            <a:avLst/>
          </a:prstGeom>
          <a:noFill/>
        </p:spPr>
        <p:txBody>
          <a:bodyPr wrap="square" rtlCol="0">
            <a:spAutoFit/>
          </a:bodyPr>
          <a:lstStyle/>
          <a:p>
            <a:r>
              <a:rPr lang="en-BD" sz="3600" dirty="0">
                <a:latin typeface="Abadi" panose="020F0502020204030204" pitchFamily="34" charset="0"/>
              </a:rPr>
              <a:t>Training Result Analysis</a:t>
            </a:r>
          </a:p>
        </p:txBody>
      </p:sp>
      <p:sp>
        <p:nvSpPr>
          <p:cNvPr id="23" name="Oval 22">
            <a:extLst>
              <a:ext uri="{FF2B5EF4-FFF2-40B4-BE49-F238E27FC236}">
                <a16:creationId xmlns:a16="http://schemas.microsoft.com/office/drawing/2014/main" id="{50E5277B-B31B-BDC2-6F9D-45DC1F46925C}"/>
              </a:ext>
            </a:extLst>
          </p:cNvPr>
          <p:cNvSpPr/>
          <p:nvPr/>
        </p:nvSpPr>
        <p:spPr>
          <a:xfrm>
            <a:off x="11549756" y="6191256"/>
            <a:ext cx="464960" cy="511629"/>
          </a:xfrm>
          <a:prstGeom prst="ellipse">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D"/>
          </a:p>
        </p:txBody>
      </p:sp>
      <p:sp>
        <p:nvSpPr>
          <p:cNvPr id="24" name="TextBox 23">
            <a:extLst>
              <a:ext uri="{FF2B5EF4-FFF2-40B4-BE49-F238E27FC236}">
                <a16:creationId xmlns:a16="http://schemas.microsoft.com/office/drawing/2014/main" id="{30E8170B-27A9-EAA8-F128-0B878A5E86C5}"/>
              </a:ext>
            </a:extLst>
          </p:cNvPr>
          <p:cNvSpPr txBox="1"/>
          <p:nvPr/>
        </p:nvSpPr>
        <p:spPr>
          <a:xfrm>
            <a:off x="11649139" y="6239901"/>
            <a:ext cx="281442" cy="369332"/>
          </a:xfrm>
          <a:prstGeom prst="rect">
            <a:avLst/>
          </a:prstGeom>
          <a:noFill/>
        </p:spPr>
        <p:txBody>
          <a:bodyPr wrap="square" rtlCol="0">
            <a:spAutoFit/>
          </a:bodyPr>
          <a:lstStyle/>
          <a:p>
            <a:r>
              <a:rPr lang="en-BD" dirty="0"/>
              <a:t>1</a:t>
            </a:r>
          </a:p>
        </p:txBody>
      </p:sp>
      <p:sp>
        <p:nvSpPr>
          <p:cNvPr id="5" name="Oval 4">
            <a:extLst>
              <a:ext uri="{FF2B5EF4-FFF2-40B4-BE49-F238E27FC236}">
                <a16:creationId xmlns:a16="http://schemas.microsoft.com/office/drawing/2014/main" id="{ACD246A4-4A98-87E7-2DAE-06933C895879}"/>
              </a:ext>
            </a:extLst>
          </p:cNvPr>
          <p:cNvSpPr/>
          <p:nvPr/>
        </p:nvSpPr>
        <p:spPr>
          <a:xfrm>
            <a:off x="11549756" y="6191256"/>
            <a:ext cx="464960" cy="511629"/>
          </a:xfrm>
          <a:prstGeom prst="ellipse">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D"/>
          </a:p>
        </p:txBody>
      </p:sp>
      <p:sp>
        <p:nvSpPr>
          <p:cNvPr id="6" name="TextBox 5">
            <a:extLst>
              <a:ext uri="{FF2B5EF4-FFF2-40B4-BE49-F238E27FC236}">
                <a16:creationId xmlns:a16="http://schemas.microsoft.com/office/drawing/2014/main" id="{8D22E980-AD3A-8472-0DA5-5D3AD22B7FCC}"/>
              </a:ext>
            </a:extLst>
          </p:cNvPr>
          <p:cNvSpPr txBox="1"/>
          <p:nvPr/>
        </p:nvSpPr>
        <p:spPr>
          <a:xfrm>
            <a:off x="11603081" y="6262404"/>
            <a:ext cx="464959" cy="369332"/>
          </a:xfrm>
          <a:prstGeom prst="rect">
            <a:avLst/>
          </a:prstGeom>
          <a:noFill/>
        </p:spPr>
        <p:txBody>
          <a:bodyPr wrap="square" rtlCol="0">
            <a:spAutoFit/>
          </a:bodyPr>
          <a:lstStyle/>
          <a:p>
            <a:r>
              <a:rPr lang="en-BD" dirty="0"/>
              <a:t>1</a:t>
            </a:r>
            <a:r>
              <a:rPr lang="en-US" dirty="0"/>
              <a:t>1</a:t>
            </a:r>
            <a:endParaRPr lang="en-BD" dirty="0"/>
          </a:p>
        </p:txBody>
      </p:sp>
      <p:pic>
        <p:nvPicPr>
          <p:cNvPr id="7" name="Picture 6">
            <a:extLst>
              <a:ext uri="{FF2B5EF4-FFF2-40B4-BE49-F238E27FC236}">
                <a16:creationId xmlns:a16="http://schemas.microsoft.com/office/drawing/2014/main" id="{607E770A-A023-9E5E-CB85-CAE1E0E4C0A4}"/>
              </a:ext>
            </a:extLst>
          </p:cNvPr>
          <p:cNvPicPr>
            <a:picLocks noChangeAspect="1"/>
          </p:cNvPicPr>
          <p:nvPr/>
        </p:nvPicPr>
        <p:blipFill>
          <a:blip r:embed="rId3"/>
          <a:stretch>
            <a:fillRect/>
          </a:stretch>
        </p:blipFill>
        <p:spPr>
          <a:xfrm>
            <a:off x="991609" y="1284366"/>
            <a:ext cx="4878315" cy="3744106"/>
          </a:xfrm>
          <a:prstGeom prst="rect">
            <a:avLst/>
          </a:prstGeom>
        </p:spPr>
      </p:pic>
      <p:pic>
        <p:nvPicPr>
          <p:cNvPr id="9" name="Picture 8" descr="A graph showing the growth of a train&#10;&#10;AI-generated content may be incorrect.">
            <a:extLst>
              <a:ext uri="{FF2B5EF4-FFF2-40B4-BE49-F238E27FC236}">
                <a16:creationId xmlns:a16="http://schemas.microsoft.com/office/drawing/2014/main" id="{120A9514-461D-2B9D-7722-0721EB17CE09}"/>
              </a:ext>
            </a:extLst>
          </p:cNvPr>
          <p:cNvPicPr>
            <a:picLocks noChangeAspect="1"/>
          </p:cNvPicPr>
          <p:nvPr/>
        </p:nvPicPr>
        <p:blipFill>
          <a:blip r:embed="rId4"/>
          <a:stretch>
            <a:fillRect/>
          </a:stretch>
        </p:blipFill>
        <p:spPr>
          <a:xfrm>
            <a:off x="6192135" y="1284367"/>
            <a:ext cx="4878314" cy="3744105"/>
          </a:xfrm>
          <a:prstGeom prst="rect">
            <a:avLst/>
          </a:prstGeom>
        </p:spPr>
      </p:pic>
      <p:sp>
        <p:nvSpPr>
          <p:cNvPr id="10" name="TextBox 9">
            <a:extLst>
              <a:ext uri="{FF2B5EF4-FFF2-40B4-BE49-F238E27FC236}">
                <a16:creationId xmlns:a16="http://schemas.microsoft.com/office/drawing/2014/main" id="{7B35ADB8-05BE-B1BE-D67B-C00BB7AD0FCA}"/>
              </a:ext>
            </a:extLst>
          </p:cNvPr>
          <p:cNvSpPr txBox="1"/>
          <p:nvPr/>
        </p:nvSpPr>
        <p:spPr>
          <a:xfrm>
            <a:off x="2447848" y="5573633"/>
            <a:ext cx="7748458" cy="461665"/>
          </a:xfrm>
          <a:prstGeom prst="rect">
            <a:avLst/>
          </a:prstGeom>
          <a:noFill/>
        </p:spPr>
        <p:txBody>
          <a:bodyPr wrap="square" rtlCol="0">
            <a:spAutoFit/>
          </a:bodyPr>
          <a:lstStyle/>
          <a:p>
            <a:r>
              <a:rPr lang="en-BD" sz="2400" dirty="0">
                <a:latin typeface="Abadi" panose="020B0604020104020204" pitchFamily="34" charset="0"/>
              </a:rPr>
              <a:t>Training Loss increases with the increase of learning rate</a:t>
            </a:r>
          </a:p>
        </p:txBody>
      </p:sp>
    </p:spTree>
    <p:extLst>
      <p:ext uri="{BB962C8B-B14F-4D97-AF65-F5344CB8AC3E}">
        <p14:creationId xmlns:p14="http://schemas.microsoft.com/office/powerpoint/2010/main" val="2820824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a:extLst>
            <a:ext uri="{FF2B5EF4-FFF2-40B4-BE49-F238E27FC236}">
              <a16:creationId xmlns:a16="http://schemas.microsoft.com/office/drawing/2014/main" id="{7CA2EB24-0891-A896-D3BF-9C706880A7DD}"/>
            </a:ext>
          </a:extLst>
        </p:cNvPr>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1A687951-63F2-B29A-8BAB-C182D19E5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133FEA62-392B-C55C-638F-5D29A4072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B7FF49F2-00C0-5227-8421-03A7B41AD8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322077" y="14094"/>
            <a:ext cx="5869923" cy="3016926"/>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35A4B2F-F6C2-BE9D-FC15-EE3B683C53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761368" y="4892142"/>
            <a:ext cx="9430632" cy="195176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63E69B8-F358-2798-31F4-3F9BB121E6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0003899" y="2"/>
            <a:ext cx="1368573" cy="68439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26" name="Picture 25" descr="A black background with yellow and green letters&#10;&#10;Description automatically generated">
            <a:extLst>
              <a:ext uri="{FF2B5EF4-FFF2-40B4-BE49-F238E27FC236}">
                <a16:creationId xmlns:a16="http://schemas.microsoft.com/office/drawing/2014/main" id="{F836E8A4-608A-A68C-C448-A9A2C3061D25}"/>
              </a:ext>
            </a:extLst>
          </p:cNvPr>
          <p:cNvPicPr>
            <a:picLocks noChangeAspect="1"/>
          </p:cNvPicPr>
          <p:nvPr/>
        </p:nvPicPr>
        <p:blipFill>
          <a:blip r:embed="rId2"/>
          <a:stretch>
            <a:fillRect/>
          </a:stretch>
        </p:blipFill>
        <p:spPr>
          <a:xfrm>
            <a:off x="10796057" y="0"/>
            <a:ext cx="1330115" cy="478841"/>
          </a:xfrm>
          <a:prstGeom prst="rect">
            <a:avLst/>
          </a:prstGeom>
        </p:spPr>
      </p:pic>
      <p:sp>
        <p:nvSpPr>
          <p:cNvPr id="12" name="TextBox 11">
            <a:extLst>
              <a:ext uri="{FF2B5EF4-FFF2-40B4-BE49-F238E27FC236}">
                <a16:creationId xmlns:a16="http://schemas.microsoft.com/office/drawing/2014/main" id="{9B196122-61F9-98F8-F0C8-D5839F303966}"/>
              </a:ext>
            </a:extLst>
          </p:cNvPr>
          <p:cNvSpPr txBox="1"/>
          <p:nvPr/>
        </p:nvSpPr>
        <p:spPr>
          <a:xfrm>
            <a:off x="0" y="0"/>
            <a:ext cx="6322077" cy="816429"/>
          </a:xfrm>
          <a:prstGeom prst="rect">
            <a:avLst/>
          </a:prstGeom>
          <a:solidFill>
            <a:schemeClr val="accent2">
              <a:lumMod val="60000"/>
              <a:lumOff val="40000"/>
            </a:schemeClr>
          </a:solidFill>
        </p:spPr>
        <p:txBody>
          <a:bodyPr wrap="square" rtlCol="0">
            <a:spAutoFit/>
          </a:bodyPr>
          <a:lstStyle/>
          <a:p>
            <a:endParaRPr lang="en-BD" dirty="0"/>
          </a:p>
        </p:txBody>
      </p:sp>
      <p:sp>
        <p:nvSpPr>
          <p:cNvPr id="18" name="TextBox 17">
            <a:extLst>
              <a:ext uri="{FF2B5EF4-FFF2-40B4-BE49-F238E27FC236}">
                <a16:creationId xmlns:a16="http://schemas.microsoft.com/office/drawing/2014/main" id="{BE32C507-5138-555C-CEC3-BEE50ACD165F}"/>
              </a:ext>
            </a:extLst>
          </p:cNvPr>
          <p:cNvSpPr txBox="1"/>
          <p:nvPr/>
        </p:nvSpPr>
        <p:spPr>
          <a:xfrm>
            <a:off x="272913" y="85048"/>
            <a:ext cx="5524103" cy="646331"/>
          </a:xfrm>
          <a:prstGeom prst="rect">
            <a:avLst/>
          </a:prstGeom>
          <a:noFill/>
        </p:spPr>
        <p:txBody>
          <a:bodyPr wrap="square" rtlCol="0">
            <a:spAutoFit/>
          </a:bodyPr>
          <a:lstStyle/>
          <a:p>
            <a:r>
              <a:rPr lang="en-BD" sz="3600" dirty="0">
                <a:latin typeface="Abadi" panose="020F0502020204030204" pitchFamily="34" charset="0"/>
              </a:rPr>
              <a:t>Training Result Analysis</a:t>
            </a:r>
          </a:p>
        </p:txBody>
      </p:sp>
      <p:sp>
        <p:nvSpPr>
          <p:cNvPr id="23" name="Oval 22">
            <a:extLst>
              <a:ext uri="{FF2B5EF4-FFF2-40B4-BE49-F238E27FC236}">
                <a16:creationId xmlns:a16="http://schemas.microsoft.com/office/drawing/2014/main" id="{00E6BF18-3F5A-A7DC-52DA-B03BED0B664A}"/>
              </a:ext>
            </a:extLst>
          </p:cNvPr>
          <p:cNvSpPr/>
          <p:nvPr/>
        </p:nvSpPr>
        <p:spPr>
          <a:xfrm>
            <a:off x="11549756" y="6191256"/>
            <a:ext cx="464960" cy="511629"/>
          </a:xfrm>
          <a:prstGeom prst="ellipse">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D"/>
          </a:p>
        </p:txBody>
      </p:sp>
      <p:sp>
        <p:nvSpPr>
          <p:cNvPr id="24" name="TextBox 23">
            <a:extLst>
              <a:ext uri="{FF2B5EF4-FFF2-40B4-BE49-F238E27FC236}">
                <a16:creationId xmlns:a16="http://schemas.microsoft.com/office/drawing/2014/main" id="{1B9CF48A-0FD3-F393-BC2C-C82643A21B58}"/>
              </a:ext>
            </a:extLst>
          </p:cNvPr>
          <p:cNvSpPr txBox="1"/>
          <p:nvPr/>
        </p:nvSpPr>
        <p:spPr>
          <a:xfrm>
            <a:off x="11649139" y="6239901"/>
            <a:ext cx="281442" cy="369332"/>
          </a:xfrm>
          <a:prstGeom prst="rect">
            <a:avLst/>
          </a:prstGeom>
          <a:noFill/>
        </p:spPr>
        <p:txBody>
          <a:bodyPr wrap="square" rtlCol="0">
            <a:spAutoFit/>
          </a:bodyPr>
          <a:lstStyle/>
          <a:p>
            <a:r>
              <a:rPr lang="en-BD" dirty="0"/>
              <a:t>1</a:t>
            </a:r>
          </a:p>
        </p:txBody>
      </p:sp>
      <p:sp>
        <p:nvSpPr>
          <p:cNvPr id="5" name="Oval 4">
            <a:extLst>
              <a:ext uri="{FF2B5EF4-FFF2-40B4-BE49-F238E27FC236}">
                <a16:creationId xmlns:a16="http://schemas.microsoft.com/office/drawing/2014/main" id="{F5476035-3A30-B799-5E36-C5AD86A68328}"/>
              </a:ext>
            </a:extLst>
          </p:cNvPr>
          <p:cNvSpPr/>
          <p:nvPr/>
        </p:nvSpPr>
        <p:spPr>
          <a:xfrm>
            <a:off x="11549756" y="6191256"/>
            <a:ext cx="464960" cy="511629"/>
          </a:xfrm>
          <a:prstGeom prst="ellipse">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D"/>
          </a:p>
        </p:txBody>
      </p:sp>
      <p:sp>
        <p:nvSpPr>
          <p:cNvPr id="6" name="TextBox 5">
            <a:extLst>
              <a:ext uri="{FF2B5EF4-FFF2-40B4-BE49-F238E27FC236}">
                <a16:creationId xmlns:a16="http://schemas.microsoft.com/office/drawing/2014/main" id="{8DE4EE4B-14B6-E5AC-504E-93F97007EE62}"/>
              </a:ext>
            </a:extLst>
          </p:cNvPr>
          <p:cNvSpPr txBox="1"/>
          <p:nvPr/>
        </p:nvSpPr>
        <p:spPr>
          <a:xfrm>
            <a:off x="11603081" y="6262404"/>
            <a:ext cx="464959" cy="369332"/>
          </a:xfrm>
          <a:prstGeom prst="rect">
            <a:avLst/>
          </a:prstGeom>
          <a:noFill/>
        </p:spPr>
        <p:txBody>
          <a:bodyPr wrap="square" rtlCol="0">
            <a:spAutoFit/>
          </a:bodyPr>
          <a:lstStyle/>
          <a:p>
            <a:r>
              <a:rPr lang="en-BD" dirty="0"/>
              <a:t>1</a:t>
            </a:r>
            <a:r>
              <a:rPr lang="en-US" dirty="0"/>
              <a:t>2</a:t>
            </a:r>
            <a:endParaRPr lang="en-BD" dirty="0"/>
          </a:p>
        </p:txBody>
      </p:sp>
      <p:pic>
        <p:nvPicPr>
          <p:cNvPr id="3" name="Picture 2" descr="A graph showing a train loss&#10;&#10;AI-generated content may be incorrect.">
            <a:extLst>
              <a:ext uri="{FF2B5EF4-FFF2-40B4-BE49-F238E27FC236}">
                <a16:creationId xmlns:a16="http://schemas.microsoft.com/office/drawing/2014/main" id="{2EE3B2D4-33B9-FCD4-324A-77291FE4E447}"/>
              </a:ext>
            </a:extLst>
          </p:cNvPr>
          <p:cNvPicPr>
            <a:picLocks noChangeAspect="1"/>
          </p:cNvPicPr>
          <p:nvPr/>
        </p:nvPicPr>
        <p:blipFill>
          <a:blip r:embed="rId3"/>
          <a:stretch>
            <a:fillRect/>
          </a:stretch>
        </p:blipFill>
        <p:spPr>
          <a:xfrm>
            <a:off x="885067" y="1571223"/>
            <a:ext cx="5111072" cy="3922747"/>
          </a:xfrm>
          <a:prstGeom prst="rect">
            <a:avLst/>
          </a:prstGeom>
        </p:spPr>
      </p:pic>
      <p:pic>
        <p:nvPicPr>
          <p:cNvPr id="7" name="Picture 6" descr="A graph showing loss of a company&#10;&#10;AI-generated content may be incorrect.">
            <a:extLst>
              <a:ext uri="{FF2B5EF4-FFF2-40B4-BE49-F238E27FC236}">
                <a16:creationId xmlns:a16="http://schemas.microsoft.com/office/drawing/2014/main" id="{F52D1B6F-714D-08E6-86B2-09662FFE7D17}"/>
              </a:ext>
            </a:extLst>
          </p:cNvPr>
          <p:cNvPicPr>
            <a:picLocks noChangeAspect="1"/>
          </p:cNvPicPr>
          <p:nvPr/>
        </p:nvPicPr>
        <p:blipFill>
          <a:blip r:embed="rId4"/>
          <a:stretch>
            <a:fillRect/>
          </a:stretch>
        </p:blipFill>
        <p:spPr>
          <a:xfrm>
            <a:off x="6261401" y="1571223"/>
            <a:ext cx="5111071" cy="3922747"/>
          </a:xfrm>
          <a:prstGeom prst="rect">
            <a:avLst/>
          </a:prstGeom>
        </p:spPr>
      </p:pic>
    </p:spTree>
    <p:extLst>
      <p:ext uri="{BB962C8B-B14F-4D97-AF65-F5344CB8AC3E}">
        <p14:creationId xmlns:p14="http://schemas.microsoft.com/office/powerpoint/2010/main" val="1815258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a:extLst>
            <a:ext uri="{FF2B5EF4-FFF2-40B4-BE49-F238E27FC236}">
              <a16:creationId xmlns:a16="http://schemas.microsoft.com/office/drawing/2014/main" id="{5C869DCE-CABC-2D50-08F3-3F0D468AA7B0}"/>
            </a:ext>
          </a:extLst>
        </p:cNvPr>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FFA665C0-603C-9520-8392-95D9371691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53C542A4-2B72-AB8D-37E4-75C1B6702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57B70FF1-2822-87F7-0765-345942FF48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322077" y="14094"/>
            <a:ext cx="5869923" cy="3016926"/>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1567B30-782D-7609-2247-643094A803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761368" y="4892142"/>
            <a:ext cx="9430632" cy="195176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3D6F4295-E5D8-1EE2-7C64-66AFD0CF83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0003899" y="2"/>
            <a:ext cx="1368573" cy="68439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26" name="Picture 25" descr="A black background with yellow and green letters&#10;&#10;Description automatically generated">
            <a:extLst>
              <a:ext uri="{FF2B5EF4-FFF2-40B4-BE49-F238E27FC236}">
                <a16:creationId xmlns:a16="http://schemas.microsoft.com/office/drawing/2014/main" id="{0F1BDA11-3281-8E71-073C-C4E3C7465035}"/>
              </a:ext>
            </a:extLst>
          </p:cNvPr>
          <p:cNvPicPr>
            <a:picLocks noChangeAspect="1"/>
          </p:cNvPicPr>
          <p:nvPr/>
        </p:nvPicPr>
        <p:blipFill>
          <a:blip r:embed="rId2"/>
          <a:stretch>
            <a:fillRect/>
          </a:stretch>
        </p:blipFill>
        <p:spPr>
          <a:xfrm>
            <a:off x="10796057" y="0"/>
            <a:ext cx="1330115" cy="478841"/>
          </a:xfrm>
          <a:prstGeom prst="rect">
            <a:avLst/>
          </a:prstGeom>
        </p:spPr>
      </p:pic>
      <p:sp>
        <p:nvSpPr>
          <p:cNvPr id="12" name="TextBox 11">
            <a:extLst>
              <a:ext uri="{FF2B5EF4-FFF2-40B4-BE49-F238E27FC236}">
                <a16:creationId xmlns:a16="http://schemas.microsoft.com/office/drawing/2014/main" id="{43B8A740-A22E-1E54-CCCE-00066BB28D4B}"/>
              </a:ext>
            </a:extLst>
          </p:cNvPr>
          <p:cNvSpPr txBox="1"/>
          <p:nvPr/>
        </p:nvSpPr>
        <p:spPr>
          <a:xfrm>
            <a:off x="13035" y="0"/>
            <a:ext cx="9018436" cy="816429"/>
          </a:xfrm>
          <a:prstGeom prst="rect">
            <a:avLst/>
          </a:prstGeom>
          <a:solidFill>
            <a:schemeClr val="accent2">
              <a:lumMod val="60000"/>
              <a:lumOff val="40000"/>
            </a:schemeClr>
          </a:solidFill>
        </p:spPr>
        <p:txBody>
          <a:bodyPr wrap="square" rtlCol="0">
            <a:spAutoFit/>
          </a:bodyPr>
          <a:lstStyle/>
          <a:p>
            <a:endParaRPr lang="en-BD" dirty="0"/>
          </a:p>
        </p:txBody>
      </p:sp>
      <p:sp>
        <p:nvSpPr>
          <p:cNvPr id="18" name="TextBox 17">
            <a:extLst>
              <a:ext uri="{FF2B5EF4-FFF2-40B4-BE49-F238E27FC236}">
                <a16:creationId xmlns:a16="http://schemas.microsoft.com/office/drawing/2014/main" id="{83479160-1AC6-B7A0-2CAA-85E44C7FE816}"/>
              </a:ext>
            </a:extLst>
          </p:cNvPr>
          <p:cNvSpPr txBox="1"/>
          <p:nvPr/>
        </p:nvSpPr>
        <p:spPr>
          <a:xfrm>
            <a:off x="272913" y="85048"/>
            <a:ext cx="10127131" cy="646331"/>
          </a:xfrm>
          <a:prstGeom prst="rect">
            <a:avLst/>
          </a:prstGeom>
          <a:noFill/>
        </p:spPr>
        <p:txBody>
          <a:bodyPr wrap="square" rtlCol="0">
            <a:spAutoFit/>
          </a:bodyPr>
          <a:lstStyle/>
          <a:p>
            <a:r>
              <a:rPr lang="en-BD" sz="3600" dirty="0">
                <a:latin typeface="Abadi" panose="020F0502020204030204" pitchFamily="34" charset="0"/>
              </a:rPr>
              <a:t>Validation Result Analysis</a:t>
            </a:r>
            <a:r>
              <a:rPr lang="en-US" sz="3600" dirty="0">
                <a:latin typeface="Abadi" panose="020F0502020204030204" pitchFamily="34" charset="0"/>
              </a:rPr>
              <a:t>: Binary Challenge</a:t>
            </a:r>
            <a:endParaRPr lang="en-BD" sz="3600" dirty="0">
              <a:latin typeface="Abadi" panose="020F0502020204030204" pitchFamily="34" charset="0"/>
            </a:endParaRPr>
          </a:p>
        </p:txBody>
      </p:sp>
      <p:sp>
        <p:nvSpPr>
          <p:cNvPr id="23" name="Oval 22">
            <a:extLst>
              <a:ext uri="{FF2B5EF4-FFF2-40B4-BE49-F238E27FC236}">
                <a16:creationId xmlns:a16="http://schemas.microsoft.com/office/drawing/2014/main" id="{D85AE62A-39C8-3C75-3C1C-5088C7B9E966}"/>
              </a:ext>
            </a:extLst>
          </p:cNvPr>
          <p:cNvSpPr/>
          <p:nvPr/>
        </p:nvSpPr>
        <p:spPr>
          <a:xfrm>
            <a:off x="11549756" y="6191256"/>
            <a:ext cx="464960" cy="511629"/>
          </a:xfrm>
          <a:prstGeom prst="ellipse">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D"/>
          </a:p>
        </p:txBody>
      </p:sp>
      <p:sp>
        <p:nvSpPr>
          <p:cNvPr id="24" name="TextBox 23">
            <a:extLst>
              <a:ext uri="{FF2B5EF4-FFF2-40B4-BE49-F238E27FC236}">
                <a16:creationId xmlns:a16="http://schemas.microsoft.com/office/drawing/2014/main" id="{5ED29490-4AAC-1E14-99B8-CD9F2BC41349}"/>
              </a:ext>
            </a:extLst>
          </p:cNvPr>
          <p:cNvSpPr txBox="1"/>
          <p:nvPr/>
        </p:nvSpPr>
        <p:spPr>
          <a:xfrm>
            <a:off x="11583202" y="6262404"/>
            <a:ext cx="464960" cy="369332"/>
          </a:xfrm>
          <a:prstGeom prst="rect">
            <a:avLst/>
          </a:prstGeom>
          <a:noFill/>
        </p:spPr>
        <p:txBody>
          <a:bodyPr wrap="square" rtlCol="0">
            <a:spAutoFit/>
          </a:bodyPr>
          <a:lstStyle/>
          <a:p>
            <a:r>
              <a:rPr lang="en-BD" dirty="0"/>
              <a:t>1</a:t>
            </a:r>
            <a:r>
              <a:rPr lang="en-US" dirty="0"/>
              <a:t>3</a:t>
            </a:r>
            <a:endParaRPr lang="en-BD" dirty="0"/>
          </a:p>
        </p:txBody>
      </p:sp>
      <p:graphicFrame>
        <p:nvGraphicFramePr>
          <p:cNvPr id="2" name="Table 1">
            <a:extLst>
              <a:ext uri="{FF2B5EF4-FFF2-40B4-BE49-F238E27FC236}">
                <a16:creationId xmlns:a16="http://schemas.microsoft.com/office/drawing/2014/main" id="{976E0547-A683-9710-E329-B307054A1047}"/>
              </a:ext>
            </a:extLst>
          </p:cNvPr>
          <p:cNvGraphicFramePr>
            <a:graphicFrameLocks noGrp="1"/>
          </p:cNvGraphicFramePr>
          <p:nvPr>
            <p:extLst>
              <p:ext uri="{D42A27DB-BD31-4B8C-83A1-F6EECF244321}">
                <p14:modId xmlns:p14="http://schemas.microsoft.com/office/powerpoint/2010/main" val="3450756409"/>
              </p:ext>
            </p:extLst>
          </p:nvPr>
        </p:nvGraphicFramePr>
        <p:xfrm>
          <a:off x="1411574" y="1965858"/>
          <a:ext cx="9384484" cy="3491938"/>
        </p:xfrm>
        <a:graphic>
          <a:graphicData uri="http://schemas.openxmlformats.org/drawingml/2006/table">
            <a:tbl>
              <a:tblPr firstRow="1" bandRow="1">
                <a:tableStyleId>{5C22544A-7EE6-4342-B048-85BDC9FD1C3A}</a:tableStyleId>
              </a:tblPr>
              <a:tblGrid>
                <a:gridCol w="2108802">
                  <a:extLst>
                    <a:ext uri="{9D8B030D-6E8A-4147-A177-3AD203B41FA5}">
                      <a16:colId xmlns:a16="http://schemas.microsoft.com/office/drawing/2014/main" val="1906756948"/>
                    </a:ext>
                  </a:extLst>
                </a:gridCol>
                <a:gridCol w="1765112">
                  <a:extLst>
                    <a:ext uri="{9D8B030D-6E8A-4147-A177-3AD203B41FA5}">
                      <a16:colId xmlns:a16="http://schemas.microsoft.com/office/drawing/2014/main" val="3625730674"/>
                    </a:ext>
                  </a:extLst>
                </a:gridCol>
                <a:gridCol w="2004526">
                  <a:extLst>
                    <a:ext uri="{9D8B030D-6E8A-4147-A177-3AD203B41FA5}">
                      <a16:colId xmlns:a16="http://schemas.microsoft.com/office/drawing/2014/main" val="4141827596"/>
                    </a:ext>
                  </a:extLst>
                </a:gridCol>
                <a:gridCol w="1569086">
                  <a:extLst>
                    <a:ext uri="{9D8B030D-6E8A-4147-A177-3AD203B41FA5}">
                      <a16:colId xmlns:a16="http://schemas.microsoft.com/office/drawing/2014/main" val="1251277467"/>
                    </a:ext>
                  </a:extLst>
                </a:gridCol>
                <a:gridCol w="1936958">
                  <a:extLst>
                    <a:ext uri="{9D8B030D-6E8A-4147-A177-3AD203B41FA5}">
                      <a16:colId xmlns:a16="http://schemas.microsoft.com/office/drawing/2014/main" val="441741237"/>
                    </a:ext>
                  </a:extLst>
                </a:gridCol>
              </a:tblGrid>
              <a:tr h="488706">
                <a:tc>
                  <a:txBody>
                    <a:bodyPr/>
                    <a:lstStyle/>
                    <a:p>
                      <a:r>
                        <a:rPr lang="en-BD" dirty="0">
                          <a:latin typeface="Abadi" panose="020B0604020104020204" pitchFamily="34" charset="0"/>
                        </a:rPr>
                        <a:t>Model Name</a:t>
                      </a:r>
                    </a:p>
                  </a:txBody>
                  <a:tcPr/>
                </a:tc>
                <a:tc>
                  <a:txBody>
                    <a:bodyPr/>
                    <a:lstStyle/>
                    <a:p>
                      <a:pPr algn="ctr"/>
                      <a:r>
                        <a:rPr lang="en-BD" dirty="0">
                          <a:latin typeface="Abadi" panose="020B0604020104020204" pitchFamily="34" charset="0"/>
                        </a:rPr>
                        <a:t>Accuracy</a:t>
                      </a:r>
                    </a:p>
                  </a:txBody>
                  <a:tcPr/>
                </a:tc>
                <a:tc>
                  <a:txBody>
                    <a:bodyPr/>
                    <a:lstStyle/>
                    <a:p>
                      <a:pPr algn="ctr"/>
                      <a:r>
                        <a:rPr lang="en-US" dirty="0">
                          <a:latin typeface="Abadi" panose="020B0604020104020204" pitchFamily="34" charset="0"/>
                        </a:rPr>
                        <a:t>Precision</a:t>
                      </a:r>
                    </a:p>
                  </a:txBody>
                  <a:tcPr/>
                </a:tc>
                <a:tc>
                  <a:txBody>
                    <a:bodyPr/>
                    <a:lstStyle/>
                    <a:p>
                      <a:pPr algn="ctr"/>
                      <a:r>
                        <a:rPr lang="en-US" dirty="0">
                          <a:latin typeface="Abadi" panose="020B0604020104020204" pitchFamily="34" charset="0"/>
                        </a:rPr>
                        <a:t>Recall</a:t>
                      </a:r>
                      <a:endParaRPr lang="en-BD" dirty="0">
                        <a:latin typeface="Abadi" panose="020B0604020104020204" pitchFamily="34" charset="0"/>
                      </a:endParaRPr>
                    </a:p>
                  </a:txBody>
                  <a:tcPr/>
                </a:tc>
                <a:tc>
                  <a:txBody>
                    <a:bodyPr/>
                    <a:lstStyle/>
                    <a:p>
                      <a:pPr algn="ctr"/>
                      <a:r>
                        <a:rPr lang="en-US" dirty="0">
                          <a:latin typeface="Abadi" panose="020B0604020104020204" pitchFamily="34" charset="0"/>
                        </a:rPr>
                        <a:t>AUROC</a:t>
                      </a:r>
                    </a:p>
                  </a:txBody>
                  <a:tcPr/>
                </a:tc>
                <a:extLst>
                  <a:ext uri="{0D108BD9-81ED-4DB2-BD59-A6C34878D82A}">
                    <a16:rowId xmlns:a16="http://schemas.microsoft.com/office/drawing/2014/main" val="2975019435"/>
                  </a:ext>
                </a:extLst>
              </a:tr>
              <a:tr h="540536">
                <a:tc>
                  <a:txBody>
                    <a:bodyPr/>
                    <a:lstStyle/>
                    <a:p>
                      <a:r>
                        <a:rPr lang="en-BD" dirty="0">
                          <a:latin typeface="Abadi" panose="020B0604020104020204" pitchFamily="34" charset="0"/>
                        </a:rPr>
                        <a:t>EfficientNetB0</a:t>
                      </a:r>
                    </a:p>
                  </a:txBody>
                  <a:tcPr/>
                </a:tc>
                <a:tc>
                  <a:txBody>
                    <a:bodyPr/>
                    <a:lstStyle/>
                    <a:p>
                      <a:pPr algn="ctr"/>
                      <a:r>
                        <a:rPr lang="en-US" dirty="0">
                          <a:latin typeface="Abadi" panose="020B0604020104020204" pitchFamily="34" charset="0"/>
                        </a:rPr>
                        <a:t>0.8777</a:t>
                      </a:r>
                      <a:endParaRPr lang="en-BD" dirty="0">
                        <a:latin typeface="Abadi" panose="020B0604020104020204" pitchFamily="34" charset="0"/>
                      </a:endParaRPr>
                    </a:p>
                  </a:txBody>
                  <a:tcPr/>
                </a:tc>
                <a:tc>
                  <a:txBody>
                    <a:bodyPr/>
                    <a:lstStyle/>
                    <a:p>
                      <a:pPr algn="ctr"/>
                      <a:r>
                        <a:rPr lang="en-US" dirty="0">
                          <a:latin typeface="Abadi" panose="020B0604020104020204" pitchFamily="34" charset="0"/>
                        </a:rPr>
                        <a:t>0.9176</a:t>
                      </a:r>
                      <a:endParaRPr lang="en-BD" dirty="0">
                        <a:latin typeface="Abadi" panose="020B0604020104020204" pitchFamily="34" charset="0"/>
                      </a:endParaRPr>
                    </a:p>
                  </a:txBody>
                  <a:tcPr/>
                </a:tc>
                <a:tc>
                  <a:txBody>
                    <a:bodyPr/>
                    <a:lstStyle/>
                    <a:p>
                      <a:pPr algn="ctr"/>
                      <a:r>
                        <a:rPr lang="en-US" dirty="0">
                          <a:latin typeface="Abadi" panose="020B0604020104020204" pitchFamily="34" charset="0"/>
                        </a:rPr>
                        <a:t>0.9327</a:t>
                      </a:r>
                    </a:p>
                  </a:txBody>
                  <a:tcPr/>
                </a:tc>
                <a:tc>
                  <a:txBody>
                    <a:bodyPr/>
                    <a:lstStyle/>
                    <a:p>
                      <a:pPr algn="ctr"/>
                      <a:r>
                        <a:rPr lang="en-US" dirty="0">
                          <a:latin typeface="Abadi" panose="020B0604020104020204" pitchFamily="34" charset="0"/>
                        </a:rPr>
                        <a:t>0.8793</a:t>
                      </a:r>
                    </a:p>
                  </a:txBody>
                  <a:tcPr/>
                </a:tc>
                <a:extLst>
                  <a:ext uri="{0D108BD9-81ED-4DB2-BD59-A6C34878D82A}">
                    <a16:rowId xmlns:a16="http://schemas.microsoft.com/office/drawing/2014/main" val="563701414"/>
                  </a:ext>
                </a:extLst>
              </a:tr>
              <a:tr h="496108">
                <a:tc>
                  <a:txBody>
                    <a:bodyPr/>
                    <a:lstStyle/>
                    <a:p>
                      <a:r>
                        <a:rPr lang="en-BD" dirty="0">
                          <a:latin typeface="Abadi" panose="020B0604020104020204" pitchFamily="34" charset="0"/>
                        </a:rPr>
                        <a:t>EfficientNetB3</a:t>
                      </a:r>
                    </a:p>
                  </a:txBody>
                  <a:tcPr/>
                </a:tc>
                <a:tc>
                  <a:txBody>
                    <a:bodyPr/>
                    <a:lstStyle/>
                    <a:p>
                      <a:pPr algn="ctr"/>
                      <a:r>
                        <a:rPr lang="en-US" dirty="0">
                          <a:latin typeface="Abadi" panose="020B0604020104020204" pitchFamily="34" charset="0"/>
                        </a:rPr>
                        <a:t>0.9092</a:t>
                      </a:r>
                      <a:endParaRPr lang="en-BD" dirty="0">
                        <a:latin typeface="Abadi" panose="020B0604020104020204" pitchFamily="34" charset="0"/>
                      </a:endParaRPr>
                    </a:p>
                  </a:txBody>
                  <a:tcPr/>
                </a:tc>
                <a:tc>
                  <a:txBody>
                    <a:bodyPr/>
                    <a:lstStyle/>
                    <a:p>
                      <a:pPr algn="ctr"/>
                      <a:r>
                        <a:rPr lang="en-US" dirty="0">
                          <a:latin typeface="Abadi" panose="020B0604020104020204" pitchFamily="34" charset="0"/>
                        </a:rPr>
                        <a:t>0.9191</a:t>
                      </a:r>
                      <a:endParaRPr lang="en-BD" dirty="0">
                        <a:latin typeface="Abadi" panose="020B0604020104020204" pitchFamily="34" charset="0"/>
                      </a:endParaRPr>
                    </a:p>
                  </a:txBody>
                  <a:tcPr/>
                </a:tc>
                <a:tc>
                  <a:txBody>
                    <a:bodyPr/>
                    <a:lstStyle/>
                    <a:p>
                      <a:pPr algn="ctr"/>
                      <a:r>
                        <a:rPr lang="en-US" dirty="0">
                          <a:latin typeface="Abadi" panose="020B0604020104020204" pitchFamily="34" charset="0"/>
                        </a:rPr>
                        <a:t>0.9418</a:t>
                      </a:r>
                      <a:endParaRPr lang="en-BD" dirty="0">
                        <a:latin typeface="Abadi" panose="020B0604020104020204" pitchFamily="34" charset="0"/>
                      </a:endParaRPr>
                    </a:p>
                  </a:txBody>
                  <a:tcPr/>
                </a:tc>
                <a:tc>
                  <a:txBody>
                    <a:bodyPr/>
                    <a:lstStyle/>
                    <a:p>
                      <a:pPr algn="ctr"/>
                      <a:r>
                        <a:rPr lang="en-US" dirty="0">
                          <a:latin typeface="Abadi" panose="020B0604020104020204" pitchFamily="34" charset="0"/>
                        </a:rPr>
                        <a:t>0.884</a:t>
                      </a:r>
                      <a:endParaRPr lang="en-BD" dirty="0">
                        <a:latin typeface="Abadi" panose="020B0604020104020204" pitchFamily="34" charset="0"/>
                      </a:endParaRPr>
                    </a:p>
                  </a:txBody>
                  <a:tcPr/>
                </a:tc>
                <a:extLst>
                  <a:ext uri="{0D108BD9-81ED-4DB2-BD59-A6C34878D82A}">
                    <a16:rowId xmlns:a16="http://schemas.microsoft.com/office/drawing/2014/main" val="4070202768"/>
                  </a:ext>
                </a:extLst>
              </a:tr>
              <a:tr h="519556">
                <a:tc>
                  <a:txBody>
                    <a:bodyPr/>
                    <a:lstStyle/>
                    <a:p>
                      <a:r>
                        <a:rPr lang="en-BD" dirty="0">
                          <a:latin typeface="Abadi" panose="020B0604020104020204" pitchFamily="34" charset="0"/>
                        </a:rPr>
                        <a:t>EfficientNetB4</a:t>
                      </a:r>
                    </a:p>
                  </a:txBody>
                  <a:tcPr/>
                </a:tc>
                <a:tc>
                  <a:txBody>
                    <a:bodyPr/>
                    <a:lstStyle/>
                    <a:p>
                      <a:pPr algn="ctr"/>
                      <a:r>
                        <a:rPr lang="en-US" dirty="0">
                          <a:latin typeface="Abadi" panose="020B0604020104020204" pitchFamily="34" charset="0"/>
                        </a:rPr>
                        <a:t>0.9120</a:t>
                      </a:r>
                      <a:endParaRPr lang="en-BD" dirty="0">
                        <a:latin typeface="Abadi" panose="020B0604020104020204" pitchFamily="34" charset="0"/>
                      </a:endParaRPr>
                    </a:p>
                  </a:txBody>
                  <a:tcPr/>
                </a:tc>
                <a:tc>
                  <a:txBody>
                    <a:bodyPr/>
                    <a:lstStyle/>
                    <a:p>
                      <a:pPr algn="ctr"/>
                      <a:r>
                        <a:rPr lang="en-US" dirty="0">
                          <a:latin typeface="Abadi" panose="020B0604020104020204" pitchFamily="34" charset="0"/>
                        </a:rPr>
                        <a:t>0.9281</a:t>
                      </a:r>
                      <a:endParaRPr lang="en-BD" dirty="0">
                        <a:latin typeface="Abadi" panose="020B0604020104020204" pitchFamily="34" charset="0"/>
                      </a:endParaRPr>
                    </a:p>
                  </a:txBody>
                  <a:tcPr/>
                </a:tc>
                <a:tc>
                  <a:txBody>
                    <a:bodyPr/>
                    <a:lstStyle/>
                    <a:p>
                      <a:pPr algn="ctr"/>
                      <a:r>
                        <a:rPr lang="en-US" dirty="0">
                          <a:latin typeface="Abadi" panose="020B0604020104020204" pitchFamily="34" charset="0"/>
                        </a:rPr>
                        <a:t>0.9515</a:t>
                      </a:r>
                      <a:endParaRPr lang="en-BD" dirty="0">
                        <a:latin typeface="Abadi" panose="020B0604020104020204" pitchFamily="34" charset="0"/>
                      </a:endParaRPr>
                    </a:p>
                  </a:txBody>
                  <a:tcPr/>
                </a:tc>
                <a:tc>
                  <a:txBody>
                    <a:bodyPr/>
                    <a:lstStyle/>
                    <a:p>
                      <a:pPr algn="ctr"/>
                      <a:r>
                        <a:rPr lang="en-US" dirty="0">
                          <a:latin typeface="Abadi" panose="020B0604020104020204" pitchFamily="34" charset="0"/>
                        </a:rPr>
                        <a:t>0.8868</a:t>
                      </a:r>
                      <a:endParaRPr lang="en-BD" dirty="0">
                        <a:latin typeface="Abadi" panose="020B0604020104020204" pitchFamily="34" charset="0"/>
                      </a:endParaRPr>
                    </a:p>
                  </a:txBody>
                  <a:tcPr/>
                </a:tc>
                <a:extLst>
                  <a:ext uri="{0D108BD9-81ED-4DB2-BD59-A6C34878D82A}">
                    <a16:rowId xmlns:a16="http://schemas.microsoft.com/office/drawing/2014/main" val="1535597945"/>
                  </a:ext>
                </a:extLst>
              </a:tr>
              <a:tr h="482344">
                <a:tc>
                  <a:txBody>
                    <a:bodyPr/>
                    <a:lstStyle/>
                    <a:p>
                      <a:r>
                        <a:rPr lang="en-US" b="0" i="0" dirty="0">
                          <a:latin typeface="Abadi" panose="020B0604020104020204" pitchFamily="34" charset="0"/>
                        </a:rPr>
                        <a:t>Swin Tiny </a:t>
                      </a:r>
                      <a:endParaRPr lang="en-BD" b="0" i="0" dirty="0">
                        <a:latin typeface="Abadi" panose="020B0604020104020204" pitchFamily="34" charset="0"/>
                      </a:endParaRPr>
                    </a:p>
                  </a:txBody>
                  <a:tcPr/>
                </a:tc>
                <a:tc>
                  <a:txBody>
                    <a:bodyPr/>
                    <a:lstStyle/>
                    <a:p>
                      <a:pPr algn="ctr"/>
                      <a:r>
                        <a:rPr lang="en-BD" dirty="0">
                          <a:latin typeface="Abadi" panose="020B0604020104020204" pitchFamily="34" charset="0"/>
                        </a:rPr>
                        <a:t>0.903</a:t>
                      </a:r>
                    </a:p>
                  </a:txBody>
                  <a:tcPr/>
                </a:tc>
                <a:tc>
                  <a:txBody>
                    <a:bodyPr/>
                    <a:lstStyle/>
                    <a:p>
                      <a:pPr algn="ctr"/>
                      <a:r>
                        <a:rPr lang="en-US" dirty="0">
                          <a:latin typeface="Abadi" panose="020B0604020104020204" pitchFamily="34" charset="0"/>
                        </a:rPr>
                        <a:t>0.9462</a:t>
                      </a:r>
                      <a:endParaRPr lang="en-BD" dirty="0">
                        <a:latin typeface="Abadi" panose="020B0604020104020204" pitchFamily="34" charset="0"/>
                      </a:endParaRPr>
                    </a:p>
                  </a:txBody>
                  <a:tcPr/>
                </a:tc>
                <a:tc>
                  <a:txBody>
                    <a:bodyPr/>
                    <a:lstStyle/>
                    <a:p>
                      <a:pPr algn="ctr"/>
                      <a:r>
                        <a:rPr lang="en-US" dirty="0">
                          <a:latin typeface="Abadi" panose="020B0604020104020204" pitchFamily="34" charset="0"/>
                        </a:rPr>
                        <a:t>0.961</a:t>
                      </a:r>
                      <a:endParaRPr lang="en-BD" dirty="0">
                        <a:latin typeface="Abadi" panose="020B0604020104020204" pitchFamily="34" charset="0"/>
                      </a:endParaRPr>
                    </a:p>
                  </a:txBody>
                  <a:tcPr/>
                </a:tc>
                <a:tc>
                  <a:txBody>
                    <a:bodyPr/>
                    <a:lstStyle/>
                    <a:p>
                      <a:pPr algn="ctr"/>
                      <a:r>
                        <a:rPr lang="en-US" b="1" i="1" dirty="0">
                          <a:latin typeface="Abadi" panose="020B0604020104020204" pitchFamily="34" charset="0"/>
                        </a:rPr>
                        <a:t>0.9086</a:t>
                      </a:r>
                      <a:endParaRPr lang="en-BD" b="1" i="1" dirty="0">
                        <a:latin typeface="Abadi" panose="020B0604020104020204" pitchFamily="34" charset="0"/>
                      </a:endParaRPr>
                    </a:p>
                  </a:txBody>
                  <a:tcPr/>
                </a:tc>
                <a:extLst>
                  <a:ext uri="{0D108BD9-81ED-4DB2-BD59-A6C34878D82A}">
                    <a16:rowId xmlns:a16="http://schemas.microsoft.com/office/drawing/2014/main" val="1951063322"/>
                  </a:ext>
                </a:extLst>
              </a:tr>
              <a:tr h="482344">
                <a:tc>
                  <a:txBody>
                    <a:bodyPr/>
                    <a:lstStyle/>
                    <a:p>
                      <a:r>
                        <a:rPr lang="en-US" b="0" i="0" dirty="0">
                          <a:latin typeface="Abadi" panose="020B0604020104020204" pitchFamily="34" charset="0"/>
                        </a:rPr>
                        <a:t>Swin Large</a:t>
                      </a:r>
                      <a:endParaRPr lang="en-BD" b="0" i="0" dirty="0">
                        <a:latin typeface="Abadi" panose="020B0604020104020204" pitchFamily="34" charset="0"/>
                      </a:endParaRPr>
                    </a:p>
                  </a:txBody>
                  <a:tcPr/>
                </a:tc>
                <a:tc>
                  <a:txBody>
                    <a:bodyPr/>
                    <a:lstStyle/>
                    <a:p>
                      <a:pPr algn="ctr"/>
                      <a:r>
                        <a:rPr lang="en-US" b="1" i="1" dirty="0">
                          <a:latin typeface="Abadi" panose="020B0604020104020204" pitchFamily="34" charset="0"/>
                        </a:rPr>
                        <a:t>0.9130</a:t>
                      </a:r>
                      <a:endParaRPr lang="en-BD" b="1" i="1" dirty="0">
                        <a:latin typeface="Abadi" panose="020B0604020104020204" pitchFamily="34" charset="0"/>
                      </a:endParaRPr>
                    </a:p>
                  </a:txBody>
                  <a:tcPr/>
                </a:tc>
                <a:tc>
                  <a:txBody>
                    <a:bodyPr/>
                    <a:lstStyle/>
                    <a:p>
                      <a:pPr algn="ctr"/>
                      <a:r>
                        <a:rPr lang="en-US" b="1" i="1" dirty="0">
                          <a:latin typeface="Abadi" panose="020B0604020104020204" pitchFamily="34" charset="0"/>
                        </a:rPr>
                        <a:t>0.9537</a:t>
                      </a:r>
                      <a:endParaRPr lang="en-BD" b="1" i="1" dirty="0">
                        <a:latin typeface="Abadi" panose="020B0604020104020204" pitchFamily="34" charset="0"/>
                      </a:endParaRPr>
                    </a:p>
                  </a:txBody>
                  <a:tcPr/>
                </a:tc>
                <a:tc>
                  <a:txBody>
                    <a:bodyPr/>
                    <a:lstStyle/>
                    <a:p>
                      <a:pPr algn="ctr"/>
                      <a:r>
                        <a:rPr lang="en-US" b="1" i="1" dirty="0">
                          <a:latin typeface="Abadi" panose="020B0604020104020204" pitchFamily="34" charset="0"/>
                        </a:rPr>
                        <a:t>0.965</a:t>
                      </a:r>
                      <a:endParaRPr lang="en-BD" b="1" i="1" dirty="0">
                        <a:latin typeface="Abadi" panose="020B0604020104020204" pitchFamily="34" charset="0"/>
                      </a:endParaRPr>
                    </a:p>
                  </a:txBody>
                  <a:tcPr/>
                </a:tc>
                <a:tc>
                  <a:txBody>
                    <a:bodyPr/>
                    <a:lstStyle/>
                    <a:p>
                      <a:pPr algn="ctr"/>
                      <a:r>
                        <a:rPr lang="en-US" b="0" i="0" dirty="0">
                          <a:latin typeface="Abadi" panose="020B0604020104020204" pitchFamily="34" charset="0"/>
                        </a:rPr>
                        <a:t>0.9003</a:t>
                      </a:r>
                      <a:endParaRPr lang="en-BD" b="0" i="0" dirty="0">
                        <a:latin typeface="Abadi" panose="020B0604020104020204" pitchFamily="34" charset="0"/>
                      </a:endParaRPr>
                    </a:p>
                  </a:txBody>
                  <a:tcPr/>
                </a:tc>
                <a:extLst>
                  <a:ext uri="{0D108BD9-81ED-4DB2-BD59-A6C34878D82A}">
                    <a16:rowId xmlns:a16="http://schemas.microsoft.com/office/drawing/2014/main" val="3498033249"/>
                  </a:ext>
                </a:extLst>
              </a:tr>
              <a:tr h="482344">
                <a:tc>
                  <a:txBody>
                    <a:bodyPr/>
                    <a:lstStyle/>
                    <a:p>
                      <a:r>
                        <a:rPr lang="en-US" dirty="0">
                          <a:latin typeface="Abadi" panose="020B0604020104020204" pitchFamily="34" charset="0"/>
                        </a:rPr>
                        <a:t>Ensemble</a:t>
                      </a:r>
                      <a:endParaRPr lang="en-BD" dirty="0">
                        <a:latin typeface="Abadi" panose="020B0604020104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BD" dirty="0">
                          <a:latin typeface="Abadi" panose="020B0604020104020204" pitchFamily="34" charset="0"/>
                        </a:rPr>
                        <a:t>0.85</a:t>
                      </a:r>
                    </a:p>
                  </a:txBody>
                  <a:tcPr/>
                </a:tc>
                <a:tc>
                  <a:txBody>
                    <a:bodyPr/>
                    <a:lstStyle/>
                    <a:p>
                      <a:pPr algn="ctr"/>
                      <a:r>
                        <a:rPr lang="en-BD" dirty="0">
                          <a:latin typeface="Abadi" panose="020B0604020104020204" pitchFamily="34" charset="0"/>
                        </a:rPr>
                        <a:t>0.85</a:t>
                      </a:r>
                    </a:p>
                  </a:txBody>
                  <a:tcPr/>
                </a:tc>
                <a:tc>
                  <a:txBody>
                    <a:bodyPr/>
                    <a:lstStyle/>
                    <a:p>
                      <a:pPr algn="ctr"/>
                      <a:r>
                        <a:rPr lang="en-BD" dirty="0">
                          <a:latin typeface="Abadi" panose="020B0604020104020204" pitchFamily="34" charset="0"/>
                        </a:rPr>
                        <a:t>0.85</a:t>
                      </a:r>
                    </a:p>
                  </a:txBody>
                  <a:tcPr/>
                </a:tc>
                <a:tc>
                  <a:txBody>
                    <a:bodyPr/>
                    <a:lstStyle/>
                    <a:p>
                      <a:pPr algn="ctr"/>
                      <a:r>
                        <a:rPr lang="en-BD" dirty="0">
                          <a:latin typeface="Abadi" panose="020B0604020104020204" pitchFamily="34" charset="0"/>
                        </a:rPr>
                        <a:t>0.85</a:t>
                      </a:r>
                    </a:p>
                  </a:txBody>
                  <a:tcPr/>
                </a:tc>
                <a:extLst>
                  <a:ext uri="{0D108BD9-81ED-4DB2-BD59-A6C34878D82A}">
                    <a16:rowId xmlns:a16="http://schemas.microsoft.com/office/drawing/2014/main" val="269155639"/>
                  </a:ext>
                </a:extLst>
              </a:tr>
            </a:tbl>
          </a:graphicData>
        </a:graphic>
      </p:graphicFrame>
    </p:spTree>
    <p:extLst>
      <p:ext uri="{BB962C8B-B14F-4D97-AF65-F5344CB8AC3E}">
        <p14:creationId xmlns:p14="http://schemas.microsoft.com/office/powerpoint/2010/main" val="49713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a:extLst>
            <a:ext uri="{FF2B5EF4-FFF2-40B4-BE49-F238E27FC236}">
              <a16:creationId xmlns:a16="http://schemas.microsoft.com/office/drawing/2014/main" id="{B866D49C-0EE4-1D22-8E4A-0D180314C44E}"/>
            </a:ext>
          </a:extLst>
        </p:cNvPr>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63A0156D-2B10-218D-FA47-CCE70CE47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C55C968E-837B-F8E6-85CD-6B0DA86DB7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3CFEA685-EB9F-EF1F-73AE-862628338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322077" y="14094"/>
            <a:ext cx="5869923" cy="3016926"/>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553C4F1-EB50-F4FF-C81D-DF19FB52AA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761368" y="4892142"/>
            <a:ext cx="9430632" cy="195176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6A7BDBC-026E-FC0A-A276-8F9F949AC9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0003899" y="2"/>
            <a:ext cx="1368573" cy="68439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26" name="Picture 25" descr="A black background with yellow and green letters&#10;&#10;Description automatically generated">
            <a:extLst>
              <a:ext uri="{FF2B5EF4-FFF2-40B4-BE49-F238E27FC236}">
                <a16:creationId xmlns:a16="http://schemas.microsoft.com/office/drawing/2014/main" id="{1BED9627-0DA7-8F1A-FF03-5DF243C3C48B}"/>
              </a:ext>
            </a:extLst>
          </p:cNvPr>
          <p:cNvPicPr>
            <a:picLocks noChangeAspect="1"/>
          </p:cNvPicPr>
          <p:nvPr/>
        </p:nvPicPr>
        <p:blipFill>
          <a:blip r:embed="rId2"/>
          <a:stretch>
            <a:fillRect/>
          </a:stretch>
        </p:blipFill>
        <p:spPr>
          <a:xfrm>
            <a:off x="10796057" y="0"/>
            <a:ext cx="1330115" cy="478841"/>
          </a:xfrm>
          <a:prstGeom prst="rect">
            <a:avLst/>
          </a:prstGeom>
        </p:spPr>
      </p:pic>
      <p:sp>
        <p:nvSpPr>
          <p:cNvPr id="12" name="TextBox 11">
            <a:extLst>
              <a:ext uri="{FF2B5EF4-FFF2-40B4-BE49-F238E27FC236}">
                <a16:creationId xmlns:a16="http://schemas.microsoft.com/office/drawing/2014/main" id="{EEB82C6E-D669-9009-9889-5341ADF69977}"/>
              </a:ext>
            </a:extLst>
          </p:cNvPr>
          <p:cNvSpPr txBox="1"/>
          <p:nvPr/>
        </p:nvSpPr>
        <p:spPr>
          <a:xfrm>
            <a:off x="-1" y="0"/>
            <a:ext cx="9736853" cy="816429"/>
          </a:xfrm>
          <a:prstGeom prst="rect">
            <a:avLst/>
          </a:prstGeom>
          <a:solidFill>
            <a:schemeClr val="accent2">
              <a:lumMod val="60000"/>
              <a:lumOff val="40000"/>
            </a:schemeClr>
          </a:solidFill>
        </p:spPr>
        <p:txBody>
          <a:bodyPr wrap="square" rtlCol="0">
            <a:spAutoFit/>
          </a:bodyPr>
          <a:lstStyle/>
          <a:p>
            <a:endParaRPr lang="en-BD" dirty="0"/>
          </a:p>
        </p:txBody>
      </p:sp>
      <p:sp>
        <p:nvSpPr>
          <p:cNvPr id="18" name="TextBox 17">
            <a:extLst>
              <a:ext uri="{FF2B5EF4-FFF2-40B4-BE49-F238E27FC236}">
                <a16:creationId xmlns:a16="http://schemas.microsoft.com/office/drawing/2014/main" id="{E79EBF57-5BBD-2D41-8F4B-C125336C5AEA}"/>
              </a:ext>
            </a:extLst>
          </p:cNvPr>
          <p:cNvSpPr txBox="1"/>
          <p:nvPr/>
        </p:nvSpPr>
        <p:spPr>
          <a:xfrm>
            <a:off x="272912" y="85048"/>
            <a:ext cx="9926165" cy="646331"/>
          </a:xfrm>
          <a:prstGeom prst="rect">
            <a:avLst/>
          </a:prstGeom>
          <a:noFill/>
        </p:spPr>
        <p:txBody>
          <a:bodyPr wrap="square" rtlCol="0">
            <a:spAutoFit/>
          </a:bodyPr>
          <a:lstStyle/>
          <a:p>
            <a:r>
              <a:rPr lang="en-BD" sz="3600" dirty="0">
                <a:latin typeface="Abadi" panose="020F0502020204030204" pitchFamily="34" charset="0"/>
              </a:rPr>
              <a:t>Validation Result Analysis</a:t>
            </a:r>
            <a:r>
              <a:rPr lang="en-US" sz="3600" dirty="0">
                <a:latin typeface="Abadi" panose="020F0502020204030204" pitchFamily="34" charset="0"/>
              </a:rPr>
              <a:t>: Multiclass Challenge </a:t>
            </a:r>
            <a:endParaRPr lang="en-BD" sz="3600" dirty="0">
              <a:latin typeface="Abadi" panose="020F0502020204030204" pitchFamily="34" charset="0"/>
            </a:endParaRPr>
          </a:p>
        </p:txBody>
      </p:sp>
      <p:sp>
        <p:nvSpPr>
          <p:cNvPr id="23" name="Oval 22">
            <a:extLst>
              <a:ext uri="{FF2B5EF4-FFF2-40B4-BE49-F238E27FC236}">
                <a16:creationId xmlns:a16="http://schemas.microsoft.com/office/drawing/2014/main" id="{E88B8134-6E7B-2428-F099-12D853CD2732}"/>
              </a:ext>
            </a:extLst>
          </p:cNvPr>
          <p:cNvSpPr/>
          <p:nvPr/>
        </p:nvSpPr>
        <p:spPr>
          <a:xfrm>
            <a:off x="11549756" y="6191256"/>
            <a:ext cx="464960" cy="511629"/>
          </a:xfrm>
          <a:prstGeom prst="ellipse">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D"/>
          </a:p>
        </p:txBody>
      </p:sp>
      <p:sp>
        <p:nvSpPr>
          <p:cNvPr id="24" name="TextBox 23">
            <a:extLst>
              <a:ext uri="{FF2B5EF4-FFF2-40B4-BE49-F238E27FC236}">
                <a16:creationId xmlns:a16="http://schemas.microsoft.com/office/drawing/2014/main" id="{FB8274F3-47D1-E4A7-7362-8B0266ACD7DD}"/>
              </a:ext>
            </a:extLst>
          </p:cNvPr>
          <p:cNvSpPr txBox="1"/>
          <p:nvPr/>
        </p:nvSpPr>
        <p:spPr>
          <a:xfrm>
            <a:off x="11649139" y="6239901"/>
            <a:ext cx="281442" cy="369332"/>
          </a:xfrm>
          <a:prstGeom prst="rect">
            <a:avLst/>
          </a:prstGeom>
          <a:noFill/>
        </p:spPr>
        <p:txBody>
          <a:bodyPr wrap="square" rtlCol="0">
            <a:spAutoFit/>
          </a:bodyPr>
          <a:lstStyle/>
          <a:p>
            <a:r>
              <a:rPr lang="en-BD" dirty="0"/>
              <a:t>1</a:t>
            </a:r>
          </a:p>
        </p:txBody>
      </p:sp>
      <p:graphicFrame>
        <p:nvGraphicFramePr>
          <p:cNvPr id="5" name="Table 4">
            <a:extLst>
              <a:ext uri="{FF2B5EF4-FFF2-40B4-BE49-F238E27FC236}">
                <a16:creationId xmlns:a16="http://schemas.microsoft.com/office/drawing/2014/main" id="{022ED3EE-5F6C-E86E-3DCF-805BA026A325}"/>
              </a:ext>
            </a:extLst>
          </p:cNvPr>
          <p:cNvGraphicFramePr>
            <a:graphicFrameLocks noGrp="1"/>
          </p:cNvGraphicFramePr>
          <p:nvPr>
            <p:extLst>
              <p:ext uri="{D42A27DB-BD31-4B8C-83A1-F6EECF244321}">
                <p14:modId xmlns:p14="http://schemas.microsoft.com/office/powerpoint/2010/main" val="3327863315"/>
              </p:ext>
            </p:extLst>
          </p:nvPr>
        </p:nvGraphicFramePr>
        <p:xfrm>
          <a:off x="2043339" y="1751526"/>
          <a:ext cx="8229634" cy="3825024"/>
        </p:xfrm>
        <a:graphic>
          <a:graphicData uri="http://schemas.openxmlformats.org/drawingml/2006/table">
            <a:tbl>
              <a:tblPr firstRow="1" bandRow="1">
                <a:tableStyleId>{5C22544A-7EE6-4342-B048-85BDC9FD1C3A}</a:tableStyleId>
              </a:tblPr>
              <a:tblGrid>
                <a:gridCol w="2351595">
                  <a:extLst>
                    <a:ext uri="{9D8B030D-6E8A-4147-A177-3AD203B41FA5}">
                      <a16:colId xmlns:a16="http://schemas.microsoft.com/office/drawing/2014/main" val="1906756948"/>
                    </a:ext>
                  </a:extLst>
                </a:gridCol>
                <a:gridCol w="1968334">
                  <a:extLst>
                    <a:ext uri="{9D8B030D-6E8A-4147-A177-3AD203B41FA5}">
                      <a16:colId xmlns:a16="http://schemas.microsoft.com/office/drawing/2014/main" val="3625730674"/>
                    </a:ext>
                  </a:extLst>
                </a:gridCol>
                <a:gridCol w="1749740">
                  <a:extLst>
                    <a:ext uri="{9D8B030D-6E8A-4147-A177-3AD203B41FA5}">
                      <a16:colId xmlns:a16="http://schemas.microsoft.com/office/drawing/2014/main" val="1251277467"/>
                    </a:ext>
                  </a:extLst>
                </a:gridCol>
                <a:gridCol w="2159965">
                  <a:extLst>
                    <a:ext uri="{9D8B030D-6E8A-4147-A177-3AD203B41FA5}">
                      <a16:colId xmlns:a16="http://schemas.microsoft.com/office/drawing/2014/main" val="441741237"/>
                    </a:ext>
                  </a:extLst>
                </a:gridCol>
              </a:tblGrid>
              <a:tr h="621117">
                <a:tc>
                  <a:txBody>
                    <a:bodyPr/>
                    <a:lstStyle/>
                    <a:p>
                      <a:r>
                        <a:rPr lang="en-BD" dirty="0">
                          <a:latin typeface="Abadi" panose="020B0604020104020204" pitchFamily="34" charset="0"/>
                        </a:rPr>
                        <a:t>Model Name</a:t>
                      </a:r>
                    </a:p>
                  </a:txBody>
                  <a:tcPr/>
                </a:tc>
                <a:tc>
                  <a:txBody>
                    <a:bodyPr/>
                    <a:lstStyle/>
                    <a:p>
                      <a:pPr algn="ctr"/>
                      <a:r>
                        <a:rPr lang="en-US" dirty="0">
                          <a:latin typeface="Abadi" panose="020B0604020104020204" pitchFamily="34" charset="0"/>
                        </a:rPr>
                        <a:t>Kappa Score</a:t>
                      </a:r>
                      <a:endParaRPr lang="en-BD" dirty="0">
                        <a:latin typeface="Abadi" panose="020B0604020104020204" pitchFamily="34" charset="0"/>
                      </a:endParaRPr>
                    </a:p>
                  </a:txBody>
                  <a:tcPr/>
                </a:tc>
                <a:tc>
                  <a:txBody>
                    <a:bodyPr/>
                    <a:lstStyle/>
                    <a:p>
                      <a:pPr algn="ctr"/>
                      <a:r>
                        <a:rPr lang="en-BD" dirty="0">
                          <a:latin typeface="Abadi" panose="020B0604020104020204" pitchFamily="34" charset="0"/>
                        </a:rPr>
                        <a:t>Precision</a:t>
                      </a:r>
                    </a:p>
                  </a:txBody>
                  <a:tcPr/>
                </a:tc>
                <a:tc>
                  <a:txBody>
                    <a:bodyPr/>
                    <a:lstStyle/>
                    <a:p>
                      <a:pPr algn="ctr"/>
                      <a:r>
                        <a:rPr lang="en-US" dirty="0">
                          <a:latin typeface="Abadi" panose="020B0604020104020204" pitchFamily="34" charset="0"/>
                        </a:rPr>
                        <a:t>Recall</a:t>
                      </a:r>
                    </a:p>
                  </a:txBody>
                  <a:tcPr/>
                </a:tc>
                <a:extLst>
                  <a:ext uri="{0D108BD9-81ED-4DB2-BD59-A6C34878D82A}">
                    <a16:rowId xmlns:a16="http://schemas.microsoft.com/office/drawing/2014/main" val="2975019435"/>
                  </a:ext>
                </a:extLst>
              </a:tr>
              <a:tr h="686991">
                <a:tc>
                  <a:txBody>
                    <a:bodyPr/>
                    <a:lstStyle/>
                    <a:p>
                      <a:r>
                        <a:rPr lang="en-BD" dirty="0">
                          <a:latin typeface="Abadi" panose="020B0604020104020204" pitchFamily="34" charset="0"/>
                        </a:rPr>
                        <a:t>EfficientNetB0</a:t>
                      </a:r>
                    </a:p>
                  </a:txBody>
                  <a:tcPr/>
                </a:tc>
                <a:tc>
                  <a:txBody>
                    <a:bodyPr/>
                    <a:lstStyle/>
                    <a:p>
                      <a:pPr algn="ctr"/>
                      <a:r>
                        <a:rPr lang="en-US" dirty="0">
                          <a:latin typeface="Abadi" panose="020B0604020104020204" pitchFamily="34" charset="0"/>
                        </a:rPr>
                        <a:t>.0.8191</a:t>
                      </a:r>
                      <a:endParaRPr lang="en-BD" dirty="0">
                        <a:latin typeface="Abadi" panose="020B0604020104020204" pitchFamily="34" charset="0"/>
                      </a:endParaRPr>
                    </a:p>
                  </a:txBody>
                  <a:tcPr/>
                </a:tc>
                <a:tc>
                  <a:txBody>
                    <a:bodyPr/>
                    <a:lstStyle/>
                    <a:p>
                      <a:pPr algn="ctr"/>
                      <a:r>
                        <a:rPr lang="en-US" dirty="0">
                          <a:latin typeface="Abadi" panose="020B0604020104020204" pitchFamily="34" charset="0"/>
                        </a:rPr>
                        <a:t>0.8441</a:t>
                      </a:r>
                    </a:p>
                  </a:txBody>
                  <a:tcPr/>
                </a:tc>
                <a:tc>
                  <a:txBody>
                    <a:bodyPr/>
                    <a:lstStyle/>
                    <a:p>
                      <a:pPr algn="ctr"/>
                      <a:r>
                        <a:rPr lang="en-US" dirty="0">
                          <a:latin typeface="Abadi" panose="020B0604020104020204" pitchFamily="34" charset="0"/>
                        </a:rPr>
                        <a:t>0.8406</a:t>
                      </a:r>
                    </a:p>
                  </a:txBody>
                  <a:tcPr/>
                </a:tc>
                <a:extLst>
                  <a:ext uri="{0D108BD9-81ED-4DB2-BD59-A6C34878D82A}">
                    <a16:rowId xmlns:a16="http://schemas.microsoft.com/office/drawing/2014/main" val="563701414"/>
                  </a:ext>
                </a:extLst>
              </a:tr>
              <a:tr h="630525">
                <a:tc>
                  <a:txBody>
                    <a:bodyPr/>
                    <a:lstStyle/>
                    <a:p>
                      <a:r>
                        <a:rPr lang="en-BD" dirty="0">
                          <a:latin typeface="Abadi" panose="020B0604020104020204" pitchFamily="34" charset="0"/>
                        </a:rPr>
                        <a:t>EfficientNetB3</a:t>
                      </a:r>
                    </a:p>
                  </a:txBody>
                  <a:tcPr/>
                </a:tc>
                <a:tc>
                  <a:txBody>
                    <a:bodyPr/>
                    <a:lstStyle/>
                    <a:p>
                      <a:pPr algn="ctr"/>
                      <a:r>
                        <a:rPr lang="en-US" dirty="0">
                          <a:latin typeface="Abadi" panose="020B0604020104020204" pitchFamily="34" charset="0"/>
                        </a:rPr>
                        <a:t>0.858</a:t>
                      </a:r>
                      <a:endParaRPr lang="en-BD" dirty="0">
                        <a:latin typeface="Abadi" panose="020B0604020104020204" pitchFamily="34" charset="0"/>
                      </a:endParaRPr>
                    </a:p>
                  </a:txBody>
                  <a:tcPr/>
                </a:tc>
                <a:tc>
                  <a:txBody>
                    <a:bodyPr/>
                    <a:lstStyle/>
                    <a:p>
                      <a:pPr algn="ctr"/>
                      <a:r>
                        <a:rPr lang="en-US" dirty="0">
                          <a:latin typeface="Abadi" panose="020B0604020104020204" pitchFamily="34" charset="0"/>
                        </a:rPr>
                        <a:t>0.8659</a:t>
                      </a:r>
                      <a:endParaRPr lang="en-BD" dirty="0">
                        <a:latin typeface="Abadi" panose="020B0604020104020204" pitchFamily="34" charset="0"/>
                      </a:endParaRPr>
                    </a:p>
                  </a:txBody>
                  <a:tcPr/>
                </a:tc>
                <a:tc>
                  <a:txBody>
                    <a:bodyPr/>
                    <a:lstStyle/>
                    <a:p>
                      <a:pPr algn="ctr"/>
                      <a:r>
                        <a:rPr lang="en-US" dirty="0">
                          <a:latin typeface="Abadi" panose="020B0604020104020204" pitchFamily="34" charset="0"/>
                        </a:rPr>
                        <a:t>0.868</a:t>
                      </a:r>
                      <a:endParaRPr lang="en-BD" dirty="0">
                        <a:latin typeface="Abadi" panose="020B0604020104020204" pitchFamily="34" charset="0"/>
                      </a:endParaRPr>
                    </a:p>
                  </a:txBody>
                  <a:tcPr/>
                </a:tc>
                <a:extLst>
                  <a:ext uri="{0D108BD9-81ED-4DB2-BD59-A6C34878D82A}">
                    <a16:rowId xmlns:a16="http://schemas.microsoft.com/office/drawing/2014/main" val="4070202768"/>
                  </a:ext>
                </a:extLst>
              </a:tr>
              <a:tr h="660327">
                <a:tc>
                  <a:txBody>
                    <a:bodyPr/>
                    <a:lstStyle/>
                    <a:p>
                      <a:r>
                        <a:rPr lang="en-BD" dirty="0">
                          <a:latin typeface="Abadi" panose="020B0604020104020204" pitchFamily="34" charset="0"/>
                        </a:rPr>
                        <a:t>EfficientNetB4</a:t>
                      </a:r>
                    </a:p>
                  </a:txBody>
                  <a:tcPr/>
                </a:tc>
                <a:tc>
                  <a:txBody>
                    <a:bodyPr/>
                    <a:lstStyle/>
                    <a:p>
                      <a:pPr algn="ctr"/>
                      <a:r>
                        <a:rPr lang="en-US" dirty="0">
                          <a:latin typeface="Abadi" panose="020B0604020104020204" pitchFamily="34" charset="0"/>
                        </a:rPr>
                        <a:t>0.865</a:t>
                      </a:r>
                      <a:endParaRPr lang="en-BD" dirty="0">
                        <a:latin typeface="Abadi" panose="020B0604020104020204" pitchFamily="34" charset="0"/>
                      </a:endParaRPr>
                    </a:p>
                  </a:txBody>
                  <a:tcPr/>
                </a:tc>
                <a:tc>
                  <a:txBody>
                    <a:bodyPr/>
                    <a:lstStyle/>
                    <a:p>
                      <a:pPr algn="ctr"/>
                      <a:r>
                        <a:rPr lang="en-US" b="1" i="1" dirty="0">
                          <a:latin typeface="Abadi" panose="020B0604020104020204" pitchFamily="34" charset="0"/>
                        </a:rPr>
                        <a:t>0.9074</a:t>
                      </a:r>
                      <a:endParaRPr lang="en-BD" b="1" i="1" dirty="0">
                        <a:latin typeface="Abadi" panose="020B0604020104020204" pitchFamily="34" charset="0"/>
                      </a:endParaRPr>
                    </a:p>
                  </a:txBody>
                  <a:tcPr/>
                </a:tc>
                <a:tc>
                  <a:txBody>
                    <a:bodyPr/>
                    <a:lstStyle/>
                    <a:p>
                      <a:pPr algn="ctr"/>
                      <a:r>
                        <a:rPr lang="en-US" dirty="0">
                          <a:latin typeface="Abadi" panose="020B0604020104020204" pitchFamily="34" charset="0"/>
                        </a:rPr>
                        <a:t>0.8735</a:t>
                      </a:r>
                      <a:endParaRPr lang="en-BD" dirty="0">
                        <a:latin typeface="Abadi" panose="020B0604020104020204" pitchFamily="34" charset="0"/>
                      </a:endParaRPr>
                    </a:p>
                  </a:txBody>
                  <a:tcPr/>
                </a:tc>
                <a:extLst>
                  <a:ext uri="{0D108BD9-81ED-4DB2-BD59-A6C34878D82A}">
                    <a16:rowId xmlns:a16="http://schemas.microsoft.com/office/drawing/2014/main" val="1535597945"/>
                  </a:ext>
                </a:extLst>
              </a:tr>
              <a:tr h="613032">
                <a:tc>
                  <a:txBody>
                    <a:bodyPr/>
                    <a:lstStyle/>
                    <a:p>
                      <a:r>
                        <a:rPr lang="en-US" b="0" i="0" dirty="0">
                          <a:latin typeface="Abadi" panose="020B0604020104020204" pitchFamily="34" charset="0"/>
                        </a:rPr>
                        <a:t>Swin Tiny </a:t>
                      </a:r>
                      <a:endParaRPr lang="en-BD" b="0" i="0" dirty="0">
                        <a:latin typeface="Abadi" panose="020B0604020104020204" pitchFamily="34" charset="0"/>
                      </a:endParaRPr>
                    </a:p>
                  </a:txBody>
                  <a:tcPr/>
                </a:tc>
                <a:tc>
                  <a:txBody>
                    <a:bodyPr/>
                    <a:lstStyle/>
                    <a:p>
                      <a:pPr algn="ctr"/>
                      <a:r>
                        <a:rPr lang="en-US" dirty="0">
                          <a:latin typeface="Abadi" panose="020B0604020104020204" pitchFamily="34" charset="0"/>
                        </a:rPr>
                        <a:t>0.87</a:t>
                      </a:r>
                      <a:endParaRPr lang="en-BD" dirty="0">
                        <a:latin typeface="Abadi" panose="020B0604020104020204" pitchFamily="34" charset="0"/>
                      </a:endParaRPr>
                    </a:p>
                  </a:txBody>
                  <a:tcPr/>
                </a:tc>
                <a:tc>
                  <a:txBody>
                    <a:bodyPr/>
                    <a:lstStyle/>
                    <a:p>
                      <a:pPr algn="ctr"/>
                      <a:r>
                        <a:rPr lang="en-US" dirty="0">
                          <a:latin typeface="Abadi" panose="020B0604020104020204" pitchFamily="34" charset="0"/>
                        </a:rPr>
                        <a:t>0.8892</a:t>
                      </a:r>
                      <a:endParaRPr lang="en-BD" dirty="0">
                        <a:latin typeface="Abadi" panose="020B0604020104020204" pitchFamily="34" charset="0"/>
                      </a:endParaRPr>
                    </a:p>
                  </a:txBody>
                  <a:tcPr/>
                </a:tc>
                <a:tc>
                  <a:txBody>
                    <a:bodyPr/>
                    <a:lstStyle/>
                    <a:p>
                      <a:pPr algn="ctr"/>
                      <a:r>
                        <a:rPr lang="en-US" dirty="0">
                          <a:latin typeface="Abadi" panose="020B0604020104020204" pitchFamily="34" charset="0"/>
                        </a:rPr>
                        <a:t>0.9072</a:t>
                      </a:r>
                      <a:endParaRPr lang="en-BD" dirty="0">
                        <a:latin typeface="Abadi" panose="020B0604020104020204" pitchFamily="34" charset="0"/>
                      </a:endParaRPr>
                    </a:p>
                  </a:txBody>
                  <a:tcPr/>
                </a:tc>
                <a:extLst>
                  <a:ext uri="{0D108BD9-81ED-4DB2-BD59-A6C34878D82A}">
                    <a16:rowId xmlns:a16="http://schemas.microsoft.com/office/drawing/2014/main" val="1951063322"/>
                  </a:ext>
                </a:extLst>
              </a:tr>
              <a:tr h="613032">
                <a:tc>
                  <a:txBody>
                    <a:bodyPr/>
                    <a:lstStyle/>
                    <a:p>
                      <a:r>
                        <a:rPr lang="en-US" b="0" i="0" dirty="0">
                          <a:latin typeface="Abadi" panose="020B0604020104020204" pitchFamily="34" charset="0"/>
                        </a:rPr>
                        <a:t>Swin Large</a:t>
                      </a:r>
                      <a:endParaRPr lang="en-BD" b="0" i="0" dirty="0">
                        <a:latin typeface="Abadi" panose="020B0604020104020204" pitchFamily="34" charset="0"/>
                      </a:endParaRPr>
                    </a:p>
                  </a:txBody>
                  <a:tcPr/>
                </a:tc>
                <a:tc>
                  <a:txBody>
                    <a:bodyPr/>
                    <a:lstStyle/>
                    <a:p>
                      <a:pPr algn="ctr"/>
                      <a:r>
                        <a:rPr lang="en-US" b="1" i="1" dirty="0">
                          <a:latin typeface="Abadi" panose="020B0604020104020204" pitchFamily="34" charset="0"/>
                        </a:rPr>
                        <a:t>0.872</a:t>
                      </a:r>
                      <a:endParaRPr lang="en-BD" b="1" i="1" dirty="0">
                        <a:latin typeface="Abadi" panose="020B0604020104020204" pitchFamily="34" charset="0"/>
                      </a:endParaRPr>
                    </a:p>
                  </a:txBody>
                  <a:tcPr/>
                </a:tc>
                <a:tc>
                  <a:txBody>
                    <a:bodyPr/>
                    <a:lstStyle/>
                    <a:p>
                      <a:pPr algn="ctr"/>
                      <a:r>
                        <a:rPr lang="en-US" dirty="0">
                          <a:latin typeface="Abadi" panose="020B0604020104020204" pitchFamily="34" charset="0"/>
                        </a:rPr>
                        <a:t>0.8912</a:t>
                      </a:r>
                      <a:endParaRPr lang="en-BD" dirty="0">
                        <a:latin typeface="Abadi" panose="020B0604020104020204" pitchFamily="34" charset="0"/>
                      </a:endParaRPr>
                    </a:p>
                  </a:txBody>
                  <a:tcPr/>
                </a:tc>
                <a:tc>
                  <a:txBody>
                    <a:bodyPr/>
                    <a:lstStyle/>
                    <a:p>
                      <a:pPr algn="ctr"/>
                      <a:r>
                        <a:rPr lang="en-US" b="1" i="1" dirty="0">
                          <a:latin typeface="Abadi" panose="020B0604020104020204" pitchFamily="34" charset="0"/>
                        </a:rPr>
                        <a:t>0.9120</a:t>
                      </a:r>
                      <a:endParaRPr lang="en-BD" b="1" i="1" dirty="0">
                        <a:latin typeface="Abadi" panose="020B0604020104020204" pitchFamily="34" charset="0"/>
                      </a:endParaRPr>
                    </a:p>
                  </a:txBody>
                  <a:tcPr/>
                </a:tc>
                <a:extLst>
                  <a:ext uri="{0D108BD9-81ED-4DB2-BD59-A6C34878D82A}">
                    <a16:rowId xmlns:a16="http://schemas.microsoft.com/office/drawing/2014/main" val="3498033249"/>
                  </a:ext>
                </a:extLst>
              </a:tr>
            </a:tbl>
          </a:graphicData>
        </a:graphic>
      </p:graphicFrame>
      <p:sp>
        <p:nvSpPr>
          <p:cNvPr id="6" name="Oval 5">
            <a:extLst>
              <a:ext uri="{FF2B5EF4-FFF2-40B4-BE49-F238E27FC236}">
                <a16:creationId xmlns:a16="http://schemas.microsoft.com/office/drawing/2014/main" id="{02EFBF7F-7168-9CF0-39C8-61554B57673F}"/>
              </a:ext>
            </a:extLst>
          </p:cNvPr>
          <p:cNvSpPr/>
          <p:nvPr/>
        </p:nvSpPr>
        <p:spPr>
          <a:xfrm>
            <a:off x="11549756" y="6191256"/>
            <a:ext cx="464960" cy="511629"/>
          </a:xfrm>
          <a:prstGeom prst="ellipse">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D"/>
          </a:p>
        </p:txBody>
      </p:sp>
      <p:sp>
        <p:nvSpPr>
          <p:cNvPr id="7" name="TextBox 6">
            <a:extLst>
              <a:ext uri="{FF2B5EF4-FFF2-40B4-BE49-F238E27FC236}">
                <a16:creationId xmlns:a16="http://schemas.microsoft.com/office/drawing/2014/main" id="{A483703D-8C54-400C-89F6-A15C2BBB268D}"/>
              </a:ext>
            </a:extLst>
          </p:cNvPr>
          <p:cNvSpPr txBox="1"/>
          <p:nvPr/>
        </p:nvSpPr>
        <p:spPr>
          <a:xfrm>
            <a:off x="11603081" y="6262404"/>
            <a:ext cx="464959" cy="369332"/>
          </a:xfrm>
          <a:prstGeom prst="rect">
            <a:avLst/>
          </a:prstGeom>
          <a:noFill/>
        </p:spPr>
        <p:txBody>
          <a:bodyPr wrap="square" rtlCol="0">
            <a:spAutoFit/>
          </a:bodyPr>
          <a:lstStyle/>
          <a:p>
            <a:r>
              <a:rPr lang="en-BD" dirty="0"/>
              <a:t>1</a:t>
            </a:r>
            <a:r>
              <a:rPr lang="en-US" dirty="0"/>
              <a:t>4</a:t>
            </a:r>
            <a:endParaRPr lang="en-BD" dirty="0"/>
          </a:p>
        </p:txBody>
      </p:sp>
    </p:spTree>
    <p:extLst>
      <p:ext uri="{BB962C8B-B14F-4D97-AF65-F5344CB8AC3E}">
        <p14:creationId xmlns:p14="http://schemas.microsoft.com/office/powerpoint/2010/main" val="1568005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a:extLst>
            <a:ext uri="{FF2B5EF4-FFF2-40B4-BE49-F238E27FC236}">
              <a16:creationId xmlns:a16="http://schemas.microsoft.com/office/drawing/2014/main" id="{F5338185-3D28-3484-A582-5273DCD0460D}"/>
            </a:ext>
          </a:extLst>
        </p:cNvPr>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82C92851-615F-C89B-00D6-069220B70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6810168D-F9AC-B84B-D0BF-C98E9582B4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7CC5F7D1-F5C5-B3CA-D53F-F87EC6D592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322077" y="14094"/>
            <a:ext cx="5869923" cy="3016926"/>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5B9A9DA-CA32-45CF-9635-6B211353A0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761368" y="4892142"/>
            <a:ext cx="9430632" cy="195176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9994782-8A57-9DD5-1F34-9574CF95C5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0003899" y="2"/>
            <a:ext cx="1368573" cy="68439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26" name="Picture 25" descr="A black background with yellow and green letters&#10;&#10;Description automatically generated">
            <a:extLst>
              <a:ext uri="{FF2B5EF4-FFF2-40B4-BE49-F238E27FC236}">
                <a16:creationId xmlns:a16="http://schemas.microsoft.com/office/drawing/2014/main" id="{2E803544-5D55-7472-2339-0EDA354F00D8}"/>
              </a:ext>
            </a:extLst>
          </p:cNvPr>
          <p:cNvPicPr>
            <a:picLocks noChangeAspect="1"/>
          </p:cNvPicPr>
          <p:nvPr/>
        </p:nvPicPr>
        <p:blipFill>
          <a:blip r:embed="rId2"/>
          <a:stretch>
            <a:fillRect/>
          </a:stretch>
        </p:blipFill>
        <p:spPr>
          <a:xfrm>
            <a:off x="10796057" y="0"/>
            <a:ext cx="1330115" cy="478841"/>
          </a:xfrm>
          <a:prstGeom prst="rect">
            <a:avLst/>
          </a:prstGeom>
        </p:spPr>
      </p:pic>
      <p:sp>
        <p:nvSpPr>
          <p:cNvPr id="12" name="TextBox 11">
            <a:extLst>
              <a:ext uri="{FF2B5EF4-FFF2-40B4-BE49-F238E27FC236}">
                <a16:creationId xmlns:a16="http://schemas.microsoft.com/office/drawing/2014/main" id="{DD827C75-1AF5-BCF1-9233-ACAFA18CA0CE}"/>
              </a:ext>
            </a:extLst>
          </p:cNvPr>
          <p:cNvSpPr txBox="1"/>
          <p:nvPr/>
        </p:nvSpPr>
        <p:spPr>
          <a:xfrm>
            <a:off x="-1" y="0"/>
            <a:ext cx="9736853" cy="816429"/>
          </a:xfrm>
          <a:prstGeom prst="rect">
            <a:avLst/>
          </a:prstGeom>
          <a:solidFill>
            <a:schemeClr val="accent2">
              <a:lumMod val="60000"/>
              <a:lumOff val="40000"/>
            </a:schemeClr>
          </a:solidFill>
        </p:spPr>
        <p:txBody>
          <a:bodyPr wrap="square" rtlCol="0">
            <a:spAutoFit/>
          </a:bodyPr>
          <a:lstStyle/>
          <a:p>
            <a:endParaRPr lang="en-BD" dirty="0"/>
          </a:p>
        </p:txBody>
      </p:sp>
      <p:sp>
        <p:nvSpPr>
          <p:cNvPr id="18" name="TextBox 17">
            <a:extLst>
              <a:ext uri="{FF2B5EF4-FFF2-40B4-BE49-F238E27FC236}">
                <a16:creationId xmlns:a16="http://schemas.microsoft.com/office/drawing/2014/main" id="{D928627D-A544-ACF8-1A1A-B94FADA17A2A}"/>
              </a:ext>
            </a:extLst>
          </p:cNvPr>
          <p:cNvSpPr txBox="1"/>
          <p:nvPr/>
        </p:nvSpPr>
        <p:spPr>
          <a:xfrm>
            <a:off x="272912" y="85048"/>
            <a:ext cx="9926165" cy="646331"/>
          </a:xfrm>
          <a:prstGeom prst="rect">
            <a:avLst/>
          </a:prstGeom>
          <a:noFill/>
        </p:spPr>
        <p:txBody>
          <a:bodyPr wrap="square" rtlCol="0">
            <a:spAutoFit/>
          </a:bodyPr>
          <a:lstStyle/>
          <a:p>
            <a:r>
              <a:rPr lang="en-BD" sz="3600" dirty="0">
                <a:latin typeface="Abadi" panose="020F0502020204030204" pitchFamily="34" charset="0"/>
              </a:rPr>
              <a:t>Result Analysis</a:t>
            </a:r>
            <a:r>
              <a:rPr lang="en-US" sz="3600" dirty="0">
                <a:latin typeface="Abadi" panose="020F0502020204030204" pitchFamily="34" charset="0"/>
              </a:rPr>
              <a:t>: Comparison ML vs DL</a:t>
            </a:r>
            <a:endParaRPr lang="en-BD" sz="3600" dirty="0">
              <a:latin typeface="Abadi" panose="020F0502020204030204" pitchFamily="34" charset="0"/>
            </a:endParaRPr>
          </a:p>
        </p:txBody>
      </p:sp>
      <p:sp>
        <p:nvSpPr>
          <p:cNvPr id="23" name="Oval 22">
            <a:extLst>
              <a:ext uri="{FF2B5EF4-FFF2-40B4-BE49-F238E27FC236}">
                <a16:creationId xmlns:a16="http://schemas.microsoft.com/office/drawing/2014/main" id="{C3ABFDBB-D187-D665-D7F0-E07C0F99C52C}"/>
              </a:ext>
            </a:extLst>
          </p:cNvPr>
          <p:cNvSpPr/>
          <p:nvPr/>
        </p:nvSpPr>
        <p:spPr>
          <a:xfrm>
            <a:off x="11549756" y="6191256"/>
            <a:ext cx="464960" cy="511629"/>
          </a:xfrm>
          <a:prstGeom prst="ellipse">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D"/>
          </a:p>
        </p:txBody>
      </p:sp>
      <p:sp>
        <p:nvSpPr>
          <p:cNvPr id="24" name="TextBox 23">
            <a:extLst>
              <a:ext uri="{FF2B5EF4-FFF2-40B4-BE49-F238E27FC236}">
                <a16:creationId xmlns:a16="http://schemas.microsoft.com/office/drawing/2014/main" id="{D64B0E01-66CA-D38F-E768-5F237BFFB091}"/>
              </a:ext>
            </a:extLst>
          </p:cNvPr>
          <p:cNvSpPr txBox="1"/>
          <p:nvPr/>
        </p:nvSpPr>
        <p:spPr>
          <a:xfrm>
            <a:off x="11649139" y="6239901"/>
            <a:ext cx="281442" cy="369332"/>
          </a:xfrm>
          <a:prstGeom prst="rect">
            <a:avLst/>
          </a:prstGeom>
          <a:noFill/>
        </p:spPr>
        <p:txBody>
          <a:bodyPr wrap="square" rtlCol="0">
            <a:spAutoFit/>
          </a:bodyPr>
          <a:lstStyle/>
          <a:p>
            <a:r>
              <a:rPr lang="en-BD" dirty="0"/>
              <a:t>1</a:t>
            </a:r>
          </a:p>
        </p:txBody>
      </p:sp>
      <p:sp>
        <p:nvSpPr>
          <p:cNvPr id="6" name="Oval 5">
            <a:extLst>
              <a:ext uri="{FF2B5EF4-FFF2-40B4-BE49-F238E27FC236}">
                <a16:creationId xmlns:a16="http://schemas.microsoft.com/office/drawing/2014/main" id="{E78E3527-D787-35A7-97C5-01935E4C8DF6}"/>
              </a:ext>
            </a:extLst>
          </p:cNvPr>
          <p:cNvSpPr/>
          <p:nvPr/>
        </p:nvSpPr>
        <p:spPr>
          <a:xfrm>
            <a:off x="11549756" y="6191256"/>
            <a:ext cx="464960" cy="511629"/>
          </a:xfrm>
          <a:prstGeom prst="ellipse">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D"/>
          </a:p>
        </p:txBody>
      </p:sp>
      <p:sp>
        <p:nvSpPr>
          <p:cNvPr id="7" name="TextBox 6">
            <a:extLst>
              <a:ext uri="{FF2B5EF4-FFF2-40B4-BE49-F238E27FC236}">
                <a16:creationId xmlns:a16="http://schemas.microsoft.com/office/drawing/2014/main" id="{B3F216B7-9734-D757-F3F5-EF608EB8D3EB}"/>
              </a:ext>
            </a:extLst>
          </p:cNvPr>
          <p:cNvSpPr txBox="1"/>
          <p:nvPr/>
        </p:nvSpPr>
        <p:spPr>
          <a:xfrm>
            <a:off x="11603081" y="6262404"/>
            <a:ext cx="464959" cy="369332"/>
          </a:xfrm>
          <a:prstGeom prst="rect">
            <a:avLst/>
          </a:prstGeom>
          <a:noFill/>
        </p:spPr>
        <p:txBody>
          <a:bodyPr wrap="square" rtlCol="0">
            <a:spAutoFit/>
          </a:bodyPr>
          <a:lstStyle/>
          <a:p>
            <a:r>
              <a:rPr lang="en-BD" dirty="0"/>
              <a:t>1</a:t>
            </a:r>
            <a:r>
              <a:rPr lang="en-US" dirty="0"/>
              <a:t>5</a:t>
            </a:r>
            <a:endParaRPr lang="en-BD" dirty="0"/>
          </a:p>
        </p:txBody>
      </p:sp>
      <p:graphicFrame>
        <p:nvGraphicFramePr>
          <p:cNvPr id="2" name="Table 1">
            <a:extLst>
              <a:ext uri="{FF2B5EF4-FFF2-40B4-BE49-F238E27FC236}">
                <a16:creationId xmlns:a16="http://schemas.microsoft.com/office/drawing/2014/main" id="{6CD5480E-1913-2F73-6E11-021980B46C4B}"/>
              </a:ext>
            </a:extLst>
          </p:cNvPr>
          <p:cNvGraphicFramePr>
            <a:graphicFrameLocks noGrp="1"/>
          </p:cNvGraphicFramePr>
          <p:nvPr>
            <p:extLst>
              <p:ext uri="{D42A27DB-BD31-4B8C-83A1-F6EECF244321}">
                <p14:modId xmlns:p14="http://schemas.microsoft.com/office/powerpoint/2010/main" val="3579314946"/>
              </p:ext>
            </p:extLst>
          </p:nvPr>
        </p:nvGraphicFramePr>
        <p:xfrm>
          <a:off x="3250904" y="2032198"/>
          <a:ext cx="5690191" cy="4489102"/>
        </p:xfrm>
        <a:graphic>
          <a:graphicData uri="http://schemas.openxmlformats.org/drawingml/2006/table">
            <a:tbl>
              <a:tblPr firstRow="1" bandRow="1">
                <a:tableStyleId>{5C22544A-7EE6-4342-B048-85BDC9FD1C3A}</a:tableStyleId>
              </a:tblPr>
              <a:tblGrid>
                <a:gridCol w="1381242">
                  <a:extLst>
                    <a:ext uri="{9D8B030D-6E8A-4147-A177-3AD203B41FA5}">
                      <a16:colId xmlns:a16="http://schemas.microsoft.com/office/drawing/2014/main" val="1906756948"/>
                    </a:ext>
                  </a:extLst>
                </a:gridCol>
                <a:gridCol w="1410495">
                  <a:extLst>
                    <a:ext uri="{9D8B030D-6E8A-4147-A177-3AD203B41FA5}">
                      <a16:colId xmlns:a16="http://schemas.microsoft.com/office/drawing/2014/main" val="514332734"/>
                    </a:ext>
                  </a:extLst>
                </a:gridCol>
                <a:gridCol w="1445460">
                  <a:extLst>
                    <a:ext uri="{9D8B030D-6E8A-4147-A177-3AD203B41FA5}">
                      <a16:colId xmlns:a16="http://schemas.microsoft.com/office/drawing/2014/main" val="3625730674"/>
                    </a:ext>
                  </a:extLst>
                </a:gridCol>
                <a:gridCol w="1452994">
                  <a:extLst>
                    <a:ext uri="{9D8B030D-6E8A-4147-A177-3AD203B41FA5}">
                      <a16:colId xmlns:a16="http://schemas.microsoft.com/office/drawing/2014/main" val="2076220069"/>
                    </a:ext>
                  </a:extLst>
                </a:gridCol>
              </a:tblGrid>
              <a:tr h="551454">
                <a:tc gridSpan="2">
                  <a:txBody>
                    <a:bodyPr/>
                    <a:lstStyle/>
                    <a:p>
                      <a:pPr algn="ctr"/>
                      <a:r>
                        <a:rPr lang="en-BD" dirty="0">
                          <a:latin typeface="Abadi" panose="020B0604020104020204" pitchFamily="34" charset="0"/>
                        </a:rPr>
                        <a:t>Binary Class (Accuracy)</a:t>
                      </a:r>
                    </a:p>
                  </a:txBody>
                  <a:tcPr/>
                </a:tc>
                <a:tc hMerge="1">
                  <a:txBody>
                    <a:bodyPr/>
                    <a:lstStyle/>
                    <a:p>
                      <a:endParaRPr lang="en-BD"/>
                    </a:p>
                  </a:txBody>
                  <a:tcPr/>
                </a:tc>
                <a:tc gridSpan="2">
                  <a:txBody>
                    <a:bodyPr/>
                    <a:lstStyle/>
                    <a:p>
                      <a:pPr algn="ctr"/>
                      <a:r>
                        <a:rPr lang="en-BD" dirty="0">
                          <a:latin typeface="Abadi" panose="020B0604020104020204" pitchFamily="34" charset="0"/>
                        </a:rPr>
                        <a:t>Multi-Class (Kappa)</a:t>
                      </a:r>
                    </a:p>
                  </a:txBody>
                  <a:tcPr/>
                </a:tc>
                <a:tc hMerge="1">
                  <a:txBody>
                    <a:bodyPr/>
                    <a:lstStyle/>
                    <a:p>
                      <a:endParaRPr lang="en-BD"/>
                    </a:p>
                  </a:txBody>
                  <a:tcPr/>
                </a:tc>
                <a:extLst>
                  <a:ext uri="{0D108BD9-81ED-4DB2-BD59-A6C34878D82A}">
                    <a16:rowId xmlns:a16="http://schemas.microsoft.com/office/drawing/2014/main" val="2075856662"/>
                  </a:ext>
                </a:extLst>
              </a:tr>
              <a:tr h="686002">
                <a:tc>
                  <a:txBody>
                    <a:bodyPr/>
                    <a:lstStyle/>
                    <a:p>
                      <a:pPr algn="ctr"/>
                      <a:r>
                        <a:rPr lang="en-BD" dirty="0">
                          <a:latin typeface="Abadi" panose="020B0604020104020204" pitchFamily="34" charset="0"/>
                        </a:rPr>
                        <a:t>ML</a:t>
                      </a:r>
                    </a:p>
                  </a:txBody>
                  <a:tcPr/>
                </a:tc>
                <a:tc>
                  <a:txBody>
                    <a:bodyPr/>
                    <a:lstStyle/>
                    <a:p>
                      <a:pPr algn="ctr"/>
                      <a:r>
                        <a:rPr lang="en-BD" dirty="0">
                          <a:latin typeface="Abadi" panose="020B0604020104020204" pitchFamily="34" charset="0"/>
                        </a:rPr>
                        <a:t>DL</a:t>
                      </a:r>
                    </a:p>
                    <a:p>
                      <a:pPr algn="ctr"/>
                      <a:endParaRPr lang="en-BD" dirty="0">
                        <a:latin typeface="Abadi" panose="020B0604020104020204" pitchFamily="34" charset="0"/>
                      </a:endParaRPr>
                    </a:p>
                  </a:txBody>
                  <a:tcPr/>
                </a:tc>
                <a:tc>
                  <a:txBody>
                    <a:bodyPr/>
                    <a:lstStyle/>
                    <a:p>
                      <a:pPr algn="ctr"/>
                      <a:r>
                        <a:rPr lang="en-US" dirty="0">
                          <a:latin typeface="Abadi" panose="020B0604020104020204" pitchFamily="34" charset="0"/>
                        </a:rPr>
                        <a:t>ML</a:t>
                      </a:r>
                      <a:endParaRPr lang="en-BD" dirty="0">
                        <a:latin typeface="Abadi" panose="020B0604020104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Abadi" panose="020B0604020104020204" pitchFamily="34" charset="0"/>
                        </a:rPr>
                        <a:t>DL</a:t>
                      </a:r>
                      <a:endParaRPr lang="en-BD" dirty="0">
                        <a:latin typeface="Abadi" panose="020B0604020104020204" pitchFamily="34" charset="0"/>
                      </a:endParaRPr>
                    </a:p>
                    <a:p>
                      <a:pPr algn="ctr"/>
                      <a:endParaRPr lang="en-BD" dirty="0">
                        <a:latin typeface="Abadi" panose="020B0604020104020204" pitchFamily="34" charset="0"/>
                      </a:endParaRPr>
                    </a:p>
                  </a:txBody>
                  <a:tcPr/>
                </a:tc>
                <a:extLst>
                  <a:ext uri="{0D108BD9-81ED-4DB2-BD59-A6C34878D82A}">
                    <a16:rowId xmlns:a16="http://schemas.microsoft.com/office/drawing/2014/main" val="2975019435"/>
                  </a:ext>
                </a:extLst>
              </a:tr>
              <a:tr h="676204">
                <a:tc>
                  <a:txBody>
                    <a:bodyPr/>
                    <a:lstStyle/>
                    <a:p>
                      <a:r>
                        <a:rPr lang="en-BD" dirty="0">
                          <a:latin typeface="Abadi" panose="020B0604020104020204" pitchFamily="34" charset="0"/>
                        </a:rPr>
                        <a:t>0.8184</a:t>
                      </a:r>
                    </a:p>
                  </a:txBody>
                  <a:tcPr/>
                </a:tc>
                <a:tc>
                  <a:txBody>
                    <a:bodyPr/>
                    <a:lstStyle/>
                    <a:p>
                      <a:pPr algn="ctr"/>
                      <a:r>
                        <a:rPr lang="en-US" dirty="0">
                          <a:latin typeface="Abadi" panose="020B0604020104020204" pitchFamily="34" charset="0"/>
                        </a:rPr>
                        <a:t>0.8777</a:t>
                      </a:r>
                      <a:endParaRPr lang="en-BD" dirty="0">
                        <a:latin typeface="Abadi" panose="020B0604020104020204" pitchFamily="34" charset="0"/>
                      </a:endParaRPr>
                    </a:p>
                  </a:txBody>
                  <a:tcPr/>
                </a:tc>
                <a:tc>
                  <a:txBody>
                    <a:bodyPr/>
                    <a:lstStyle/>
                    <a:p>
                      <a:pPr algn="ctr"/>
                      <a:r>
                        <a:rPr lang="en-BD" dirty="0">
                          <a:latin typeface="Abadi" panose="020B0604020104020204" pitchFamily="34" charset="0"/>
                        </a:rPr>
                        <a:t>0.6598</a:t>
                      </a:r>
                    </a:p>
                  </a:txBody>
                  <a:tcPr/>
                </a:tc>
                <a:tc>
                  <a:txBody>
                    <a:bodyPr/>
                    <a:lstStyle/>
                    <a:p>
                      <a:pPr algn="ctr"/>
                      <a:r>
                        <a:rPr lang="en-US" dirty="0">
                          <a:latin typeface="Abadi" panose="020B0604020104020204" pitchFamily="34" charset="0"/>
                        </a:rPr>
                        <a:t>.0.8191</a:t>
                      </a:r>
                      <a:endParaRPr lang="en-BD" dirty="0">
                        <a:latin typeface="Abadi" panose="020B0604020104020204" pitchFamily="34" charset="0"/>
                      </a:endParaRPr>
                    </a:p>
                  </a:txBody>
                  <a:tcPr/>
                </a:tc>
                <a:extLst>
                  <a:ext uri="{0D108BD9-81ED-4DB2-BD59-A6C34878D82A}">
                    <a16:rowId xmlns:a16="http://schemas.microsoft.com/office/drawing/2014/main" val="563701414"/>
                  </a:ext>
                </a:extLst>
              </a:tr>
              <a:tr h="641828">
                <a:tc>
                  <a:txBody>
                    <a:bodyPr/>
                    <a:lstStyle/>
                    <a:p>
                      <a:r>
                        <a:rPr lang="en-BD" dirty="0">
                          <a:latin typeface="Abadi" panose="020B0604020104020204" pitchFamily="34" charset="0"/>
                        </a:rPr>
                        <a:t>0.8263</a:t>
                      </a:r>
                    </a:p>
                  </a:txBody>
                  <a:tcPr/>
                </a:tc>
                <a:tc>
                  <a:txBody>
                    <a:bodyPr/>
                    <a:lstStyle/>
                    <a:p>
                      <a:pPr algn="ctr"/>
                      <a:r>
                        <a:rPr lang="en-US" dirty="0">
                          <a:latin typeface="Abadi" panose="020B0604020104020204" pitchFamily="34" charset="0"/>
                        </a:rPr>
                        <a:t>0.9092</a:t>
                      </a:r>
                      <a:endParaRPr lang="en-BD" dirty="0">
                        <a:latin typeface="Abadi" panose="020B0604020104020204" pitchFamily="34" charset="0"/>
                      </a:endParaRPr>
                    </a:p>
                  </a:txBody>
                  <a:tcPr/>
                </a:tc>
                <a:tc>
                  <a:txBody>
                    <a:bodyPr/>
                    <a:lstStyle/>
                    <a:p>
                      <a:pPr algn="ctr"/>
                      <a:r>
                        <a:rPr lang="en-BD" dirty="0">
                          <a:latin typeface="Abadi" panose="020B0604020104020204" pitchFamily="34" charset="0"/>
                        </a:rPr>
                        <a:t>0.707</a:t>
                      </a:r>
                    </a:p>
                  </a:txBody>
                  <a:tcPr/>
                </a:tc>
                <a:tc>
                  <a:txBody>
                    <a:bodyPr/>
                    <a:lstStyle/>
                    <a:p>
                      <a:pPr algn="ctr"/>
                      <a:r>
                        <a:rPr lang="en-US" dirty="0">
                          <a:latin typeface="Abadi" panose="020B0604020104020204" pitchFamily="34" charset="0"/>
                        </a:rPr>
                        <a:t>0.858</a:t>
                      </a:r>
                      <a:endParaRPr lang="en-BD" dirty="0">
                        <a:latin typeface="Abadi" panose="020B0604020104020204" pitchFamily="34" charset="0"/>
                      </a:endParaRPr>
                    </a:p>
                  </a:txBody>
                  <a:tcPr/>
                </a:tc>
                <a:extLst>
                  <a:ext uri="{0D108BD9-81ED-4DB2-BD59-A6C34878D82A}">
                    <a16:rowId xmlns:a16="http://schemas.microsoft.com/office/drawing/2014/main" val="4070202768"/>
                  </a:ext>
                </a:extLst>
              </a:tr>
              <a:tr h="649958">
                <a:tc>
                  <a:txBody>
                    <a:bodyPr/>
                    <a:lstStyle/>
                    <a:p>
                      <a:r>
                        <a:rPr lang="en-BD" dirty="0">
                          <a:latin typeface="Abadi" panose="020B0604020104020204" pitchFamily="34" charset="0"/>
                        </a:rPr>
                        <a:t>0.8244</a:t>
                      </a:r>
                    </a:p>
                  </a:txBody>
                  <a:tcPr/>
                </a:tc>
                <a:tc>
                  <a:txBody>
                    <a:bodyPr/>
                    <a:lstStyle/>
                    <a:p>
                      <a:pPr algn="ctr"/>
                      <a:r>
                        <a:rPr lang="en-US" dirty="0">
                          <a:latin typeface="Abadi" panose="020B0604020104020204" pitchFamily="34" charset="0"/>
                        </a:rPr>
                        <a:t>0.9120</a:t>
                      </a:r>
                      <a:endParaRPr lang="en-BD" dirty="0">
                        <a:latin typeface="Abadi" panose="020B0604020104020204" pitchFamily="34" charset="0"/>
                      </a:endParaRPr>
                    </a:p>
                  </a:txBody>
                  <a:tcPr/>
                </a:tc>
                <a:tc>
                  <a:txBody>
                    <a:bodyPr/>
                    <a:lstStyle/>
                    <a:p>
                      <a:pPr algn="ctr"/>
                      <a:r>
                        <a:rPr lang="en-BD" dirty="0">
                          <a:latin typeface="Abadi" panose="020B0604020104020204" pitchFamily="34" charset="0"/>
                        </a:rPr>
                        <a:t>0.7079</a:t>
                      </a:r>
                    </a:p>
                  </a:txBody>
                  <a:tcPr/>
                </a:tc>
                <a:tc>
                  <a:txBody>
                    <a:bodyPr/>
                    <a:lstStyle/>
                    <a:p>
                      <a:pPr algn="ctr"/>
                      <a:r>
                        <a:rPr lang="en-US" dirty="0">
                          <a:latin typeface="Abadi" panose="020B0604020104020204" pitchFamily="34" charset="0"/>
                        </a:rPr>
                        <a:t>0.865</a:t>
                      </a:r>
                      <a:endParaRPr lang="en-BD" dirty="0">
                        <a:latin typeface="Abadi" panose="020B0604020104020204" pitchFamily="34" charset="0"/>
                      </a:endParaRPr>
                    </a:p>
                  </a:txBody>
                  <a:tcPr/>
                </a:tc>
                <a:extLst>
                  <a:ext uri="{0D108BD9-81ED-4DB2-BD59-A6C34878D82A}">
                    <a16:rowId xmlns:a16="http://schemas.microsoft.com/office/drawing/2014/main" val="1535597945"/>
                  </a:ext>
                </a:extLst>
              </a:tr>
              <a:tr h="641828">
                <a:tc>
                  <a:txBody>
                    <a:bodyPr/>
                    <a:lstStyle/>
                    <a:p>
                      <a:r>
                        <a:rPr lang="en-BD" b="0" i="0" dirty="0">
                          <a:latin typeface="Abadi" panose="020B0604020104020204" pitchFamily="34" charset="0"/>
                        </a:rPr>
                        <a:t>0.8276</a:t>
                      </a:r>
                    </a:p>
                  </a:txBody>
                  <a:tcPr/>
                </a:tc>
                <a:tc>
                  <a:txBody>
                    <a:bodyPr/>
                    <a:lstStyle/>
                    <a:p>
                      <a:pPr algn="ctr"/>
                      <a:r>
                        <a:rPr lang="en-BD" dirty="0">
                          <a:latin typeface="Abadi" panose="020B0604020104020204" pitchFamily="34" charset="0"/>
                        </a:rPr>
                        <a:t>0.903</a:t>
                      </a:r>
                    </a:p>
                  </a:txBody>
                  <a:tcPr/>
                </a:tc>
                <a:tc>
                  <a:txBody>
                    <a:bodyPr/>
                    <a:lstStyle/>
                    <a:p>
                      <a:pPr algn="ctr"/>
                      <a:r>
                        <a:rPr lang="en-BD" dirty="0">
                          <a:latin typeface="Abadi" panose="020B0604020104020204" pitchFamily="34" charset="0"/>
                        </a:rPr>
                        <a:t>0.6873</a:t>
                      </a:r>
                    </a:p>
                  </a:txBody>
                  <a:tcPr/>
                </a:tc>
                <a:tc>
                  <a:txBody>
                    <a:bodyPr/>
                    <a:lstStyle/>
                    <a:p>
                      <a:pPr algn="ctr"/>
                      <a:r>
                        <a:rPr lang="en-US" dirty="0">
                          <a:latin typeface="Abadi" panose="020B0604020104020204" pitchFamily="34" charset="0"/>
                        </a:rPr>
                        <a:t>0.87</a:t>
                      </a:r>
                      <a:endParaRPr lang="en-BD" dirty="0">
                        <a:latin typeface="Abadi" panose="020B0604020104020204" pitchFamily="34" charset="0"/>
                      </a:endParaRPr>
                    </a:p>
                  </a:txBody>
                  <a:tcPr/>
                </a:tc>
                <a:extLst>
                  <a:ext uri="{0D108BD9-81ED-4DB2-BD59-A6C34878D82A}">
                    <a16:rowId xmlns:a16="http://schemas.microsoft.com/office/drawing/2014/main" val="1951063322"/>
                  </a:ext>
                </a:extLst>
              </a:tr>
              <a:tr h="641828">
                <a:tc>
                  <a:txBody>
                    <a:bodyPr/>
                    <a:lstStyle/>
                    <a:p>
                      <a:r>
                        <a:rPr lang="en-BD" b="1" i="1" dirty="0">
                          <a:latin typeface="Abadi" panose="020B0604020104020204" pitchFamily="34" charset="0"/>
                        </a:rPr>
                        <a:t>0.8363</a:t>
                      </a:r>
                    </a:p>
                  </a:txBody>
                  <a:tcPr/>
                </a:tc>
                <a:tc>
                  <a:txBody>
                    <a:bodyPr/>
                    <a:lstStyle/>
                    <a:p>
                      <a:pPr algn="ctr"/>
                      <a:r>
                        <a:rPr lang="en-US" b="1" i="1" dirty="0">
                          <a:latin typeface="Abadi" panose="020B0604020104020204" pitchFamily="34" charset="0"/>
                        </a:rPr>
                        <a:t>0.9130</a:t>
                      </a:r>
                      <a:endParaRPr lang="en-BD" b="1" i="1" dirty="0">
                        <a:latin typeface="Abadi" panose="020B0604020104020204" pitchFamily="34" charset="0"/>
                      </a:endParaRPr>
                    </a:p>
                  </a:txBody>
                  <a:tcPr/>
                </a:tc>
                <a:tc>
                  <a:txBody>
                    <a:bodyPr/>
                    <a:lstStyle/>
                    <a:p>
                      <a:pPr algn="ctr"/>
                      <a:r>
                        <a:rPr lang="en-BD" b="1" i="1" dirty="0">
                          <a:latin typeface="Abadi" panose="020B0604020104020204" pitchFamily="34" charset="0"/>
                        </a:rPr>
                        <a:t>0.7128</a:t>
                      </a:r>
                    </a:p>
                  </a:txBody>
                  <a:tcPr/>
                </a:tc>
                <a:tc>
                  <a:txBody>
                    <a:bodyPr/>
                    <a:lstStyle/>
                    <a:p>
                      <a:pPr algn="ctr"/>
                      <a:r>
                        <a:rPr lang="en-US" b="1" i="1" dirty="0">
                          <a:latin typeface="Abadi" panose="020B0604020104020204" pitchFamily="34" charset="0"/>
                        </a:rPr>
                        <a:t>0.872</a:t>
                      </a:r>
                      <a:endParaRPr lang="en-BD" b="1" i="1" dirty="0">
                        <a:latin typeface="Abadi" panose="020B0604020104020204" pitchFamily="34" charset="0"/>
                      </a:endParaRPr>
                    </a:p>
                  </a:txBody>
                  <a:tcPr/>
                </a:tc>
                <a:extLst>
                  <a:ext uri="{0D108BD9-81ED-4DB2-BD59-A6C34878D82A}">
                    <a16:rowId xmlns:a16="http://schemas.microsoft.com/office/drawing/2014/main" val="3498033249"/>
                  </a:ext>
                </a:extLst>
              </a:tr>
            </a:tbl>
          </a:graphicData>
        </a:graphic>
      </p:graphicFrame>
      <p:sp>
        <p:nvSpPr>
          <p:cNvPr id="3" name="TextBox 2">
            <a:extLst>
              <a:ext uri="{FF2B5EF4-FFF2-40B4-BE49-F238E27FC236}">
                <a16:creationId xmlns:a16="http://schemas.microsoft.com/office/drawing/2014/main" id="{7905896B-9055-4335-E689-1B7401F141E4}"/>
              </a:ext>
            </a:extLst>
          </p:cNvPr>
          <p:cNvSpPr txBox="1"/>
          <p:nvPr/>
        </p:nvSpPr>
        <p:spPr>
          <a:xfrm>
            <a:off x="1227573" y="1229863"/>
            <a:ext cx="9926165" cy="646331"/>
          </a:xfrm>
          <a:prstGeom prst="rect">
            <a:avLst/>
          </a:prstGeom>
          <a:noFill/>
        </p:spPr>
        <p:txBody>
          <a:bodyPr wrap="square" rtlCol="0">
            <a:spAutoFit/>
          </a:bodyPr>
          <a:lstStyle/>
          <a:p>
            <a:pPr marL="285750" indent="-285750">
              <a:buFont typeface="Arial" panose="020B0604020202020204" pitchFamily="34" charset="0"/>
              <a:buChar char="•"/>
            </a:pPr>
            <a:r>
              <a:rPr lang="en-BD" dirty="0">
                <a:latin typeface="Abadi" panose="020B0604020104020204" pitchFamily="34" charset="0"/>
              </a:rPr>
              <a:t>Table shows comparison of the performance of Machine Learning (ML) and Deep Learning (DL) for binary and multiclasss challenge</a:t>
            </a:r>
          </a:p>
        </p:txBody>
      </p:sp>
    </p:spTree>
    <p:extLst>
      <p:ext uri="{BB962C8B-B14F-4D97-AF65-F5344CB8AC3E}">
        <p14:creationId xmlns:p14="http://schemas.microsoft.com/office/powerpoint/2010/main" val="175168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a:extLst>
            <a:ext uri="{FF2B5EF4-FFF2-40B4-BE49-F238E27FC236}">
              <a16:creationId xmlns:a16="http://schemas.microsoft.com/office/drawing/2014/main" id="{226F061C-D31E-9E21-6C1C-51A7C368DBE2}"/>
            </a:ext>
          </a:extLst>
        </p:cNvPr>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1E674449-9F0A-86BE-9962-D60A43EF6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6E14B809-B46D-E363-7FBA-14EA5D75B0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D8BA3AD3-DEC3-FD1C-C340-307A41A3F4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322077" y="14094"/>
            <a:ext cx="5869923" cy="3016926"/>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77A728B-4BE4-BD5E-4441-D6D0DDA891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761368" y="4892142"/>
            <a:ext cx="9430632" cy="195176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3F4D331-F874-DB33-37CE-48D963D55A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0003899" y="2"/>
            <a:ext cx="1368573" cy="68439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26" name="Picture 25" descr="A black background with yellow and green letters&#10;&#10;Description automatically generated">
            <a:extLst>
              <a:ext uri="{FF2B5EF4-FFF2-40B4-BE49-F238E27FC236}">
                <a16:creationId xmlns:a16="http://schemas.microsoft.com/office/drawing/2014/main" id="{038C1B79-83B9-D6EB-AE51-AA50D7A6BA78}"/>
              </a:ext>
            </a:extLst>
          </p:cNvPr>
          <p:cNvPicPr>
            <a:picLocks noChangeAspect="1"/>
          </p:cNvPicPr>
          <p:nvPr/>
        </p:nvPicPr>
        <p:blipFill>
          <a:blip r:embed="rId2"/>
          <a:stretch>
            <a:fillRect/>
          </a:stretch>
        </p:blipFill>
        <p:spPr>
          <a:xfrm>
            <a:off x="10796057" y="0"/>
            <a:ext cx="1330115" cy="478841"/>
          </a:xfrm>
          <a:prstGeom prst="rect">
            <a:avLst/>
          </a:prstGeom>
        </p:spPr>
      </p:pic>
      <p:sp>
        <p:nvSpPr>
          <p:cNvPr id="12" name="TextBox 11">
            <a:extLst>
              <a:ext uri="{FF2B5EF4-FFF2-40B4-BE49-F238E27FC236}">
                <a16:creationId xmlns:a16="http://schemas.microsoft.com/office/drawing/2014/main" id="{B831AD1E-48E8-C6F9-C624-A3CB79021663}"/>
              </a:ext>
            </a:extLst>
          </p:cNvPr>
          <p:cNvSpPr txBox="1"/>
          <p:nvPr/>
        </p:nvSpPr>
        <p:spPr>
          <a:xfrm>
            <a:off x="0" y="0"/>
            <a:ext cx="6322077" cy="816429"/>
          </a:xfrm>
          <a:prstGeom prst="rect">
            <a:avLst/>
          </a:prstGeom>
          <a:solidFill>
            <a:schemeClr val="accent2">
              <a:lumMod val="60000"/>
              <a:lumOff val="40000"/>
            </a:schemeClr>
          </a:solidFill>
        </p:spPr>
        <p:txBody>
          <a:bodyPr wrap="square" rtlCol="0">
            <a:spAutoFit/>
          </a:bodyPr>
          <a:lstStyle/>
          <a:p>
            <a:endParaRPr lang="en-BD" dirty="0"/>
          </a:p>
        </p:txBody>
      </p:sp>
      <p:sp>
        <p:nvSpPr>
          <p:cNvPr id="18" name="TextBox 17">
            <a:extLst>
              <a:ext uri="{FF2B5EF4-FFF2-40B4-BE49-F238E27FC236}">
                <a16:creationId xmlns:a16="http://schemas.microsoft.com/office/drawing/2014/main" id="{73218C9E-E1D3-B7DB-FA1B-F98981E6282A}"/>
              </a:ext>
            </a:extLst>
          </p:cNvPr>
          <p:cNvSpPr txBox="1"/>
          <p:nvPr/>
        </p:nvSpPr>
        <p:spPr>
          <a:xfrm>
            <a:off x="272913" y="85048"/>
            <a:ext cx="5524103" cy="646331"/>
          </a:xfrm>
          <a:prstGeom prst="rect">
            <a:avLst/>
          </a:prstGeom>
          <a:noFill/>
        </p:spPr>
        <p:txBody>
          <a:bodyPr wrap="square" rtlCol="0">
            <a:spAutoFit/>
          </a:bodyPr>
          <a:lstStyle/>
          <a:p>
            <a:r>
              <a:rPr lang="en-BD" sz="3600" dirty="0">
                <a:latin typeface="Abadi" panose="020F0502020204030204" pitchFamily="34" charset="0"/>
              </a:rPr>
              <a:t>Conclusion</a:t>
            </a:r>
          </a:p>
        </p:txBody>
      </p:sp>
      <p:sp>
        <p:nvSpPr>
          <p:cNvPr id="23" name="Oval 22">
            <a:extLst>
              <a:ext uri="{FF2B5EF4-FFF2-40B4-BE49-F238E27FC236}">
                <a16:creationId xmlns:a16="http://schemas.microsoft.com/office/drawing/2014/main" id="{C39875AC-1D21-F454-034C-0AD3981D131A}"/>
              </a:ext>
            </a:extLst>
          </p:cNvPr>
          <p:cNvSpPr/>
          <p:nvPr/>
        </p:nvSpPr>
        <p:spPr>
          <a:xfrm>
            <a:off x="11549756" y="6191256"/>
            <a:ext cx="464960" cy="511629"/>
          </a:xfrm>
          <a:prstGeom prst="ellipse">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D"/>
          </a:p>
        </p:txBody>
      </p:sp>
      <p:sp>
        <p:nvSpPr>
          <p:cNvPr id="24" name="TextBox 23">
            <a:extLst>
              <a:ext uri="{FF2B5EF4-FFF2-40B4-BE49-F238E27FC236}">
                <a16:creationId xmlns:a16="http://schemas.microsoft.com/office/drawing/2014/main" id="{5A42E226-AE1E-CC03-C744-1EEE8168AAB3}"/>
              </a:ext>
            </a:extLst>
          </p:cNvPr>
          <p:cNvSpPr txBox="1"/>
          <p:nvPr/>
        </p:nvSpPr>
        <p:spPr>
          <a:xfrm>
            <a:off x="11649139" y="6239901"/>
            <a:ext cx="281442" cy="369332"/>
          </a:xfrm>
          <a:prstGeom prst="rect">
            <a:avLst/>
          </a:prstGeom>
          <a:noFill/>
        </p:spPr>
        <p:txBody>
          <a:bodyPr wrap="square" rtlCol="0">
            <a:spAutoFit/>
          </a:bodyPr>
          <a:lstStyle/>
          <a:p>
            <a:r>
              <a:rPr lang="en-BD" dirty="0"/>
              <a:t>1</a:t>
            </a:r>
          </a:p>
        </p:txBody>
      </p:sp>
      <p:sp>
        <p:nvSpPr>
          <p:cNvPr id="3" name="TextBox 2">
            <a:extLst>
              <a:ext uri="{FF2B5EF4-FFF2-40B4-BE49-F238E27FC236}">
                <a16:creationId xmlns:a16="http://schemas.microsoft.com/office/drawing/2014/main" id="{56395438-D2FA-5D7C-7374-9B94434A3F4A}"/>
              </a:ext>
            </a:extLst>
          </p:cNvPr>
          <p:cNvSpPr txBox="1"/>
          <p:nvPr/>
        </p:nvSpPr>
        <p:spPr>
          <a:xfrm>
            <a:off x="1119689" y="1514758"/>
            <a:ext cx="10529450" cy="4585871"/>
          </a:xfrm>
          <a:prstGeom prst="rect">
            <a:avLst/>
          </a:prstGeom>
          <a:noFill/>
        </p:spPr>
        <p:txBody>
          <a:bodyPr wrap="square" rtlCol="0">
            <a:spAutoFit/>
          </a:bodyPr>
          <a:lstStyle/>
          <a:p>
            <a:r>
              <a:rPr lang="en-GB" sz="2400" dirty="0">
                <a:solidFill>
                  <a:srgbClr val="000000"/>
                </a:solidFill>
                <a:latin typeface="Abadi" panose="020B0604020104020204" pitchFamily="34" charset="0"/>
              </a:rPr>
              <a:t>Key Findings</a:t>
            </a:r>
          </a:p>
          <a:p>
            <a:endParaRPr lang="en-GB" sz="2000" dirty="0">
              <a:solidFill>
                <a:srgbClr val="000000"/>
              </a:solidFill>
              <a:latin typeface="Abadi" panose="020B0604020104020204" pitchFamily="34" charset="0"/>
            </a:endParaRPr>
          </a:p>
          <a:p>
            <a:pPr marL="342900" indent="-342900">
              <a:buFont typeface="Arial" panose="020B0604020202020204" pitchFamily="34" charset="0"/>
              <a:buChar char="•"/>
            </a:pPr>
            <a:r>
              <a:rPr lang="en-GB" sz="2000" dirty="0">
                <a:solidFill>
                  <a:srgbClr val="000000"/>
                </a:solidFill>
                <a:latin typeface="Abadi" panose="020B0604020104020204" pitchFamily="34" charset="0"/>
              </a:rPr>
              <a:t>Dynamic control learning rate helps navigating to global minima.</a:t>
            </a:r>
          </a:p>
          <a:p>
            <a:pPr marL="342900" indent="-342900">
              <a:buFont typeface="Arial" panose="020B0604020202020204" pitchFamily="34" charset="0"/>
              <a:buChar char="•"/>
            </a:pPr>
            <a:r>
              <a:rPr lang="en-GB" sz="2000" dirty="0">
                <a:solidFill>
                  <a:srgbClr val="000000"/>
                </a:solidFill>
                <a:latin typeface="Abadi" panose="020B0604020104020204" pitchFamily="34" charset="0"/>
              </a:rPr>
              <a:t>Performance stagnated after reaching .9 accuracy for binary classification.</a:t>
            </a:r>
          </a:p>
          <a:p>
            <a:pPr marL="342900" indent="-342900">
              <a:buFont typeface="Arial" panose="020B0604020202020204" pitchFamily="34" charset="0"/>
              <a:buChar char="•"/>
            </a:pPr>
            <a:r>
              <a:rPr lang="en-GB" sz="2000" dirty="0">
                <a:solidFill>
                  <a:srgbClr val="000000"/>
                </a:solidFill>
                <a:latin typeface="Abadi" panose="020B0604020104020204" pitchFamily="34" charset="0"/>
              </a:rPr>
              <a:t>Deep learning model adapts significantly better to class imbalance than traditional. approaches.</a:t>
            </a:r>
          </a:p>
          <a:p>
            <a:endParaRPr lang="en-GB" sz="2400" dirty="0">
              <a:solidFill>
                <a:srgbClr val="000000"/>
              </a:solidFill>
              <a:latin typeface="Abadi" panose="020B0604020104020204" pitchFamily="34" charset="0"/>
            </a:endParaRPr>
          </a:p>
          <a:p>
            <a:r>
              <a:rPr lang="en-GB" sz="2400" dirty="0">
                <a:solidFill>
                  <a:srgbClr val="000000"/>
                </a:solidFill>
                <a:latin typeface="Abadi" panose="020B0604020104020204" pitchFamily="34" charset="0"/>
              </a:rPr>
              <a:t>Future Scope</a:t>
            </a:r>
          </a:p>
          <a:p>
            <a:endParaRPr lang="en-GB" sz="2400" dirty="0">
              <a:solidFill>
                <a:srgbClr val="000000"/>
              </a:solidFill>
              <a:latin typeface="Abadi" panose="020B0604020104020204" pitchFamily="34" charset="0"/>
            </a:endParaRPr>
          </a:p>
          <a:p>
            <a:pPr marL="342900" indent="-342900">
              <a:buFont typeface="Arial" panose="020B0604020202020204" pitchFamily="34" charset="0"/>
              <a:buChar char="•"/>
            </a:pPr>
            <a:r>
              <a:rPr lang="en-GB" sz="2000" dirty="0">
                <a:solidFill>
                  <a:srgbClr val="000000"/>
                </a:solidFill>
                <a:latin typeface="Abadi" panose="020B0604020104020204" pitchFamily="34" charset="0"/>
              </a:rPr>
              <a:t>Segmentation of the lesion using deep learning and extract shape features.</a:t>
            </a:r>
          </a:p>
          <a:p>
            <a:pPr marL="342900" indent="-342900">
              <a:buFont typeface="Arial" panose="020B0604020202020204" pitchFamily="34" charset="0"/>
              <a:buChar char="•"/>
            </a:pPr>
            <a:r>
              <a:rPr lang="en-GB" sz="2000" dirty="0">
                <a:solidFill>
                  <a:srgbClr val="000000"/>
                </a:solidFill>
                <a:latin typeface="Abadi" panose="020B0604020104020204" pitchFamily="34" charset="0"/>
              </a:rPr>
              <a:t>Extracting radiomic features and concatenate them during training. </a:t>
            </a:r>
          </a:p>
          <a:p>
            <a:endParaRPr lang="en-GB" sz="2000" dirty="0">
              <a:solidFill>
                <a:srgbClr val="000000"/>
              </a:solidFill>
              <a:latin typeface="Abadi" panose="020B0604020104020204" pitchFamily="34" charset="0"/>
            </a:endParaRPr>
          </a:p>
          <a:p>
            <a:endParaRPr lang="en-GB" dirty="0">
              <a:solidFill>
                <a:srgbClr val="000000"/>
              </a:solidFill>
              <a:latin typeface="Abadi" panose="020B0604020104020204" pitchFamily="34" charset="0"/>
            </a:endParaRPr>
          </a:p>
          <a:p>
            <a:endParaRPr lang="en-GB" dirty="0">
              <a:solidFill>
                <a:srgbClr val="000000"/>
              </a:solidFill>
              <a:latin typeface="Abadi" panose="020B0604020104020204" pitchFamily="34" charset="0"/>
            </a:endParaRPr>
          </a:p>
        </p:txBody>
      </p:sp>
      <p:sp>
        <p:nvSpPr>
          <p:cNvPr id="2" name="Oval 1">
            <a:extLst>
              <a:ext uri="{FF2B5EF4-FFF2-40B4-BE49-F238E27FC236}">
                <a16:creationId xmlns:a16="http://schemas.microsoft.com/office/drawing/2014/main" id="{6A76A36C-3C01-06FD-83F5-87D5BB30D2E4}"/>
              </a:ext>
            </a:extLst>
          </p:cNvPr>
          <p:cNvSpPr/>
          <p:nvPr/>
        </p:nvSpPr>
        <p:spPr>
          <a:xfrm>
            <a:off x="11549756" y="6191256"/>
            <a:ext cx="464960" cy="511629"/>
          </a:xfrm>
          <a:prstGeom prst="ellipse">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D"/>
          </a:p>
        </p:txBody>
      </p:sp>
      <p:sp>
        <p:nvSpPr>
          <p:cNvPr id="4" name="TextBox 3">
            <a:extLst>
              <a:ext uri="{FF2B5EF4-FFF2-40B4-BE49-F238E27FC236}">
                <a16:creationId xmlns:a16="http://schemas.microsoft.com/office/drawing/2014/main" id="{2EC24C6D-E39B-83CA-3944-2E110818AC20}"/>
              </a:ext>
            </a:extLst>
          </p:cNvPr>
          <p:cNvSpPr txBox="1"/>
          <p:nvPr/>
        </p:nvSpPr>
        <p:spPr>
          <a:xfrm>
            <a:off x="11603081" y="6262404"/>
            <a:ext cx="464959" cy="369332"/>
          </a:xfrm>
          <a:prstGeom prst="rect">
            <a:avLst/>
          </a:prstGeom>
          <a:noFill/>
        </p:spPr>
        <p:txBody>
          <a:bodyPr wrap="square" rtlCol="0">
            <a:spAutoFit/>
          </a:bodyPr>
          <a:lstStyle/>
          <a:p>
            <a:r>
              <a:rPr lang="en-BD" dirty="0"/>
              <a:t>1</a:t>
            </a:r>
            <a:r>
              <a:rPr lang="en-US" dirty="0"/>
              <a:t>6</a:t>
            </a:r>
            <a:endParaRPr lang="en-BD" dirty="0"/>
          </a:p>
        </p:txBody>
      </p:sp>
    </p:spTree>
    <p:extLst>
      <p:ext uri="{BB962C8B-B14F-4D97-AF65-F5344CB8AC3E}">
        <p14:creationId xmlns:p14="http://schemas.microsoft.com/office/powerpoint/2010/main" val="986550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a:extLst>
            <a:ext uri="{FF2B5EF4-FFF2-40B4-BE49-F238E27FC236}">
              <a16:creationId xmlns:a16="http://schemas.microsoft.com/office/drawing/2014/main" id="{3CE135A9-F599-D919-6C17-8BF71D8C4EBA}"/>
            </a:ext>
          </a:extLst>
        </p:cNvPr>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D69C5C56-B1CB-A83C-A975-AD90CE0E6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F24DF0D8-ED1C-7728-E59B-D202D00AF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2D542140-7BF7-207B-536A-AE5C5ED368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322077" y="14094"/>
            <a:ext cx="5869923" cy="3016926"/>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D68D028-998A-6436-34AE-D2F2B7F884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761368" y="4892142"/>
            <a:ext cx="9430632" cy="195176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1A94A24-385E-35C9-DEBA-1C75ED215F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0003899" y="2"/>
            <a:ext cx="1368573" cy="68439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26" name="Picture 25" descr="A black background with yellow and green letters&#10;&#10;Description automatically generated">
            <a:extLst>
              <a:ext uri="{FF2B5EF4-FFF2-40B4-BE49-F238E27FC236}">
                <a16:creationId xmlns:a16="http://schemas.microsoft.com/office/drawing/2014/main" id="{5A3E58D8-6CB4-4085-1572-50526FDA1C9A}"/>
              </a:ext>
            </a:extLst>
          </p:cNvPr>
          <p:cNvPicPr>
            <a:picLocks noChangeAspect="1"/>
          </p:cNvPicPr>
          <p:nvPr/>
        </p:nvPicPr>
        <p:blipFill>
          <a:blip r:embed="rId2"/>
          <a:stretch>
            <a:fillRect/>
          </a:stretch>
        </p:blipFill>
        <p:spPr>
          <a:xfrm>
            <a:off x="10796057" y="0"/>
            <a:ext cx="1330115" cy="478841"/>
          </a:xfrm>
          <a:prstGeom prst="rect">
            <a:avLst/>
          </a:prstGeom>
        </p:spPr>
      </p:pic>
      <p:sp>
        <p:nvSpPr>
          <p:cNvPr id="12" name="TextBox 11">
            <a:extLst>
              <a:ext uri="{FF2B5EF4-FFF2-40B4-BE49-F238E27FC236}">
                <a16:creationId xmlns:a16="http://schemas.microsoft.com/office/drawing/2014/main" id="{68425F2F-DFA6-3133-2F3D-C87CF3F0681F}"/>
              </a:ext>
            </a:extLst>
          </p:cNvPr>
          <p:cNvSpPr txBox="1"/>
          <p:nvPr/>
        </p:nvSpPr>
        <p:spPr>
          <a:xfrm>
            <a:off x="0" y="0"/>
            <a:ext cx="6322077" cy="816429"/>
          </a:xfrm>
          <a:prstGeom prst="rect">
            <a:avLst/>
          </a:prstGeom>
          <a:solidFill>
            <a:schemeClr val="accent2">
              <a:lumMod val="60000"/>
              <a:lumOff val="40000"/>
            </a:schemeClr>
          </a:solidFill>
        </p:spPr>
        <p:txBody>
          <a:bodyPr wrap="square" rtlCol="0">
            <a:spAutoFit/>
          </a:bodyPr>
          <a:lstStyle/>
          <a:p>
            <a:endParaRPr lang="en-BD" dirty="0"/>
          </a:p>
        </p:txBody>
      </p:sp>
      <p:sp>
        <p:nvSpPr>
          <p:cNvPr id="18" name="TextBox 17">
            <a:extLst>
              <a:ext uri="{FF2B5EF4-FFF2-40B4-BE49-F238E27FC236}">
                <a16:creationId xmlns:a16="http://schemas.microsoft.com/office/drawing/2014/main" id="{9B444958-6FC5-22C6-5CB9-49DEE5BF4B02}"/>
              </a:ext>
            </a:extLst>
          </p:cNvPr>
          <p:cNvSpPr txBox="1"/>
          <p:nvPr/>
        </p:nvSpPr>
        <p:spPr>
          <a:xfrm>
            <a:off x="272913" y="85048"/>
            <a:ext cx="5524103" cy="646331"/>
          </a:xfrm>
          <a:prstGeom prst="rect">
            <a:avLst/>
          </a:prstGeom>
          <a:noFill/>
        </p:spPr>
        <p:txBody>
          <a:bodyPr wrap="square" rtlCol="0">
            <a:spAutoFit/>
          </a:bodyPr>
          <a:lstStyle/>
          <a:p>
            <a:r>
              <a:rPr lang="en-US" sz="3600" dirty="0">
                <a:latin typeface="Abadi" panose="020F0502020204030204" pitchFamily="34" charset="0"/>
              </a:rPr>
              <a:t>Reference</a:t>
            </a:r>
            <a:endParaRPr lang="en-BD" sz="3600" dirty="0">
              <a:latin typeface="Abadi" panose="020F0502020204030204" pitchFamily="34" charset="0"/>
            </a:endParaRPr>
          </a:p>
        </p:txBody>
      </p:sp>
      <p:sp>
        <p:nvSpPr>
          <p:cNvPr id="23" name="Oval 22">
            <a:extLst>
              <a:ext uri="{FF2B5EF4-FFF2-40B4-BE49-F238E27FC236}">
                <a16:creationId xmlns:a16="http://schemas.microsoft.com/office/drawing/2014/main" id="{3CA0ECDA-78AD-AAC5-48D6-F8E199AE8628}"/>
              </a:ext>
            </a:extLst>
          </p:cNvPr>
          <p:cNvSpPr/>
          <p:nvPr/>
        </p:nvSpPr>
        <p:spPr>
          <a:xfrm>
            <a:off x="11549756" y="6191256"/>
            <a:ext cx="464960" cy="511629"/>
          </a:xfrm>
          <a:prstGeom prst="ellipse">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D"/>
          </a:p>
        </p:txBody>
      </p:sp>
      <p:sp>
        <p:nvSpPr>
          <p:cNvPr id="24" name="TextBox 23">
            <a:extLst>
              <a:ext uri="{FF2B5EF4-FFF2-40B4-BE49-F238E27FC236}">
                <a16:creationId xmlns:a16="http://schemas.microsoft.com/office/drawing/2014/main" id="{93A1C666-8DF6-22E6-58BF-D1D777BABEBD}"/>
              </a:ext>
            </a:extLst>
          </p:cNvPr>
          <p:cNvSpPr txBox="1"/>
          <p:nvPr/>
        </p:nvSpPr>
        <p:spPr>
          <a:xfrm>
            <a:off x="11649139" y="6239901"/>
            <a:ext cx="281442" cy="369332"/>
          </a:xfrm>
          <a:prstGeom prst="rect">
            <a:avLst/>
          </a:prstGeom>
          <a:noFill/>
        </p:spPr>
        <p:txBody>
          <a:bodyPr wrap="square" rtlCol="0">
            <a:spAutoFit/>
          </a:bodyPr>
          <a:lstStyle/>
          <a:p>
            <a:r>
              <a:rPr lang="en-BD" dirty="0"/>
              <a:t>1</a:t>
            </a:r>
          </a:p>
        </p:txBody>
      </p:sp>
      <p:sp>
        <p:nvSpPr>
          <p:cNvPr id="3" name="TextBox 2">
            <a:extLst>
              <a:ext uri="{FF2B5EF4-FFF2-40B4-BE49-F238E27FC236}">
                <a16:creationId xmlns:a16="http://schemas.microsoft.com/office/drawing/2014/main" id="{AD464389-D8D9-F4E1-5DE5-6080FA2C1BCA}"/>
              </a:ext>
            </a:extLst>
          </p:cNvPr>
          <p:cNvSpPr txBox="1"/>
          <p:nvPr/>
        </p:nvSpPr>
        <p:spPr>
          <a:xfrm>
            <a:off x="819528" y="1561060"/>
            <a:ext cx="10829611" cy="4678204"/>
          </a:xfrm>
          <a:prstGeom prst="rect">
            <a:avLst/>
          </a:prstGeom>
          <a:noFill/>
        </p:spPr>
        <p:txBody>
          <a:bodyPr wrap="square" rtlCol="0">
            <a:spAutoFit/>
          </a:bodyPr>
          <a:lstStyle/>
          <a:p>
            <a:pPr marL="285750" indent="-285750">
              <a:buFont typeface="Arial" panose="020B0604020202020204" pitchFamily="34" charset="0"/>
              <a:buChar char="•"/>
            </a:pPr>
            <a:r>
              <a:rPr lang="en-GB" sz="2000" dirty="0">
                <a:latin typeface="Abadi" panose="020B0604020104020204" pitchFamily="34" charset="0"/>
              </a:rPr>
              <a:t>Liu, Z., Lin, Y., Cao, Y., Hu, H., Wei, Y., Zhang, Z., Lin, S., &amp; Guo, B. (2021). </a:t>
            </a:r>
            <a:r>
              <a:rPr lang="en-GB" sz="2000" dirty="0" err="1">
                <a:latin typeface="Abadi" panose="020B0604020104020204" pitchFamily="34" charset="0"/>
              </a:rPr>
              <a:t>Swin</a:t>
            </a:r>
            <a:r>
              <a:rPr lang="en-GB" sz="2000" dirty="0">
                <a:latin typeface="Abadi" panose="020B0604020104020204" pitchFamily="34" charset="0"/>
              </a:rPr>
              <a:t> Transformer: Hierarchical Vision Transformer using Shifted Windows. </a:t>
            </a:r>
            <a:r>
              <a:rPr lang="en-GB" sz="2000" i="1" dirty="0">
                <a:latin typeface="Abadi" panose="020B0604020104020204" pitchFamily="34" charset="0"/>
              </a:rPr>
              <a:t>Proceedings of the IEEE/CVF International Conference on Computer Vision (ICCV)</a:t>
            </a:r>
            <a:r>
              <a:rPr lang="en-GB" sz="2000" dirty="0">
                <a:latin typeface="Abadi" panose="020B0604020104020204" pitchFamily="34" charset="0"/>
              </a:rPr>
              <a:t>, 10012-10022.</a:t>
            </a:r>
          </a:p>
          <a:p>
            <a:endParaRPr lang="en-GB" sz="2000" dirty="0">
              <a:latin typeface="Abadi" panose="020B0604020104020204" pitchFamily="34" charset="0"/>
            </a:endParaRPr>
          </a:p>
          <a:p>
            <a:pPr marL="285750" indent="-285750">
              <a:buFont typeface="Arial" panose="020B0604020202020204" pitchFamily="34" charset="0"/>
              <a:buChar char="•"/>
            </a:pPr>
            <a:r>
              <a:rPr lang="en-GB" sz="2000" dirty="0">
                <a:latin typeface="Abadi" panose="020B0604020104020204" pitchFamily="34" charset="0"/>
              </a:rPr>
              <a:t>Perez, F., &amp; Wang, J. (2017). The Effectiveness of Data Augmentation in Image Classification using Deep Learning. </a:t>
            </a:r>
            <a:r>
              <a:rPr lang="en-GB" sz="2000" i="1" dirty="0" err="1">
                <a:latin typeface="Abadi" panose="020B0604020104020204" pitchFamily="34" charset="0"/>
              </a:rPr>
              <a:t>arXiv</a:t>
            </a:r>
            <a:r>
              <a:rPr lang="en-GB" sz="2000" i="1" dirty="0">
                <a:latin typeface="Abadi" panose="020B0604020104020204" pitchFamily="34" charset="0"/>
              </a:rPr>
              <a:t> preprint arXiv:1712.04621</a:t>
            </a:r>
            <a:r>
              <a:rPr lang="en-GB" sz="2000" dirty="0">
                <a:latin typeface="Abadi" panose="020B0604020104020204" pitchFamily="34" charset="0"/>
              </a:rPr>
              <a:t>.</a:t>
            </a:r>
            <a:br>
              <a:rPr lang="en-GB" sz="2000" dirty="0">
                <a:latin typeface="Abadi" panose="020B0604020104020204" pitchFamily="34" charset="0"/>
              </a:rPr>
            </a:br>
            <a:r>
              <a:rPr lang="en-GB" sz="2000" b="1" dirty="0">
                <a:latin typeface="Abadi" panose="020B0604020104020204" pitchFamily="34" charset="0"/>
              </a:rPr>
              <a:t>Paper Link</a:t>
            </a:r>
            <a:r>
              <a:rPr lang="en-GB" sz="2000" dirty="0">
                <a:latin typeface="Abadi" panose="020B0604020104020204" pitchFamily="34" charset="0"/>
              </a:rPr>
              <a:t>: </a:t>
            </a:r>
            <a:r>
              <a:rPr lang="en-GB" sz="2000" dirty="0">
                <a:latin typeface="Abadi" panose="020B0604020104020204" pitchFamily="34" charset="0"/>
                <a:hlinkClick r:id="rId3"/>
              </a:rPr>
              <a:t>https://arxiv.org/abs/1712.04621</a:t>
            </a:r>
            <a:endParaRPr lang="en-GB" sz="2000" dirty="0">
              <a:latin typeface="Abadi" panose="020B0604020104020204" pitchFamily="34" charset="0"/>
            </a:endParaRPr>
          </a:p>
          <a:p>
            <a:endParaRPr lang="en-GB" sz="2000" dirty="0">
              <a:latin typeface="Abadi" panose="020B0604020104020204" pitchFamily="34" charset="0"/>
            </a:endParaRPr>
          </a:p>
          <a:p>
            <a:pPr marL="285750" indent="-285750">
              <a:buFont typeface="Arial" panose="020B0604020202020204" pitchFamily="34" charset="0"/>
              <a:buChar char="•"/>
            </a:pPr>
            <a:r>
              <a:rPr lang="en-GB" sz="2000" dirty="0">
                <a:latin typeface="Abadi" panose="020B0604020104020204" pitchFamily="34" charset="0"/>
              </a:rPr>
              <a:t>Ha, </a:t>
            </a:r>
            <a:r>
              <a:rPr lang="en-GB" sz="2000" dirty="0" err="1">
                <a:latin typeface="Abadi" panose="020B0604020104020204" pitchFamily="34" charset="0"/>
              </a:rPr>
              <a:t>Qishen</a:t>
            </a:r>
            <a:r>
              <a:rPr lang="en-GB" sz="2000" dirty="0">
                <a:latin typeface="Abadi" panose="020B0604020104020204" pitchFamily="34" charset="0"/>
              </a:rPr>
              <a:t> &amp; Liu, Bo &amp; Liu, </a:t>
            </a:r>
            <a:r>
              <a:rPr lang="en-GB" sz="2000" dirty="0" err="1">
                <a:latin typeface="Abadi" panose="020B0604020104020204" pitchFamily="34" charset="0"/>
              </a:rPr>
              <a:t>Fuxu</a:t>
            </a:r>
            <a:r>
              <a:rPr lang="en-GB" sz="2000" dirty="0">
                <a:latin typeface="Abadi" panose="020B0604020104020204" pitchFamily="34" charset="0"/>
              </a:rPr>
              <a:t>. (2020). Identifying Melanoma Images using </a:t>
            </a:r>
            <a:r>
              <a:rPr lang="en-GB" sz="2000" dirty="0" err="1">
                <a:latin typeface="Abadi" panose="020B0604020104020204" pitchFamily="34" charset="0"/>
              </a:rPr>
              <a:t>EfficientNet</a:t>
            </a:r>
            <a:r>
              <a:rPr lang="en-GB" sz="2000" dirty="0">
                <a:latin typeface="Abadi" panose="020B0604020104020204" pitchFamily="34" charset="0"/>
              </a:rPr>
              <a:t> Ensemble: Winning Solution to the SIIM-ISIC Melanoma Classification Challenge. </a:t>
            </a:r>
          </a:p>
          <a:p>
            <a:endParaRPr lang="en-GB" sz="2000" dirty="0">
              <a:latin typeface="Abadi" panose="020B0604020104020204" pitchFamily="34" charset="0"/>
            </a:endParaRPr>
          </a:p>
          <a:p>
            <a:pPr marL="285750" indent="-285750">
              <a:buFont typeface="Arial" panose="020B0604020202020204" pitchFamily="34" charset="0"/>
              <a:buChar char="•"/>
            </a:pPr>
            <a:r>
              <a:rPr lang="en-GB" sz="2000" dirty="0">
                <a:latin typeface="Abadi" panose="020B0604020104020204" pitchFamily="34" charset="0"/>
              </a:rPr>
              <a:t>Perez, C. Vasconcelos, S. Avila, and E. Valle, “Data augmentation for skin lesion analysis”, in Or 2.0 context-aware operating </a:t>
            </a:r>
            <a:r>
              <a:rPr lang="en-GB" sz="2000" dirty="0" err="1">
                <a:latin typeface="Abadi" panose="020B0604020104020204" pitchFamily="34" charset="0"/>
              </a:rPr>
              <a:t>theaters</a:t>
            </a:r>
            <a:r>
              <a:rPr lang="en-GB" sz="2000" dirty="0">
                <a:latin typeface="Abadi" panose="020B0604020104020204" pitchFamily="34" charset="0"/>
              </a:rPr>
              <a:t>, computer assisted robotic endoscopy, clinical image-based procedures, and skin image analysis (Springer, 2018), pp. 303–311.</a:t>
            </a:r>
          </a:p>
          <a:p>
            <a:pPr marL="285750" indent="-285750">
              <a:buFont typeface="Arial" panose="020B0604020202020204" pitchFamily="34" charset="0"/>
              <a:buChar char="•"/>
            </a:pPr>
            <a:endParaRPr lang="en-BD" dirty="0">
              <a:latin typeface="Abadi" panose="020B0604020104020204" pitchFamily="34" charset="0"/>
            </a:endParaRPr>
          </a:p>
        </p:txBody>
      </p:sp>
      <p:sp>
        <p:nvSpPr>
          <p:cNvPr id="2" name="Oval 1">
            <a:extLst>
              <a:ext uri="{FF2B5EF4-FFF2-40B4-BE49-F238E27FC236}">
                <a16:creationId xmlns:a16="http://schemas.microsoft.com/office/drawing/2014/main" id="{8043E87A-30FF-F8AC-5F9D-0377C1032D51}"/>
              </a:ext>
            </a:extLst>
          </p:cNvPr>
          <p:cNvSpPr/>
          <p:nvPr/>
        </p:nvSpPr>
        <p:spPr>
          <a:xfrm>
            <a:off x="11549756" y="6191256"/>
            <a:ext cx="464960" cy="511629"/>
          </a:xfrm>
          <a:prstGeom prst="ellipse">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D"/>
          </a:p>
        </p:txBody>
      </p:sp>
      <p:sp>
        <p:nvSpPr>
          <p:cNvPr id="4" name="TextBox 3">
            <a:extLst>
              <a:ext uri="{FF2B5EF4-FFF2-40B4-BE49-F238E27FC236}">
                <a16:creationId xmlns:a16="http://schemas.microsoft.com/office/drawing/2014/main" id="{4172206A-3F6D-B0E4-2C91-DD1CEC574D4A}"/>
              </a:ext>
            </a:extLst>
          </p:cNvPr>
          <p:cNvSpPr txBox="1"/>
          <p:nvPr/>
        </p:nvSpPr>
        <p:spPr>
          <a:xfrm>
            <a:off x="11603081" y="6262404"/>
            <a:ext cx="464959" cy="369332"/>
          </a:xfrm>
          <a:prstGeom prst="rect">
            <a:avLst/>
          </a:prstGeom>
          <a:noFill/>
        </p:spPr>
        <p:txBody>
          <a:bodyPr wrap="square" rtlCol="0">
            <a:spAutoFit/>
          </a:bodyPr>
          <a:lstStyle/>
          <a:p>
            <a:r>
              <a:rPr lang="en-BD" dirty="0"/>
              <a:t>1</a:t>
            </a:r>
            <a:r>
              <a:rPr lang="en-US" dirty="0"/>
              <a:t>7</a:t>
            </a:r>
            <a:endParaRPr lang="en-BD" dirty="0"/>
          </a:p>
        </p:txBody>
      </p:sp>
    </p:spTree>
    <p:extLst>
      <p:ext uri="{BB962C8B-B14F-4D97-AF65-F5344CB8AC3E}">
        <p14:creationId xmlns:p14="http://schemas.microsoft.com/office/powerpoint/2010/main" val="993300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F9D8081-73FE-B266-7EC9-9F0292AC4D5B}"/>
            </a:ext>
          </a:extLst>
        </p:cNvPr>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BC88933B-CFB2-4662-9CA9-2C1E08385B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909EEE1-52DB-4A86-AFCE-CCE904184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A483AA70-9CB6-7201-F479-E8B2958F2288}"/>
              </a:ext>
            </a:extLst>
          </p:cNvPr>
          <p:cNvSpPr>
            <a:spLocks noGrp="1"/>
          </p:cNvSpPr>
          <p:nvPr>
            <p:ph type="ctrTitle"/>
          </p:nvPr>
        </p:nvSpPr>
        <p:spPr>
          <a:xfrm>
            <a:off x="5354969" y="1878030"/>
            <a:ext cx="5121623" cy="2399934"/>
          </a:xfrm>
        </p:spPr>
        <p:txBody>
          <a:bodyPr>
            <a:normAutofit/>
          </a:bodyPr>
          <a:lstStyle/>
          <a:p>
            <a:pPr algn="r"/>
            <a:r>
              <a:rPr lang="en-BD" b="1" i="0" dirty="0">
                <a:latin typeface="Abadi" panose="020B0604020104020204" pitchFamily="34" charset="0"/>
              </a:rPr>
              <a:t>ThAnk You</a:t>
            </a:r>
          </a:p>
        </p:txBody>
      </p:sp>
      <p:pic>
        <p:nvPicPr>
          <p:cNvPr id="6" name="Picture 5" descr="A collage of many skin diseases&#10;&#10;Description automatically generated">
            <a:extLst>
              <a:ext uri="{FF2B5EF4-FFF2-40B4-BE49-F238E27FC236}">
                <a16:creationId xmlns:a16="http://schemas.microsoft.com/office/drawing/2014/main" id="{54FCA710-E8C3-3632-6D06-D25036B3ECD3}"/>
              </a:ext>
            </a:extLst>
          </p:cNvPr>
          <p:cNvPicPr>
            <a:picLocks noChangeAspect="1"/>
          </p:cNvPicPr>
          <p:nvPr/>
        </p:nvPicPr>
        <p:blipFill>
          <a:blip r:embed="rId2"/>
          <a:srcRect l="13950" r="24838" b="-2"/>
          <a:stretch/>
        </p:blipFill>
        <p:spPr>
          <a:xfrm>
            <a:off x="-2573" y="10"/>
            <a:ext cx="4811317" cy="6857988"/>
          </a:xfrm>
          <a:custGeom>
            <a:avLst/>
            <a:gdLst/>
            <a:ahLst/>
            <a:cxnLst/>
            <a:rect l="l" t="t" r="r" b="b"/>
            <a:pathLst>
              <a:path w="4811317" h="6857998">
                <a:moveTo>
                  <a:pt x="0" y="0"/>
                </a:moveTo>
                <a:lnTo>
                  <a:pt x="4811317" y="0"/>
                </a:lnTo>
                <a:lnTo>
                  <a:pt x="2712446" y="6857998"/>
                </a:lnTo>
                <a:lnTo>
                  <a:pt x="0" y="6857998"/>
                </a:lnTo>
                <a:close/>
              </a:path>
            </a:pathLst>
          </a:custGeom>
        </p:spPr>
      </p:pic>
      <p:cxnSp>
        <p:nvCxnSpPr>
          <p:cNvPr id="54" name="Straight Connector 53">
            <a:extLst>
              <a:ext uri="{FF2B5EF4-FFF2-40B4-BE49-F238E27FC236}">
                <a16:creationId xmlns:a16="http://schemas.microsoft.com/office/drawing/2014/main" id="{326FE4BA-3BD1-4AB3-A3EB-39FF16D964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418764" y="0"/>
            <a:ext cx="815637"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BD85EF3-E980-4EF9-BF91-C0540D302A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a:endCxn id="15" idx="2"/>
          </p:cNvCxnSpPr>
          <p:nvPr>
            <p:extLst>
              <p:ext uri="{386F3935-93C4-4BCD-93E2-E3B085C9AB24}">
                <p16:designElem xmlns:p16="http://schemas.microsoft.com/office/powerpoint/2015/main" val="1"/>
              </p:ext>
            </p:extLst>
          </p:nvPr>
        </p:nvCxnSpPr>
        <p:spPr>
          <a:xfrm>
            <a:off x="0" y="5468380"/>
            <a:ext cx="6096000" cy="13896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9" name="Picture 8" descr="A blue flag with yellow stars on it&#10;&#10;Description automatically generated">
            <a:extLst>
              <a:ext uri="{FF2B5EF4-FFF2-40B4-BE49-F238E27FC236}">
                <a16:creationId xmlns:a16="http://schemas.microsoft.com/office/drawing/2014/main" id="{3ACE5501-3807-BA56-F095-14A9DFBA8726}"/>
              </a:ext>
            </a:extLst>
          </p:cNvPr>
          <p:cNvPicPr>
            <a:picLocks noChangeAspect="1"/>
          </p:cNvPicPr>
          <p:nvPr/>
        </p:nvPicPr>
        <p:blipFill>
          <a:blip r:embed="rId3"/>
          <a:stretch>
            <a:fillRect/>
          </a:stretch>
        </p:blipFill>
        <p:spPr>
          <a:xfrm>
            <a:off x="9067941" y="-498276"/>
            <a:ext cx="1611757" cy="1611757"/>
          </a:xfrm>
          <a:prstGeom prst="rect">
            <a:avLst/>
          </a:prstGeom>
        </p:spPr>
      </p:pic>
      <p:pic>
        <p:nvPicPr>
          <p:cNvPr id="12" name="Picture 11" descr="A black background with yellow and green letters&#10;&#10;Description automatically generated">
            <a:extLst>
              <a:ext uri="{FF2B5EF4-FFF2-40B4-BE49-F238E27FC236}">
                <a16:creationId xmlns:a16="http://schemas.microsoft.com/office/drawing/2014/main" id="{8CB963DC-DE25-EA50-E7CF-C41CD4302143}"/>
              </a:ext>
            </a:extLst>
          </p:cNvPr>
          <p:cNvPicPr>
            <a:picLocks noChangeAspect="1"/>
          </p:cNvPicPr>
          <p:nvPr/>
        </p:nvPicPr>
        <p:blipFill>
          <a:blip r:embed="rId4"/>
          <a:stretch>
            <a:fillRect/>
          </a:stretch>
        </p:blipFill>
        <p:spPr>
          <a:xfrm>
            <a:off x="10772320" y="68181"/>
            <a:ext cx="1330115" cy="478841"/>
          </a:xfrm>
          <a:prstGeom prst="rect">
            <a:avLst/>
          </a:prstGeom>
        </p:spPr>
      </p:pic>
      <p:pic>
        <p:nvPicPr>
          <p:cNvPr id="14" name="Picture 13" descr="Blue text on a black background&#10;&#10;Description automatically generated">
            <a:extLst>
              <a:ext uri="{FF2B5EF4-FFF2-40B4-BE49-F238E27FC236}">
                <a16:creationId xmlns:a16="http://schemas.microsoft.com/office/drawing/2014/main" id="{C7F96540-3FFF-D727-0248-9A4442BDA4A8}"/>
              </a:ext>
            </a:extLst>
          </p:cNvPr>
          <p:cNvPicPr>
            <a:picLocks noChangeAspect="1"/>
          </p:cNvPicPr>
          <p:nvPr/>
        </p:nvPicPr>
        <p:blipFill>
          <a:blip r:embed="rId5"/>
          <a:stretch>
            <a:fillRect/>
          </a:stretch>
        </p:blipFill>
        <p:spPr>
          <a:xfrm>
            <a:off x="10476592" y="5894248"/>
            <a:ext cx="2064658" cy="1032329"/>
          </a:xfrm>
          <a:prstGeom prst="rect">
            <a:avLst/>
          </a:prstGeom>
        </p:spPr>
      </p:pic>
    </p:spTree>
    <p:extLst>
      <p:ext uri="{BB962C8B-B14F-4D97-AF65-F5344CB8AC3E}">
        <p14:creationId xmlns:p14="http://schemas.microsoft.com/office/powerpoint/2010/main" val="2328291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a:extLst>
            <a:ext uri="{FF2B5EF4-FFF2-40B4-BE49-F238E27FC236}">
              <a16:creationId xmlns:a16="http://schemas.microsoft.com/office/drawing/2014/main" id="{29B63D18-F14C-875C-D911-CFAE82556DF6}"/>
            </a:ext>
          </a:extLst>
        </p:cNvPr>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055B0478-6456-F74D-590D-ECD6E49B4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F9506335-ADD8-B5F1-4F69-7B607C71D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9EBABEA5-7481-77F9-ADF0-17CEA8673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322077" y="14094"/>
            <a:ext cx="5869923" cy="3016926"/>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F7A0C3F-D11B-2767-0005-F28DCF4306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761368" y="4892142"/>
            <a:ext cx="9430632" cy="195176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F865895-72A6-375A-DBF8-E086FA23F4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0003899" y="2"/>
            <a:ext cx="1368573" cy="68439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26" name="Picture 25" descr="A black background with yellow and green letters&#10;&#10;Description automatically generated">
            <a:extLst>
              <a:ext uri="{FF2B5EF4-FFF2-40B4-BE49-F238E27FC236}">
                <a16:creationId xmlns:a16="http://schemas.microsoft.com/office/drawing/2014/main" id="{DA71E585-F23D-1F74-CBB9-4FF6AC0873DA}"/>
              </a:ext>
            </a:extLst>
          </p:cNvPr>
          <p:cNvPicPr>
            <a:picLocks noChangeAspect="1"/>
          </p:cNvPicPr>
          <p:nvPr/>
        </p:nvPicPr>
        <p:blipFill>
          <a:blip r:embed="rId2"/>
          <a:stretch>
            <a:fillRect/>
          </a:stretch>
        </p:blipFill>
        <p:spPr>
          <a:xfrm>
            <a:off x="10796057" y="0"/>
            <a:ext cx="1330115" cy="478841"/>
          </a:xfrm>
          <a:prstGeom prst="rect">
            <a:avLst/>
          </a:prstGeom>
        </p:spPr>
      </p:pic>
      <p:sp>
        <p:nvSpPr>
          <p:cNvPr id="12" name="TextBox 11">
            <a:extLst>
              <a:ext uri="{FF2B5EF4-FFF2-40B4-BE49-F238E27FC236}">
                <a16:creationId xmlns:a16="http://schemas.microsoft.com/office/drawing/2014/main" id="{F348FFC1-E07A-C8D9-3F48-8DAD1A95AB84}"/>
              </a:ext>
            </a:extLst>
          </p:cNvPr>
          <p:cNvSpPr txBox="1"/>
          <p:nvPr/>
        </p:nvSpPr>
        <p:spPr>
          <a:xfrm>
            <a:off x="0" y="0"/>
            <a:ext cx="6322077" cy="816429"/>
          </a:xfrm>
          <a:prstGeom prst="rect">
            <a:avLst/>
          </a:prstGeom>
          <a:solidFill>
            <a:schemeClr val="accent2">
              <a:lumMod val="60000"/>
              <a:lumOff val="40000"/>
            </a:schemeClr>
          </a:solidFill>
        </p:spPr>
        <p:txBody>
          <a:bodyPr wrap="square" rtlCol="0">
            <a:spAutoFit/>
          </a:bodyPr>
          <a:lstStyle/>
          <a:p>
            <a:endParaRPr lang="en-BD" dirty="0"/>
          </a:p>
        </p:txBody>
      </p:sp>
      <p:sp>
        <p:nvSpPr>
          <p:cNvPr id="18" name="TextBox 17">
            <a:extLst>
              <a:ext uri="{FF2B5EF4-FFF2-40B4-BE49-F238E27FC236}">
                <a16:creationId xmlns:a16="http://schemas.microsoft.com/office/drawing/2014/main" id="{E053BE4D-528E-21D3-4BD4-6A670BF06C60}"/>
              </a:ext>
            </a:extLst>
          </p:cNvPr>
          <p:cNvSpPr txBox="1"/>
          <p:nvPr/>
        </p:nvSpPr>
        <p:spPr>
          <a:xfrm>
            <a:off x="272913" y="82807"/>
            <a:ext cx="5524103" cy="646331"/>
          </a:xfrm>
          <a:prstGeom prst="rect">
            <a:avLst/>
          </a:prstGeom>
          <a:noFill/>
        </p:spPr>
        <p:txBody>
          <a:bodyPr wrap="square" rtlCol="0">
            <a:spAutoFit/>
          </a:bodyPr>
          <a:lstStyle/>
          <a:p>
            <a:r>
              <a:rPr lang="en-BD" sz="3600" dirty="0">
                <a:latin typeface="Abadi" panose="020F0502020204030204" pitchFamily="34" charset="0"/>
              </a:rPr>
              <a:t>Skin Lesion Dataset</a:t>
            </a:r>
          </a:p>
        </p:txBody>
      </p:sp>
      <p:sp>
        <p:nvSpPr>
          <p:cNvPr id="23" name="Oval 22">
            <a:extLst>
              <a:ext uri="{FF2B5EF4-FFF2-40B4-BE49-F238E27FC236}">
                <a16:creationId xmlns:a16="http://schemas.microsoft.com/office/drawing/2014/main" id="{67E7F3FF-E325-F23D-FEE2-BB283A848621}"/>
              </a:ext>
            </a:extLst>
          </p:cNvPr>
          <p:cNvSpPr/>
          <p:nvPr/>
        </p:nvSpPr>
        <p:spPr>
          <a:xfrm>
            <a:off x="11557550" y="6191256"/>
            <a:ext cx="464960" cy="511629"/>
          </a:xfrm>
          <a:prstGeom prst="ellipse">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D"/>
          </a:p>
        </p:txBody>
      </p:sp>
      <p:sp>
        <p:nvSpPr>
          <p:cNvPr id="24" name="TextBox 23">
            <a:extLst>
              <a:ext uri="{FF2B5EF4-FFF2-40B4-BE49-F238E27FC236}">
                <a16:creationId xmlns:a16="http://schemas.microsoft.com/office/drawing/2014/main" id="{CAB562F9-E52A-14A6-DC41-06C0D5D7BFE7}"/>
              </a:ext>
            </a:extLst>
          </p:cNvPr>
          <p:cNvSpPr txBox="1"/>
          <p:nvPr/>
        </p:nvSpPr>
        <p:spPr>
          <a:xfrm>
            <a:off x="11656933" y="6239901"/>
            <a:ext cx="281442" cy="369332"/>
          </a:xfrm>
          <a:prstGeom prst="rect">
            <a:avLst/>
          </a:prstGeom>
          <a:noFill/>
        </p:spPr>
        <p:txBody>
          <a:bodyPr wrap="square" rtlCol="0">
            <a:spAutoFit/>
          </a:bodyPr>
          <a:lstStyle/>
          <a:p>
            <a:r>
              <a:rPr lang="en-US" dirty="0"/>
              <a:t>1</a:t>
            </a:r>
            <a:endParaRPr lang="en-BD" dirty="0"/>
          </a:p>
        </p:txBody>
      </p:sp>
      <p:sp>
        <p:nvSpPr>
          <p:cNvPr id="6" name="TextBox 5">
            <a:extLst>
              <a:ext uri="{FF2B5EF4-FFF2-40B4-BE49-F238E27FC236}">
                <a16:creationId xmlns:a16="http://schemas.microsoft.com/office/drawing/2014/main" id="{BA29A230-B2AD-313D-263B-F3BE154325F1}"/>
              </a:ext>
            </a:extLst>
          </p:cNvPr>
          <p:cNvSpPr txBox="1"/>
          <p:nvPr/>
        </p:nvSpPr>
        <p:spPr>
          <a:xfrm>
            <a:off x="5121324" y="1502926"/>
            <a:ext cx="3080030" cy="461665"/>
          </a:xfrm>
          <a:prstGeom prst="rect">
            <a:avLst/>
          </a:prstGeom>
          <a:noFill/>
        </p:spPr>
        <p:txBody>
          <a:bodyPr wrap="square" rtlCol="0">
            <a:spAutoFit/>
          </a:bodyPr>
          <a:lstStyle/>
          <a:p>
            <a:r>
              <a:rPr lang="en-BD" sz="2400" dirty="0">
                <a:latin typeface="Abadi" panose="020B0604020104020204" pitchFamily="34" charset="0"/>
              </a:rPr>
              <a:t>Binary Dataset</a:t>
            </a:r>
          </a:p>
        </p:txBody>
      </p:sp>
      <p:graphicFrame>
        <p:nvGraphicFramePr>
          <p:cNvPr id="2" name="Table 1">
            <a:extLst>
              <a:ext uri="{FF2B5EF4-FFF2-40B4-BE49-F238E27FC236}">
                <a16:creationId xmlns:a16="http://schemas.microsoft.com/office/drawing/2014/main" id="{F9356353-BC91-B39C-FB6C-D047B1137B03}"/>
              </a:ext>
            </a:extLst>
          </p:cNvPr>
          <p:cNvGraphicFramePr>
            <a:graphicFrameLocks noGrp="1"/>
          </p:cNvGraphicFramePr>
          <p:nvPr>
            <p:extLst>
              <p:ext uri="{D42A27DB-BD31-4B8C-83A1-F6EECF244321}">
                <p14:modId xmlns:p14="http://schemas.microsoft.com/office/powerpoint/2010/main" val="3886327091"/>
              </p:ext>
            </p:extLst>
          </p:nvPr>
        </p:nvGraphicFramePr>
        <p:xfrm>
          <a:off x="611421" y="2642476"/>
          <a:ext cx="5099233" cy="2240926"/>
        </p:xfrm>
        <a:graphic>
          <a:graphicData uri="http://schemas.openxmlformats.org/drawingml/2006/table">
            <a:tbl>
              <a:tblPr firstRow="1" bandRow="1">
                <a:tableStyleId>{5C22544A-7EE6-4342-B048-85BDC9FD1C3A}</a:tableStyleId>
              </a:tblPr>
              <a:tblGrid>
                <a:gridCol w="1570099">
                  <a:extLst>
                    <a:ext uri="{9D8B030D-6E8A-4147-A177-3AD203B41FA5}">
                      <a16:colId xmlns:a16="http://schemas.microsoft.com/office/drawing/2014/main" val="2456542257"/>
                    </a:ext>
                  </a:extLst>
                </a:gridCol>
                <a:gridCol w="1631803">
                  <a:extLst>
                    <a:ext uri="{9D8B030D-6E8A-4147-A177-3AD203B41FA5}">
                      <a16:colId xmlns:a16="http://schemas.microsoft.com/office/drawing/2014/main" val="3816901568"/>
                    </a:ext>
                  </a:extLst>
                </a:gridCol>
                <a:gridCol w="1897331">
                  <a:extLst>
                    <a:ext uri="{9D8B030D-6E8A-4147-A177-3AD203B41FA5}">
                      <a16:colId xmlns:a16="http://schemas.microsoft.com/office/drawing/2014/main" val="3756996319"/>
                    </a:ext>
                  </a:extLst>
                </a:gridCol>
              </a:tblGrid>
              <a:tr h="404267">
                <a:tc rowSpan="2">
                  <a:txBody>
                    <a:bodyPr/>
                    <a:lstStyle/>
                    <a:p>
                      <a:pPr algn="ctr"/>
                      <a:r>
                        <a:rPr lang="en-BD" dirty="0">
                          <a:latin typeface="Abadi" panose="020B0604020104020204" pitchFamily="34" charset="0"/>
                        </a:rPr>
                        <a:t>Lesion </a:t>
                      </a:r>
                    </a:p>
                  </a:txBody>
                  <a:tcPr/>
                </a:tc>
                <a:tc gridSpan="2">
                  <a:txBody>
                    <a:bodyPr/>
                    <a:lstStyle/>
                    <a:p>
                      <a:pPr algn="ctr"/>
                      <a:r>
                        <a:rPr lang="en-BD" dirty="0">
                          <a:latin typeface="Abadi" panose="020B0604020104020204" pitchFamily="34" charset="0"/>
                        </a:rPr>
                        <a:t>Images</a:t>
                      </a:r>
                    </a:p>
                  </a:txBody>
                  <a:tcPr/>
                </a:tc>
                <a:tc hMerge="1">
                  <a:txBody>
                    <a:bodyPr/>
                    <a:lstStyle/>
                    <a:p>
                      <a:endParaRPr lang="en-BD"/>
                    </a:p>
                  </a:txBody>
                  <a:tcPr/>
                </a:tc>
                <a:extLst>
                  <a:ext uri="{0D108BD9-81ED-4DB2-BD59-A6C34878D82A}">
                    <a16:rowId xmlns:a16="http://schemas.microsoft.com/office/drawing/2014/main" val="308420667"/>
                  </a:ext>
                </a:extLst>
              </a:tr>
              <a:tr h="404267">
                <a:tc vMerge="1">
                  <a:txBody>
                    <a:bodyPr/>
                    <a:lstStyle/>
                    <a:p>
                      <a:endParaRPr lang="en-BD"/>
                    </a:p>
                  </a:txBody>
                  <a:tcPr/>
                </a:tc>
                <a:tc>
                  <a:txBody>
                    <a:bodyPr/>
                    <a:lstStyle/>
                    <a:p>
                      <a:pPr algn="ctr"/>
                      <a:r>
                        <a:rPr lang="en-BD" dirty="0">
                          <a:latin typeface="Abadi" panose="020B0604020104020204" pitchFamily="34" charset="0"/>
                        </a:rPr>
                        <a:t>Train</a:t>
                      </a:r>
                    </a:p>
                  </a:txBody>
                  <a:tcPr/>
                </a:tc>
                <a:tc>
                  <a:txBody>
                    <a:bodyPr/>
                    <a:lstStyle/>
                    <a:p>
                      <a:pPr algn="ctr"/>
                      <a:r>
                        <a:rPr lang="en-BD" dirty="0">
                          <a:latin typeface="Abadi" panose="020B0604020104020204" pitchFamily="34" charset="0"/>
                        </a:rPr>
                        <a:t>Validation</a:t>
                      </a:r>
                    </a:p>
                  </a:txBody>
                  <a:tcPr/>
                </a:tc>
                <a:extLst>
                  <a:ext uri="{0D108BD9-81ED-4DB2-BD59-A6C34878D82A}">
                    <a16:rowId xmlns:a16="http://schemas.microsoft.com/office/drawing/2014/main" val="1508004549"/>
                  </a:ext>
                </a:extLst>
              </a:tr>
              <a:tr h="477464">
                <a:tc>
                  <a:txBody>
                    <a:bodyPr/>
                    <a:lstStyle/>
                    <a:p>
                      <a:pPr algn="ctr"/>
                      <a:r>
                        <a:rPr lang="en-BD" dirty="0">
                          <a:latin typeface="Abadi" panose="020B0604020104020204" pitchFamily="34" charset="0"/>
                        </a:rPr>
                        <a:t>Nevus</a:t>
                      </a:r>
                    </a:p>
                  </a:txBody>
                  <a:tcPr/>
                </a:tc>
                <a:tc>
                  <a:txBody>
                    <a:bodyPr/>
                    <a:lstStyle/>
                    <a:p>
                      <a:pPr algn="ctr"/>
                      <a:r>
                        <a:rPr lang="en-BD" dirty="0">
                          <a:latin typeface="Abadi" panose="020B0604020104020204" pitchFamily="34" charset="0"/>
                        </a:rPr>
                        <a:t>7725</a:t>
                      </a:r>
                    </a:p>
                  </a:txBody>
                  <a:tcPr/>
                </a:tc>
                <a:tc>
                  <a:txBody>
                    <a:bodyPr/>
                    <a:lstStyle/>
                    <a:p>
                      <a:pPr algn="ctr"/>
                      <a:r>
                        <a:rPr lang="en-BD" dirty="0">
                          <a:latin typeface="Abadi" panose="020B0604020104020204" pitchFamily="34" charset="0"/>
                        </a:rPr>
                        <a:t>1931</a:t>
                      </a:r>
                    </a:p>
                  </a:txBody>
                  <a:tcPr/>
                </a:tc>
                <a:extLst>
                  <a:ext uri="{0D108BD9-81ED-4DB2-BD59-A6C34878D82A}">
                    <a16:rowId xmlns:a16="http://schemas.microsoft.com/office/drawing/2014/main" val="1130835425"/>
                  </a:ext>
                </a:extLst>
              </a:tr>
              <a:tr h="477464">
                <a:tc>
                  <a:txBody>
                    <a:bodyPr/>
                    <a:lstStyle/>
                    <a:p>
                      <a:pPr algn="ctr"/>
                      <a:r>
                        <a:rPr lang="en-BD" dirty="0">
                          <a:latin typeface="Abadi" panose="020B0604020104020204" pitchFamily="34" charset="0"/>
                        </a:rPr>
                        <a:t>Others</a:t>
                      </a:r>
                    </a:p>
                  </a:txBody>
                  <a:tcPr/>
                </a:tc>
                <a:tc>
                  <a:txBody>
                    <a:bodyPr/>
                    <a:lstStyle/>
                    <a:p>
                      <a:pPr algn="ctr"/>
                      <a:r>
                        <a:rPr lang="en-BD" dirty="0">
                          <a:latin typeface="Abadi" panose="020B0604020104020204" pitchFamily="34" charset="0"/>
                        </a:rPr>
                        <a:t>7470</a:t>
                      </a:r>
                    </a:p>
                  </a:txBody>
                  <a:tcPr/>
                </a:tc>
                <a:tc>
                  <a:txBody>
                    <a:bodyPr/>
                    <a:lstStyle/>
                    <a:p>
                      <a:pPr algn="ctr"/>
                      <a:r>
                        <a:rPr lang="en-BD" dirty="0">
                          <a:latin typeface="Abadi" panose="020B0604020104020204" pitchFamily="34" charset="0"/>
                        </a:rPr>
                        <a:t>1865</a:t>
                      </a:r>
                    </a:p>
                  </a:txBody>
                  <a:tcPr/>
                </a:tc>
                <a:extLst>
                  <a:ext uri="{0D108BD9-81ED-4DB2-BD59-A6C34878D82A}">
                    <a16:rowId xmlns:a16="http://schemas.microsoft.com/office/drawing/2014/main" val="4163702047"/>
                  </a:ext>
                </a:extLst>
              </a:tr>
              <a:tr h="477464">
                <a:tc>
                  <a:txBody>
                    <a:bodyPr/>
                    <a:lstStyle/>
                    <a:p>
                      <a:pPr algn="ctr"/>
                      <a:r>
                        <a:rPr lang="en-BD" dirty="0">
                          <a:latin typeface="Abadi" panose="020B0604020104020204" pitchFamily="34" charset="0"/>
                        </a:rPr>
                        <a:t>Total</a:t>
                      </a:r>
                    </a:p>
                  </a:txBody>
                  <a:tcPr/>
                </a:tc>
                <a:tc>
                  <a:txBody>
                    <a:bodyPr/>
                    <a:lstStyle/>
                    <a:p>
                      <a:pPr algn="ctr"/>
                      <a:r>
                        <a:rPr lang="en-BD" dirty="0">
                          <a:latin typeface="Abadi" panose="020B0604020104020204" pitchFamily="34" charset="0"/>
                        </a:rPr>
                        <a:t>15195</a:t>
                      </a:r>
                    </a:p>
                  </a:txBody>
                  <a:tcPr/>
                </a:tc>
                <a:tc>
                  <a:txBody>
                    <a:bodyPr/>
                    <a:lstStyle/>
                    <a:p>
                      <a:pPr algn="ctr"/>
                      <a:r>
                        <a:rPr lang="en-BD" dirty="0">
                          <a:latin typeface="Abadi" panose="020B0604020104020204" pitchFamily="34" charset="0"/>
                        </a:rPr>
                        <a:t>3796</a:t>
                      </a:r>
                    </a:p>
                  </a:txBody>
                  <a:tcPr/>
                </a:tc>
                <a:extLst>
                  <a:ext uri="{0D108BD9-81ED-4DB2-BD59-A6C34878D82A}">
                    <a16:rowId xmlns:a16="http://schemas.microsoft.com/office/drawing/2014/main" val="2606515202"/>
                  </a:ext>
                </a:extLst>
              </a:tr>
            </a:tbl>
          </a:graphicData>
        </a:graphic>
      </p:graphicFrame>
      <p:graphicFrame>
        <p:nvGraphicFramePr>
          <p:cNvPr id="3" name="Chart 2">
            <a:extLst>
              <a:ext uri="{FF2B5EF4-FFF2-40B4-BE49-F238E27FC236}">
                <a16:creationId xmlns:a16="http://schemas.microsoft.com/office/drawing/2014/main" id="{B84790CA-1386-2657-F160-9B61DBEB8034}"/>
              </a:ext>
            </a:extLst>
          </p:cNvPr>
          <p:cNvGraphicFramePr/>
          <p:nvPr>
            <p:extLst>
              <p:ext uri="{D42A27DB-BD31-4B8C-83A1-F6EECF244321}">
                <p14:modId xmlns:p14="http://schemas.microsoft.com/office/powerpoint/2010/main" val="995989730"/>
              </p:ext>
            </p:extLst>
          </p:nvPr>
        </p:nvGraphicFramePr>
        <p:xfrm>
          <a:off x="5822158" y="1873709"/>
          <a:ext cx="6116217" cy="3775634"/>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745E9EF5-35B2-D247-7A92-19A95C6F7346}"/>
              </a:ext>
            </a:extLst>
          </p:cNvPr>
          <p:cNvSpPr txBox="1"/>
          <p:nvPr/>
        </p:nvSpPr>
        <p:spPr>
          <a:xfrm>
            <a:off x="1958467" y="5087006"/>
            <a:ext cx="2333296" cy="400110"/>
          </a:xfrm>
          <a:prstGeom prst="rect">
            <a:avLst/>
          </a:prstGeom>
          <a:noFill/>
        </p:spPr>
        <p:txBody>
          <a:bodyPr wrap="square" rtlCol="0">
            <a:spAutoFit/>
          </a:bodyPr>
          <a:lstStyle/>
          <a:p>
            <a:r>
              <a:rPr lang="en-BD" sz="2000" dirty="0">
                <a:latin typeface="Abadi" panose="020B0604020104020204" pitchFamily="34" charset="0"/>
              </a:rPr>
              <a:t>Balanced Dataset</a:t>
            </a:r>
          </a:p>
        </p:txBody>
      </p:sp>
    </p:spTree>
    <p:extLst>
      <p:ext uri="{BB962C8B-B14F-4D97-AF65-F5344CB8AC3E}">
        <p14:creationId xmlns:p14="http://schemas.microsoft.com/office/powerpoint/2010/main" val="2548892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a:extLst>
            <a:ext uri="{FF2B5EF4-FFF2-40B4-BE49-F238E27FC236}">
              <a16:creationId xmlns:a16="http://schemas.microsoft.com/office/drawing/2014/main" id="{6A1C8910-54F7-21A3-594E-4CB1141329C3}"/>
            </a:ext>
          </a:extLst>
        </p:cNvPr>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2B78D151-52A1-46B3-8374-570DA802E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0AB04CF-1A63-4256-BA24-C9A568B4D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FD73BD45-87D9-44BD-8E6F-A575FFD9C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322077" y="14094"/>
            <a:ext cx="5869923" cy="3016926"/>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2F61726-9292-4844-9EBF-341051AAFD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761368" y="4892142"/>
            <a:ext cx="9430632" cy="195176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178E38C-83CD-4BC6-893D-662EF9BFAA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0003899" y="2"/>
            <a:ext cx="1368573" cy="68439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26" name="Picture 25" descr="A black background with yellow and green letters&#10;&#10;Description automatically generated">
            <a:extLst>
              <a:ext uri="{FF2B5EF4-FFF2-40B4-BE49-F238E27FC236}">
                <a16:creationId xmlns:a16="http://schemas.microsoft.com/office/drawing/2014/main" id="{763586E8-7EE7-B946-3ABA-A28C22C61C2A}"/>
              </a:ext>
            </a:extLst>
          </p:cNvPr>
          <p:cNvPicPr>
            <a:picLocks noChangeAspect="1"/>
          </p:cNvPicPr>
          <p:nvPr/>
        </p:nvPicPr>
        <p:blipFill>
          <a:blip r:embed="rId2"/>
          <a:stretch>
            <a:fillRect/>
          </a:stretch>
        </p:blipFill>
        <p:spPr>
          <a:xfrm>
            <a:off x="10796057" y="0"/>
            <a:ext cx="1330115" cy="478841"/>
          </a:xfrm>
          <a:prstGeom prst="rect">
            <a:avLst/>
          </a:prstGeom>
        </p:spPr>
      </p:pic>
      <p:sp>
        <p:nvSpPr>
          <p:cNvPr id="12" name="TextBox 11">
            <a:extLst>
              <a:ext uri="{FF2B5EF4-FFF2-40B4-BE49-F238E27FC236}">
                <a16:creationId xmlns:a16="http://schemas.microsoft.com/office/drawing/2014/main" id="{8F9F7BBB-04C7-7131-86BC-DE521953A32E}"/>
              </a:ext>
            </a:extLst>
          </p:cNvPr>
          <p:cNvSpPr txBox="1"/>
          <p:nvPr/>
        </p:nvSpPr>
        <p:spPr>
          <a:xfrm>
            <a:off x="0" y="0"/>
            <a:ext cx="6322077" cy="816429"/>
          </a:xfrm>
          <a:prstGeom prst="rect">
            <a:avLst/>
          </a:prstGeom>
          <a:solidFill>
            <a:schemeClr val="accent2">
              <a:lumMod val="60000"/>
              <a:lumOff val="40000"/>
            </a:schemeClr>
          </a:solidFill>
        </p:spPr>
        <p:txBody>
          <a:bodyPr wrap="square" rtlCol="0">
            <a:spAutoFit/>
          </a:bodyPr>
          <a:lstStyle/>
          <a:p>
            <a:endParaRPr lang="en-BD" dirty="0"/>
          </a:p>
        </p:txBody>
      </p:sp>
      <p:sp>
        <p:nvSpPr>
          <p:cNvPr id="18" name="TextBox 17">
            <a:extLst>
              <a:ext uri="{FF2B5EF4-FFF2-40B4-BE49-F238E27FC236}">
                <a16:creationId xmlns:a16="http://schemas.microsoft.com/office/drawing/2014/main" id="{D3D9F812-6798-6D93-A7EE-FC30725E84B5}"/>
              </a:ext>
            </a:extLst>
          </p:cNvPr>
          <p:cNvSpPr txBox="1"/>
          <p:nvPr/>
        </p:nvSpPr>
        <p:spPr>
          <a:xfrm>
            <a:off x="272913" y="85048"/>
            <a:ext cx="5524103" cy="646331"/>
          </a:xfrm>
          <a:prstGeom prst="rect">
            <a:avLst/>
          </a:prstGeom>
          <a:noFill/>
        </p:spPr>
        <p:txBody>
          <a:bodyPr wrap="square" rtlCol="0">
            <a:spAutoFit/>
          </a:bodyPr>
          <a:lstStyle/>
          <a:p>
            <a:r>
              <a:rPr lang="en-BD" sz="3600" dirty="0">
                <a:latin typeface="Abadi" panose="020F0502020204030204" pitchFamily="34" charset="0"/>
              </a:rPr>
              <a:t>Skin Lesion Dataset</a:t>
            </a:r>
          </a:p>
        </p:txBody>
      </p:sp>
      <p:sp>
        <p:nvSpPr>
          <p:cNvPr id="21" name="TextBox 20">
            <a:extLst>
              <a:ext uri="{FF2B5EF4-FFF2-40B4-BE49-F238E27FC236}">
                <a16:creationId xmlns:a16="http://schemas.microsoft.com/office/drawing/2014/main" id="{398832F1-0E33-2E38-7CB2-60B19FAA1C7F}"/>
              </a:ext>
            </a:extLst>
          </p:cNvPr>
          <p:cNvSpPr txBox="1"/>
          <p:nvPr/>
        </p:nvSpPr>
        <p:spPr>
          <a:xfrm>
            <a:off x="4688696" y="1516157"/>
            <a:ext cx="2917830" cy="461665"/>
          </a:xfrm>
          <a:prstGeom prst="rect">
            <a:avLst/>
          </a:prstGeom>
          <a:noFill/>
        </p:spPr>
        <p:txBody>
          <a:bodyPr wrap="square" rtlCol="0">
            <a:spAutoFit/>
          </a:bodyPr>
          <a:lstStyle/>
          <a:p>
            <a:r>
              <a:rPr lang="en-BD" sz="2400" dirty="0">
                <a:latin typeface="Abadi" panose="020B0604020104020204" pitchFamily="34" charset="0"/>
              </a:rPr>
              <a:t>Multi-class Dataset</a:t>
            </a:r>
          </a:p>
        </p:txBody>
      </p:sp>
      <p:sp>
        <p:nvSpPr>
          <p:cNvPr id="23" name="Oval 22">
            <a:extLst>
              <a:ext uri="{FF2B5EF4-FFF2-40B4-BE49-F238E27FC236}">
                <a16:creationId xmlns:a16="http://schemas.microsoft.com/office/drawing/2014/main" id="{66075AD5-9FF2-67D3-BDAF-54AC3A01EE9B}"/>
              </a:ext>
            </a:extLst>
          </p:cNvPr>
          <p:cNvSpPr/>
          <p:nvPr/>
        </p:nvSpPr>
        <p:spPr>
          <a:xfrm>
            <a:off x="11549756" y="6191256"/>
            <a:ext cx="464960" cy="511629"/>
          </a:xfrm>
          <a:prstGeom prst="ellipse">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D"/>
          </a:p>
        </p:txBody>
      </p:sp>
      <p:sp>
        <p:nvSpPr>
          <p:cNvPr id="24" name="TextBox 23">
            <a:extLst>
              <a:ext uri="{FF2B5EF4-FFF2-40B4-BE49-F238E27FC236}">
                <a16:creationId xmlns:a16="http://schemas.microsoft.com/office/drawing/2014/main" id="{F0CF20A9-37F8-C2BA-BD00-8D705B0F71D4}"/>
              </a:ext>
            </a:extLst>
          </p:cNvPr>
          <p:cNvSpPr txBox="1"/>
          <p:nvPr/>
        </p:nvSpPr>
        <p:spPr>
          <a:xfrm>
            <a:off x="11649139" y="6239901"/>
            <a:ext cx="281442" cy="369332"/>
          </a:xfrm>
          <a:prstGeom prst="rect">
            <a:avLst/>
          </a:prstGeom>
          <a:noFill/>
        </p:spPr>
        <p:txBody>
          <a:bodyPr wrap="square" rtlCol="0">
            <a:spAutoFit/>
          </a:bodyPr>
          <a:lstStyle/>
          <a:p>
            <a:r>
              <a:rPr lang="en-US" dirty="0"/>
              <a:t>2</a:t>
            </a:r>
            <a:endParaRPr lang="en-BD" dirty="0"/>
          </a:p>
        </p:txBody>
      </p:sp>
      <p:graphicFrame>
        <p:nvGraphicFramePr>
          <p:cNvPr id="2" name="Chart 1">
            <a:extLst>
              <a:ext uri="{FF2B5EF4-FFF2-40B4-BE49-F238E27FC236}">
                <a16:creationId xmlns:a16="http://schemas.microsoft.com/office/drawing/2014/main" id="{BD27FB7C-C622-85FA-EB69-B60C935582CE}"/>
              </a:ext>
            </a:extLst>
          </p:cNvPr>
          <p:cNvGraphicFramePr/>
          <p:nvPr>
            <p:extLst>
              <p:ext uri="{D42A27DB-BD31-4B8C-83A1-F6EECF244321}">
                <p14:modId xmlns:p14="http://schemas.microsoft.com/office/powerpoint/2010/main" val="1487054905"/>
              </p:ext>
            </p:extLst>
          </p:nvPr>
        </p:nvGraphicFramePr>
        <p:xfrm>
          <a:off x="5286761" y="1996751"/>
          <a:ext cx="7236579" cy="3987449"/>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C66F8F60-8E17-81C1-8847-02209E321A56}"/>
              </a:ext>
            </a:extLst>
          </p:cNvPr>
          <p:cNvSpPr txBox="1"/>
          <p:nvPr/>
        </p:nvSpPr>
        <p:spPr>
          <a:xfrm>
            <a:off x="7590200" y="1481959"/>
            <a:ext cx="4340381" cy="369332"/>
          </a:xfrm>
          <a:prstGeom prst="rect">
            <a:avLst/>
          </a:prstGeom>
          <a:noFill/>
        </p:spPr>
        <p:txBody>
          <a:bodyPr wrap="square" rtlCol="0">
            <a:spAutoFit/>
          </a:bodyPr>
          <a:lstStyle/>
          <a:p>
            <a:r>
              <a:rPr lang="en-BD" dirty="0"/>
              <a:t> </a:t>
            </a:r>
          </a:p>
        </p:txBody>
      </p:sp>
      <p:graphicFrame>
        <p:nvGraphicFramePr>
          <p:cNvPr id="5" name="Table 4">
            <a:extLst>
              <a:ext uri="{FF2B5EF4-FFF2-40B4-BE49-F238E27FC236}">
                <a16:creationId xmlns:a16="http://schemas.microsoft.com/office/drawing/2014/main" id="{BC6E9BF6-6DFF-37AB-9D2E-48F9819D78E3}"/>
              </a:ext>
            </a:extLst>
          </p:cNvPr>
          <p:cNvGraphicFramePr>
            <a:graphicFrameLocks noGrp="1"/>
          </p:cNvGraphicFramePr>
          <p:nvPr>
            <p:extLst>
              <p:ext uri="{D42A27DB-BD31-4B8C-83A1-F6EECF244321}">
                <p14:modId xmlns:p14="http://schemas.microsoft.com/office/powerpoint/2010/main" val="44055831"/>
              </p:ext>
            </p:extLst>
          </p:nvPr>
        </p:nvGraphicFramePr>
        <p:xfrm>
          <a:off x="343086" y="2469784"/>
          <a:ext cx="4836564" cy="2422358"/>
        </p:xfrm>
        <a:graphic>
          <a:graphicData uri="http://schemas.openxmlformats.org/drawingml/2006/table">
            <a:tbl>
              <a:tblPr firstRow="1" bandRow="1">
                <a:tableStyleId>{5C22544A-7EE6-4342-B048-85BDC9FD1C3A}</a:tableStyleId>
              </a:tblPr>
              <a:tblGrid>
                <a:gridCol w="1489222">
                  <a:extLst>
                    <a:ext uri="{9D8B030D-6E8A-4147-A177-3AD203B41FA5}">
                      <a16:colId xmlns:a16="http://schemas.microsoft.com/office/drawing/2014/main" val="2456542257"/>
                    </a:ext>
                  </a:extLst>
                </a:gridCol>
                <a:gridCol w="1547746">
                  <a:extLst>
                    <a:ext uri="{9D8B030D-6E8A-4147-A177-3AD203B41FA5}">
                      <a16:colId xmlns:a16="http://schemas.microsoft.com/office/drawing/2014/main" val="3816901568"/>
                    </a:ext>
                  </a:extLst>
                </a:gridCol>
                <a:gridCol w="1799596">
                  <a:extLst>
                    <a:ext uri="{9D8B030D-6E8A-4147-A177-3AD203B41FA5}">
                      <a16:colId xmlns:a16="http://schemas.microsoft.com/office/drawing/2014/main" val="3756996319"/>
                    </a:ext>
                  </a:extLst>
                </a:gridCol>
              </a:tblGrid>
              <a:tr h="377633">
                <a:tc rowSpan="2">
                  <a:txBody>
                    <a:bodyPr/>
                    <a:lstStyle/>
                    <a:p>
                      <a:pPr algn="ctr"/>
                      <a:r>
                        <a:rPr lang="en-BD" dirty="0">
                          <a:latin typeface="Abadi" panose="020B0604020104020204" pitchFamily="34" charset="0"/>
                        </a:rPr>
                        <a:t>Lesion </a:t>
                      </a:r>
                    </a:p>
                  </a:txBody>
                  <a:tcPr/>
                </a:tc>
                <a:tc gridSpan="2">
                  <a:txBody>
                    <a:bodyPr/>
                    <a:lstStyle/>
                    <a:p>
                      <a:pPr algn="ctr"/>
                      <a:r>
                        <a:rPr lang="en-BD" dirty="0">
                          <a:latin typeface="Abadi" panose="020B0604020104020204" pitchFamily="34" charset="0"/>
                        </a:rPr>
                        <a:t>Images</a:t>
                      </a:r>
                    </a:p>
                  </a:txBody>
                  <a:tcPr/>
                </a:tc>
                <a:tc hMerge="1">
                  <a:txBody>
                    <a:bodyPr/>
                    <a:lstStyle/>
                    <a:p>
                      <a:endParaRPr lang="en-BD"/>
                    </a:p>
                  </a:txBody>
                  <a:tcPr/>
                </a:tc>
                <a:extLst>
                  <a:ext uri="{0D108BD9-81ED-4DB2-BD59-A6C34878D82A}">
                    <a16:rowId xmlns:a16="http://schemas.microsoft.com/office/drawing/2014/main" val="308420667"/>
                  </a:ext>
                </a:extLst>
              </a:tr>
              <a:tr h="377633">
                <a:tc vMerge="1">
                  <a:txBody>
                    <a:bodyPr/>
                    <a:lstStyle/>
                    <a:p>
                      <a:endParaRPr lang="en-BD"/>
                    </a:p>
                  </a:txBody>
                  <a:tcPr/>
                </a:tc>
                <a:tc>
                  <a:txBody>
                    <a:bodyPr/>
                    <a:lstStyle/>
                    <a:p>
                      <a:pPr algn="ctr"/>
                      <a:r>
                        <a:rPr lang="en-BD" dirty="0">
                          <a:latin typeface="Abadi" panose="020B0604020104020204" pitchFamily="34" charset="0"/>
                        </a:rPr>
                        <a:t>Train</a:t>
                      </a:r>
                    </a:p>
                  </a:txBody>
                  <a:tcPr/>
                </a:tc>
                <a:tc>
                  <a:txBody>
                    <a:bodyPr/>
                    <a:lstStyle/>
                    <a:p>
                      <a:pPr algn="ctr"/>
                      <a:r>
                        <a:rPr lang="en-BD" dirty="0">
                          <a:latin typeface="Abadi" panose="020B0604020104020204" pitchFamily="34" charset="0"/>
                        </a:rPr>
                        <a:t>Validation</a:t>
                      </a:r>
                    </a:p>
                  </a:txBody>
                  <a:tcPr/>
                </a:tc>
                <a:extLst>
                  <a:ext uri="{0D108BD9-81ED-4DB2-BD59-A6C34878D82A}">
                    <a16:rowId xmlns:a16="http://schemas.microsoft.com/office/drawing/2014/main" val="1508004549"/>
                  </a:ext>
                </a:extLst>
              </a:tr>
              <a:tr h="416773">
                <a:tc>
                  <a:txBody>
                    <a:bodyPr/>
                    <a:lstStyle/>
                    <a:p>
                      <a:pPr algn="ctr"/>
                      <a:r>
                        <a:rPr lang="en-BD" dirty="0">
                          <a:latin typeface="Abadi" panose="020B0604020104020204" pitchFamily="34" charset="0"/>
                        </a:rPr>
                        <a:t>BCC</a:t>
                      </a:r>
                    </a:p>
                  </a:txBody>
                  <a:tcPr/>
                </a:tc>
                <a:tc>
                  <a:txBody>
                    <a:bodyPr/>
                    <a:lstStyle/>
                    <a:p>
                      <a:pPr algn="ctr"/>
                      <a:r>
                        <a:rPr lang="en-BD" dirty="0">
                          <a:latin typeface="Abadi" panose="020B0604020104020204" pitchFamily="34" charset="0"/>
                        </a:rPr>
                        <a:t>1993</a:t>
                      </a:r>
                    </a:p>
                  </a:txBody>
                  <a:tcPr/>
                </a:tc>
                <a:tc>
                  <a:txBody>
                    <a:bodyPr/>
                    <a:lstStyle/>
                    <a:p>
                      <a:pPr algn="ctr"/>
                      <a:r>
                        <a:rPr lang="en-BD" dirty="0">
                          <a:latin typeface="Abadi" panose="020B0604020104020204" pitchFamily="34" charset="0"/>
                        </a:rPr>
                        <a:t>498</a:t>
                      </a:r>
                    </a:p>
                  </a:txBody>
                  <a:tcPr/>
                </a:tc>
                <a:extLst>
                  <a:ext uri="{0D108BD9-81ED-4DB2-BD59-A6C34878D82A}">
                    <a16:rowId xmlns:a16="http://schemas.microsoft.com/office/drawing/2014/main" val="1130835425"/>
                  </a:ext>
                </a:extLst>
              </a:tr>
              <a:tr h="416773">
                <a:tc>
                  <a:txBody>
                    <a:bodyPr/>
                    <a:lstStyle/>
                    <a:p>
                      <a:pPr algn="ctr"/>
                      <a:r>
                        <a:rPr lang="en-BD" dirty="0">
                          <a:latin typeface="Abadi" panose="020B0604020104020204" pitchFamily="34" charset="0"/>
                        </a:rPr>
                        <a:t>Melanoma</a:t>
                      </a:r>
                    </a:p>
                  </a:txBody>
                  <a:tcPr/>
                </a:tc>
                <a:tc>
                  <a:txBody>
                    <a:bodyPr/>
                    <a:lstStyle/>
                    <a:p>
                      <a:pPr algn="ctr"/>
                      <a:r>
                        <a:rPr lang="en-BD" dirty="0">
                          <a:latin typeface="Abadi" panose="020B0604020104020204" pitchFamily="34" charset="0"/>
                        </a:rPr>
                        <a:t>2713</a:t>
                      </a:r>
                    </a:p>
                  </a:txBody>
                  <a:tcPr/>
                </a:tc>
                <a:tc>
                  <a:txBody>
                    <a:bodyPr/>
                    <a:lstStyle/>
                    <a:p>
                      <a:pPr algn="ctr"/>
                      <a:r>
                        <a:rPr lang="en-BD" dirty="0">
                          <a:latin typeface="Abadi" panose="020B0604020104020204" pitchFamily="34" charset="0"/>
                        </a:rPr>
                        <a:t>678</a:t>
                      </a:r>
                    </a:p>
                  </a:txBody>
                  <a:tcPr/>
                </a:tc>
                <a:extLst>
                  <a:ext uri="{0D108BD9-81ED-4DB2-BD59-A6C34878D82A}">
                    <a16:rowId xmlns:a16="http://schemas.microsoft.com/office/drawing/2014/main" val="4163702047"/>
                  </a:ext>
                </a:extLst>
              </a:tr>
              <a:tr h="416773">
                <a:tc>
                  <a:txBody>
                    <a:bodyPr/>
                    <a:lstStyle/>
                    <a:p>
                      <a:pPr algn="ctr"/>
                      <a:r>
                        <a:rPr lang="en-BD" dirty="0">
                          <a:latin typeface="Abadi" panose="020B0604020104020204" pitchFamily="34" charset="0"/>
                        </a:rPr>
                        <a:t>SCC</a:t>
                      </a:r>
                    </a:p>
                  </a:txBody>
                  <a:tcPr/>
                </a:tc>
                <a:tc>
                  <a:txBody>
                    <a:bodyPr/>
                    <a:lstStyle/>
                    <a:p>
                      <a:pPr algn="ctr"/>
                      <a:r>
                        <a:rPr lang="en-BD" dirty="0">
                          <a:latin typeface="Abadi" panose="020B0604020104020204" pitchFamily="34" charset="0"/>
                        </a:rPr>
                        <a:t>376</a:t>
                      </a:r>
                    </a:p>
                  </a:txBody>
                  <a:tcPr/>
                </a:tc>
                <a:tc>
                  <a:txBody>
                    <a:bodyPr/>
                    <a:lstStyle/>
                    <a:p>
                      <a:pPr algn="ctr"/>
                      <a:r>
                        <a:rPr lang="en-BD" dirty="0">
                          <a:latin typeface="Abadi" panose="020B0604020104020204" pitchFamily="34" charset="0"/>
                        </a:rPr>
                        <a:t>94</a:t>
                      </a:r>
                    </a:p>
                  </a:txBody>
                  <a:tcPr/>
                </a:tc>
                <a:extLst>
                  <a:ext uri="{0D108BD9-81ED-4DB2-BD59-A6C34878D82A}">
                    <a16:rowId xmlns:a16="http://schemas.microsoft.com/office/drawing/2014/main" val="2606515202"/>
                  </a:ext>
                </a:extLst>
              </a:tr>
              <a:tr h="416773">
                <a:tc>
                  <a:txBody>
                    <a:bodyPr/>
                    <a:lstStyle/>
                    <a:p>
                      <a:pPr algn="ctr"/>
                      <a:r>
                        <a:rPr lang="en-BD" dirty="0">
                          <a:latin typeface="Abadi" panose="020B0604020104020204" pitchFamily="34" charset="0"/>
                        </a:rPr>
                        <a:t>Total</a:t>
                      </a:r>
                    </a:p>
                  </a:txBody>
                  <a:tcPr/>
                </a:tc>
                <a:tc>
                  <a:txBody>
                    <a:bodyPr/>
                    <a:lstStyle/>
                    <a:p>
                      <a:pPr algn="ctr"/>
                      <a:r>
                        <a:rPr lang="en-BD" dirty="0">
                          <a:latin typeface="Abadi" panose="020B0604020104020204" pitchFamily="34" charset="0"/>
                        </a:rPr>
                        <a:t>5082</a:t>
                      </a:r>
                    </a:p>
                  </a:txBody>
                  <a:tcPr/>
                </a:tc>
                <a:tc>
                  <a:txBody>
                    <a:bodyPr/>
                    <a:lstStyle/>
                    <a:p>
                      <a:pPr algn="ctr"/>
                      <a:r>
                        <a:rPr lang="en-BD" dirty="0">
                          <a:latin typeface="Abadi" panose="020B0604020104020204" pitchFamily="34" charset="0"/>
                        </a:rPr>
                        <a:t>1270</a:t>
                      </a:r>
                    </a:p>
                  </a:txBody>
                  <a:tcPr/>
                </a:tc>
                <a:extLst>
                  <a:ext uri="{0D108BD9-81ED-4DB2-BD59-A6C34878D82A}">
                    <a16:rowId xmlns:a16="http://schemas.microsoft.com/office/drawing/2014/main" val="3218551504"/>
                  </a:ext>
                </a:extLst>
              </a:tr>
            </a:tbl>
          </a:graphicData>
        </a:graphic>
      </p:graphicFrame>
      <p:sp>
        <p:nvSpPr>
          <p:cNvPr id="7" name="TextBox 6">
            <a:extLst>
              <a:ext uri="{FF2B5EF4-FFF2-40B4-BE49-F238E27FC236}">
                <a16:creationId xmlns:a16="http://schemas.microsoft.com/office/drawing/2014/main" id="{73970D5E-471A-0E4B-1763-C26AAEFD2843}"/>
              </a:ext>
            </a:extLst>
          </p:cNvPr>
          <p:cNvSpPr txBox="1"/>
          <p:nvPr/>
        </p:nvSpPr>
        <p:spPr>
          <a:xfrm>
            <a:off x="1750811" y="5729450"/>
            <a:ext cx="2495106" cy="400110"/>
          </a:xfrm>
          <a:prstGeom prst="rect">
            <a:avLst/>
          </a:prstGeom>
          <a:noFill/>
        </p:spPr>
        <p:txBody>
          <a:bodyPr wrap="square" rtlCol="0">
            <a:spAutoFit/>
          </a:bodyPr>
          <a:lstStyle/>
          <a:p>
            <a:r>
              <a:rPr lang="en-BD" sz="2000" dirty="0">
                <a:latin typeface="Abadi" panose="020B0604020104020204" pitchFamily="34" charset="0"/>
              </a:rPr>
              <a:t>Imbalanced Dataset</a:t>
            </a:r>
          </a:p>
        </p:txBody>
      </p:sp>
      <p:pic>
        <p:nvPicPr>
          <p:cNvPr id="9" name="Graphic 8" descr="Warning with solid fill">
            <a:extLst>
              <a:ext uri="{FF2B5EF4-FFF2-40B4-BE49-F238E27FC236}">
                <a16:creationId xmlns:a16="http://schemas.microsoft.com/office/drawing/2014/main" id="{08EA932F-1012-2271-211D-C7E773DFC2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74340" y="4849740"/>
            <a:ext cx="914400" cy="914400"/>
          </a:xfrm>
          <a:prstGeom prst="rect">
            <a:avLst/>
          </a:prstGeom>
        </p:spPr>
      </p:pic>
    </p:spTree>
    <p:extLst>
      <p:ext uri="{BB962C8B-B14F-4D97-AF65-F5344CB8AC3E}">
        <p14:creationId xmlns:p14="http://schemas.microsoft.com/office/powerpoint/2010/main" val="1734066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5ED85648-0A06-4671-F171-41D2D61D7470}"/>
            </a:ext>
          </a:extLst>
        </p:cNvPr>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214BE513-4C44-284C-0CCE-6CA74123EC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63E297E1-0D21-04A0-BEDA-AFBBC86D7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2B22C141-EE46-F576-F669-FC6F602AC2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322077" y="14094"/>
            <a:ext cx="5869923" cy="3016926"/>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92E105C-AE05-414F-8E66-F9CD9D5DFE1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761368" y="4892142"/>
            <a:ext cx="9430632" cy="195176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36081DDF-B33C-4837-7BD5-B8721D1518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0003899" y="2"/>
            <a:ext cx="1368573" cy="68439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26" name="Picture 25" descr="A black background with yellow and green letters&#10;&#10;Description automatically generated">
            <a:extLst>
              <a:ext uri="{FF2B5EF4-FFF2-40B4-BE49-F238E27FC236}">
                <a16:creationId xmlns:a16="http://schemas.microsoft.com/office/drawing/2014/main" id="{AB23EE0A-47EB-4B4D-F173-205BEA48A215}"/>
              </a:ext>
            </a:extLst>
          </p:cNvPr>
          <p:cNvPicPr>
            <a:picLocks noChangeAspect="1"/>
          </p:cNvPicPr>
          <p:nvPr/>
        </p:nvPicPr>
        <p:blipFill>
          <a:blip r:embed="rId2"/>
          <a:stretch>
            <a:fillRect/>
          </a:stretch>
        </p:blipFill>
        <p:spPr>
          <a:xfrm>
            <a:off x="10796057" y="0"/>
            <a:ext cx="1330115" cy="478841"/>
          </a:xfrm>
          <a:prstGeom prst="rect">
            <a:avLst/>
          </a:prstGeom>
        </p:spPr>
      </p:pic>
      <p:sp>
        <p:nvSpPr>
          <p:cNvPr id="12" name="TextBox 11">
            <a:extLst>
              <a:ext uri="{FF2B5EF4-FFF2-40B4-BE49-F238E27FC236}">
                <a16:creationId xmlns:a16="http://schemas.microsoft.com/office/drawing/2014/main" id="{39FC54AB-AE03-4BBE-CDCC-DD0B9042E72D}"/>
              </a:ext>
            </a:extLst>
          </p:cNvPr>
          <p:cNvSpPr txBox="1"/>
          <p:nvPr/>
        </p:nvSpPr>
        <p:spPr>
          <a:xfrm>
            <a:off x="0" y="0"/>
            <a:ext cx="6322077" cy="816429"/>
          </a:xfrm>
          <a:prstGeom prst="rect">
            <a:avLst/>
          </a:prstGeom>
          <a:solidFill>
            <a:schemeClr val="accent2">
              <a:lumMod val="60000"/>
              <a:lumOff val="40000"/>
            </a:schemeClr>
          </a:solidFill>
        </p:spPr>
        <p:txBody>
          <a:bodyPr wrap="square" rtlCol="0">
            <a:spAutoFit/>
          </a:bodyPr>
          <a:lstStyle/>
          <a:p>
            <a:endParaRPr lang="en-BD" dirty="0"/>
          </a:p>
        </p:txBody>
      </p:sp>
      <p:sp>
        <p:nvSpPr>
          <p:cNvPr id="18" name="TextBox 17">
            <a:extLst>
              <a:ext uri="{FF2B5EF4-FFF2-40B4-BE49-F238E27FC236}">
                <a16:creationId xmlns:a16="http://schemas.microsoft.com/office/drawing/2014/main" id="{8E26F8AB-9B5F-71AC-F091-1D8F8F721A54}"/>
              </a:ext>
            </a:extLst>
          </p:cNvPr>
          <p:cNvSpPr txBox="1"/>
          <p:nvPr/>
        </p:nvSpPr>
        <p:spPr>
          <a:xfrm>
            <a:off x="322900" y="54973"/>
            <a:ext cx="5524103" cy="646331"/>
          </a:xfrm>
          <a:prstGeom prst="rect">
            <a:avLst/>
          </a:prstGeom>
          <a:noFill/>
        </p:spPr>
        <p:txBody>
          <a:bodyPr wrap="square" rtlCol="0">
            <a:spAutoFit/>
          </a:bodyPr>
          <a:lstStyle/>
          <a:p>
            <a:r>
              <a:rPr lang="en-BD" sz="3600" dirty="0">
                <a:latin typeface="Abadi" panose="020F0502020204030204" pitchFamily="34" charset="0"/>
              </a:rPr>
              <a:t>Flowchart </a:t>
            </a:r>
          </a:p>
        </p:txBody>
      </p:sp>
      <p:sp>
        <p:nvSpPr>
          <p:cNvPr id="23" name="Oval 22">
            <a:extLst>
              <a:ext uri="{FF2B5EF4-FFF2-40B4-BE49-F238E27FC236}">
                <a16:creationId xmlns:a16="http://schemas.microsoft.com/office/drawing/2014/main" id="{A8E7F4A8-8F22-2E1A-BF11-8C6D340BA568}"/>
              </a:ext>
            </a:extLst>
          </p:cNvPr>
          <p:cNvSpPr/>
          <p:nvPr/>
        </p:nvSpPr>
        <p:spPr>
          <a:xfrm>
            <a:off x="11548117" y="6252578"/>
            <a:ext cx="464960" cy="511629"/>
          </a:xfrm>
          <a:prstGeom prst="ellipse">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D"/>
          </a:p>
        </p:txBody>
      </p:sp>
      <p:sp>
        <p:nvSpPr>
          <p:cNvPr id="24" name="TextBox 23">
            <a:extLst>
              <a:ext uri="{FF2B5EF4-FFF2-40B4-BE49-F238E27FC236}">
                <a16:creationId xmlns:a16="http://schemas.microsoft.com/office/drawing/2014/main" id="{61D056E5-77F0-286F-FCB6-78C6CB085E66}"/>
              </a:ext>
            </a:extLst>
          </p:cNvPr>
          <p:cNvSpPr txBox="1"/>
          <p:nvPr/>
        </p:nvSpPr>
        <p:spPr>
          <a:xfrm>
            <a:off x="11647500" y="6301223"/>
            <a:ext cx="281442" cy="369332"/>
          </a:xfrm>
          <a:prstGeom prst="rect">
            <a:avLst/>
          </a:prstGeom>
          <a:noFill/>
        </p:spPr>
        <p:txBody>
          <a:bodyPr wrap="square" rtlCol="0">
            <a:spAutoFit/>
          </a:bodyPr>
          <a:lstStyle/>
          <a:p>
            <a:r>
              <a:rPr lang="en-BD" dirty="0"/>
              <a:t>3</a:t>
            </a:r>
          </a:p>
        </p:txBody>
      </p:sp>
      <p:sp>
        <p:nvSpPr>
          <p:cNvPr id="137" name="TextBox 136">
            <a:extLst>
              <a:ext uri="{FF2B5EF4-FFF2-40B4-BE49-F238E27FC236}">
                <a16:creationId xmlns:a16="http://schemas.microsoft.com/office/drawing/2014/main" id="{84DD457D-9432-C345-CDC3-8C6B9679C0D6}"/>
              </a:ext>
            </a:extLst>
          </p:cNvPr>
          <p:cNvSpPr txBox="1"/>
          <p:nvPr/>
        </p:nvSpPr>
        <p:spPr>
          <a:xfrm>
            <a:off x="5042875" y="5615810"/>
            <a:ext cx="2425747" cy="400110"/>
          </a:xfrm>
          <a:prstGeom prst="rect">
            <a:avLst/>
          </a:prstGeom>
          <a:noFill/>
        </p:spPr>
        <p:txBody>
          <a:bodyPr wrap="square" rtlCol="0">
            <a:spAutoFit/>
          </a:bodyPr>
          <a:lstStyle/>
          <a:p>
            <a:r>
              <a:rPr lang="en-BD" sz="2000" dirty="0">
                <a:solidFill>
                  <a:schemeClr val="accent5">
                    <a:lumMod val="50000"/>
                  </a:schemeClr>
                </a:solidFill>
                <a:latin typeface="Abadi" panose="020B0604020104020204" pitchFamily="34" charset="0"/>
              </a:rPr>
              <a:t>Figure 1:</a:t>
            </a:r>
            <a:r>
              <a:rPr lang="en-US" sz="2000" dirty="0">
                <a:solidFill>
                  <a:schemeClr val="accent5">
                    <a:lumMod val="50000"/>
                  </a:schemeClr>
                </a:solidFill>
                <a:latin typeface="Abadi" panose="020B0604020104020204" pitchFamily="34" charset="0"/>
              </a:rPr>
              <a:t> Flowchart</a:t>
            </a:r>
            <a:endParaRPr lang="en-BD" sz="2000" dirty="0">
              <a:solidFill>
                <a:schemeClr val="accent5">
                  <a:lumMod val="50000"/>
                </a:schemeClr>
              </a:solidFill>
              <a:latin typeface="Abadi" panose="020B0604020104020204" pitchFamily="34" charset="0"/>
            </a:endParaRPr>
          </a:p>
        </p:txBody>
      </p:sp>
      <p:sp>
        <p:nvSpPr>
          <p:cNvPr id="42" name="Oval 41">
            <a:extLst>
              <a:ext uri="{FF2B5EF4-FFF2-40B4-BE49-F238E27FC236}">
                <a16:creationId xmlns:a16="http://schemas.microsoft.com/office/drawing/2014/main" id="{4983E7FF-8B08-9264-16A6-026C3315489A}"/>
              </a:ext>
            </a:extLst>
          </p:cNvPr>
          <p:cNvSpPr/>
          <p:nvPr/>
        </p:nvSpPr>
        <p:spPr>
          <a:xfrm>
            <a:off x="10096703" y="2121145"/>
            <a:ext cx="1924347" cy="637801"/>
          </a:xfrm>
          <a:prstGeom prst="ellipse">
            <a:avLst/>
          </a:prstGeom>
          <a:solidFill>
            <a:schemeClr val="bg1"/>
          </a:solidFill>
          <a:ln w="25400"/>
          <a:scene3d>
            <a:camera prst="orthographicFront">
              <a:rot lat="21599983" lon="0" rev="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D"/>
          </a:p>
        </p:txBody>
      </p:sp>
      <p:sp>
        <p:nvSpPr>
          <p:cNvPr id="44" name="TextBox 43">
            <a:extLst>
              <a:ext uri="{FF2B5EF4-FFF2-40B4-BE49-F238E27FC236}">
                <a16:creationId xmlns:a16="http://schemas.microsoft.com/office/drawing/2014/main" id="{95499027-F753-E4C7-3D2E-A5C0D2D40C7B}"/>
              </a:ext>
            </a:extLst>
          </p:cNvPr>
          <p:cNvSpPr txBox="1"/>
          <p:nvPr/>
        </p:nvSpPr>
        <p:spPr>
          <a:xfrm>
            <a:off x="10166639" y="2229190"/>
            <a:ext cx="1959533" cy="400110"/>
          </a:xfrm>
          <a:prstGeom prst="rect">
            <a:avLst/>
          </a:prstGeom>
          <a:noFill/>
          <a:scene3d>
            <a:camera prst="orthographicFront">
              <a:rot lat="21599983" lon="0" rev="0"/>
            </a:camera>
            <a:lightRig rig="threePt" dir="t"/>
          </a:scene3d>
        </p:spPr>
        <p:txBody>
          <a:bodyPr wrap="square" rtlCol="0">
            <a:spAutoFit/>
          </a:bodyPr>
          <a:lstStyle/>
          <a:p>
            <a:r>
              <a:rPr lang="en-US" sz="2000" dirty="0">
                <a:latin typeface="Abadi" panose="020B0604020104020204" pitchFamily="34" charset="0"/>
              </a:rPr>
              <a:t>Final Prediction</a:t>
            </a:r>
            <a:endParaRPr lang="en-BD" sz="2000" dirty="0">
              <a:latin typeface="Abadi" panose="020B0604020104020204" pitchFamily="34" charset="0"/>
            </a:endParaRPr>
          </a:p>
        </p:txBody>
      </p:sp>
      <p:sp>
        <p:nvSpPr>
          <p:cNvPr id="94" name="Rounded Rectangle 93">
            <a:extLst>
              <a:ext uri="{FF2B5EF4-FFF2-40B4-BE49-F238E27FC236}">
                <a16:creationId xmlns:a16="http://schemas.microsoft.com/office/drawing/2014/main" id="{9F24E2D9-DE95-3282-4FD6-6C65CBF22360}"/>
              </a:ext>
            </a:extLst>
          </p:cNvPr>
          <p:cNvSpPr/>
          <p:nvPr/>
        </p:nvSpPr>
        <p:spPr>
          <a:xfrm>
            <a:off x="282347" y="2161461"/>
            <a:ext cx="1815332" cy="478971"/>
          </a:xfrm>
          <a:prstGeom prst="roundRect">
            <a:avLst/>
          </a:prstGeom>
          <a:solidFill>
            <a:schemeClr val="bg1"/>
          </a:solidFill>
          <a:ln w="25400">
            <a:solidFill>
              <a:schemeClr val="accent1">
                <a:shade val="15000"/>
              </a:schemeClr>
            </a:solidFill>
          </a:ln>
          <a:scene3d>
            <a:camera prst="orthographicFront">
              <a:rot lat="21599983" lon="0" rev="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D" dirty="0"/>
          </a:p>
        </p:txBody>
      </p:sp>
      <p:sp>
        <p:nvSpPr>
          <p:cNvPr id="95" name="TextBox 94">
            <a:extLst>
              <a:ext uri="{FF2B5EF4-FFF2-40B4-BE49-F238E27FC236}">
                <a16:creationId xmlns:a16="http://schemas.microsoft.com/office/drawing/2014/main" id="{7D64CCE2-5509-98E5-0557-C5C90ABCC36D}"/>
              </a:ext>
            </a:extLst>
          </p:cNvPr>
          <p:cNvSpPr txBox="1"/>
          <p:nvPr/>
        </p:nvSpPr>
        <p:spPr>
          <a:xfrm>
            <a:off x="505502" y="2216280"/>
            <a:ext cx="1495153" cy="369332"/>
          </a:xfrm>
          <a:prstGeom prst="rect">
            <a:avLst/>
          </a:prstGeom>
          <a:noFill/>
          <a:scene3d>
            <a:camera prst="orthographicFront">
              <a:rot lat="21599983" lon="0" rev="0"/>
            </a:camera>
            <a:lightRig rig="threePt" dir="t"/>
          </a:scene3d>
        </p:spPr>
        <p:txBody>
          <a:bodyPr wrap="square" rtlCol="0">
            <a:spAutoFit/>
          </a:bodyPr>
          <a:lstStyle/>
          <a:p>
            <a:r>
              <a:rPr lang="en-US" dirty="0">
                <a:latin typeface="Abadi" panose="020B0604020104020204" pitchFamily="34" charset="0"/>
              </a:rPr>
              <a:t>Training Set</a:t>
            </a:r>
            <a:endParaRPr lang="en-BD" dirty="0">
              <a:latin typeface="Abadi" panose="020B0604020104020204" pitchFamily="34" charset="0"/>
            </a:endParaRPr>
          </a:p>
        </p:txBody>
      </p:sp>
      <p:sp>
        <p:nvSpPr>
          <p:cNvPr id="96" name="Rounded Rectangle 95">
            <a:extLst>
              <a:ext uri="{FF2B5EF4-FFF2-40B4-BE49-F238E27FC236}">
                <a16:creationId xmlns:a16="http://schemas.microsoft.com/office/drawing/2014/main" id="{C438FDC2-BFE0-9B17-8E68-655783976BA2}"/>
              </a:ext>
            </a:extLst>
          </p:cNvPr>
          <p:cNvSpPr/>
          <p:nvPr/>
        </p:nvSpPr>
        <p:spPr>
          <a:xfrm>
            <a:off x="2636126" y="1666280"/>
            <a:ext cx="2172792" cy="3399986"/>
          </a:xfrm>
          <a:prstGeom prst="roundRect">
            <a:avLst/>
          </a:prstGeom>
          <a:solidFill>
            <a:schemeClr val="bg1"/>
          </a:solidFill>
          <a:ln w="25400">
            <a:solidFill>
              <a:schemeClr val="accent1">
                <a:shade val="15000"/>
              </a:schemeClr>
            </a:solidFill>
          </a:ln>
          <a:scene3d>
            <a:camera prst="orthographicFront">
              <a:rot lat="21599983" lon="0" rev="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D" dirty="0"/>
          </a:p>
        </p:txBody>
      </p:sp>
      <p:sp>
        <p:nvSpPr>
          <p:cNvPr id="97" name="TextBox 96">
            <a:extLst>
              <a:ext uri="{FF2B5EF4-FFF2-40B4-BE49-F238E27FC236}">
                <a16:creationId xmlns:a16="http://schemas.microsoft.com/office/drawing/2014/main" id="{AF91E01A-CE59-C485-092B-E1A6C40B1FFC}"/>
              </a:ext>
            </a:extLst>
          </p:cNvPr>
          <p:cNvSpPr txBox="1"/>
          <p:nvPr/>
        </p:nvSpPr>
        <p:spPr>
          <a:xfrm>
            <a:off x="2626541" y="3171147"/>
            <a:ext cx="2306805" cy="369332"/>
          </a:xfrm>
          <a:prstGeom prst="rect">
            <a:avLst/>
          </a:prstGeom>
          <a:noFill/>
          <a:scene3d>
            <a:camera prst="orthographicFront">
              <a:rot lat="21599983" lon="0" rev="0"/>
            </a:camera>
            <a:lightRig rig="threePt" dir="t"/>
          </a:scene3d>
        </p:spPr>
        <p:txBody>
          <a:bodyPr wrap="square" rtlCol="0">
            <a:spAutoFit/>
          </a:bodyPr>
          <a:lstStyle/>
          <a:p>
            <a:r>
              <a:rPr lang="en-BD" dirty="0">
                <a:latin typeface="Abadi" panose="020B0604020104020204" pitchFamily="34" charset="0"/>
              </a:rPr>
              <a:t>Image Preprocessing</a:t>
            </a:r>
          </a:p>
        </p:txBody>
      </p:sp>
      <p:sp>
        <p:nvSpPr>
          <p:cNvPr id="98" name="Rounded Rectangle 97">
            <a:extLst>
              <a:ext uri="{FF2B5EF4-FFF2-40B4-BE49-F238E27FC236}">
                <a16:creationId xmlns:a16="http://schemas.microsoft.com/office/drawing/2014/main" id="{0E1DFF39-77D2-F5D1-E57D-2DCED42D9384}"/>
              </a:ext>
            </a:extLst>
          </p:cNvPr>
          <p:cNvSpPr/>
          <p:nvPr/>
        </p:nvSpPr>
        <p:spPr>
          <a:xfrm>
            <a:off x="5359100" y="2172182"/>
            <a:ext cx="2140801" cy="478971"/>
          </a:xfrm>
          <a:prstGeom prst="roundRect">
            <a:avLst/>
          </a:prstGeom>
          <a:solidFill>
            <a:schemeClr val="bg1"/>
          </a:solidFill>
          <a:ln w="25400">
            <a:solidFill>
              <a:schemeClr val="accent1">
                <a:shade val="15000"/>
              </a:schemeClr>
            </a:solidFill>
          </a:ln>
          <a:scene3d>
            <a:camera prst="orthographicFront">
              <a:rot lat="21599983" lon="0" rev="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D" dirty="0"/>
          </a:p>
        </p:txBody>
      </p:sp>
      <p:sp>
        <p:nvSpPr>
          <p:cNvPr id="99" name="TextBox 98">
            <a:extLst>
              <a:ext uri="{FF2B5EF4-FFF2-40B4-BE49-F238E27FC236}">
                <a16:creationId xmlns:a16="http://schemas.microsoft.com/office/drawing/2014/main" id="{56F279CC-334E-C75D-9A70-EE80FF872FE5}"/>
              </a:ext>
            </a:extLst>
          </p:cNvPr>
          <p:cNvSpPr txBox="1"/>
          <p:nvPr/>
        </p:nvSpPr>
        <p:spPr>
          <a:xfrm>
            <a:off x="5362605" y="2206005"/>
            <a:ext cx="2140801" cy="369332"/>
          </a:xfrm>
          <a:prstGeom prst="rect">
            <a:avLst/>
          </a:prstGeom>
          <a:noFill/>
          <a:scene3d>
            <a:camera prst="orthographicFront">
              <a:rot lat="21599983" lon="0" rev="0"/>
            </a:camera>
            <a:lightRig rig="threePt" dir="t"/>
          </a:scene3d>
        </p:spPr>
        <p:txBody>
          <a:bodyPr wrap="square" rtlCol="0">
            <a:spAutoFit/>
          </a:bodyPr>
          <a:lstStyle/>
          <a:p>
            <a:r>
              <a:rPr lang="en-US" dirty="0">
                <a:latin typeface="Abadi" panose="020B0604020104020204" pitchFamily="34" charset="0"/>
              </a:rPr>
              <a:t>Data Augmentation</a:t>
            </a:r>
            <a:endParaRPr lang="en-BD" dirty="0">
              <a:latin typeface="Abadi" panose="020B0604020104020204" pitchFamily="34" charset="0"/>
            </a:endParaRPr>
          </a:p>
        </p:txBody>
      </p:sp>
      <p:sp>
        <p:nvSpPr>
          <p:cNvPr id="100" name="Rounded Rectangle 99">
            <a:extLst>
              <a:ext uri="{FF2B5EF4-FFF2-40B4-BE49-F238E27FC236}">
                <a16:creationId xmlns:a16="http://schemas.microsoft.com/office/drawing/2014/main" id="{271262C7-8291-1006-AA6F-707C52E316F0}"/>
              </a:ext>
            </a:extLst>
          </p:cNvPr>
          <p:cNvSpPr/>
          <p:nvPr/>
        </p:nvSpPr>
        <p:spPr>
          <a:xfrm>
            <a:off x="8060715" y="1918930"/>
            <a:ext cx="1697746" cy="957182"/>
          </a:xfrm>
          <a:prstGeom prst="roundRect">
            <a:avLst/>
          </a:prstGeom>
          <a:solidFill>
            <a:schemeClr val="bg1"/>
          </a:solidFill>
          <a:ln w="25400">
            <a:solidFill>
              <a:schemeClr val="accent1">
                <a:shade val="15000"/>
              </a:schemeClr>
            </a:solidFill>
          </a:ln>
          <a:scene3d>
            <a:camera prst="orthographicFront">
              <a:rot lat="21599983" lon="0" rev="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D" dirty="0"/>
          </a:p>
        </p:txBody>
      </p:sp>
      <p:sp>
        <p:nvSpPr>
          <p:cNvPr id="101" name="TextBox 100">
            <a:extLst>
              <a:ext uri="{FF2B5EF4-FFF2-40B4-BE49-F238E27FC236}">
                <a16:creationId xmlns:a16="http://schemas.microsoft.com/office/drawing/2014/main" id="{D0E33B38-B897-3AFE-32C0-508241D5EA46}"/>
              </a:ext>
            </a:extLst>
          </p:cNvPr>
          <p:cNvSpPr txBox="1"/>
          <p:nvPr/>
        </p:nvSpPr>
        <p:spPr>
          <a:xfrm>
            <a:off x="8142617" y="2088501"/>
            <a:ext cx="1713024" cy="646331"/>
          </a:xfrm>
          <a:prstGeom prst="rect">
            <a:avLst/>
          </a:prstGeom>
          <a:noFill/>
          <a:scene3d>
            <a:camera prst="orthographicFront">
              <a:rot lat="21599983" lon="0" rev="0"/>
            </a:camera>
            <a:lightRig rig="threePt" dir="t"/>
          </a:scene3d>
        </p:spPr>
        <p:txBody>
          <a:bodyPr wrap="square" rtlCol="0">
            <a:spAutoFit/>
          </a:bodyPr>
          <a:lstStyle/>
          <a:p>
            <a:r>
              <a:rPr lang="en-US" dirty="0">
                <a:latin typeface="Abadi" panose="020B0604020104020204" pitchFamily="34" charset="0"/>
              </a:rPr>
              <a:t>Model Training and Validation</a:t>
            </a:r>
            <a:endParaRPr lang="en-BD" dirty="0">
              <a:latin typeface="Abadi" panose="020B0604020104020204" pitchFamily="34" charset="0"/>
            </a:endParaRPr>
          </a:p>
        </p:txBody>
      </p:sp>
      <p:cxnSp>
        <p:nvCxnSpPr>
          <p:cNvPr id="104" name="Straight Arrow Connector 103">
            <a:extLst>
              <a:ext uri="{FF2B5EF4-FFF2-40B4-BE49-F238E27FC236}">
                <a16:creationId xmlns:a16="http://schemas.microsoft.com/office/drawing/2014/main" id="{48194D94-4D63-B441-AEFA-41D58308952A}"/>
              </a:ext>
            </a:extLst>
          </p:cNvPr>
          <p:cNvCxnSpPr>
            <a:cxnSpLocks/>
          </p:cNvCxnSpPr>
          <p:nvPr/>
        </p:nvCxnSpPr>
        <p:spPr>
          <a:xfrm>
            <a:off x="2101914" y="2403799"/>
            <a:ext cx="51277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7254A166-2530-791F-27EC-F1CD350EB896}"/>
              </a:ext>
            </a:extLst>
          </p:cNvPr>
          <p:cNvCxnSpPr>
            <a:cxnSpLocks/>
            <a:endCxn id="99" idx="1"/>
          </p:cNvCxnSpPr>
          <p:nvPr/>
        </p:nvCxnSpPr>
        <p:spPr>
          <a:xfrm>
            <a:off x="4818503" y="2390671"/>
            <a:ext cx="54410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F67065B3-43EC-90ED-528F-71D7DFE31E40}"/>
              </a:ext>
            </a:extLst>
          </p:cNvPr>
          <p:cNvCxnSpPr>
            <a:cxnSpLocks/>
          </p:cNvCxnSpPr>
          <p:nvPr/>
        </p:nvCxnSpPr>
        <p:spPr>
          <a:xfrm>
            <a:off x="7499901" y="2420070"/>
            <a:ext cx="56762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40B15FD6-FCE3-7254-9761-F1ACB59EBEE5}"/>
              </a:ext>
            </a:extLst>
          </p:cNvPr>
          <p:cNvCxnSpPr/>
          <p:nvPr/>
        </p:nvCxnSpPr>
        <p:spPr>
          <a:xfrm>
            <a:off x="9758461" y="2453045"/>
            <a:ext cx="34380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93">
            <a:extLst>
              <a:ext uri="{FF2B5EF4-FFF2-40B4-BE49-F238E27FC236}">
                <a16:creationId xmlns:a16="http://schemas.microsoft.com/office/drawing/2014/main" id="{E0E2865B-986F-BF14-39F8-80024B6B5F98}"/>
              </a:ext>
            </a:extLst>
          </p:cNvPr>
          <p:cNvSpPr/>
          <p:nvPr/>
        </p:nvSpPr>
        <p:spPr>
          <a:xfrm>
            <a:off x="282347" y="3026498"/>
            <a:ext cx="1815332" cy="478971"/>
          </a:xfrm>
          <a:prstGeom prst="roundRect">
            <a:avLst/>
          </a:prstGeom>
          <a:solidFill>
            <a:schemeClr val="bg1"/>
          </a:solidFill>
          <a:ln w="25400">
            <a:solidFill>
              <a:schemeClr val="accent1">
                <a:shade val="15000"/>
              </a:schemeClr>
            </a:solidFill>
          </a:ln>
          <a:scene3d>
            <a:camera prst="orthographicFront">
              <a:rot lat="21599983" lon="0" rev="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D" dirty="0"/>
          </a:p>
        </p:txBody>
      </p:sp>
      <p:sp>
        <p:nvSpPr>
          <p:cNvPr id="31" name="TextBox 30">
            <a:extLst>
              <a:ext uri="{FF2B5EF4-FFF2-40B4-BE49-F238E27FC236}">
                <a16:creationId xmlns:a16="http://schemas.microsoft.com/office/drawing/2014/main" id="{B2213090-2699-E55E-6C3D-77EB71022636}"/>
              </a:ext>
            </a:extLst>
          </p:cNvPr>
          <p:cNvSpPr txBox="1"/>
          <p:nvPr/>
        </p:nvSpPr>
        <p:spPr>
          <a:xfrm>
            <a:off x="395032" y="3094482"/>
            <a:ext cx="1605622" cy="369332"/>
          </a:xfrm>
          <a:prstGeom prst="rect">
            <a:avLst/>
          </a:prstGeom>
          <a:noFill/>
          <a:scene3d>
            <a:camera prst="orthographicFront">
              <a:rot lat="21599983" lon="0" rev="0"/>
            </a:camera>
            <a:lightRig rig="threePt" dir="t"/>
          </a:scene3d>
        </p:spPr>
        <p:txBody>
          <a:bodyPr wrap="square" rtlCol="0">
            <a:spAutoFit/>
          </a:bodyPr>
          <a:lstStyle/>
          <a:p>
            <a:r>
              <a:rPr lang="en-US" dirty="0">
                <a:latin typeface="Abadi" panose="020B0604020104020204" pitchFamily="34" charset="0"/>
              </a:rPr>
              <a:t>Validation Set</a:t>
            </a:r>
            <a:endParaRPr lang="en-BD" dirty="0">
              <a:latin typeface="Abadi" panose="020B0604020104020204" pitchFamily="34" charset="0"/>
            </a:endParaRPr>
          </a:p>
        </p:txBody>
      </p:sp>
      <p:sp>
        <p:nvSpPr>
          <p:cNvPr id="38" name="Rounded Rectangle 93">
            <a:extLst>
              <a:ext uri="{FF2B5EF4-FFF2-40B4-BE49-F238E27FC236}">
                <a16:creationId xmlns:a16="http://schemas.microsoft.com/office/drawing/2014/main" id="{41290C98-08B5-1BB2-BD62-F2191CE4A095}"/>
              </a:ext>
            </a:extLst>
          </p:cNvPr>
          <p:cNvSpPr/>
          <p:nvPr/>
        </p:nvSpPr>
        <p:spPr>
          <a:xfrm>
            <a:off x="282347" y="3985464"/>
            <a:ext cx="1815332" cy="478971"/>
          </a:xfrm>
          <a:prstGeom prst="roundRect">
            <a:avLst/>
          </a:prstGeom>
          <a:solidFill>
            <a:schemeClr val="bg1"/>
          </a:solidFill>
          <a:ln w="25400">
            <a:solidFill>
              <a:schemeClr val="accent1">
                <a:shade val="15000"/>
              </a:schemeClr>
            </a:solidFill>
          </a:ln>
          <a:scene3d>
            <a:camera prst="orthographicFront">
              <a:rot lat="21599983" lon="0" rev="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D" dirty="0"/>
          </a:p>
        </p:txBody>
      </p:sp>
      <p:sp>
        <p:nvSpPr>
          <p:cNvPr id="41" name="TextBox 40">
            <a:extLst>
              <a:ext uri="{FF2B5EF4-FFF2-40B4-BE49-F238E27FC236}">
                <a16:creationId xmlns:a16="http://schemas.microsoft.com/office/drawing/2014/main" id="{47F6C007-AF9F-03C5-A3F7-546D98EC735C}"/>
              </a:ext>
            </a:extLst>
          </p:cNvPr>
          <p:cNvSpPr txBox="1"/>
          <p:nvPr/>
        </p:nvSpPr>
        <p:spPr>
          <a:xfrm>
            <a:off x="690348" y="4006906"/>
            <a:ext cx="1495153" cy="369332"/>
          </a:xfrm>
          <a:prstGeom prst="rect">
            <a:avLst/>
          </a:prstGeom>
          <a:noFill/>
          <a:scene3d>
            <a:camera prst="orthographicFront">
              <a:rot lat="21599983" lon="0" rev="0"/>
            </a:camera>
            <a:lightRig rig="threePt" dir="t"/>
          </a:scene3d>
        </p:spPr>
        <p:txBody>
          <a:bodyPr wrap="square" rtlCol="0">
            <a:spAutoFit/>
          </a:bodyPr>
          <a:lstStyle/>
          <a:p>
            <a:r>
              <a:rPr lang="en-US" dirty="0">
                <a:latin typeface="Abadi" panose="020B0604020104020204" pitchFamily="34" charset="0"/>
              </a:rPr>
              <a:t>Test Set</a:t>
            </a:r>
            <a:endParaRPr lang="en-BD" dirty="0">
              <a:latin typeface="Abadi" panose="020B0604020104020204" pitchFamily="34" charset="0"/>
            </a:endParaRPr>
          </a:p>
        </p:txBody>
      </p:sp>
      <p:cxnSp>
        <p:nvCxnSpPr>
          <p:cNvPr id="71" name="Straight Arrow Connector 70">
            <a:extLst>
              <a:ext uri="{FF2B5EF4-FFF2-40B4-BE49-F238E27FC236}">
                <a16:creationId xmlns:a16="http://schemas.microsoft.com/office/drawing/2014/main" id="{A1897E99-0169-692E-297D-60BE2E87A1F2}"/>
              </a:ext>
            </a:extLst>
          </p:cNvPr>
          <p:cNvCxnSpPr>
            <a:cxnSpLocks/>
          </p:cNvCxnSpPr>
          <p:nvPr/>
        </p:nvCxnSpPr>
        <p:spPr>
          <a:xfrm>
            <a:off x="2097679" y="3265983"/>
            <a:ext cx="51277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0F0F14CC-3137-0FD8-36D7-C06FA983B78E}"/>
              </a:ext>
            </a:extLst>
          </p:cNvPr>
          <p:cNvCxnSpPr>
            <a:cxnSpLocks/>
          </p:cNvCxnSpPr>
          <p:nvPr/>
        </p:nvCxnSpPr>
        <p:spPr>
          <a:xfrm>
            <a:off x="2097679" y="4224948"/>
            <a:ext cx="51277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BBED9444-5815-4A1F-E11D-6CCF35DAFCF4}"/>
              </a:ext>
            </a:extLst>
          </p:cNvPr>
          <p:cNvCxnSpPr>
            <a:cxnSpLocks/>
          </p:cNvCxnSpPr>
          <p:nvPr/>
        </p:nvCxnSpPr>
        <p:spPr>
          <a:xfrm flipV="1">
            <a:off x="11058876" y="2766891"/>
            <a:ext cx="0" cy="149725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C467EB7B-5EAE-7772-AFAC-46B146E0BE83}"/>
              </a:ext>
            </a:extLst>
          </p:cNvPr>
          <p:cNvCxnSpPr>
            <a:cxnSpLocks/>
          </p:cNvCxnSpPr>
          <p:nvPr/>
        </p:nvCxnSpPr>
        <p:spPr>
          <a:xfrm>
            <a:off x="4808918" y="4264146"/>
            <a:ext cx="627139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9BD7FD6B-2366-EAAF-7D23-F711D076D00D}"/>
              </a:ext>
            </a:extLst>
          </p:cNvPr>
          <p:cNvCxnSpPr>
            <a:cxnSpLocks/>
          </p:cNvCxnSpPr>
          <p:nvPr/>
        </p:nvCxnSpPr>
        <p:spPr>
          <a:xfrm flipV="1">
            <a:off x="4808918" y="3282032"/>
            <a:ext cx="2996232" cy="1316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1B986A2-3B1E-7ECA-6753-D9D2099FE074}"/>
              </a:ext>
            </a:extLst>
          </p:cNvPr>
          <p:cNvCxnSpPr>
            <a:cxnSpLocks/>
          </p:cNvCxnSpPr>
          <p:nvPr/>
        </p:nvCxnSpPr>
        <p:spPr>
          <a:xfrm flipV="1">
            <a:off x="7820193" y="2420070"/>
            <a:ext cx="0" cy="88105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8490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a:extLst>
            <a:ext uri="{FF2B5EF4-FFF2-40B4-BE49-F238E27FC236}">
              <a16:creationId xmlns:a16="http://schemas.microsoft.com/office/drawing/2014/main" id="{039A65FF-1BC6-60EB-EF1C-AC26592C7BDF}"/>
            </a:ext>
          </a:extLst>
        </p:cNvPr>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EC52FB23-DBFB-F572-9A2D-A2B43B8B7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649FF975-63D1-9F0D-E129-E7ADF701C7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72435968-B654-41EE-F3D4-1C168563769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322077" y="14094"/>
            <a:ext cx="5869923" cy="3016926"/>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6A22C88-E4AF-8D90-CB9B-6014EF4118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761368" y="4892142"/>
            <a:ext cx="9430632" cy="195176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87AE31C-DBEB-A4A3-AB0E-39B1EF91DD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0003899" y="2"/>
            <a:ext cx="1368573" cy="68439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26" name="Picture 25" descr="A black background with yellow and green letters&#10;&#10;Description automatically generated">
            <a:extLst>
              <a:ext uri="{FF2B5EF4-FFF2-40B4-BE49-F238E27FC236}">
                <a16:creationId xmlns:a16="http://schemas.microsoft.com/office/drawing/2014/main" id="{84139390-F77C-B0EE-CF72-91F112B4C113}"/>
              </a:ext>
            </a:extLst>
          </p:cNvPr>
          <p:cNvPicPr>
            <a:picLocks noChangeAspect="1"/>
          </p:cNvPicPr>
          <p:nvPr/>
        </p:nvPicPr>
        <p:blipFill>
          <a:blip r:embed="rId2"/>
          <a:stretch>
            <a:fillRect/>
          </a:stretch>
        </p:blipFill>
        <p:spPr>
          <a:xfrm>
            <a:off x="10796057" y="0"/>
            <a:ext cx="1330115" cy="478841"/>
          </a:xfrm>
          <a:prstGeom prst="rect">
            <a:avLst/>
          </a:prstGeom>
        </p:spPr>
      </p:pic>
      <p:sp>
        <p:nvSpPr>
          <p:cNvPr id="12" name="TextBox 11">
            <a:extLst>
              <a:ext uri="{FF2B5EF4-FFF2-40B4-BE49-F238E27FC236}">
                <a16:creationId xmlns:a16="http://schemas.microsoft.com/office/drawing/2014/main" id="{5F8C4C66-7FF2-D3B0-EB25-15F1EA6FB902}"/>
              </a:ext>
            </a:extLst>
          </p:cNvPr>
          <p:cNvSpPr txBox="1"/>
          <p:nvPr/>
        </p:nvSpPr>
        <p:spPr>
          <a:xfrm>
            <a:off x="0" y="0"/>
            <a:ext cx="6322077" cy="816429"/>
          </a:xfrm>
          <a:prstGeom prst="rect">
            <a:avLst/>
          </a:prstGeom>
          <a:solidFill>
            <a:schemeClr val="accent2">
              <a:lumMod val="60000"/>
              <a:lumOff val="40000"/>
            </a:schemeClr>
          </a:solidFill>
        </p:spPr>
        <p:txBody>
          <a:bodyPr wrap="square" rtlCol="0">
            <a:spAutoFit/>
          </a:bodyPr>
          <a:lstStyle/>
          <a:p>
            <a:endParaRPr lang="en-BD" dirty="0"/>
          </a:p>
        </p:txBody>
      </p:sp>
      <p:sp>
        <p:nvSpPr>
          <p:cNvPr id="18" name="TextBox 17">
            <a:extLst>
              <a:ext uri="{FF2B5EF4-FFF2-40B4-BE49-F238E27FC236}">
                <a16:creationId xmlns:a16="http://schemas.microsoft.com/office/drawing/2014/main" id="{931345A7-D7EA-1CA8-5FBC-B81D2CDBA673}"/>
              </a:ext>
            </a:extLst>
          </p:cNvPr>
          <p:cNvSpPr txBox="1"/>
          <p:nvPr/>
        </p:nvSpPr>
        <p:spPr>
          <a:xfrm>
            <a:off x="272913" y="85048"/>
            <a:ext cx="5524103" cy="646331"/>
          </a:xfrm>
          <a:prstGeom prst="rect">
            <a:avLst/>
          </a:prstGeom>
          <a:noFill/>
        </p:spPr>
        <p:txBody>
          <a:bodyPr wrap="square" rtlCol="0">
            <a:spAutoFit/>
          </a:bodyPr>
          <a:lstStyle/>
          <a:p>
            <a:r>
              <a:rPr lang="en-BD" sz="3600" dirty="0">
                <a:latin typeface="Abadi" panose="020F0502020204030204" pitchFamily="34" charset="0"/>
              </a:rPr>
              <a:t>Image Preprocessing</a:t>
            </a:r>
          </a:p>
        </p:txBody>
      </p:sp>
      <p:sp>
        <p:nvSpPr>
          <p:cNvPr id="23" name="Oval 22">
            <a:extLst>
              <a:ext uri="{FF2B5EF4-FFF2-40B4-BE49-F238E27FC236}">
                <a16:creationId xmlns:a16="http://schemas.microsoft.com/office/drawing/2014/main" id="{8740FE01-8861-C553-72F1-FA9CC346BC91}"/>
              </a:ext>
            </a:extLst>
          </p:cNvPr>
          <p:cNvSpPr/>
          <p:nvPr/>
        </p:nvSpPr>
        <p:spPr>
          <a:xfrm>
            <a:off x="11549756" y="6191256"/>
            <a:ext cx="464960" cy="511629"/>
          </a:xfrm>
          <a:prstGeom prst="ellipse">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D"/>
          </a:p>
        </p:txBody>
      </p:sp>
      <p:sp>
        <p:nvSpPr>
          <p:cNvPr id="24" name="TextBox 23">
            <a:extLst>
              <a:ext uri="{FF2B5EF4-FFF2-40B4-BE49-F238E27FC236}">
                <a16:creationId xmlns:a16="http://schemas.microsoft.com/office/drawing/2014/main" id="{0440E98E-047E-E9EF-E8B2-C7FFF4801135}"/>
              </a:ext>
            </a:extLst>
          </p:cNvPr>
          <p:cNvSpPr txBox="1"/>
          <p:nvPr/>
        </p:nvSpPr>
        <p:spPr>
          <a:xfrm>
            <a:off x="11649139" y="6239901"/>
            <a:ext cx="281442" cy="369332"/>
          </a:xfrm>
          <a:prstGeom prst="rect">
            <a:avLst/>
          </a:prstGeom>
          <a:noFill/>
        </p:spPr>
        <p:txBody>
          <a:bodyPr wrap="square" rtlCol="0">
            <a:spAutoFit/>
          </a:bodyPr>
          <a:lstStyle/>
          <a:p>
            <a:r>
              <a:rPr lang="en-US" dirty="0"/>
              <a:t>4</a:t>
            </a:r>
            <a:endParaRPr lang="en-BD" dirty="0"/>
          </a:p>
        </p:txBody>
      </p:sp>
      <p:cxnSp>
        <p:nvCxnSpPr>
          <p:cNvPr id="4" name="Straight Arrow Connector 3">
            <a:extLst>
              <a:ext uri="{FF2B5EF4-FFF2-40B4-BE49-F238E27FC236}">
                <a16:creationId xmlns:a16="http://schemas.microsoft.com/office/drawing/2014/main" id="{516E2203-4AEB-9A3C-3421-F39647BDE6A4}"/>
              </a:ext>
            </a:extLst>
          </p:cNvPr>
          <p:cNvCxnSpPr>
            <a:cxnSpLocks/>
          </p:cNvCxnSpPr>
          <p:nvPr/>
        </p:nvCxnSpPr>
        <p:spPr>
          <a:xfrm flipV="1">
            <a:off x="7348700" y="2298613"/>
            <a:ext cx="2898242"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E495FB7-D5B1-E01A-F9DF-3A337F23DFAB}"/>
              </a:ext>
            </a:extLst>
          </p:cNvPr>
          <p:cNvSpPr txBox="1"/>
          <p:nvPr/>
        </p:nvSpPr>
        <p:spPr>
          <a:xfrm>
            <a:off x="8190062" y="1867877"/>
            <a:ext cx="1696376" cy="369332"/>
          </a:xfrm>
          <a:prstGeom prst="rect">
            <a:avLst/>
          </a:prstGeom>
          <a:noFill/>
        </p:spPr>
        <p:txBody>
          <a:bodyPr wrap="square" rtlCol="0">
            <a:spAutoFit/>
          </a:bodyPr>
          <a:lstStyle/>
          <a:p>
            <a:r>
              <a:rPr lang="en-BD" dirty="0">
                <a:latin typeface="Abadi" panose="020B0604020104020204" pitchFamily="34" charset="0"/>
              </a:rPr>
              <a:t>Hair Removal</a:t>
            </a:r>
          </a:p>
        </p:txBody>
      </p:sp>
      <p:sp>
        <p:nvSpPr>
          <p:cNvPr id="9" name="TextBox 8">
            <a:extLst>
              <a:ext uri="{FF2B5EF4-FFF2-40B4-BE49-F238E27FC236}">
                <a16:creationId xmlns:a16="http://schemas.microsoft.com/office/drawing/2014/main" id="{37361DB1-495E-E362-1301-47CCBA70064F}"/>
              </a:ext>
            </a:extLst>
          </p:cNvPr>
          <p:cNvSpPr txBox="1"/>
          <p:nvPr/>
        </p:nvSpPr>
        <p:spPr>
          <a:xfrm>
            <a:off x="476144" y="1738881"/>
            <a:ext cx="5192752" cy="1723549"/>
          </a:xfrm>
          <a:prstGeom prst="rect">
            <a:avLst/>
          </a:prstGeom>
          <a:noFill/>
        </p:spPr>
        <p:txBody>
          <a:bodyPr wrap="square" rtlCol="0">
            <a:spAutoFit/>
          </a:bodyPr>
          <a:lstStyle/>
          <a:p>
            <a:pPr marL="342900" indent="-342900">
              <a:buFont typeface="Wingdings" pitchFamily="2" charset="2"/>
              <a:buChar char="§"/>
            </a:pPr>
            <a:r>
              <a:rPr lang="en-BD" sz="2400" b="1" dirty="0">
                <a:latin typeface="Abadi" panose="020B0604020104020204" pitchFamily="34" charset="0"/>
              </a:rPr>
              <a:t>Hair Removal</a:t>
            </a:r>
            <a:endParaRPr lang="en-US" sz="2400" b="1" dirty="0">
              <a:latin typeface="Abadi" panose="020B0604020104020204" pitchFamily="34" charset="0"/>
            </a:endParaRPr>
          </a:p>
          <a:p>
            <a:pPr marL="800100" lvl="1" indent="-342900">
              <a:buFont typeface="Courier New" panose="02070309020205020404" pitchFamily="49" charset="0"/>
              <a:buChar char="o"/>
            </a:pPr>
            <a:r>
              <a:rPr lang="en-BD" sz="2000" dirty="0">
                <a:latin typeface="Abadi" panose="020B0604020104020204" pitchFamily="34" charset="0"/>
              </a:rPr>
              <a:t>Blackhat Filter using multiple oriented structural element + Threshold</a:t>
            </a:r>
          </a:p>
          <a:p>
            <a:r>
              <a:rPr lang="en-BD" sz="2400" dirty="0">
                <a:latin typeface="Abadi" panose="020B0604020104020204" pitchFamily="34" charset="0"/>
              </a:rPr>
              <a:t>        </a:t>
            </a:r>
          </a:p>
          <a:p>
            <a:r>
              <a:rPr lang="en-BD" dirty="0"/>
              <a:t>       </a:t>
            </a:r>
          </a:p>
        </p:txBody>
      </p:sp>
      <p:sp>
        <p:nvSpPr>
          <p:cNvPr id="11" name="TextBox 10">
            <a:extLst>
              <a:ext uri="{FF2B5EF4-FFF2-40B4-BE49-F238E27FC236}">
                <a16:creationId xmlns:a16="http://schemas.microsoft.com/office/drawing/2014/main" id="{D51B684D-1FA3-BB23-DA53-1DCE4524572A}"/>
              </a:ext>
            </a:extLst>
          </p:cNvPr>
          <p:cNvSpPr txBox="1"/>
          <p:nvPr/>
        </p:nvSpPr>
        <p:spPr>
          <a:xfrm>
            <a:off x="447751" y="4061145"/>
            <a:ext cx="5550385" cy="1661993"/>
          </a:xfrm>
          <a:prstGeom prst="rect">
            <a:avLst/>
          </a:prstGeom>
          <a:noFill/>
        </p:spPr>
        <p:txBody>
          <a:bodyPr wrap="square" rtlCol="0">
            <a:spAutoFit/>
          </a:bodyPr>
          <a:lstStyle/>
          <a:p>
            <a:pPr marL="342900" indent="-342900">
              <a:buFont typeface="Wingdings" pitchFamily="2" charset="2"/>
              <a:buChar char="§"/>
            </a:pPr>
            <a:r>
              <a:rPr lang="en-BD" sz="2400" b="1" dirty="0">
                <a:latin typeface="Abadi" panose="020B0604020104020204" pitchFamily="34" charset="0"/>
              </a:rPr>
              <a:t>Color Normalization</a:t>
            </a:r>
            <a:endParaRPr lang="en-US" sz="2400" b="1" dirty="0">
              <a:latin typeface="Abadi" panose="020B0604020104020204" pitchFamily="34" charset="0"/>
            </a:endParaRPr>
          </a:p>
          <a:p>
            <a:pPr marL="800100" lvl="1" indent="-342900">
              <a:buFont typeface="Courier New" panose="02070309020205020404" pitchFamily="49" charset="0"/>
              <a:buChar char="o"/>
            </a:pPr>
            <a:r>
              <a:rPr lang="en-GB" sz="2000" dirty="0">
                <a:latin typeface="Abadi" panose="020B0604020104020204" pitchFamily="34" charset="0"/>
              </a:rPr>
              <a:t>Achieve consistent </a:t>
            </a:r>
            <a:r>
              <a:rPr lang="en-GB" sz="2000" dirty="0" err="1">
                <a:latin typeface="Abadi" panose="020B0604020104020204" pitchFamily="34" charset="0"/>
              </a:rPr>
              <a:t>color</a:t>
            </a:r>
            <a:r>
              <a:rPr lang="en-GB" sz="2000" dirty="0">
                <a:latin typeface="Abadi" panose="020B0604020104020204" pitchFamily="34" charset="0"/>
              </a:rPr>
              <a:t> balance across images to minimize lighting and </a:t>
            </a:r>
            <a:r>
              <a:rPr lang="en-GB" sz="2000" dirty="0" err="1">
                <a:latin typeface="Abadi" panose="020B0604020104020204" pitchFamily="34" charset="0"/>
              </a:rPr>
              <a:t>color</a:t>
            </a:r>
            <a:r>
              <a:rPr lang="en-GB" sz="2000" dirty="0">
                <a:latin typeface="Abadi" panose="020B0604020104020204" pitchFamily="34" charset="0"/>
              </a:rPr>
              <a:t> variation effects.</a:t>
            </a:r>
            <a:r>
              <a:rPr lang="en-BD" sz="2000" dirty="0">
                <a:latin typeface="Abadi" panose="020B0604020104020204" pitchFamily="34" charset="0"/>
              </a:rPr>
              <a:t>        </a:t>
            </a:r>
          </a:p>
          <a:p>
            <a:r>
              <a:rPr lang="en-BD" dirty="0"/>
              <a:t>       </a:t>
            </a:r>
          </a:p>
        </p:txBody>
      </p:sp>
      <p:cxnSp>
        <p:nvCxnSpPr>
          <p:cNvPr id="14" name="Straight Arrow Connector 13">
            <a:extLst>
              <a:ext uri="{FF2B5EF4-FFF2-40B4-BE49-F238E27FC236}">
                <a16:creationId xmlns:a16="http://schemas.microsoft.com/office/drawing/2014/main" id="{40542FB5-C055-CFF4-3DF7-08DE9C3731B6}"/>
              </a:ext>
            </a:extLst>
          </p:cNvPr>
          <p:cNvCxnSpPr>
            <a:cxnSpLocks/>
          </p:cNvCxnSpPr>
          <p:nvPr/>
        </p:nvCxnSpPr>
        <p:spPr>
          <a:xfrm flipV="1">
            <a:off x="7385154" y="4769332"/>
            <a:ext cx="2898242"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4A32498-EC30-6C88-E394-559077AA977E}"/>
              </a:ext>
            </a:extLst>
          </p:cNvPr>
          <p:cNvSpPr txBox="1"/>
          <p:nvPr/>
        </p:nvSpPr>
        <p:spPr>
          <a:xfrm>
            <a:off x="7921374" y="4322405"/>
            <a:ext cx="2184448" cy="646331"/>
          </a:xfrm>
          <a:prstGeom prst="rect">
            <a:avLst/>
          </a:prstGeom>
          <a:noFill/>
        </p:spPr>
        <p:txBody>
          <a:bodyPr wrap="square" rtlCol="0">
            <a:spAutoFit/>
          </a:bodyPr>
          <a:lstStyle/>
          <a:p>
            <a:r>
              <a:rPr lang="en-US" dirty="0">
                <a:latin typeface="Abadi" panose="020B0604020104020204" pitchFamily="34" charset="0"/>
              </a:rPr>
              <a:t>Color Normalization</a:t>
            </a:r>
          </a:p>
          <a:p>
            <a:endParaRPr lang="en-BD" dirty="0"/>
          </a:p>
        </p:txBody>
      </p:sp>
      <p:pic>
        <p:nvPicPr>
          <p:cNvPr id="5" name="Picture 4">
            <a:extLst>
              <a:ext uri="{FF2B5EF4-FFF2-40B4-BE49-F238E27FC236}">
                <a16:creationId xmlns:a16="http://schemas.microsoft.com/office/drawing/2014/main" id="{3A52003C-AE21-01B9-4AC3-46EB24770D6D}"/>
              </a:ext>
            </a:extLst>
          </p:cNvPr>
          <p:cNvPicPr>
            <a:picLocks noChangeAspect="1"/>
          </p:cNvPicPr>
          <p:nvPr/>
        </p:nvPicPr>
        <p:blipFill>
          <a:blip r:embed="rId3"/>
          <a:stretch>
            <a:fillRect/>
          </a:stretch>
        </p:blipFill>
        <p:spPr>
          <a:xfrm>
            <a:off x="5869925" y="1735809"/>
            <a:ext cx="1696376" cy="1243417"/>
          </a:xfrm>
          <a:prstGeom prst="rect">
            <a:avLst/>
          </a:prstGeom>
        </p:spPr>
      </p:pic>
      <p:pic>
        <p:nvPicPr>
          <p:cNvPr id="10" name="Picture 9">
            <a:extLst>
              <a:ext uri="{FF2B5EF4-FFF2-40B4-BE49-F238E27FC236}">
                <a16:creationId xmlns:a16="http://schemas.microsoft.com/office/drawing/2014/main" id="{FA441546-EF70-6BF6-A325-FE7731395A3F}"/>
              </a:ext>
            </a:extLst>
          </p:cNvPr>
          <p:cNvPicPr>
            <a:picLocks noChangeAspect="1"/>
          </p:cNvPicPr>
          <p:nvPr/>
        </p:nvPicPr>
        <p:blipFill>
          <a:blip r:embed="rId4"/>
          <a:stretch>
            <a:fillRect/>
          </a:stretch>
        </p:blipFill>
        <p:spPr>
          <a:xfrm>
            <a:off x="10246942" y="1661391"/>
            <a:ext cx="1744029" cy="1299124"/>
          </a:xfrm>
          <a:prstGeom prst="rect">
            <a:avLst/>
          </a:prstGeom>
        </p:spPr>
      </p:pic>
      <p:pic>
        <p:nvPicPr>
          <p:cNvPr id="17" name="Picture 16">
            <a:extLst>
              <a:ext uri="{FF2B5EF4-FFF2-40B4-BE49-F238E27FC236}">
                <a16:creationId xmlns:a16="http://schemas.microsoft.com/office/drawing/2014/main" id="{631BF839-5F1A-2BD5-8AE1-72BD2BA08F11}"/>
              </a:ext>
            </a:extLst>
          </p:cNvPr>
          <p:cNvPicPr>
            <a:picLocks noChangeAspect="1"/>
          </p:cNvPicPr>
          <p:nvPr/>
        </p:nvPicPr>
        <p:blipFill>
          <a:blip r:embed="rId4"/>
          <a:stretch>
            <a:fillRect/>
          </a:stretch>
        </p:blipFill>
        <p:spPr>
          <a:xfrm>
            <a:off x="5819902" y="4103173"/>
            <a:ext cx="1744029" cy="1299124"/>
          </a:xfrm>
          <a:prstGeom prst="rect">
            <a:avLst/>
          </a:prstGeom>
        </p:spPr>
      </p:pic>
      <p:pic>
        <p:nvPicPr>
          <p:cNvPr id="20" name="Picture 19">
            <a:extLst>
              <a:ext uri="{FF2B5EF4-FFF2-40B4-BE49-F238E27FC236}">
                <a16:creationId xmlns:a16="http://schemas.microsoft.com/office/drawing/2014/main" id="{88955554-72DA-F33F-362E-1B06DC54C987}"/>
              </a:ext>
            </a:extLst>
          </p:cNvPr>
          <p:cNvPicPr>
            <a:picLocks noChangeAspect="1"/>
          </p:cNvPicPr>
          <p:nvPr/>
        </p:nvPicPr>
        <p:blipFill>
          <a:blip r:embed="rId5"/>
          <a:stretch>
            <a:fillRect/>
          </a:stretch>
        </p:blipFill>
        <p:spPr>
          <a:xfrm>
            <a:off x="10283106" y="4103173"/>
            <a:ext cx="1752184" cy="1284935"/>
          </a:xfrm>
          <a:prstGeom prst="rect">
            <a:avLst/>
          </a:prstGeom>
        </p:spPr>
      </p:pic>
    </p:spTree>
    <p:extLst>
      <p:ext uri="{BB962C8B-B14F-4D97-AF65-F5344CB8AC3E}">
        <p14:creationId xmlns:p14="http://schemas.microsoft.com/office/powerpoint/2010/main" val="3556108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a:extLst>
            <a:ext uri="{FF2B5EF4-FFF2-40B4-BE49-F238E27FC236}">
              <a16:creationId xmlns:a16="http://schemas.microsoft.com/office/drawing/2014/main" id="{44135BBF-A5A7-2A76-EFD5-0384FAC2FF13}"/>
            </a:ext>
          </a:extLst>
        </p:cNvPr>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21A4BE03-CDA5-BA1A-F958-620CC4B2A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A938CD49-DE9C-C793-791C-5130B1D61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93E092DA-854C-36D6-BCF2-C8941C57B6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322077" y="14094"/>
            <a:ext cx="5869923" cy="3016926"/>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5EA0D25-0B50-542F-8DD5-42C552D7E96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761368" y="4892142"/>
            <a:ext cx="9430632" cy="195176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8D8C8B8-89F0-181A-2EEF-55D532A1C1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0003899" y="2"/>
            <a:ext cx="1368573" cy="68439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26" name="Picture 25" descr="A black background with yellow and green letters&#10;&#10;Description automatically generated">
            <a:extLst>
              <a:ext uri="{FF2B5EF4-FFF2-40B4-BE49-F238E27FC236}">
                <a16:creationId xmlns:a16="http://schemas.microsoft.com/office/drawing/2014/main" id="{88C6DE90-18D5-39A5-97BF-E5C81A6E802F}"/>
              </a:ext>
            </a:extLst>
          </p:cNvPr>
          <p:cNvPicPr>
            <a:picLocks noChangeAspect="1"/>
          </p:cNvPicPr>
          <p:nvPr/>
        </p:nvPicPr>
        <p:blipFill>
          <a:blip r:embed="rId2"/>
          <a:stretch>
            <a:fillRect/>
          </a:stretch>
        </p:blipFill>
        <p:spPr>
          <a:xfrm>
            <a:off x="10796057" y="0"/>
            <a:ext cx="1330115" cy="478841"/>
          </a:xfrm>
          <a:prstGeom prst="rect">
            <a:avLst/>
          </a:prstGeom>
        </p:spPr>
      </p:pic>
      <p:sp>
        <p:nvSpPr>
          <p:cNvPr id="12" name="TextBox 11">
            <a:extLst>
              <a:ext uri="{FF2B5EF4-FFF2-40B4-BE49-F238E27FC236}">
                <a16:creationId xmlns:a16="http://schemas.microsoft.com/office/drawing/2014/main" id="{102256B8-E476-A385-734B-D9F7FC81ABFB}"/>
              </a:ext>
            </a:extLst>
          </p:cNvPr>
          <p:cNvSpPr txBox="1"/>
          <p:nvPr/>
        </p:nvSpPr>
        <p:spPr>
          <a:xfrm>
            <a:off x="0" y="0"/>
            <a:ext cx="6322077" cy="816429"/>
          </a:xfrm>
          <a:prstGeom prst="rect">
            <a:avLst/>
          </a:prstGeom>
          <a:solidFill>
            <a:schemeClr val="accent2">
              <a:lumMod val="60000"/>
              <a:lumOff val="40000"/>
            </a:schemeClr>
          </a:solidFill>
        </p:spPr>
        <p:txBody>
          <a:bodyPr wrap="square" rtlCol="0">
            <a:spAutoFit/>
          </a:bodyPr>
          <a:lstStyle/>
          <a:p>
            <a:endParaRPr lang="en-BD" dirty="0"/>
          </a:p>
        </p:txBody>
      </p:sp>
      <p:sp>
        <p:nvSpPr>
          <p:cNvPr id="18" name="TextBox 17">
            <a:extLst>
              <a:ext uri="{FF2B5EF4-FFF2-40B4-BE49-F238E27FC236}">
                <a16:creationId xmlns:a16="http://schemas.microsoft.com/office/drawing/2014/main" id="{B6EB12EF-9BDC-A689-A137-D722D95AEBBD}"/>
              </a:ext>
            </a:extLst>
          </p:cNvPr>
          <p:cNvSpPr txBox="1"/>
          <p:nvPr/>
        </p:nvSpPr>
        <p:spPr>
          <a:xfrm>
            <a:off x="272913" y="85048"/>
            <a:ext cx="5524103" cy="646331"/>
          </a:xfrm>
          <a:prstGeom prst="rect">
            <a:avLst/>
          </a:prstGeom>
          <a:noFill/>
        </p:spPr>
        <p:txBody>
          <a:bodyPr wrap="square" rtlCol="0">
            <a:spAutoFit/>
          </a:bodyPr>
          <a:lstStyle/>
          <a:p>
            <a:r>
              <a:rPr lang="en-BD" sz="3600" dirty="0">
                <a:latin typeface="Abadi" panose="020F0502020204030204" pitchFamily="34" charset="0"/>
              </a:rPr>
              <a:t>Image Preprocessing</a:t>
            </a:r>
          </a:p>
        </p:txBody>
      </p:sp>
      <p:sp>
        <p:nvSpPr>
          <p:cNvPr id="23" name="Oval 22">
            <a:extLst>
              <a:ext uri="{FF2B5EF4-FFF2-40B4-BE49-F238E27FC236}">
                <a16:creationId xmlns:a16="http://schemas.microsoft.com/office/drawing/2014/main" id="{35F39728-DF9C-F083-DF1B-D4C4E8882928}"/>
              </a:ext>
            </a:extLst>
          </p:cNvPr>
          <p:cNvSpPr/>
          <p:nvPr/>
        </p:nvSpPr>
        <p:spPr>
          <a:xfrm>
            <a:off x="11549756" y="6191256"/>
            <a:ext cx="464960" cy="511629"/>
          </a:xfrm>
          <a:prstGeom prst="ellipse">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D"/>
          </a:p>
        </p:txBody>
      </p:sp>
      <p:sp>
        <p:nvSpPr>
          <p:cNvPr id="24" name="TextBox 23">
            <a:extLst>
              <a:ext uri="{FF2B5EF4-FFF2-40B4-BE49-F238E27FC236}">
                <a16:creationId xmlns:a16="http://schemas.microsoft.com/office/drawing/2014/main" id="{B2783E6C-3A17-93EE-1C44-96CDE55FCC8A}"/>
              </a:ext>
            </a:extLst>
          </p:cNvPr>
          <p:cNvSpPr txBox="1"/>
          <p:nvPr/>
        </p:nvSpPr>
        <p:spPr>
          <a:xfrm>
            <a:off x="11649139" y="6239901"/>
            <a:ext cx="281442" cy="369332"/>
          </a:xfrm>
          <a:prstGeom prst="rect">
            <a:avLst/>
          </a:prstGeom>
          <a:noFill/>
        </p:spPr>
        <p:txBody>
          <a:bodyPr wrap="square" rtlCol="0">
            <a:spAutoFit/>
          </a:bodyPr>
          <a:lstStyle/>
          <a:p>
            <a:r>
              <a:rPr lang="en-US" dirty="0"/>
              <a:t>5</a:t>
            </a:r>
            <a:endParaRPr lang="en-BD" dirty="0"/>
          </a:p>
        </p:txBody>
      </p:sp>
      <p:cxnSp>
        <p:nvCxnSpPr>
          <p:cNvPr id="4" name="Straight Arrow Connector 3">
            <a:extLst>
              <a:ext uri="{FF2B5EF4-FFF2-40B4-BE49-F238E27FC236}">
                <a16:creationId xmlns:a16="http://schemas.microsoft.com/office/drawing/2014/main" id="{3C4BFC12-A801-F1E8-121C-B8B5E2BC2673}"/>
              </a:ext>
            </a:extLst>
          </p:cNvPr>
          <p:cNvCxnSpPr>
            <a:cxnSpLocks/>
          </p:cNvCxnSpPr>
          <p:nvPr/>
        </p:nvCxnSpPr>
        <p:spPr>
          <a:xfrm flipV="1">
            <a:off x="4131951" y="3377984"/>
            <a:ext cx="289824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9744F47-6588-8411-EDEF-C4215BE08388}"/>
              </a:ext>
            </a:extLst>
          </p:cNvPr>
          <p:cNvSpPr txBox="1"/>
          <p:nvPr/>
        </p:nvSpPr>
        <p:spPr>
          <a:xfrm>
            <a:off x="5204894" y="2991071"/>
            <a:ext cx="592121" cy="369332"/>
          </a:xfrm>
          <a:prstGeom prst="rect">
            <a:avLst/>
          </a:prstGeom>
          <a:noFill/>
        </p:spPr>
        <p:txBody>
          <a:bodyPr wrap="square" rtlCol="0">
            <a:spAutoFit/>
          </a:bodyPr>
          <a:lstStyle/>
          <a:p>
            <a:r>
              <a:rPr lang="en-BD" dirty="0">
                <a:latin typeface="Abadi" panose="020B0604020104020204" pitchFamily="34" charset="0"/>
              </a:rPr>
              <a:t>ROI</a:t>
            </a:r>
          </a:p>
        </p:txBody>
      </p:sp>
      <p:sp>
        <p:nvSpPr>
          <p:cNvPr id="9" name="TextBox 8">
            <a:extLst>
              <a:ext uri="{FF2B5EF4-FFF2-40B4-BE49-F238E27FC236}">
                <a16:creationId xmlns:a16="http://schemas.microsoft.com/office/drawing/2014/main" id="{7B90294F-3DE8-E115-AAC4-CB62AE904D27}"/>
              </a:ext>
            </a:extLst>
          </p:cNvPr>
          <p:cNvSpPr txBox="1"/>
          <p:nvPr/>
        </p:nvSpPr>
        <p:spPr>
          <a:xfrm>
            <a:off x="448651" y="1348527"/>
            <a:ext cx="11221791" cy="1508105"/>
          </a:xfrm>
          <a:prstGeom prst="rect">
            <a:avLst/>
          </a:prstGeom>
          <a:noFill/>
        </p:spPr>
        <p:txBody>
          <a:bodyPr wrap="square" rtlCol="0">
            <a:spAutoFit/>
          </a:bodyPr>
          <a:lstStyle/>
          <a:p>
            <a:pPr marL="342900" indent="-342900">
              <a:buFont typeface="Wingdings" pitchFamily="2" charset="2"/>
              <a:buChar char="§"/>
            </a:pPr>
            <a:r>
              <a:rPr lang="en-BD" sz="2400" b="1" dirty="0">
                <a:latin typeface="Abadi" panose="020B0604020104020204" pitchFamily="34" charset="0"/>
              </a:rPr>
              <a:t>Region of Interest (ROI)</a:t>
            </a:r>
            <a:r>
              <a:rPr lang="en-US" sz="2400" b="1" dirty="0">
                <a:latin typeface="Abadi" panose="020B0604020104020204" pitchFamily="34" charset="0"/>
              </a:rPr>
              <a:t> </a:t>
            </a:r>
          </a:p>
          <a:p>
            <a:pPr marL="800100" lvl="1" indent="-342900">
              <a:buFont typeface="Courier New" panose="02070309020205020404" pitchFamily="49" charset="0"/>
              <a:buChar char="o"/>
            </a:pPr>
            <a:r>
              <a:rPr lang="en-GB" sz="2000" b="0" i="0" dirty="0">
                <a:effectLst/>
                <a:latin typeface="Abadi" panose="020B0604020104020204" pitchFamily="34" charset="0"/>
              </a:rPr>
              <a:t>search for the first and the last position in the diagonal of the image where the mean value of the pixels is higher than the threshold.</a:t>
            </a:r>
            <a:r>
              <a:rPr lang="en-BD" sz="2400" dirty="0">
                <a:latin typeface="Abadi" panose="020B0604020104020204" pitchFamily="34" charset="0"/>
              </a:rPr>
              <a:t>        </a:t>
            </a:r>
          </a:p>
          <a:p>
            <a:r>
              <a:rPr lang="en-BD" sz="2400" dirty="0"/>
              <a:t>       </a:t>
            </a:r>
          </a:p>
        </p:txBody>
      </p:sp>
      <p:pic>
        <p:nvPicPr>
          <p:cNvPr id="11" name="Picture 10">
            <a:extLst>
              <a:ext uri="{FF2B5EF4-FFF2-40B4-BE49-F238E27FC236}">
                <a16:creationId xmlns:a16="http://schemas.microsoft.com/office/drawing/2014/main" id="{94954B6B-2AE9-B7ED-AD8D-371F98297047}"/>
              </a:ext>
            </a:extLst>
          </p:cNvPr>
          <p:cNvPicPr>
            <a:picLocks noChangeAspect="1"/>
          </p:cNvPicPr>
          <p:nvPr/>
        </p:nvPicPr>
        <p:blipFill>
          <a:blip r:embed="rId3"/>
          <a:stretch>
            <a:fillRect/>
          </a:stretch>
        </p:blipFill>
        <p:spPr>
          <a:xfrm>
            <a:off x="2923810" y="2741470"/>
            <a:ext cx="1301227" cy="1294520"/>
          </a:xfrm>
          <a:prstGeom prst="rect">
            <a:avLst/>
          </a:prstGeom>
        </p:spPr>
      </p:pic>
      <p:pic>
        <p:nvPicPr>
          <p:cNvPr id="19" name="Picture 18">
            <a:extLst>
              <a:ext uri="{FF2B5EF4-FFF2-40B4-BE49-F238E27FC236}">
                <a16:creationId xmlns:a16="http://schemas.microsoft.com/office/drawing/2014/main" id="{45785539-34D1-465C-7B76-83CE54739052}"/>
              </a:ext>
            </a:extLst>
          </p:cNvPr>
          <p:cNvPicPr>
            <a:picLocks noChangeAspect="1"/>
          </p:cNvPicPr>
          <p:nvPr/>
        </p:nvPicPr>
        <p:blipFill>
          <a:blip r:embed="rId4"/>
          <a:stretch>
            <a:fillRect/>
          </a:stretch>
        </p:blipFill>
        <p:spPr>
          <a:xfrm>
            <a:off x="7030193" y="2701407"/>
            <a:ext cx="1314112" cy="1300423"/>
          </a:xfrm>
          <a:prstGeom prst="rect">
            <a:avLst/>
          </a:prstGeom>
        </p:spPr>
      </p:pic>
      <p:sp>
        <p:nvSpPr>
          <p:cNvPr id="2" name="TextBox 1">
            <a:extLst>
              <a:ext uri="{FF2B5EF4-FFF2-40B4-BE49-F238E27FC236}">
                <a16:creationId xmlns:a16="http://schemas.microsoft.com/office/drawing/2014/main" id="{86173837-529F-64D9-0E35-1D1E7E2B7BE9}"/>
              </a:ext>
            </a:extLst>
          </p:cNvPr>
          <p:cNvSpPr txBox="1"/>
          <p:nvPr/>
        </p:nvSpPr>
        <p:spPr>
          <a:xfrm>
            <a:off x="448651" y="4330134"/>
            <a:ext cx="11221791" cy="1384995"/>
          </a:xfrm>
          <a:prstGeom prst="rect">
            <a:avLst/>
          </a:prstGeom>
          <a:noFill/>
        </p:spPr>
        <p:txBody>
          <a:bodyPr wrap="square" rtlCol="0">
            <a:spAutoFit/>
          </a:bodyPr>
          <a:lstStyle/>
          <a:p>
            <a:pPr marL="342900" indent="-342900">
              <a:buFont typeface="Wingdings" pitchFamily="2" charset="2"/>
              <a:buChar char="§"/>
            </a:pPr>
            <a:r>
              <a:rPr lang="en-US" sz="2400" b="1" dirty="0">
                <a:latin typeface="Abadi" panose="020B0604020104020204" pitchFamily="34" charset="0"/>
              </a:rPr>
              <a:t>Normalization </a:t>
            </a:r>
          </a:p>
          <a:p>
            <a:pPr marL="800100" lvl="1" indent="-342900">
              <a:buFont typeface="Courier New" panose="02070309020205020404" pitchFamily="49" charset="0"/>
              <a:buChar char="o"/>
            </a:pPr>
            <a:r>
              <a:rPr lang="en-US" sz="2000" dirty="0">
                <a:latin typeface="Abadi" panose="020B0604020104020204" pitchFamily="34" charset="0"/>
              </a:rPr>
              <a:t>the per-channel mean and standard deviation of each dataset by preprocessing each image, iteratively computing the mean and squared mean values to derive the dataset's normalization parameters and for giving normalized input to neural network. </a:t>
            </a:r>
            <a:endParaRPr lang="en-BD" sz="2400" dirty="0">
              <a:latin typeface="Abadi" panose="020B0604020104020204" pitchFamily="34" charset="0"/>
            </a:endParaRPr>
          </a:p>
        </p:txBody>
      </p:sp>
    </p:spTree>
    <p:extLst>
      <p:ext uri="{BB962C8B-B14F-4D97-AF65-F5344CB8AC3E}">
        <p14:creationId xmlns:p14="http://schemas.microsoft.com/office/powerpoint/2010/main" val="2669315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a:extLst>
            <a:ext uri="{FF2B5EF4-FFF2-40B4-BE49-F238E27FC236}">
              <a16:creationId xmlns:a16="http://schemas.microsoft.com/office/drawing/2014/main" id="{BA2FCC9E-60E8-831C-17E4-B7B781267AC3}"/>
            </a:ext>
          </a:extLst>
        </p:cNvPr>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483A0328-9DE4-393E-B730-8B827C953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8FEAE88E-EA2D-8294-16FB-D7FAAE748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54DE4732-A47A-AC48-C693-E5DB6C2BAC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322077" y="14094"/>
            <a:ext cx="5869923" cy="3016926"/>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66D5A2F-08EB-1E83-54EE-1564C7F873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761368" y="4892142"/>
            <a:ext cx="9430632" cy="195176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AFDD30D-6552-EF26-39AD-9AA48B23A8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0003899" y="2"/>
            <a:ext cx="1368573" cy="68439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26" name="Picture 25" descr="A black background with yellow and green letters&#10;&#10;Description automatically generated">
            <a:extLst>
              <a:ext uri="{FF2B5EF4-FFF2-40B4-BE49-F238E27FC236}">
                <a16:creationId xmlns:a16="http://schemas.microsoft.com/office/drawing/2014/main" id="{0285D235-7396-864B-1E54-18B9E9573F40}"/>
              </a:ext>
            </a:extLst>
          </p:cNvPr>
          <p:cNvPicPr>
            <a:picLocks noChangeAspect="1"/>
          </p:cNvPicPr>
          <p:nvPr/>
        </p:nvPicPr>
        <p:blipFill>
          <a:blip r:embed="rId2"/>
          <a:stretch>
            <a:fillRect/>
          </a:stretch>
        </p:blipFill>
        <p:spPr>
          <a:xfrm>
            <a:off x="10796057" y="0"/>
            <a:ext cx="1330115" cy="478841"/>
          </a:xfrm>
          <a:prstGeom prst="rect">
            <a:avLst/>
          </a:prstGeom>
        </p:spPr>
      </p:pic>
      <p:sp>
        <p:nvSpPr>
          <p:cNvPr id="12" name="TextBox 11">
            <a:extLst>
              <a:ext uri="{FF2B5EF4-FFF2-40B4-BE49-F238E27FC236}">
                <a16:creationId xmlns:a16="http://schemas.microsoft.com/office/drawing/2014/main" id="{C36FBAC3-4D83-1DC6-EFDF-CD74860D1CCF}"/>
              </a:ext>
            </a:extLst>
          </p:cNvPr>
          <p:cNvSpPr txBox="1"/>
          <p:nvPr/>
        </p:nvSpPr>
        <p:spPr>
          <a:xfrm>
            <a:off x="0" y="0"/>
            <a:ext cx="8296275" cy="816429"/>
          </a:xfrm>
          <a:prstGeom prst="rect">
            <a:avLst/>
          </a:prstGeom>
          <a:solidFill>
            <a:schemeClr val="accent2">
              <a:lumMod val="60000"/>
              <a:lumOff val="40000"/>
            </a:schemeClr>
          </a:solidFill>
        </p:spPr>
        <p:txBody>
          <a:bodyPr wrap="square" rtlCol="0">
            <a:spAutoFit/>
          </a:bodyPr>
          <a:lstStyle/>
          <a:p>
            <a:endParaRPr lang="en-BD" dirty="0"/>
          </a:p>
        </p:txBody>
      </p:sp>
      <p:sp>
        <p:nvSpPr>
          <p:cNvPr id="18" name="TextBox 17">
            <a:extLst>
              <a:ext uri="{FF2B5EF4-FFF2-40B4-BE49-F238E27FC236}">
                <a16:creationId xmlns:a16="http://schemas.microsoft.com/office/drawing/2014/main" id="{AA1C8781-34D3-5C4F-303C-706F04ABC6D3}"/>
              </a:ext>
            </a:extLst>
          </p:cNvPr>
          <p:cNvSpPr txBox="1"/>
          <p:nvPr/>
        </p:nvSpPr>
        <p:spPr>
          <a:xfrm>
            <a:off x="272913" y="85048"/>
            <a:ext cx="8023362" cy="646331"/>
          </a:xfrm>
          <a:prstGeom prst="rect">
            <a:avLst/>
          </a:prstGeom>
          <a:noFill/>
        </p:spPr>
        <p:txBody>
          <a:bodyPr wrap="square" rtlCol="0">
            <a:spAutoFit/>
          </a:bodyPr>
          <a:lstStyle/>
          <a:p>
            <a:r>
              <a:rPr lang="en-US" sz="3600" dirty="0">
                <a:latin typeface="Abadi" panose="020F0502020204030204" pitchFamily="34" charset="0"/>
              </a:rPr>
              <a:t>Data Augmentation</a:t>
            </a:r>
            <a:endParaRPr lang="en-BD" sz="3600" dirty="0">
              <a:latin typeface="Abadi" panose="020F0502020204030204" pitchFamily="34" charset="0"/>
            </a:endParaRPr>
          </a:p>
        </p:txBody>
      </p:sp>
      <p:sp>
        <p:nvSpPr>
          <p:cNvPr id="23" name="Oval 22">
            <a:extLst>
              <a:ext uri="{FF2B5EF4-FFF2-40B4-BE49-F238E27FC236}">
                <a16:creationId xmlns:a16="http://schemas.microsoft.com/office/drawing/2014/main" id="{5EE51414-7945-823A-AFE7-C8899A30ACDE}"/>
              </a:ext>
            </a:extLst>
          </p:cNvPr>
          <p:cNvSpPr/>
          <p:nvPr/>
        </p:nvSpPr>
        <p:spPr>
          <a:xfrm>
            <a:off x="11549756" y="6191256"/>
            <a:ext cx="464960" cy="511629"/>
          </a:xfrm>
          <a:prstGeom prst="ellipse">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D"/>
          </a:p>
        </p:txBody>
      </p:sp>
      <p:sp>
        <p:nvSpPr>
          <p:cNvPr id="24" name="TextBox 23">
            <a:extLst>
              <a:ext uri="{FF2B5EF4-FFF2-40B4-BE49-F238E27FC236}">
                <a16:creationId xmlns:a16="http://schemas.microsoft.com/office/drawing/2014/main" id="{4E4C3534-2377-7EF7-A88C-40302B416CC4}"/>
              </a:ext>
            </a:extLst>
          </p:cNvPr>
          <p:cNvSpPr txBox="1"/>
          <p:nvPr/>
        </p:nvSpPr>
        <p:spPr>
          <a:xfrm>
            <a:off x="11649139" y="6239901"/>
            <a:ext cx="281442" cy="369332"/>
          </a:xfrm>
          <a:prstGeom prst="rect">
            <a:avLst/>
          </a:prstGeom>
          <a:noFill/>
        </p:spPr>
        <p:txBody>
          <a:bodyPr wrap="square" rtlCol="0">
            <a:spAutoFit/>
          </a:bodyPr>
          <a:lstStyle/>
          <a:p>
            <a:r>
              <a:rPr lang="en-US" dirty="0"/>
              <a:t>6</a:t>
            </a:r>
            <a:endParaRPr lang="en-BD" dirty="0"/>
          </a:p>
        </p:txBody>
      </p:sp>
      <p:sp>
        <p:nvSpPr>
          <p:cNvPr id="3" name="Rectangle: Rounded Corners 2">
            <a:extLst>
              <a:ext uri="{FF2B5EF4-FFF2-40B4-BE49-F238E27FC236}">
                <a16:creationId xmlns:a16="http://schemas.microsoft.com/office/drawing/2014/main" id="{032A357F-6768-69E5-08F3-9472710D4293}"/>
              </a:ext>
            </a:extLst>
          </p:cNvPr>
          <p:cNvSpPr/>
          <p:nvPr/>
        </p:nvSpPr>
        <p:spPr>
          <a:xfrm>
            <a:off x="1145489" y="1752936"/>
            <a:ext cx="7588935" cy="1278084"/>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t>Data Augmentation</a:t>
            </a:r>
          </a:p>
        </p:txBody>
      </p:sp>
      <p:cxnSp>
        <p:nvCxnSpPr>
          <p:cNvPr id="8" name="Straight Connector 7">
            <a:extLst>
              <a:ext uri="{FF2B5EF4-FFF2-40B4-BE49-F238E27FC236}">
                <a16:creationId xmlns:a16="http://schemas.microsoft.com/office/drawing/2014/main" id="{7FCE8125-81C8-08D8-70C5-D86AAE6B8BA8}"/>
              </a:ext>
            </a:extLst>
          </p:cNvPr>
          <p:cNvCxnSpPr>
            <a:cxnSpLocks/>
          </p:cNvCxnSpPr>
          <p:nvPr/>
        </p:nvCxnSpPr>
        <p:spPr>
          <a:xfrm>
            <a:off x="3241827" y="3041591"/>
            <a:ext cx="6487" cy="23015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CC5277D-CA5E-C95B-470F-3594444CA53B}"/>
              </a:ext>
            </a:extLst>
          </p:cNvPr>
          <p:cNvCxnSpPr>
            <a:cxnSpLocks/>
          </p:cNvCxnSpPr>
          <p:nvPr/>
        </p:nvCxnSpPr>
        <p:spPr>
          <a:xfrm flipV="1">
            <a:off x="3243278" y="3421954"/>
            <a:ext cx="1358457" cy="352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1046C87-3E7C-BEFD-0384-8DC23D631877}"/>
              </a:ext>
            </a:extLst>
          </p:cNvPr>
          <p:cNvCxnSpPr>
            <a:cxnSpLocks/>
          </p:cNvCxnSpPr>
          <p:nvPr/>
        </p:nvCxnSpPr>
        <p:spPr>
          <a:xfrm>
            <a:off x="3241827" y="3880450"/>
            <a:ext cx="135990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2B2289B-4F2B-D2ED-4587-A2B87B7FAA1A}"/>
              </a:ext>
            </a:extLst>
          </p:cNvPr>
          <p:cNvCxnSpPr>
            <a:cxnSpLocks/>
          </p:cNvCxnSpPr>
          <p:nvPr/>
        </p:nvCxnSpPr>
        <p:spPr>
          <a:xfrm>
            <a:off x="3248760" y="4379250"/>
            <a:ext cx="135297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C07ED61-9E1F-39A2-58DA-C43B6DF65174}"/>
              </a:ext>
            </a:extLst>
          </p:cNvPr>
          <p:cNvCxnSpPr>
            <a:cxnSpLocks/>
          </p:cNvCxnSpPr>
          <p:nvPr/>
        </p:nvCxnSpPr>
        <p:spPr>
          <a:xfrm flipV="1">
            <a:off x="3248760" y="4854358"/>
            <a:ext cx="1374026" cy="1365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E879A01C-2739-2223-F4B8-7476A954C070}"/>
              </a:ext>
            </a:extLst>
          </p:cNvPr>
          <p:cNvSpPr txBox="1"/>
          <p:nvPr/>
        </p:nvSpPr>
        <p:spPr>
          <a:xfrm>
            <a:off x="4718609" y="3648808"/>
            <a:ext cx="2268724" cy="461665"/>
          </a:xfrm>
          <a:prstGeom prst="rect">
            <a:avLst/>
          </a:prstGeom>
          <a:noFill/>
        </p:spPr>
        <p:txBody>
          <a:bodyPr wrap="square" rtlCol="0">
            <a:spAutoFit/>
          </a:bodyPr>
          <a:lstStyle/>
          <a:p>
            <a:r>
              <a:rPr lang="en-US" sz="2400" dirty="0">
                <a:latin typeface="Abadi" panose="020B0604020104020204" pitchFamily="34" charset="0"/>
              </a:rPr>
              <a:t>Horizontal Flip</a:t>
            </a:r>
          </a:p>
        </p:txBody>
      </p:sp>
      <p:sp>
        <p:nvSpPr>
          <p:cNvPr id="37" name="TextBox 36">
            <a:extLst>
              <a:ext uri="{FF2B5EF4-FFF2-40B4-BE49-F238E27FC236}">
                <a16:creationId xmlns:a16="http://schemas.microsoft.com/office/drawing/2014/main" id="{484CBEEB-0E90-63E2-B18C-491FD2D73230}"/>
              </a:ext>
            </a:extLst>
          </p:cNvPr>
          <p:cNvSpPr txBox="1"/>
          <p:nvPr/>
        </p:nvSpPr>
        <p:spPr>
          <a:xfrm>
            <a:off x="4718609" y="3171957"/>
            <a:ext cx="1931969" cy="461665"/>
          </a:xfrm>
          <a:prstGeom prst="rect">
            <a:avLst/>
          </a:prstGeom>
          <a:noFill/>
        </p:spPr>
        <p:txBody>
          <a:bodyPr wrap="square" rtlCol="0">
            <a:spAutoFit/>
          </a:bodyPr>
          <a:lstStyle/>
          <a:p>
            <a:r>
              <a:rPr lang="en-US" sz="2400" dirty="0">
                <a:latin typeface="Abadi" panose="020B0604020104020204" pitchFamily="34" charset="0"/>
              </a:rPr>
              <a:t>Resize</a:t>
            </a:r>
          </a:p>
        </p:txBody>
      </p:sp>
      <p:sp>
        <p:nvSpPr>
          <p:cNvPr id="41" name="TextBox 40">
            <a:extLst>
              <a:ext uri="{FF2B5EF4-FFF2-40B4-BE49-F238E27FC236}">
                <a16:creationId xmlns:a16="http://schemas.microsoft.com/office/drawing/2014/main" id="{3092446F-7D88-CDFD-4419-A5233B38DBF3}"/>
              </a:ext>
            </a:extLst>
          </p:cNvPr>
          <p:cNvSpPr txBox="1"/>
          <p:nvPr/>
        </p:nvSpPr>
        <p:spPr>
          <a:xfrm>
            <a:off x="4718609" y="4671080"/>
            <a:ext cx="1490528" cy="461665"/>
          </a:xfrm>
          <a:prstGeom prst="rect">
            <a:avLst/>
          </a:prstGeom>
          <a:noFill/>
        </p:spPr>
        <p:txBody>
          <a:bodyPr wrap="square" rtlCol="0">
            <a:spAutoFit/>
          </a:bodyPr>
          <a:lstStyle/>
          <a:p>
            <a:r>
              <a:rPr lang="en-US" sz="2400" dirty="0">
                <a:latin typeface="Abadi" panose="020B0604020104020204" pitchFamily="34" charset="0"/>
              </a:rPr>
              <a:t>Rotation</a:t>
            </a:r>
          </a:p>
        </p:txBody>
      </p:sp>
      <p:sp>
        <p:nvSpPr>
          <p:cNvPr id="7" name="TextBox 6">
            <a:extLst>
              <a:ext uri="{FF2B5EF4-FFF2-40B4-BE49-F238E27FC236}">
                <a16:creationId xmlns:a16="http://schemas.microsoft.com/office/drawing/2014/main" id="{33C53D60-56DC-4909-369D-D55486D6EB5F}"/>
              </a:ext>
            </a:extLst>
          </p:cNvPr>
          <p:cNvSpPr txBox="1"/>
          <p:nvPr/>
        </p:nvSpPr>
        <p:spPr>
          <a:xfrm>
            <a:off x="4731769" y="4125659"/>
            <a:ext cx="2571047" cy="461665"/>
          </a:xfrm>
          <a:prstGeom prst="rect">
            <a:avLst/>
          </a:prstGeom>
          <a:noFill/>
        </p:spPr>
        <p:txBody>
          <a:bodyPr wrap="square" rtlCol="0">
            <a:spAutoFit/>
          </a:bodyPr>
          <a:lstStyle/>
          <a:p>
            <a:r>
              <a:rPr lang="en-US" sz="2400" dirty="0">
                <a:latin typeface="Abadi" panose="020B0604020104020204" pitchFamily="34" charset="0"/>
              </a:rPr>
              <a:t>Color Jittering</a:t>
            </a:r>
          </a:p>
        </p:txBody>
      </p:sp>
    </p:spTree>
    <p:extLst>
      <p:ext uri="{BB962C8B-B14F-4D97-AF65-F5344CB8AC3E}">
        <p14:creationId xmlns:p14="http://schemas.microsoft.com/office/powerpoint/2010/main" val="1906928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a:extLst>
            <a:ext uri="{FF2B5EF4-FFF2-40B4-BE49-F238E27FC236}">
              <a16:creationId xmlns:a16="http://schemas.microsoft.com/office/drawing/2014/main" id="{9426008D-220B-969D-D7AE-F6793F127F15}"/>
            </a:ext>
          </a:extLst>
        </p:cNvPr>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CF6A20CF-5CC2-A327-116B-21D0A8A8E5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C7E3C0DB-C897-79A2-830F-E3B7812F2B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3BE4D739-DCC8-61A0-D72A-498CE75913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322077" y="14094"/>
            <a:ext cx="5869923" cy="3016926"/>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18C7129-CB61-247E-7F2D-1343DA3042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761368" y="4892142"/>
            <a:ext cx="9430632" cy="195176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1CC9219-5929-0469-3D30-EDE0606557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0003899" y="2"/>
            <a:ext cx="1368573" cy="68439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26" name="Picture 25" descr="A black background with yellow and green letters&#10;&#10;Description automatically generated">
            <a:extLst>
              <a:ext uri="{FF2B5EF4-FFF2-40B4-BE49-F238E27FC236}">
                <a16:creationId xmlns:a16="http://schemas.microsoft.com/office/drawing/2014/main" id="{6561EA2C-3047-FB58-2B77-7A96DC9DC3AE}"/>
              </a:ext>
            </a:extLst>
          </p:cNvPr>
          <p:cNvPicPr>
            <a:picLocks noChangeAspect="1"/>
          </p:cNvPicPr>
          <p:nvPr/>
        </p:nvPicPr>
        <p:blipFill>
          <a:blip r:embed="rId2"/>
          <a:stretch>
            <a:fillRect/>
          </a:stretch>
        </p:blipFill>
        <p:spPr>
          <a:xfrm>
            <a:off x="10796057" y="0"/>
            <a:ext cx="1330115" cy="478841"/>
          </a:xfrm>
          <a:prstGeom prst="rect">
            <a:avLst/>
          </a:prstGeom>
        </p:spPr>
      </p:pic>
      <p:sp>
        <p:nvSpPr>
          <p:cNvPr id="12" name="TextBox 11">
            <a:extLst>
              <a:ext uri="{FF2B5EF4-FFF2-40B4-BE49-F238E27FC236}">
                <a16:creationId xmlns:a16="http://schemas.microsoft.com/office/drawing/2014/main" id="{CB5BD8EA-73DD-0420-6E54-D2A56D2EDC7E}"/>
              </a:ext>
            </a:extLst>
          </p:cNvPr>
          <p:cNvSpPr txBox="1"/>
          <p:nvPr/>
        </p:nvSpPr>
        <p:spPr>
          <a:xfrm>
            <a:off x="0" y="0"/>
            <a:ext cx="6322077" cy="816429"/>
          </a:xfrm>
          <a:prstGeom prst="rect">
            <a:avLst/>
          </a:prstGeom>
          <a:solidFill>
            <a:schemeClr val="accent2">
              <a:lumMod val="60000"/>
              <a:lumOff val="40000"/>
            </a:schemeClr>
          </a:solidFill>
        </p:spPr>
        <p:txBody>
          <a:bodyPr wrap="square" rtlCol="0">
            <a:spAutoFit/>
          </a:bodyPr>
          <a:lstStyle/>
          <a:p>
            <a:endParaRPr lang="en-BD" dirty="0"/>
          </a:p>
        </p:txBody>
      </p:sp>
      <p:sp>
        <p:nvSpPr>
          <p:cNvPr id="18" name="TextBox 17">
            <a:extLst>
              <a:ext uri="{FF2B5EF4-FFF2-40B4-BE49-F238E27FC236}">
                <a16:creationId xmlns:a16="http://schemas.microsoft.com/office/drawing/2014/main" id="{CADC6B7B-A593-6356-A891-46EF7A44B2A8}"/>
              </a:ext>
            </a:extLst>
          </p:cNvPr>
          <p:cNvSpPr txBox="1"/>
          <p:nvPr/>
        </p:nvSpPr>
        <p:spPr>
          <a:xfrm>
            <a:off x="272913" y="85048"/>
            <a:ext cx="5524103" cy="646331"/>
          </a:xfrm>
          <a:prstGeom prst="rect">
            <a:avLst/>
          </a:prstGeom>
          <a:noFill/>
        </p:spPr>
        <p:txBody>
          <a:bodyPr wrap="square" rtlCol="0">
            <a:spAutoFit/>
          </a:bodyPr>
          <a:lstStyle/>
          <a:p>
            <a:r>
              <a:rPr lang="en-BD" sz="3600" dirty="0">
                <a:latin typeface="Abadi" panose="020F0502020204030204" pitchFamily="34" charset="0"/>
              </a:rPr>
              <a:t>Model Implementation</a:t>
            </a:r>
          </a:p>
        </p:txBody>
      </p:sp>
      <p:sp>
        <p:nvSpPr>
          <p:cNvPr id="23" name="Oval 22">
            <a:extLst>
              <a:ext uri="{FF2B5EF4-FFF2-40B4-BE49-F238E27FC236}">
                <a16:creationId xmlns:a16="http://schemas.microsoft.com/office/drawing/2014/main" id="{D17C54D1-6F27-C1EE-78DC-055E8EA02DA8}"/>
              </a:ext>
            </a:extLst>
          </p:cNvPr>
          <p:cNvSpPr/>
          <p:nvPr/>
        </p:nvSpPr>
        <p:spPr>
          <a:xfrm>
            <a:off x="11549756" y="6191256"/>
            <a:ext cx="464960" cy="511629"/>
          </a:xfrm>
          <a:prstGeom prst="ellipse">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D"/>
          </a:p>
        </p:txBody>
      </p:sp>
      <p:sp>
        <p:nvSpPr>
          <p:cNvPr id="24" name="TextBox 23">
            <a:extLst>
              <a:ext uri="{FF2B5EF4-FFF2-40B4-BE49-F238E27FC236}">
                <a16:creationId xmlns:a16="http://schemas.microsoft.com/office/drawing/2014/main" id="{A370EA45-B8AA-0F0E-41DC-9FEF04C4C39E}"/>
              </a:ext>
            </a:extLst>
          </p:cNvPr>
          <p:cNvSpPr txBox="1"/>
          <p:nvPr/>
        </p:nvSpPr>
        <p:spPr>
          <a:xfrm>
            <a:off x="11649139" y="6239901"/>
            <a:ext cx="281442" cy="369332"/>
          </a:xfrm>
          <a:prstGeom prst="rect">
            <a:avLst/>
          </a:prstGeom>
          <a:noFill/>
        </p:spPr>
        <p:txBody>
          <a:bodyPr wrap="square" rtlCol="0">
            <a:spAutoFit/>
          </a:bodyPr>
          <a:lstStyle/>
          <a:p>
            <a:r>
              <a:rPr lang="en-US" dirty="0"/>
              <a:t>7</a:t>
            </a:r>
            <a:endParaRPr lang="en-BD" dirty="0"/>
          </a:p>
        </p:txBody>
      </p:sp>
      <p:sp>
        <p:nvSpPr>
          <p:cNvPr id="3" name="TextBox 2">
            <a:extLst>
              <a:ext uri="{FF2B5EF4-FFF2-40B4-BE49-F238E27FC236}">
                <a16:creationId xmlns:a16="http://schemas.microsoft.com/office/drawing/2014/main" id="{C291199D-1F22-5C4C-8E45-1245AE292F4B}"/>
              </a:ext>
            </a:extLst>
          </p:cNvPr>
          <p:cNvSpPr txBox="1"/>
          <p:nvPr/>
        </p:nvSpPr>
        <p:spPr>
          <a:xfrm>
            <a:off x="4797602" y="1401864"/>
            <a:ext cx="5153791" cy="400110"/>
          </a:xfrm>
          <a:prstGeom prst="rect">
            <a:avLst/>
          </a:prstGeom>
          <a:noFill/>
        </p:spPr>
        <p:txBody>
          <a:bodyPr wrap="square" rtlCol="0">
            <a:spAutoFit/>
          </a:bodyPr>
          <a:lstStyle/>
          <a:p>
            <a:r>
              <a:rPr lang="en-US" sz="2000" dirty="0">
                <a:latin typeface="Abadi" panose="020B0604020104020204" pitchFamily="34" charset="0"/>
              </a:rPr>
              <a:t>Single Models Implemented</a:t>
            </a:r>
          </a:p>
        </p:txBody>
      </p:sp>
      <p:sp>
        <p:nvSpPr>
          <p:cNvPr id="4" name="TextBox 3">
            <a:extLst>
              <a:ext uri="{FF2B5EF4-FFF2-40B4-BE49-F238E27FC236}">
                <a16:creationId xmlns:a16="http://schemas.microsoft.com/office/drawing/2014/main" id="{F6993477-1D3A-69F7-DACC-91005EBDA228}"/>
              </a:ext>
            </a:extLst>
          </p:cNvPr>
          <p:cNvSpPr txBox="1"/>
          <p:nvPr/>
        </p:nvSpPr>
        <p:spPr>
          <a:xfrm>
            <a:off x="4996777" y="4951887"/>
            <a:ext cx="6214534" cy="400110"/>
          </a:xfrm>
          <a:prstGeom prst="rect">
            <a:avLst/>
          </a:prstGeom>
          <a:noFill/>
        </p:spPr>
        <p:txBody>
          <a:bodyPr wrap="square" rtlCol="0">
            <a:spAutoFit/>
          </a:bodyPr>
          <a:lstStyle/>
          <a:p>
            <a:r>
              <a:rPr lang="en-US" sz="2000" dirty="0">
                <a:latin typeface="Abadi" panose="020B0604020104020204" pitchFamily="34" charset="0"/>
              </a:rPr>
              <a:t>Ensemble of the models</a:t>
            </a:r>
          </a:p>
        </p:txBody>
      </p:sp>
      <p:sp>
        <p:nvSpPr>
          <p:cNvPr id="5" name="Rectangle 4">
            <a:extLst>
              <a:ext uri="{FF2B5EF4-FFF2-40B4-BE49-F238E27FC236}">
                <a16:creationId xmlns:a16="http://schemas.microsoft.com/office/drawing/2014/main" id="{D472B3C6-B8CA-DFFD-A0ED-0663BDF1CDAE}"/>
              </a:ext>
            </a:extLst>
          </p:cNvPr>
          <p:cNvSpPr/>
          <p:nvPr/>
        </p:nvSpPr>
        <p:spPr>
          <a:xfrm>
            <a:off x="435623" y="3176027"/>
            <a:ext cx="2251927" cy="51401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0" dirty="0">
              <a:latin typeface="Abadi" panose="020B0604020104020204" pitchFamily="34" charset="0"/>
            </a:endParaRPr>
          </a:p>
          <a:p>
            <a:pPr algn="ctr"/>
            <a:r>
              <a:rPr lang="en-BD" dirty="0">
                <a:solidFill>
                  <a:schemeClr val="tx1"/>
                </a:solidFill>
                <a:latin typeface="Abadi" panose="020B0604020104020204" pitchFamily="34" charset="0"/>
              </a:rPr>
              <a:t>EfficientNetB0</a:t>
            </a:r>
            <a:endParaRPr lang="en-US" sz="1800" dirty="0">
              <a:solidFill>
                <a:schemeClr val="tx1"/>
              </a:solidFill>
              <a:latin typeface="Abadi" panose="020B0604020104020204" pitchFamily="34" charset="0"/>
            </a:endParaRPr>
          </a:p>
          <a:p>
            <a:pPr algn="ctr"/>
            <a:endParaRPr lang="en-US" dirty="0"/>
          </a:p>
        </p:txBody>
      </p:sp>
      <p:sp>
        <p:nvSpPr>
          <p:cNvPr id="6" name="Rectangle 5">
            <a:extLst>
              <a:ext uri="{FF2B5EF4-FFF2-40B4-BE49-F238E27FC236}">
                <a16:creationId xmlns:a16="http://schemas.microsoft.com/office/drawing/2014/main" id="{688C968A-8EE7-0055-2D48-B8A390BEA541}"/>
              </a:ext>
            </a:extLst>
          </p:cNvPr>
          <p:cNvSpPr/>
          <p:nvPr/>
        </p:nvSpPr>
        <p:spPr>
          <a:xfrm>
            <a:off x="2920391" y="3173792"/>
            <a:ext cx="2064352" cy="50669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0" dirty="0">
              <a:latin typeface="Abadi" panose="020B0604020104020204" pitchFamily="34" charset="0"/>
            </a:endParaRPr>
          </a:p>
          <a:p>
            <a:pPr algn="ctr"/>
            <a:r>
              <a:rPr lang="en-US" sz="1800" dirty="0">
                <a:solidFill>
                  <a:schemeClr val="tx1"/>
                </a:solidFill>
                <a:latin typeface="Abadi" panose="020B0604020104020204" pitchFamily="34" charset="0"/>
              </a:rPr>
              <a:t>EfficientNetB3</a:t>
            </a:r>
          </a:p>
          <a:p>
            <a:pPr algn="ctr"/>
            <a:endParaRPr lang="en-US" dirty="0"/>
          </a:p>
        </p:txBody>
      </p:sp>
      <p:sp>
        <p:nvSpPr>
          <p:cNvPr id="8" name="Rectangle 7">
            <a:extLst>
              <a:ext uri="{FF2B5EF4-FFF2-40B4-BE49-F238E27FC236}">
                <a16:creationId xmlns:a16="http://schemas.microsoft.com/office/drawing/2014/main" id="{258C8B54-9562-8907-2FCC-0274178797AB}"/>
              </a:ext>
            </a:extLst>
          </p:cNvPr>
          <p:cNvSpPr/>
          <p:nvPr/>
        </p:nvSpPr>
        <p:spPr>
          <a:xfrm>
            <a:off x="5296877" y="3166281"/>
            <a:ext cx="2218599" cy="52605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0" dirty="0">
              <a:latin typeface="Abadi" panose="020B0604020104020204" pitchFamily="34" charset="0"/>
            </a:endParaRPr>
          </a:p>
          <a:p>
            <a:pPr algn="ctr"/>
            <a:r>
              <a:rPr lang="en-US" sz="1800" dirty="0">
                <a:solidFill>
                  <a:schemeClr val="tx1"/>
                </a:solidFill>
                <a:latin typeface="Abadi" panose="020B0604020104020204" pitchFamily="34" charset="0"/>
              </a:rPr>
              <a:t>EfficientNetB4</a:t>
            </a:r>
          </a:p>
          <a:p>
            <a:pPr algn="ctr"/>
            <a:endParaRPr lang="en-US" dirty="0"/>
          </a:p>
        </p:txBody>
      </p:sp>
      <p:sp>
        <p:nvSpPr>
          <p:cNvPr id="9" name="Rectangle 8">
            <a:extLst>
              <a:ext uri="{FF2B5EF4-FFF2-40B4-BE49-F238E27FC236}">
                <a16:creationId xmlns:a16="http://schemas.microsoft.com/office/drawing/2014/main" id="{A8E2BFCF-887D-0FA6-4911-224422C52644}"/>
              </a:ext>
            </a:extLst>
          </p:cNvPr>
          <p:cNvSpPr/>
          <p:nvPr/>
        </p:nvSpPr>
        <p:spPr>
          <a:xfrm>
            <a:off x="7816960" y="3174165"/>
            <a:ext cx="1951553" cy="52605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0" dirty="0">
              <a:latin typeface="Abadi" panose="020B0604020104020204" pitchFamily="34" charset="0"/>
            </a:endParaRPr>
          </a:p>
          <a:p>
            <a:pPr algn="ctr"/>
            <a:r>
              <a:rPr lang="en-US" sz="1800" dirty="0">
                <a:solidFill>
                  <a:schemeClr val="tx1"/>
                </a:solidFill>
                <a:latin typeface="Abadi" panose="020B0604020104020204" pitchFamily="34" charset="0"/>
              </a:rPr>
              <a:t>Swin Tiny</a:t>
            </a:r>
          </a:p>
          <a:p>
            <a:pPr algn="ctr"/>
            <a:endParaRPr lang="en-US" dirty="0"/>
          </a:p>
        </p:txBody>
      </p:sp>
      <p:sp>
        <p:nvSpPr>
          <p:cNvPr id="20" name="Rectangle 19">
            <a:extLst>
              <a:ext uri="{FF2B5EF4-FFF2-40B4-BE49-F238E27FC236}">
                <a16:creationId xmlns:a16="http://schemas.microsoft.com/office/drawing/2014/main" id="{4F91A523-7FFF-7E96-4011-09B1BBDBD35E}"/>
              </a:ext>
            </a:extLst>
          </p:cNvPr>
          <p:cNvSpPr/>
          <p:nvPr/>
        </p:nvSpPr>
        <p:spPr>
          <a:xfrm>
            <a:off x="4427757" y="1362777"/>
            <a:ext cx="3909753" cy="4782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0F07B0E-5D19-70B7-F439-EE095A2EE1FF}"/>
              </a:ext>
            </a:extLst>
          </p:cNvPr>
          <p:cNvSpPr/>
          <p:nvPr/>
        </p:nvSpPr>
        <p:spPr>
          <a:xfrm>
            <a:off x="4845107" y="4911875"/>
            <a:ext cx="3206431" cy="49262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EE22BE2-F83F-7DBD-BD19-DC8043023860}"/>
              </a:ext>
            </a:extLst>
          </p:cNvPr>
          <p:cNvSpPr/>
          <p:nvPr/>
        </p:nvSpPr>
        <p:spPr>
          <a:xfrm>
            <a:off x="10041239" y="3163987"/>
            <a:ext cx="1859196" cy="52605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0" dirty="0">
              <a:latin typeface="Abadi" panose="020B0604020104020204" pitchFamily="34" charset="0"/>
            </a:endParaRPr>
          </a:p>
          <a:p>
            <a:pPr algn="ctr"/>
            <a:r>
              <a:rPr lang="en-US" sz="1800" dirty="0">
                <a:solidFill>
                  <a:schemeClr val="tx1"/>
                </a:solidFill>
                <a:latin typeface="Abadi" panose="020B0604020104020204" pitchFamily="34" charset="0"/>
              </a:rPr>
              <a:t>Swin </a:t>
            </a:r>
            <a:r>
              <a:rPr lang="en-US" dirty="0">
                <a:solidFill>
                  <a:schemeClr val="tx1"/>
                </a:solidFill>
                <a:latin typeface="Abadi" panose="020B0604020104020204" pitchFamily="34" charset="0"/>
              </a:rPr>
              <a:t>Large</a:t>
            </a:r>
            <a:endParaRPr lang="en-US" sz="1800" dirty="0">
              <a:solidFill>
                <a:schemeClr val="tx1"/>
              </a:solidFill>
              <a:latin typeface="Abadi" panose="020B0604020104020204" pitchFamily="34" charset="0"/>
            </a:endParaRPr>
          </a:p>
          <a:p>
            <a:pPr algn="ctr"/>
            <a:endParaRPr lang="en-US" dirty="0"/>
          </a:p>
        </p:txBody>
      </p:sp>
      <p:cxnSp>
        <p:nvCxnSpPr>
          <p:cNvPr id="31" name="Straight Connector 30">
            <a:extLst>
              <a:ext uri="{FF2B5EF4-FFF2-40B4-BE49-F238E27FC236}">
                <a16:creationId xmlns:a16="http://schemas.microsoft.com/office/drawing/2014/main" id="{66807A28-080B-A117-8A15-96614667CB41}"/>
              </a:ext>
            </a:extLst>
          </p:cNvPr>
          <p:cNvCxnSpPr>
            <a:cxnSpLocks/>
          </p:cNvCxnSpPr>
          <p:nvPr/>
        </p:nvCxnSpPr>
        <p:spPr>
          <a:xfrm>
            <a:off x="6365294" y="1848571"/>
            <a:ext cx="0" cy="5464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60DACFA-7E4D-98B3-B4CB-B6D029F8E04A}"/>
              </a:ext>
            </a:extLst>
          </p:cNvPr>
          <p:cNvCxnSpPr>
            <a:cxnSpLocks/>
          </p:cNvCxnSpPr>
          <p:nvPr/>
        </p:nvCxnSpPr>
        <p:spPr>
          <a:xfrm>
            <a:off x="1561586" y="2409092"/>
            <a:ext cx="475634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108F4AC-70C7-A82C-531E-9F381A7635EC}"/>
              </a:ext>
            </a:extLst>
          </p:cNvPr>
          <p:cNvCxnSpPr>
            <a:cxnSpLocks/>
          </p:cNvCxnSpPr>
          <p:nvPr/>
        </p:nvCxnSpPr>
        <p:spPr>
          <a:xfrm>
            <a:off x="6317932" y="2409092"/>
            <a:ext cx="465290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6953DF2-55D0-5A79-31BB-2DD02D16FE03}"/>
              </a:ext>
            </a:extLst>
          </p:cNvPr>
          <p:cNvCxnSpPr>
            <a:endCxn id="5" idx="0"/>
          </p:cNvCxnSpPr>
          <p:nvPr/>
        </p:nvCxnSpPr>
        <p:spPr>
          <a:xfrm>
            <a:off x="1561586" y="2409092"/>
            <a:ext cx="1" cy="7669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C82EDB6-4ED3-A1BF-F7FA-FFA4ED7B68FC}"/>
              </a:ext>
            </a:extLst>
          </p:cNvPr>
          <p:cNvCxnSpPr/>
          <p:nvPr/>
        </p:nvCxnSpPr>
        <p:spPr>
          <a:xfrm>
            <a:off x="3908479" y="2409091"/>
            <a:ext cx="1" cy="7669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45E66C37-FF94-9AB0-FFAF-A3DE85E8544D}"/>
              </a:ext>
            </a:extLst>
          </p:cNvPr>
          <p:cNvCxnSpPr/>
          <p:nvPr/>
        </p:nvCxnSpPr>
        <p:spPr>
          <a:xfrm>
            <a:off x="6517806" y="2404220"/>
            <a:ext cx="1" cy="7669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10E174A-7DCE-F920-F909-0108E0A38713}"/>
              </a:ext>
            </a:extLst>
          </p:cNvPr>
          <p:cNvCxnSpPr/>
          <p:nvPr/>
        </p:nvCxnSpPr>
        <p:spPr>
          <a:xfrm>
            <a:off x="8784512" y="2406857"/>
            <a:ext cx="1" cy="7669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A83C12F1-A690-FC3B-1CC3-760E039F4423}"/>
              </a:ext>
            </a:extLst>
          </p:cNvPr>
          <p:cNvCxnSpPr/>
          <p:nvPr/>
        </p:nvCxnSpPr>
        <p:spPr>
          <a:xfrm>
            <a:off x="10973022" y="2404219"/>
            <a:ext cx="1" cy="7669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CD57CFD8-1402-F446-9FDF-977BE414E842}"/>
              </a:ext>
            </a:extLst>
          </p:cNvPr>
          <p:cNvCxnSpPr>
            <a:cxnSpLocks/>
            <a:stCxn id="5" idx="2"/>
            <a:endCxn id="21" idx="0"/>
          </p:cNvCxnSpPr>
          <p:nvPr/>
        </p:nvCxnSpPr>
        <p:spPr>
          <a:xfrm>
            <a:off x="1561587" y="3690045"/>
            <a:ext cx="4886736" cy="12218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ACAA32C-08D3-A32D-5105-809C3D4D5223}"/>
              </a:ext>
            </a:extLst>
          </p:cNvPr>
          <p:cNvCxnSpPr>
            <a:cxnSpLocks/>
            <a:stCxn id="6" idx="2"/>
            <a:endCxn id="21" idx="0"/>
          </p:cNvCxnSpPr>
          <p:nvPr/>
        </p:nvCxnSpPr>
        <p:spPr>
          <a:xfrm>
            <a:off x="3952567" y="3680490"/>
            <a:ext cx="2495756" cy="12313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9F366F2-3121-5923-2FA8-07D8406E1E5D}"/>
              </a:ext>
            </a:extLst>
          </p:cNvPr>
          <p:cNvCxnSpPr>
            <a:cxnSpLocks/>
            <a:stCxn id="8" idx="2"/>
            <a:endCxn id="21" idx="0"/>
          </p:cNvCxnSpPr>
          <p:nvPr/>
        </p:nvCxnSpPr>
        <p:spPr>
          <a:xfrm>
            <a:off x="6406177" y="3692339"/>
            <a:ext cx="42146" cy="121953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E4FC4D0E-A70A-0FC1-62FB-AEF7DE67B84D}"/>
              </a:ext>
            </a:extLst>
          </p:cNvPr>
          <p:cNvCxnSpPr>
            <a:cxnSpLocks/>
            <a:stCxn id="9" idx="2"/>
            <a:endCxn id="21" idx="0"/>
          </p:cNvCxnSpPr>
          <p:nvPr/>
        </p:nvCxnSpPr>
        <p:spPr>
          <a:xfrm flipH="1">
            <a:off x="6448323" y="3700223"/>
            <a:ext cx="2344414" cy="121165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F65E936-EE2B-6764-A6DD-C2677FE5624D}"/>
              </a:ext>
            </a:extLst>
          </p:cNvPr>
          <p:cNvCxnSpPr>
            <a:cxnSpLocks/>
            <a:stCxn id="28" idx="2"/>
            <a:endCxn id="21" idx="0"/>
          </p:cNvCxnSpPr>
          <p:nvPr/>
        </p:nvCxnSpPr>
        <p:spPr>
          <a:xfrm flipH="1">
            <a:off x="6448323" y="3690045"/>
            <a:ext cx="4522514" cy="12218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0494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a:extLst>
            <a:ext uri="{FF2B5EF4-FFF2-40B4-BE49-F238E27FC236}">
              <a16:creationId xmlns:a16="http://schemas.microsoft.com/office/drawing/2014/main" id="{C3CC0850-0FB3-A4B0-A663-9506ED2C6B2D}"/>
            </a:ext>
          </a:extLst>
        </p:cNvPr>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747097D2-F11C-0A54-3E28-7F2DF3C38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4A261089-16A8-B179-E8CF-A944FC52D9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1EE2399D-4278-BDB8-F746-6020177860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322077" y="14094"/>
            <a:ext cx="5869923" cy="3016926"/>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92463B7-F9FB-A022-3EDA-9B9D81D19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761368" y="4892142"/>
            <a:ext cx="9430632" cy="195176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B002019-2A98-AA33-1F0A-A17972B84A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0003899" y="2"/>
            <a:ext cx="1368573" cy="68439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26" name="Picture 25" descr="A black background with yellow and green letters&#10;&#10;Description automatically generated">
            <a:extLst>
              <a:ext uri="{FF2B5EF4-FFF2-40B4-BE49-F238E27FC236}">
                <a16:creationId xmlns:a16="http://schemas.microsoft.com/office/drawing/2014/main" id="{5753020A-6815-974D-8DE1-50C4840512F8}"/>
              </a:ext>
            </a:extLst>
          </p:cNvPr>
          <p:cNvPicPr>
            <a:picLocks noChangeAspect="1"/>
          </p:cNvPicPr>
          <p:nvPr/>
        </p:nvPicPr>
        <p:blipFill>
          <a:blip r:embed="rId2"/>
          <a:stretch>
            <a:fillRect/>
          </a:stretch>
        </p:blipFill>
        <p:spPr>
          <a:xfrm>
            <a:off x="10796057" y="0"/>
            <a:ext cx="1330115" cy="478841"/>
          </a:xfrm>
          <a:prstGeom prst="rect">
            <a:avLst/>
          </a:prstGeom>
        </p:spPr>
      </p:pic>
      <p:sp>
        <p:nvSpPr>
          <p:cNvPr id="12" name="TextBox 11">
            <a:extLst>
              <a:ext uri="{FF2B5EF4-FFF2-40B4-BE49-F238E27FC236}">
                <a16:creationId xmlns:a16="http://schemas.microsoft.com/office/drawing/2014/main" id="{5B576604-BF6F-863F-3B6F-71BF9DEC0FB8}"/>
              </a:ext>
            </a:extLst>
          </p:cNvPr>
          <p:cNvSpPr txBox="1"/>
          <p:nvPr/>
        </p:nvSpPr>
        <p:spPr>
          <a:xfrm>
            <a:off x="0" y="0"/>
            <a:ext cx="6322077" cy="816429"/>
          </a:xfrm>
          <a:prstGeom prst="rect">
            <a:avLst/>
          </a:prstGeom>
          <a:solidFill>
            <a:schemeClr val="accent2">
              <a:lumMod val="60000"/>
              <a:lumOff val="40000"/>
            </a:schemeClr>
          </a:solidFill>
        </p:spPr>
        <p:txBody>
          <a:bodyPr wrap="square" rtlCol="0">
            <a:spAutoFit/>
          </a:bodyPr>
          <a:lstStyle/>
          <a:p>
            <a:endParaRPr lang="en-BD" dirty="0"/>
          </a:p>
        </p:txBody>
      </p:sp>
      <p:sp>
        <p:nvSpPr>
          <p:cNvPr id="18" name="TextBox 17">
            <a:extLst>
              <a:ext uri="{FF2B5EF4-FFF2-40B4-BE49-F238E27FC236}">
                <a16:creationId xmlns:a16="http://schemas.microsoft.com/office/drawing/2014/main" id="{6754637A-7871-4674-0993-02D92DE7370B}"/>
              </a:ext>
            </a:extLst>
          </p:cNvPr>
          <p:cNvSpPr txBox="1"/>
          <p:nvPr/>
        </p:nvSpPr>
        <p:spPr>
          <a:xfrm>
            <a:off x="272913" y="85048"/>
            <a:ext cx="5524103" cy="646331"/>
          </a:xfrm>
          <a:prstGeom prst="rect">
            <a:avLst/>
          </a:prstGeom>
          <a:noFill/>
        </p:spPr>
        <p:txBody>
          <a:bodyPr wrap="square" rtlCol="0">
            <a:spAutoFit/>
          </a:bodyPr>
          <a:lstStyle/>
          <a:p>
            <a:r>
              <a:rPr lang="en-BD" sz="3600" dirty="0">
                <a:latin typeface="Abadi" panose="020F0502020204030204" pitchFamily="34" charset="0"/>
              </a:rPr>
              <a:t>Training Configuration</a:t>
            </a:r>
          </a:p>
        </p:txBody>
      </p:sp>
      <p:sp>
        <p:nvSpPr>
          <p:cNvPr id="23" name="Oval 22">
            <a:extLst>
              <a:ext uri="{FF2B5EF4-FFF2-40B4-BE49-F238E27FC236}">
                <a16:creationId xmlns:a16="http://schemas.microsoft.com/office/drawing/2014/main" id="{01C277B8-E83B-53BB-D463-86091D5DF449}"/>
              </a:ext>
            </a:extLst>
          </p:cNvPr>
          <p:cNvSpPr/>
          <p:nvPr/>
        </p:nvSpPr>
        <p:spPr>
          <a:xfrm>
            <a:off x="11549756" y="6191256"/>
            <a:ext cx="464960" cy="511629"/>
          </a:xfrm>
          <a:prstGeom prst="ellipse">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D"/>
          </a:p>
        </p:txBody>
      </p:sp>
      <p:sp>
        <p:nvSpPr>
          <p:cNvPr id="24" name="TextBox 23">
            <a:extLst>
              <a:ext uri="{FF2B5EF4-FFF2-40B4-BE49-F238E27FC236}">
                <a16:creationId xmlns:a16="http://schemas.microsoft.com/office/drawing/2014/main" id="{C3523F6A-5215-7B4C-1D00-5FF3C16A69F4}"/>
              </a:ext>
            </a:extLst>
          </p:cNvPr>
          <p:cNvSpPr txBox="1"/>
          <p:nvPr/>
        </p:nvSpPr>
        <p:spPr>
          <a:xfrm>
            <a:off x="11649139" y="6239901"/>
            <a:ext cx="281442" cy="369332"/>
          </a:xfrm>
          <a:prstGeom prst="rect">
            <a:avLst/>
          </a:prstGeom>
          <a:noFill/>
        </p:spPr>
        <p:txBody>
          <a:bodyPr wrap="square" rtlCol="0">
            <a:spAutoFit/>
          </a:bodyPr>
          <a:lstStyle/>
          <a:p>
            <a:r>
              <a:rPr lang="en-US" dirty="0"/>
              <a:t>8</a:t>
            </a:r>
            <a:endParaRPr lang="en-BD" dirty="0"/>
          </a:p>
        </p:txBody>
      </p:sp>
      <p:graphicFrame>
        <p:nvGraphicFramePr>
          <p:cNvPr id="2" name="Table 1">
            <a:extLst>
              <a:ext uri="{FF2B5EF4-FFF2-40B4-BE49-F238E27FC236}">
                <a16:creationId xmlns:a16="http://schemas.microsoft.com/office/drawing/2014/main" id="{351DF3DC-4748-2EB6-2F66-96E2CBFC0666}"/>
              </a:ext>
            </a:extLst>
          </p:cNvPr>
          <p:cNvGraphicFramePr>
            <a:graphicFrameLocks noGrp="1"/>
          </p:cNvGraphicFramePr>
          <p:nvPr>
            <p:extLst>
              <p:ext uri="{D42A27DB-BD31-4B8C-83A1-F6EECF244321}">
                <p14:modId xmlns:p14="http://schemas.microsoft.com/office/powerpoint/2010/main" val="2466506486"/>
              </p:ext>
            </p:extLst>
          </p:nvPr>
        </p:nvGraphicFramePr>
        <p:xfrm>
          <a:off x="1554524" y="1668162"/>
          <a:ext cx="9430632" cy="3689448"/>
        </p:xfrm>
        <a:graphic>
          <a:graphicData uri="http://schemas.openxmlformats.org/drawingml/2006/table">
            <a:tbl>
              <a:tblPr firstRow="1" bandRow="1">
                <a:tableStyleId>{5C22544A-7EE6-4342-B048-85BDC9FD1C3A}</a:tableStyleId>
              </a:tblPr>
              <a:tblGrid>
                <a:gridCol w="3191279">
                  <a:extLst>
                    <a:ext uri="{9D8B030D-6E8A-4147-A177-3AD203B41FA5}">
                      <a16:colId xmlns:a16="http://schemas.microsoft.com/office/drawing/2014/main" val="373806856"/>
                    </a:ext>
                  </a:extLst>
                </a:gridCol>
                <a:gridCol w="3498139">
                  <a:extLst>
                    <a:ext uri="{9D8B030D-6E8A-4147-A177-3AD203B41FA5}">
                      <a16:colId xmlns:a16="http://schemas.microsoft.com/office/drawing/2014/main" val="3731388441"/>
                    </a:ext>
                  </a:extLst>
                </a:gridCol>
                <a:gridCol w="2741214">
                  <a:extLst>
                    <a:ext uri="{9D8B030D-6E8A-4147-A177-3AD203B41FA5}">
                      <a16:colId xmlns:a16="http://schemas.microsoft.com/office/drawing/2014/main" val="48489135"/>
                    </a:ext>
                  </a:extLst>
                </a:gridCol>
              </a:tblGrid>
              <a:tr h="576255">
                <a:tc>
                  <a:txBody>
                    <a:bodyPr/>
                    <a:lstStyle/>
                    <a:p>
                      <a:pPr algn="ctr"/>
                      <a:r>
                        <a:rPr lang="en-BD" dirty="0">
                          <a:latin typeface="Abadi" panose="020B0604020104020204" pitchFamily="34" charset="0"/>
                        </a:rPr>
                        <a:t>Configurations</a:t>
                      </a:r>
                    </a:p>
                  </a:txBody>
                  <a:tcPr/>
                </a:tc>
                <a:tc>
                  <a:txBody>
                    <a:bodyPr/>
                    <a:lstStyle/>
                    <a:p>
                      <a:pPr algn="ctr"/>
                      <a:r>
                        <a:rPr lang="en-BD" dirty="0">
                          <a:latin typeface="Abadi" panose="020B0604020104020204" pitchFamily="34" charset="0"/>
                        </a:rPr>
                        <a:t>Binary Class</a:t>
                      </a:r>
                    </a:p>
                  </a:txBody>
                  <a:tcPr/>
                </a:tc>
                <a:tc>
                  <a:txBody>
                    <a:bodyPr/>
                    <a:lstStyle/>
                    <a:p>
                      <a:pPr algn="ctr"/>
                      <a:r>
                        <a:rPr lang="en-BD" dirty="0">
                          <a:latin typeface="Abadi" panose="020B0604020104020204" pitchFamily="34" charset="0"/>
                        </a:rPr>
                        <a:t>Multi-Class</a:t>
                      </a:r>
                    </a:p>
                  </a:txBody>
                  <a:tcPr/>
                </a:tc>
                <a:extLst>
                  <a:ext uri="{0D108BD9-81ED-4DB2-BD59-A6C34878D82A}">
                    <a16:rowId xmlns:a16="http://schemas.microsoft.com/office/drawing/2014/main" val="1543499188"/>
                  </a:ext>
                </a:extLst>
              </a:tr>
              <a:tr h="420252">
                <a:tc>
                  <a:txBody>
                    <a:bodyPr/>
                    <a:lstStyle/>
                    <a:p>
                      <a:pPr algn="ctr"/>
                      <a:r>
                        <a:rPr lang="en-BD" dirty="0">
                          <a:latin typeface="Abadi" panose="020B0604020104020204" pitchFamily="34" charset="0"/>
                        </a:rPr>
                        <a:t>Framework</a:t>
                      </a:r>
                    </a:p>
                  </a:txBody>
                  <a:tcPr/>
                </a:tc>
                <a:tc>
                  <a:txBody>
                    <a:bodyPr/>
                    <a:lstStyle/>
                    <a:p>
                      <a:pPr algn="ctr"/>
                      <a:r>
                        <a:rPr lang="en-BD" dirty="0">
                          <a:latin typeface="Abadi" panose="020B0604020104020204" pitchFamily="34" charset="0"/>
                        </a:rPr>
                        <a:t>PyTorch</a:t>
                      </a:r>
                      <a:endParaRPr lang="en-BD" dirty="0"/>
                    </a:p>
                  </a:txBody>
                  <a:tcPr/>
                </a:tc>
                <a:tc>
                  <a:txBody>
                    <a:bodyPr/>
                    <a:lstStyle/>
                    <a:p>
                      <a:pPr algn="ctr"/>
                      <a:r>
                        <a:rPr lang="en-BD" dirty="0">
                          <a:latin typeface="Abadi" panose="020B0604020104020204" pitchFamily="34" charset="0"/>
                        </a:rPr>
                        <a:t>PyTorch</a:t>
                      </a:r>
                    </a:p>
                  </a:txBody>
                  <a:tcPr/>
                </a:tc>
                <a:extLst>
                  <a:ext uri="{0D108BD9-81ED-4DB2-BD59-A6C34878D82A}">
                    <a16:rowId xmlns:a16="http://schemas.microsoft.com/office/drawing/2014/main" val="820092771"/>
                  </a:ext>
                </a:extLst>
              </a:tr>
              <a:tr h="420252">
                <a:tc>
                  <a:txBody>
                    <a:bodyPr/>
                    <a:lstStyle/>
                    <a:p>
                      <a:pPr algn="ctr"/>
                      <a:r>
                        <a:rPr lang="en-BD" dirty="0">
                          <a:latin typeface="Abadi" panose="020B0604020104020204" pitchFamily="34" charset="0"/>
                        </a:rPr>
                        <a:t>Optimizer</a:t>
                      </a:r>
                    </a:p>
                  </a:txBody>
                  <a:tcPr/>
                </a:tc>
                <a:tc>
                  <a:txBody>
                    <a:bodyPr/>
                    <a:lstStyle/>
                    <a:p>
                      <a:pPr algn="ctr"/>
                      <a:r>
                        <a:rPr lang="en-BD" dirty="0">
                          <a:latin typeface="Abadi" panose="020B0604020104020204" pitchFamily="34" charset="0"/>
                        </a:rPr>
                        <a:t>Adam</a:t>
                      </a:r>
                    </a:p>
                  </a:txBody>
                  <a:tcPr/>
                </a:tc>
                <a:tc>
                  <a:txBody>
                    <a:bodyPr/>
                    <a:lstStyle/>
                    <a:p>
                      <a:pPr algn="ctr"/>
                      <a:r>
                        <a:rPr lang="en-BD" dirty="0">
                          <a:latin typeface="Abadi" panose="020B0604020104020204" pitchFamily="34" charset="0"/>
                        </a:rPr>
                        <a:t>Adam</a:t>
                      </a:r>
                    </a:p>
                  </a:txBody>
                  <a:tcPr/>
                </a:tc>
                <a:extLst>
                  <a:ext uri="{0D108BD9-81ED-4DB2-BD59-A6C34878D82A}">
                    <a16:rowId xmlns:a16="http://schemas.microsoft.com/office/drawing/2014/main" val="3765580677"/>
                  </a:ext>
                </a:extLst>
              </a:tr>
              <a:tr h="420252">
                <a:tc>
                  <a:txBody>
                    <a:bodyPr/>
                    <a:lstStyle/>
                    <a:p>
                      <a:pPr algn="ctr"/>
                      <a:r>
                        <a:rPr lang="en-BD" dirty="0">
                          <a:latin typeface="Abadi" panose="020B0604020104020204" pitchFamily="34" charset="0"/>
                          <a:cs typeface="Times New Roman" panose="02020603050405020304" pitchFamily="18" charset="0"/>
                        </a:rPr>
                        <a:t>Batch Size</a:t>
                      </a:r>
                    </a:p>
                  </a:txBody>
                  <a:tcPr/>
                </a:tc>
                <a:tc>
                  <a:txBody>
                    <a:bodyPr/>
                    <a:lstStyle/>
                    <a:p>
                      <a:pPr algn="ctr"/>
                      <a:r>
                        <a:rPr lang="en-BD" dirty="0">
                          <a:latin typeface="Abadi" panose="020B0604020104020204" pitchFamily="34" charset="0"/>
                          <a:cs typeface="Times New Roman" panose="02020603050405020304" pitchFamily="18" charset="0"/>
                        </a:rPr>
                        <a:t>16</a:t>
                      </a:r>
                    </a:p>
                  </a:txBody>
                  <a:tcPr/>
                </a:tc>
                <a:tc>
                  <a:txBody>
                    <a:bodyPr/>
                    <a:lstStyle/>
                    <a:p>
                      <a:pPr algn="ctr"/>
                      <a:r>
                        <a:rPr lang="en-BD" dirty="0">
                          <a:latin typeface="Abadi" panose="020B0604020104020204" pitchFamily="34" charset="0"/>
                          <a:cs typeface="Times New Roman" panose="02020603050405020304" pitchFamily="18" charset="0"/>
                        </a:rPr>
                        <a:t>16</a:t>
                      </a:r>
                    </a:p>
                  </a:txBody>
                  <a:tcPr/>
                </a:tc>
                <a:extLst>
                  <a:ext uri="{0D108BD9-81ED-4DB2-BD59-A6C34878D82A}">
                    <a16:rowId xmlns:a16="http://schemas.microsoft.com/office/drawing/2014/main" val="1218836788"/>
                  </a:ext>
                </a:extLst>
              </a:tr>
              <a:tr h="420252">
                <a:tc>
                  <a:txBody>
                    <a:bodyPr/>
                    <a:lstStyle/>
                    <a:p>
                      <a:pPr algn="ctr"/>
                      <a:r>
                        <a:rPr lang="en-BD" dirty="0">
                          <a:latin typeface="Abadi" panose="020B0604020104020204" pitchFamily="34" charset="0"/>
                        </a:rPr>
                        <a:t>Transfer Learning</a:t>
                      </a:r>
                    </a:p>
                  </a:txBody>
                  <a:tcPr/>
                </a:tc>
                <a:tc>
                  <a:txBody>
                    <a:bodyPr/>
                    <a:lstStyle/>
                    <a:p>
                      <a:pPr algn="ctr"/>
                      <a:r>
                        <a:rPr lang="en-BD" dirty="0">
                          <a:latin typeface="Abadi" panose="020B0604020104020204" pitchFamily="34" charset="0"/>
                        </a:rPr>
                        <a:t>ImageNet</a:t>
                      </a:r>
                    </a:p>
                  </a:txBody>
                  <a:tcPr/>
                </a:tc>
                <a:tc>
                  <a:txBody>
                    <a:bodyPr/>
                    <a:lstStyle/>
                    <a:p>
                      <a:pPr algn="ctr"/>
                      <a:r>
                        <a:rPr lang="en-US" dirty="0">
                          <a:latin typeface="Abadi" panose="020B0604020104020204" pitchFamily="34" charset="0"/>
                        </a:rPr>
                        <a:t>ImageNet</a:t>
                      </a:r>
                      <a:endParaRPr lang="en-BD" dirty="0">
                        <a:latin typeface="Abadi" panose="020B0604020104020204" pitchFamily="34" charset="0"/>
                      </a:endParaRPr>
                    </a:p>
                  </a:txBody>
                  <a:tcPr/>
                </a:tc>
                <a:extLst>
                  <a:ext uri="{0D108BD9-81ED-4DB2-BD59-A6C34878D82A}">
                    <a16:rowId xmlns:a16="http://schemas.microsoft.com/office/drawing/2014/main" val="840431989"/>
                  </a:ext>
                </a:extLst>
              </a:tr>
              <a:tr h="420252">
                <a:tc>
                  <a:txBody>
                    <a:bodyPr/>
                    <a:lstStyle/>
                    <a:p>
                      <a:pPr algn="ctr"/>
                      <a:r>
                        <a:rPr lang="en-BD" dirty="0">
                          <a:latin typeface="Abadi" panose="020B0604020104020204" pitchFamily="34" charset="0"/>
                        </a:rPr>
                        <a:t>Learning Rate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BD" dirty="0">
                          <a:latin typeface="Abadi" panose="020B0604020104020204" pitchFamily="34" charset="0"/>
                        </a:rPr>
                        <a:t>1e-4</a:t>
                      </a:r>
                    </a:p>
                  </a:txBody>
                  <a:tcPr/>
                </a:tc>
                <a:tc>
                  <a:txBody>
                    <a:bodyPr/>
                    <a:lstStyle/>
                    <a:p>
                      <a:pPr algn="ctr"/>
                      <a:r>
                        <a:rPr lang="en-US" dirty="0">
                          <a:latin typeface="Abadi" panose="020B0604020104020204" pitchFamily="34" charset="0"/>
                        </a:rPr>
                        <a:t>1e-4</a:t>
                      </a:r>
                      <a:endParaRPr lang="en-BD" dirty="0">
                        <a:latin typeface="Abadi" panose="020B0604020104020204" pitchFamily="34" charset="0"/>
                      </a:endParaRPr>
                    </a:p>
                  </a:txBody>
                  <a:tcPr/>
                </a:tc>
                <a:extLst>
                  <a:ext uri="{0D108BD9-81ED-4DB2-BD59-A6C34878D82A}">
                    <a16:rowId xmlns:a16="http://schemas.microsoft.com/office/drawing/2014/main" val="68715161"/>
                  </a:ext>
                </a:extLst>
              </a:tr>
              <a:tr h="500021">
                <a:tc>
                  <a:txBody>
                    <a:bodyPr/>
                    <a:lstStyle/>
                    <a:p>
                      <a:pPr algn="ctr"/>
                      <a:r>
                        <a:rPr lang="en-BD" dirty="0">
                          <a:latin typeface="Abadi" panose="020B0604020104020204" pitchFamily="34" charset="0"/>
                        </a:rPr>
                        <a:t>Loss Function</a:t>
                      </a:r>
                    </a:p>
                  </a:txBody>
                  <a:tcPr/>
                </a:tc>
                <a:tc>
                  <a:txBody>
                    <a:bodyPr/>
                    <a:lstStyle/>
                    <a:p>
                      <a:pPr algn="ctr"/>
                      <a:r>
                        <a:rPr lang="en-BD" dirty="0">
                          <a:latin typeface="Abadi" panose="020B0604020104020204" pitchFamily="34" charset="0"/>
                        </a:rPr>
                        <a:t>Binary Cross Entropy</a:t>
                      </a:r>
                    </a:p>
                  </a:txBody>
                  <a:tcPr/>
                </a:tc>
                <a:tc>
                  <a:txBody>
                    <a:bodyPr/>
                    <a:lstStyle/>
                    <a:p>
                      <a:pPr algn="ctr"/>
                      <a:r>
                        <a:rPr lang="en-BD" dirty="0">
                          <a:latin typeface="Abadi" panose="020B0604020104020204" pitchFamily="34" charset="0"/>
                        </a:rPr>
                        <a:t>Weighted Cross Entropy</a:t>
                      </a:r>
                    </a:p>
                  </a:txBody>
                  <a:tcPr/>
                </a:tc>
                <a:extLst>
                  <a:ext uri="{0D108BD9-81ED-4DB2-BD59-A6C34878D82A}">
                    <a16:rowId xmlns:a16="http://schemas.microsoft.com/office/drawing/2014/main" val="4091101235"/>
                  </a:ext>
                </a:extLst>
              </a:tr>
              <a:tr h="511912">
                <a:tc>
                  <a:txBody>
                    <a:bodyPr/>
                    <a:lstStyle/>
                    <a:p>
                      <a:pPr algn="ctr"/>
                      <a:r>
                        <a:rPr lang="en-BD" dirty="0">
                          <a:latin typeface="Abadi" panose="020B0604020104020204" pitchFamily="34" charset="0"/>
                        </a:rPr>
                        <a:t>Early Stopping Criteria</a:t>
                      </a:r>
                    </a:p>
                  </a:txBody>
                  <a:tcPr/>
                </a:tc>
                <a:tc>
                  <a:txBody>
                    <a:bodyPr/>
                    <a:lstStyle/>
                    <a:p>
                      <a:pPr algn="ctr"/>
                      <a:r>
                        <a:rPr lang="en-US" dirty="0">
                          <a:latin typeface="Abadi" panose="020B0604020104020204" pitchFamily="34" charset="0"/>
                        </a:rPr>
                        <a:t>Patience =12</a:t>
                      </a:r>
                      <a:endParaRPr lang="en-BD" dirty="0"/>
                    </a:p>
                  </a:txBody>
                  <a:tcPr/>
                </a:tc>
                <a:tc>
                  <a:txBody>
                    <a:bodyPr/>
                    <a:lstStyle/>
                    <a:p>
                      <a:pPr algn="ctr"/>
                      <a:r>
                        <a:rPr lang="en-US" dirty="0">
                          <a:latin typeface="Abadi" panose="020B0604020104020204" pitchFamily="34" charset="0"/>
                        </a:rPr>
                        <a:t>Patience =12</a:t>
                      </a:r>
                      <a:endParaRPr lang="en-BD" dirty="0"/>
                    </a:p>
                  </a:txBody>
                  <a:tcPr/>
                </a:tc>
                <a:extLst>
                  <a:ext uri="{0D108BD9-81ED-4DB2-BD59-A6C34878D82A}">
                    <a16:rowId xmlns:a16="http://schemas.microsoft.com/office/drawing/2014/main" val="2668054103"/>
                  </a:ext>
                </a:extLst>
              </a:tr>
            </a:tbl>
          </a:graphicData>
        </a:graphic>
      </p:graphicFrame>
    </p:spTree>
    <p:extLst>
      <p:ext uri="{BB962C8B-B14F-4D97-AF65-F5344CB8AC3E}">
        <p14:creationId xmlns:p14="http://schemas.microsoft.com/office/powerpoint/2010/main" val="2166634332"/>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docProps/app.xml><?xml version="1.0" encoding="utf-8"?>
<Properties xmlns="http://schemas.openxmlformats.org/officeDocument/2006/extended-properties" xmlns:vt="http://schemas.openxmlformats.org/officeDocument/2006/docPropsVTypes">
  <Template>Parcel</Template>
  <TotalTime>3706</TotalTime>
  <Words>807</Words>
  <Application>Microsoft Macintosh PowerPoint</Application>
  <PresentationFormat>Widescreen</PresentationFormat>
  <Paragraphs>294</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Abadi</vt:lpstr>
      <vt:lpstr>Arial</vt:lpstr>
      <vt:lpstr>Cambria Math</vt:lpstr>
      <vt:lpstr>Courier New</vt:lpstr>
      <vt:lpstr>Univers Condensed Light</vt:lpstr>
      <vt:lpstr>Walbaum Display Light</vt:lpstr>
      <vt:lpstr>Wingdings</vt:lpstr>
      <vt:lpstr>AngleLinesVTI</vt:lpstr>
      <vt:lpstr>Cad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Mahdi Islam</dc:creator>
  <cp:lastModifiedBy>Mahdi Islam</cp:lastModifiedBy>
  <cp:revision>20</cp:revision>
  <dcterms:created xsi:type="dcterms:W3CDTF">2024-11-01T14:55:21Z</dcterms:created>
  <dcterms:modified xsi:type="dcterms:W3CDTF">2025-01-16T09:00:38Z</dcterms:modified>
</cp:coreProperties>
</file>