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9" r:id="rId2"/>
    <p:sldId id="295" r:id="rId3"/>
    <p:sldId id="258" r:id="rId4"/>
    <p:sldId id="260" r:id="rId5"/>
    <p:sldId id="257" r:id="rId6"/>
    <p:sldId id="298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96" r:id="rId25"/>
    <p:sldId id="29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0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7C3-8354-4B90-8FC2-7AE1AA61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13395-A1D4-4F95-87E8-4A3D7544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fa-IR"/>
              <a:t>1397/09/06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E8675-FE1E-4CB2-9920-F81D1A2A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958EA3-585F-43CA-9371-5B9050B80FF8}" type="slidenum">
              <a:rPr lang="fa-IR" smtClean="0"/>
              <a:pPr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8119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F6A-7A9C-4C5C-8BF8-B5E74F99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  <a:solidFill>
            <a:schemeClr val="tx1"/>
          </a:solidFill>
        </p:spPr>
        <p:txBody>
          <a:bodyPr>
            <a:normAutofit/>
          </a:bodyPr>
          <a:lstStyle>
            <a:lvl1pPr algn="r" rtl="1">
              <a:defRPr sz="280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EAA9F-5CB8-4818-957E-6296E066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/>
          <a:lstStyle>
            <a:lvl1pPr algn="just" rtl="1">
              <a:lnSpc>
                <a:spcPct val="100000"/>
              </a:lnSpc>
              <a:defRPr sz="2600"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2pPr>
            <a:lvl3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3pPr>
            <a:lvl4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4pPr>
            <a:lvl5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308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F6A-7A9C-4C5C-8BF8-B5E74F99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  <a:solidFill>
            <a:schemeClr val="tx1"/>
          </a:solidFill>
        </p:spPr>
        <p:txBody>
          <a:bodyPr>
            <a:normAutofit/>
          </a:bodyPr>
          <a:lstStyle>
            <a:lvl1pPr algn="r" rtl="1">
              <a:defRPr sz="280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EAA9F-5CB8-4818-957E-6296E066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/>
          <a:lstStyle>
            <a:lvl1pPr algn="just" rtl="1">
              <a:lnSpc>
                <a:spcPct val="100000"/>
              </a:lnSpc>
              <a:defRPr sz="2600"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2pPr>
            <a:lvl3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3pPr>
            <a:lvl4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4pPr>
            <a:lvl5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320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F6A-7A9C-4C5C-8BF8-B5E74F99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  <a:solidFill>
            <a:schemeClr val="tx1"/>
          </a:solidFill>
        </p:spPr>
        <p:txBody>
          <a:bodyPr>
            <a:normAutofit/>
          </a:bodyPr>
          <a:lstStyle>
            <a:lvl1pPr algn="r" rtl="1">
              <a:defRPr sz="280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EAA9F-5CB8-4818-957E-6296E066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326"/>
            <a:ext cx="10515600" cy="4084637"/>
          </a:xfrm>
        </p:spPr>
        <p:txBody>
          <a:bodyPr/>
          <a:lstStyle>
            <a:lvl1pPr algn="just" rtl="1">
              <a:lnSpc>
                <a:spcPct val="100000"/>
              </a:lnSpc>
              <a:defRPr sz="2600"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2pPr>
            <a:lvl3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3pPr>
            <a:lvl4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4pPr>
            <a:lvl5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D734E7-FE96-4458-A574-053E9739A8E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8200" y="1239578"/>
            <a:ext cx="10515600" cy="727867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 marL="0" indent="0" algn="r" rtl="1">
              <a:buNone/>
              <a:defRPr sz="2400" b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5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uiExpand="1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F6A-7A9C-4C5C-8BF8-B5E74F99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  <a:solidFill>
            <a:schemeClr val="tx1"/>
          </a:solidFill>
        </p:spPr>
        <p:txBody>
          <a:bodyPr>
            <a:normAutofit/>
          </a:bodyPr>
          <a:lstStyle>
            <a:lvl1pPr algn="r" rtl="1">
              <a:defRPr sz="280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FB08B8-064E-48EA-8867-9A5260ED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326"/>
            <a:ext cx="10515600" cy="4084637"/>
          </a:xfrm>
        </p:spPr>
        <p:txBody>
          <a:bodyPr/>
          <a:lstStyle>
            <a:lvl1pPr algn="just" rtl="1">
              <a:lnSpc>
                <a:spcPct val="100000"/>
              </a:lnSpc>
              <a:defRPr sz="2600"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2pPr>
            <a:lvl3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3pPr>
            <a:lvl4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4pPr>
            <a:lvl5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59F8D6-12FC-4FDC-B634-38E1566670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8200" y="1239578"/>
            <a:ext cx="10515600" cy="727867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 marL="0" indent="0" algn="r" rtl="1">
              <a:buNone/>
              <a:defRPr sz="2400" b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1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F6A-7A9C-4C5C-8BF8-B5E74F99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  <a:solidFill>
            <a:schemeClr val="tx1"/>
          </a:solidFill>
        </p:spPr>
        <p:txBody>
          <a:bodyPr>
            <a:normAutofit/>
          </a:bodyPr>
          <a:lstStyle>
            <a:lvl1pPr algn="r" rtl="1">
              <a:defRPr sz="280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FB08B8-064E-48EA-8867-9A5260ED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326"/>
            <a:ext cx="10515600" cy="4084637"/>
          </a:xfrm>
        </p:spPr>
        <p:txBody>
          <a:bodyPr/>
          <a:lstStyle>
            <a:lvl1pPr algn="just" rtl="1">
              <a:lnSpc>
                <a:spcPct val="100000"/>
              </a:lnSpc>
              <a:defRPr sz="2600"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2pPr>
            <a:lvl3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3pPr>
            <a:lvl4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4pPr>
            <a:lvl5pPr algn="just" rtl="1">
              <a:lnSpc>
                <a:spcPct val="100000"/>
              </a:lnSpc>
              <a:defRPr>
                <a:latin typeface="IRANSans" panose="020B0506030804020204" pitchFamily="34" charset="-78"/>
                <a:cs typeface="IRANSans" panose="020B0506030804020204" pitchFamily="34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59F8D6-12FC-4FDC-B634-38E1566670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8200" y="1239578"/>
            <a:ext cx="10515600" cy="727867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 marL="0" indent="0" algn="r" rtl="1">
              <a:buNone/>
              <a:defRPr sz="2400" b="1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1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EE5AB-9192-4090-815C-D5894A642FCF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7611"/>
          <a:stretch/>
        </p:blipFill>
        <p:spPr bwMode="auto">
          <a:xfrm>
            <a:off x="3763395" y="277978"/>
            <a:ext cx="4665210" cy="4108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A7C344-0AB1-45FD-991E-D2BA16DF4C5A}"/>
              </a:ext>
            </a:extLst>
          </p:cNvPr>
          <p:cNvSpPr/>
          <p:nvPr userDrawn="1"/>
        </p:nvSpPr>
        <p:spPr>
          <a:xfrm>
            <a:off x="0" y="4386807"/>
            <a:ext cx="12192000" cy="19240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5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C442-387E-4F44-A6C5-E3C7AD8C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86806"/>
            <a:ext cx="9042400" cy="19240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99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C9BA5F-4713-4547-B85F-A9A5E3A3AEC0}"/>
              </a:ext>
            </a:extLst>
          </p:cNvPr>
          <p:cNvSpPr/>
          <p:nvPr userDrawn="1"/>
        </p:nvSpPr>
        <p:spPr>
          <a:xfrm>
            <a:off x="0" y="6308209"/>
            <a:ext cx="12192000" cy="54979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CADC5-77A6-4243-BA0A-9C5F5B7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F220-B6F6-4E84-B008-DFE8D2EF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7F4CF-03E8-487F-A675-89ACA51CC026}"/>
              </a:ext>
            </a:extLst>
          </p:cNvPr>
          <p:cNvSpPr txBox="1"/>
          <p:nvPr userDrawn="1"/>
        </p:nvSpPr>
        <p:spPr>
          <a:xfrm>
            <a:off x="4038600" y="6406064"/>
            <a:ext cx="41147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گروه بی‌نام – پروژه رایمند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2559F-62CF-4E06-BB4E-657DEC772AC8}"/>
              </a:ext>
            </a:extLst>
          </p:cNvPr>
          <p:cNvSpPr txBox="1"/>
          <p:nvPr userDrawn="1"/>
        </p:nvSpPr>
        <p:spPr>
          <a:xfrm>
            <a:off x="838200" y="6406064"/>
            <a:ext cx="27431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1397/09/06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D8E50-9191-4B29-B261-375C70CAB193}"/>
              </a:ext>
            </a:extLst>
          </p:cNvPr>
          <p:cNvSpPr txBox="1"/>
          <p:nvPr userDrawn="1"/>
        </p:nvSpPr>
        <p:spPr>
          <a:xfrm>
            <a:off x="8610600" y="6402373"/>
            <a:ext cx="27431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85FCC-6C34-4AAC-9A23-2272A1C38C50}" type="slidenum">
              <a:rPr lang="fa-IR" smtClean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fa-IR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از 39 </a:t>
            </a:r>
          </a:p>
        </p:txBody>
      </p:sp>
    </p:spTree>
    <p:extLst>
      <p:ext uri="{BB962C8B-B14F-4D97-AF65-F5344CB8AC3E}">
        <p14:creationId xmlns:p14="http://schemas.microsoft.com/office/powerpoint/2010/main" val="347772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omin%20Model.png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ackage%20Diagram.png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ubsystems.png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Identity%20subsystem.png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Database%20Managment.png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EC393-77A0-44B0-858E-CD67CE76EF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7611"/>
          <a:stretch/>
        </p:blipFill>
        <p:spPr bwMode="auto">
          <a:xfrm>
            <a:off x="3763395" y="277978"/>
            <a:ext cx="4665210" cy="4108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5D5415-D855-4BD9-986A-98F7F5DEFB79}"/>
              </a:ext>
            </a:extLst>
          </p:cNvPr>
          <p:cNvSpPr/>
          <p:nvPr/>
        </p:nvSpPr>
        <p:spPr>
          <a:xfrm>
            <a:off x="0" y="4386807"/>
            <a:ext cx="12192000" cy="19240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5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D74E4-785F-47DC-A347-73A68840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092166"/>
            <a:ext cx="9042400" cy="1924040"/>
          </a:xfrm>
        </p:spPr>
        <p:txBody>
          <a:bodyPr>
            <a:noAutofit/>
          </a:bodyPr>
          <a:lstStyle/>
          <a:p>
            <a:pPr lvl="1" algn="l" rtl="1"/>
            <a:r>
              <a:rPr lang="fa-IR" sz="14900" dirty="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	</a:t>
            </a:r>
            <a:r>
              <a:rPr lang="en-US" sz="14900" dirty="0">
                <a:solidFill>
                  <a:schemeClr val="bg1"/>
                </a:solidFill>
                <a:latin typeface="110_Besmellah_1(MRT)" pitchFamily="2" charset="0"/>
                <a:cs typeface="IRANSans Black" panose="020B0506030804020204" pitchFamily="34" charset="-78"/>
              </a:rPr>
              <a:t>t</a:t>
            </a:r>
            <a:endParaRPr lang="fa-IR" sz="6000" dirty="0">
              <a:solidFill>
                <a:schemeClr val="bg1"/>
              </a:solidFill>
              <a:latin typeface="110_Besmellah_1(MRT)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0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09A-F48A-40F9-94E4-7C5CA96B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شرح کلی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CFCEC-9692-4A8B-BED2-72B75A03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کاربران باید دارای گوشی هوشمند و توانایی کار با آن‌ باشند.</a:t>
            </a:r>
          </a:p>
          <a:p>
            <a:r>
              <a:rPr lang="fa-IR" dirty="0"/>
              <a:t>سیستم باید به طور شبانه‌روزی به اینترنت دسترسی داشته باشد.</a:t>
            </a:r>
          </a:p>
          <a:p>
            <a:r>
              <a:rPr lang="fa-IR" dirty="0"/>
              <a:t>سیستم باید مجهز به حسگر تشخیص دود باشد.</a:t>
            </a:r>
          </a:p>
          <a:p>
            <a:r>
              <a:rPr lang="fa-IR" dirty="0"/>
              <a:t>سیستم باید مجهز به حسگر تشخیص نور باشد.</a:t>
            </a:r>
          </a:p>
          <a:p>
            <a:r>
              <a:rPr lang="fa-IR" dirty="0"/>
              <a:t>سیستم باید مجهز به حسگر تشخیص رطوبت باشد.</a:t>
            </a:r>
          </a:p>
          <a:p>
            <a:r>
              <a:rPr lang="fa-IR" dirty="0"/>
              <a:t>سیستم باید مجهز به حسگر تشخیص دما باشد.</a:t>
            </a:r>
          </a:p>
          <a:p>
            <a:r>
              <a:rPr lang="fa-IR" dirty="0"/>
              <a:t>سیستم باید مجهز به حسگر تشخیص حرکت باشد.</a:t>
            </a:r>
          </a:p>
          <a:p>
            <a:r>
              <a:rPr lang="fa-IR" dirty="0"/>
              <a:t>سیستم باید وسایل خانگی هوشمند از جمله یخچال، گاز، لامپ و درب برای تعامل با کاربر جهت برطرف کردن نیازهای کاربر ‌باشد.</a:t>
            </a:r>
          </a:p>
          <a:p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47843-B128-43A7-9152-742CD7417D8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مفروضات و وابستگی‌ها</a:t>
            </a:r>
          </a:p>
        </p:txBody>
      </p:sp>
    </p:spTree>
    <p:extLst>
      <p:ext uri="{BB962C8B-B14F-4D97-AF65-F5344CB8AC3E}">
        <p14:creationId xmlns:p14="http://schemas.microsoft.com/office/powerpoint/2010/main" val="4282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واسط‌های سیستم</a:t>
            </a:r>
          </a:p>
          <a:p>
            <a:r>
              <a:rPr lang="fa-IR" dirty="0"/>
              <a:t>واسط‌های کاربر </a:t>
            </a:r>
          </a:p>
          <a:p>
            <a:pPr lvl="1"/>
            <a:r>
              <a:rPr lang="fa-IR" dirty="0"/>
              <a:t>دستیار صوتی </a:t>
            </a:r>
          </a:p>
          <a:p>
            <a:pPr lvl="1"/>
            <a:r>
              <a:rPr lang="fa-IR" dirty="0"/>
              <a:t>نرم‌افزار موبایل خانه هوشمند</a:t>
            </a:r>
          </a:p>
          <a:p>
            <a:r>
              <a:rPr lang="fa-IR" dirty="0"/>
              <a:t>واسط‌های سخت‌افزاری</a:t>
            </a:r>
          </a:p>
          <a:p>
            <a:r>
              <a:rPr lang="fa-IR" dirty="0"/>
              <a:t>واسط‌های نرم‌افزاری</a:t>
            </a:r>
          </a:p>
          <a:p>
            <a:r>
              <a:rPr lang="fa-IR" dirty="0"/>
              <a:t>واسط‌های ارتباطی</a:t>
            </a:r>
          </a:p>
          <a:p>
            <a:r>
              <a:rPr lang="fa-IR" dirty="0"/>
              <a:t>واسط‌های حافظه </a:t>
            </a:r>
          </a:p>
          <a:p>
            <a:endParaRPr lang="fa-I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نیازمندی‌های واسط خارجی</a:t>
            </a:r>
          </a:p>
        </p:txBody>
      </p:sp>
    </p:spTree>
    <p:extLst>
      <p:ext uri="{BB962C8B-B14F-4D97-AF65-F5344CB8AC3E}">
        <p14:creationId xmlns:p14="http://schemas.microsoft.com/office/powerpoint/2010/main" val="28865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رایمند باید برای کاربران امکان خاموش و روشن کردن لامپ‌ها را فراهم کند.</a:t>
            </a:r>
          </a:p>
          <a:p>
            <a:r>
              <a:rPr lang="fa-IR" dirty="0"/>
              <a:t>رایمند باید به کاربران اجازه دهد حالت روشنایی مورد نظرشان را انتخاب کنند.</a:t>
            </a:r>
          </a:p>
          <a:p>
            <a:r>
              <a:rPr lang="fa-IR" dirty="0"/>
              <a:t>رایمند باید امکان اندازه‌گیری شدت نور فضاهای مختلف خانه را داشته باشد.</a:t>
            </a:r>
          </a:p>
          <a:p>
            <a:r>
              <a:rPr lang="fa-IR" dirty="0"/>
              <a:t>رایمند باید نور لامپ‌ها و حالت پرده‌ها را با توجه به حالت روشنایی و شدت نور فضاها، تنظیم کند.</a:t>
            </a:r>
          </a:p>
          <a:p>
            <a:r>
              <a:rPr lang="fa-IR" dirty="0"/>
              <a:t>رایمند باید برای کاربران امکان پخش فایل‌های صوتی در نقاط مختلف خانه را فراهم کند.</a:t>
            </a:r>
          </a:p>
          <a:p>
            <a:r>
              <a:rPr lang="fa-IR" dirty="0"/>
              <a:t>رایمند باید لیست افراد و پلاک‌های مجاز به ورود را ذخیره کند.</a:t>
            </a:r>
          </a:p>
          <a:p>
            <a:endParaRPr lang="fa-I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نیازمندی‌های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100780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رایمند باید به کاربران ارشد اجازه دهد که لیست افراد و پلاک‌های مجاز به ورود را ویرایش کنند.</a:t>
            </a:r>
          </a:p>
          <a:p>
            <a:r>
              <a:rPr lang="fa-IR" dirty="0"/>
              <a:t>رایمند باید امکان تشخیص پلاک خودرو را داشته باشد.</a:t>
            </a:r>
          </a:p>
          <a:p>
            <a:r>
              <a:rPr lang="fa-IR" dirty="0"/>
              <a:t>رایمند باید درصورت مطابقت داشتن پلاک ماشین با یکی از پلاک‌های مجاز به ورود، درب پارکینگ را باز کند.</a:t>
            </a:r>
          </a:p>
          <a:p>
            <a:r>
              <a:rPr lang="fa-IR" dirty="0"/>
              <a:t>رایمند باید امکان تشخیص هویت افراد را از </a:t>
            </a:r>
            <a:r>
              <a:rPr lang="fa-IR" dirty="0" err="1"/>
              <a:t>راه‌های</a:t>
            </a:r>
            <a:r>
              <a:rPr lang="fa-IR" dirty="0"/>
              <a:t> مختلف داشته باشد.</a:t>
            </a:r>
          </a:p>
          <a:p>
            <a:pPr lvl="1"/>
            <a:r>
              <a:rPr lang="fa-IR" dirty="0"/>
              <a:t>رایمند باید امکان احراز هویت افراد را‌ از طریق اسکن عنبیه فراهم کند.</a:t>
            </a:r>
          </a:p>
          <a:p>
            <a:pPr lvl="1"/>
            <a:r>
              <a:rPr lang="fa-IR" dirty="0"/>
              <a:t>رایمند باید امکان احراز هویت افراد را از طریق اسکن اثر انگشت فراهم کند.</a:t>
            </a:r>
          </a:p>
          <a:p>
            <a:pPr lvl="1"/>
            <a:r>
              <a:rPr lang="fa-IR" dirty="0"/>
              <a:t>رایمند باید امکان احراز هویت افراد را از طریق دریافت کلمه عبور فراهم کند.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نیازمندی‌های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390488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رایمند باید در صورت مطابقت داشتن هویت فرد با یکی از افراد لیست مجاز به ورود، درب خانه را باز کند.</a:t>
            </a:r>
          </a:p>
          <a:p>
            <a:r>
              <a:rPr lang="fa-IR" dirty="0"/>
              <a:t>رایمند باید امکان تشخیص آتش‌سوزی را داشته باشد.</a:t>
            </a:r>
          </a:p>
          <a:p>
            <a:r>
              <a:rPr lang="fa-IR" dirty="0"/>
              <a:t>رایمند باید در صورت وقوع آتش‌سوزی اقدامات ایمنی لازم را انجام دهد.</a:t>
            </a:r>
          </a:p>
          <a:p>
            <a:pPr lvl="1"/>
            <a:r>
              <a:rPr lang="fa-IR" dirty="0"/>
              <a:t>رایمند باید در صورت وقوع آتش‌سوزی به کاربران هشدار دهد.</a:t>
            </a:r>
          </a:p>
          <a:p>
            <a:pPr lvl="1"/>
            <a:r>
              <a:rPr lang="fa-IR" dirty="0"/>
              <a:t>رایمند باید در صورت وقوع آتش‌سوزی آب‌پاش‌های خانه را فعال کند.</a:t>
            </a:r>
          </a:p>
          <a:p>
            <a:r>
              <a:rPr lang="fa-IR" dirty="0"/>
              <a:t>رایمند باید امکان تصویربرداری از خانه را فراهم کند.</a:t>
            </a:r>
          </a:p>
          <a:p>
            <a:r>
              <a:rPr lang="fa-IR" dirty="0"/>
              <a:t>رایمند باید تمام فیلم‌ها و تصاویر محیط خانه را برای مدت معین ذخیره کند.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نیازمندی‌های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8466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رایمند باید به کاربران ارشد اجازه دهد که تصاویر و فیلم‌های داخل خانه را مشاهده کنند.</a:t>
            </a:r>
          </a:p>
          <a:p>
            <a:r>
              <a:rPr lang="fa-IR" dirty="0"/>
              <a:t>رایمند باید به کاربران اجازه دهد که تصاویر آوابر را مشاهده کنند.</a:t>
            </a:r>
          </a:p>
          <a:p>
            <a:r>
              <a:rPr lang="fa-IR" dirty="0"/>
              <a:t>رایمند باید برای کاربران ارشد امکان باز کردن درب ورودی از راه دور را فراهم کند. </a:t>
            </a:r>
          </a:p>
          <a:p>
            <a:r>
              <a:rPr lang="fa-IR" dirty="0"/>
              <a:t>رایمند باید به کاربران امکان مشاهده میزان رطوبت خاک را بدهد.</a:t>
            </a:r>
          </a:p>
          <a:p>
            <a:r>
              <a:rPr lang="fa-IR" dirty="0"/>
              <a:t>رایمند باید برای کاربران امکان تنظیم شعله‌های گاز را فراهم کند.</a:t>
            </a:r>
          </a:p>
          <a:p>
            <a:r>
              <a:rPr lang="fa-IR" dirty="0"/>
              <a:t>رایمند باید امکان تنظیم دمای خانه را فراهم کند.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نیازمندی‌های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341073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رایمند باید به کاربران اجازه دهد که برای محیط داخل خانه دمایی را تعیین کنند.</a:t>
            </a:r>
          </a:p>
          <a:p>
            <a:r>
              <a:rPr lang="fa-IR" dirty="0"/>
              <a:t>رایمند باید امکان تشخیص حوادث غیر‌مترقبه را داشته باشد.</a:t>
            </a:r>
          </a:p>
          <a:p>
            <a:r>
              <a:rPr lang="fa-IR" dirty="0"/>
              <a:t>رایمند باید در صورت وقوع زلزله اقدامات ایمنی لازم را انجام دهد.</a:t>
            </a:r>
          </a:p>
          <a:p>
            <a:pPr lvl="1"/>
            <a:r>
              <a:rPr lang="fa-IR" dirty="0"/>
              <a:t>رایمند باید در صورت وقوع زلزله فیوز برق را قطع کند.</a:t>
            </a:r>
          </a:p>
          <a:p>
            <a:pPr lvl="1"/>
            <a:r>
              <a:rPr lang="fa-IR" dirty="0"/>
              <a:t>رایمند باید در صورت وقوع زلزله فلکه آب را قطع کند.</a:t>
            </a:r>
          </a:p>
          <a:p>
            <a:pPr lvl="1"/>
            <a:r>
              <a:rPr lang="fa-IR" dirty="0"/>
              <a:t>رایمند باید در صورت وقوع زلزله فلکه گاز را قطع کند.</a:t>
            </a:r>
          </a:p>
          <a:p>
            <a:r>
              <a:rPr lang="fa-IR" dirty="0"/>
              <a:t>رایمند باید به کاربران اجازه فعال و غیر‌فعال کردن حالت ایمنی کودک را بدهد.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نیازمندی‌های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18806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/>
              <a:t>رایمند باید در صورت فعال شدن حالت ایمنی کودک اقدامات ایمنی لازم را انجام دهد.</a:t>
            </a:r>
          </a:p>
          <a:p>
            <a:pPr lvl="1"/>
            <a:r>
              <a:rPr lang="fa-IR" dirty="0"/>
              <a:t>رایمند باید در صورت فعال شدن حالت ایمنی کودک پیچ شعله را غیر فعال کند.	</a:t>
            </a:r>
          </a:p>
          <a:p>
            <a:r>
              <a:rPr lang="fa-IR" dirty="0"/>
              <a:t>رایمند باید برای کاربران امکان فعال و غیرفعال کردن حالت امنیت را فراهم کند.</a:t>
            </a:r>
          </a:p>
          <a:p>
            <a:r>
              <a:rPr lang="fa-IR" dirty="0"/>
              <a:t>رایمند باید در صورت فعال بودن حالت امنیتی، وقوع حرکت در خانه را به کاربران هشدار دهد.</a:t>
            </a:r>
          </a:p>
          <a:p>
            <a:pPr lvl="1"/>
            <a:r>
              <a:rPr lang="fa-IR" dirty="0"/>
              <a:t>رایمند باید در صورت فعال بودن حالت امنیتی، با تشخیص حرکت در خانه با کاربران تماس بگیرد.</a:t>
            </a:r>
          </a:p>
          <a:p>
            <a:pPr lvl="1"/>
            <a:r>
              <a:rPr lang="fa-IR" dirty="0"/>
              <a:t>رایمند باید در صورت فعال بودن حالت امنیتی، با وقوع حرکت در خانه آژیر خطر را فعال کند.</a:t>
            </a:r>
          </a:p>
          <a:p>
            <a:r>
              <a:rPr lang="fa-IR" dirty="0"/>
              <a:t>رایمند باید برای کاربران ارشد امکان غیر فعال کردن آژیر را فراهم کند.</a:t>
            </a:r>
          </a:p>
          <a:p>
            <a:r>
              <a:rPr lang="fa-IR" dirty="0"/>
              <a:t>رایمند باید بتواند درب‌های خانه را قفل کند.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نیازمندی‌های کارکردی</a:t>
            </a:r>
          </a:p>
        </p:txBody>
      </p:sp>
    </p:spTree>
    <p:extLst>
      <p:ext uri="{BB962C8B-B14F-4D97-AF65-F5344CB8AC3E}">
        <p14:creationId xmlns:p14="http://schemas.microsoft.com/office/powerpoint/2010/main" val="88287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رایمند باید اجازه‌ی استفاده حداکثر 10 کاربر، به صورت همزمان را بدهد.</a:t>
            </a:r>
          </a:p>
          <a:p>
            <a:r>
              <a:rPr lang="fa-IR" dirty="0"/>
              <a:t>رایمند باید در کمتر از 3 ثانیه پاسخ مناسب را به کاربر بدهد.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 نیازمندی‌های کارایی</a:t>
            </a:r>
          </a:p>
        </p:txBody>
      </p:sp>
    </p:spTree>
    <p:extLst>
      <p:ext uri="{BB962C8B-B14F-4D97-AF65-F5344CB8AC3E}">
        <p14:creationId xmlns:p14="http://schemas.microsoft.com/office/powerpoint/2010/main" val="126769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نیازمندی‌های خاص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5011-EDE4-4FB3-9C39-E55832A0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قابل اطمینان بودن </a:t>
            </a:r>
          </a:p>
          <a:p>
            <a:r>
              <a:rPr lang="fa-IR" dirty="0"/>
              <a:t>در دسترس بودن</a:t>
            </a:r>
          </a:p>
          <a:p>
            <a:r>
              <a:rPr lang="fa-IR" dirty="0"/>
              <a:t>امنیت</a:t>
            </a:r>
          </a:p>
          <a:p>
            <a:r>
              <a:rPr lang="fa-IR" dirty="0"/>
              <a:t>قابلیت پشتیبانی</a:t>
            </a:r>
          </a:p>
          <a:p>
            <a:r>
              <a:rPr lang="fa-IR" dirty="0"/>
              <a:t>قابل حمل بودن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AE8F-FC12-4F74-9113-9010CD70D5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 err="1"/>
              <a:t>صفت‌های</a:t>
            </a:r>
            <a:r>
              <a:rPr lang="fa-IR" dirty="0"/>
              <a:t> سیستم نرم‌افزاری</a:t>
            </a:r>
          </a:p>
        </p:txBody>
      </p:sp>
    </p:spTree>
    <p:extLst>
      <p:ext uri="{BB962C8B-B14F-4D97-AF65-F5344CB8AC3E}">
        <p14:creationId xmlns:p14="http://schemas.microsoft.com/office/powerpoint/2010/main" val="34554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EC393-77A0-44B0-858E-CD67CE76EF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7611"/>
          <a:stretch/>
        </p:blipFill>
        <p:spPr bwMode="auto">
          <a:xfrm>
            <a:off x="3763395" y="277978"/>
            <a:ext cx="4665210" cy="4108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5D5415-D855-4BD9-986A-98F7F5DEFB79}"/>
              </a:ext>
            </a:extLst>
          </p:cNvPr>
          <p:cNvSpPr/>
          <p:nvPr/>
        </p:nvSpPr>
        <p:spPr>
          <a:xfrm>
            <a:off x="0" y="4386807"/>
            <a:ext cx="12192000" cy="19240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5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D74E4-785F-47DC-A347-73A68840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1"/>
            <a:r>
              <a:rPr lang="fa-IR" sz="4000" dirty="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	پروژه خانه هوشمند رایمند</a:t>
            </a:r>
            <a:br>
              <a:rPr lang="fa-IR" sz="4000" dirty="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</a:br>
            <a:r>
              <a:rPr lang="fa-IR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زیر نظر دکتر بهمن زمانی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19129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EC393-77A0-44B0-858E-CD67CE76EF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7611"/>
          <a:stretch/>
        </p:blipFill>
        <p:spPr bwMode="auto">
          <a:xfrm>
            <a:off x="3763395" y="277978"/>
            <a:ext cx="4665210" cy="4108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5D5415-D855-4BD9-986A-98F7F5DEFB79}"/>
              </a:ext>
            </a:extLst>
          </p:cNvPr>
          <p:cNvSpPr/>
          <p:nvPr/>
        </p:nvSpPr>
        <p:spPr>
          <a:xfrm>
            <a:off x="0" y="4386807"/>
            <a:ext cx="12192000" cy="19240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5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D74E4-785F-47DC-A347-73A68840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1"/>
            <a:r>
              <a:rPr lang="fa-IR" sz="4000" dirty="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مدل دامنه‌ی نرم‌افزار رایمند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6180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گام جمع آوری اطلاعات دامنه ی کاربرد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5BBF9A-7554-4E52-9C86-47F8045A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این گام توضیحات و </a:t>
            </a:r>
            <a:r>
              <a:rPr lang="fa-IR" dirty="0" err="1"/>
              <a:t>مستنداتی</a:t>
            </a:r>
            <a:r>
              <a:rPr lang="fa-IR" dirty="0"/>
              <a:t> در مورد کسب و کار به دست آمد. مستندات شامل </a:t>
            </a:r>
            <a:r>
              <a:rPr lang="fa-IR" dirty="0" err="1"/>
              <a:t>مواردی</a:t>
            </a:r>
            <a:r>
              <a:rPr lang="fa-IR" dirty="0"/>
              <a:t> از جمله شرح نیازمندی‌های نرم افزار، که در مرحله‌ی اکتساب </a:t>
            </a:r>
            <a:r>
              <a:rPr lang="fa-IR" dirty="0" err="1"/>
              <a:t>نیازمندی‌ها</a:t>
            </a:r>
            <a:r>
              <a:rPr lang="fa-IR" dirty="0"/>
              <a:t> ایجاد شده بود می‌باشد.</a:t>
            </a:r>
          </a:p>
        </p:txBody>
      </p:sp>
    </p:spTree>
    <p:extLst>
      <p:ext uri="{BB962C8B-B14F-4D97-AF65-F5344CB8AC3E}">
        <p14:creationId xmlns:p14="http://schemas.microsoft.com/office/powerpoint/2010/main" val="134971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گام طوفان فکری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5BBF9A-7554-4E52-9C86-47F8045A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این گام به شناسایی مفاهیم مهم دامنه‌ی کاربرد پرداخته شد و در نهایت فهرستی از </a:t>
            </a:r>
            <a:r>
              <a:rPr lang="fa-IR" dirty="0" err="1"/>
              <a:t>عبارت‌های</a:t>
            </a:r>
            <a:r>
              <a:rPr lang="fa-IR" dirty="0"/>
              <a:t> خاص دامنه به دست آمد.</a:t>
            </a:r>
          </a:p>
        </p:txBody>
      </p:sp>
    </p:spTree>
    <p:extLst>
      <p:ext uri="{BB962C8B-B14F-4D97-AF65-F5344CB8AC3E}">
        <p14:creationId xmlns:p14="http://schemas.microsoft.com/office/powerpoint/2010/main" val="78916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گام دسته بندی نتایج طوفان فکری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5BBF9A-7554-4E52-9C86-47F8045A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این گام </a:t>
            </a:r>
            <a:r>
              <a:rPr lang="fa-IR" dirty="0" err="1"/>
              <a:t>عبارت‌های</a:t>
            </a:r>
            <a:r>
              <a:rPr lang="fa-IR" dirty="0"/>
              <a:t> فهرست شده در گام قبل به کلاس‌ها، </a:t>
            </a:r>
            <a:r>
              <a:rPr lang="fa-IR" dirty="0" err="1"/>
              <a:t>ویژگی‌ها</a:t>
            </a:r>
            <a:r>
              <a:rPr lang="fa-IR" dirty="0"/>
              <a:t>، مقادیر </a:t>
            </a:r>
            <a:r>
              <a:rPr lang="fa-IR" dirty="0" err="1"/>
              <a:t>ویژگی‌ها</a:t>
            </a:r>
            <a:r>
              <a:rPr lang="fa-IR" dirty="0"/>
              <a:t> و روابط  </a:t>
            </a:r>
            <a:r>
              <a:rPr lang="fa-IR" dirty="0" err="1"/>
              <a:t>دسته‌بندی</a:t>
            </a:r>
            <a:r>
              <a:rPr lang="fa-IR" dirty="0"/>
              <a:t> شدند و درنهایت نتایج </a:t>
            </a:r>
            <a:r>
              <a:rPr lang="fa-IR" dirty="0" err="1"/>
              <a:t>دسته‌بندی</a:t>
            </a:r>
            <a:r>
              <a:rPr lang="fa-IR" dirty="0"/>
              <a:t> توسط اعضای تیم امتحان شد و برخی اطلاعات ناقص از قبیل کلاس های </a:t>
            </a:r>
            <a:r>
              <a:rPr lang="fa-IR" dirty="0" err="1"/>
              <a:t>جامانده</a:t>
            </a:r>
            <a:r>
              <a:rPr lang="fa-IR" dirty="0"/>
              <a:t> و </a:t>
            </a:r>
            <a:r>
              <a:rPr lang="fa-IR" dirty="0" err="1"/>
              <a:t>صفت‌های</a:t>
            </a:r>
            <a:r>
              <a:rPr lang="fa-IR" dirty="0"/>
              <a:t> </a:t>
            </a:r>
            <a:r>
              <a:rPr lang="fa-IR" dirty="0" err="1"/>
              <a:t>جامانده</a:t>
            </a:r>
            <a:r>
              <a:rPr lang="fa-IR" dirty="0"/>
              <a:t> شناسایی شدند و به </a:t>
            </a:r>
            <a:r>
              <a:rPr lang="fa-IR" dirty="0" err="1"/>
              <a:t>آن‌ها</a:t>
            </a:r>
            <a:r>
              <a:rPr lang="fa-IR" dirty="0"/>
              <a:t> رسیدگی شد. </a:t>
            </a:r>
          </a:p>
        </p:txBody>
      </p:sp>
    </p:spTree>
    <p:extLst>
      <p:ext uri="{BB962C8B-B14F-4D97-AF65-F5344CB8AC3E}">
        <p14:creationId xmlns:p14="http://schemas.microsoft.com/office/powerpoint/2010/main" val="2451466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گام دسته بندی نتایج طوفان فکری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F4F87E7-2256-4EFE-B557-5205295C0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920168"/>
              </p:ext>
            </p:extLst>
          </p:nvPr>
        </p:nvGraphicFramePr>
        <p:xfrm>
          <a:off x="838644" y="1239838"/>
          <a:ext cx="10515156" cy="4892040"/>
        </p:xfrm>
        <a:graphic>
          <a:graphicData uri="http://schemas.openxmlformats.org/drawingml/2006/table">
            <a:tbl>
              <a:tblPr rtl="1" firstRow="1" firstCol="1" bandRow="1"/>
              <a:tblGrid>
                <a:gridCol w="2712753">
                  <a:extLst>
                    <a:ext uri="{9D8B030D-6E8A-4147-A177-3AD203B41FA5}">
                      <a16:colId xmlns:a16="http://schemas.microsoft.com/office/drawing/2014/main" val="1628283633"/>
                    </a:ext>
                  </a:extLst>
                </a:gridCol>
                <a:gridCol w="4767320">
                  <a:extLst>
                    <a:ext uri="{9D8B030D-6E8A-4147-A177-3AD203B41FA5}">
                      <a16:colId xmlns:a16="http://schemas.microsoft.com/office/drawing/2014/main" val="1622915555"/>
                    </a:ext>
                  </a:extLst>
                </a:gridCol>
                <a:gridCol w="3035083">
                  <a:extLst>
                    <a:ext uri="{9D8B030D-6E8A-4147-A177-3AD203B41FA5}">
                      <a16:colId xmlns:a16="http://schemas.microsoft.com/office/drawing/2014/main" val="2921086158"/>
                    </a:ext>
                  </a:extLst>
                </a:gridCol>
              </a:tblGrid>
              <a:tr h="194137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فهرست طوفان فکری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نتایج دسته بندی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قاعده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766690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کاربر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(C) User</a:t>
                      </a: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94073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پرده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(C) Curtain</a:t>
                      </a: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54386"/>
                  </a:ext>
                </a:extLst>
              </a:tr>
              <a:tr h="194137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خاموش و روشن کند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Turn on (User, Lamp)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AS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33460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لامپ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Lamp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C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532201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درب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 Door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(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C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255753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انتخاب کند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Choose (User, Lamp)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AS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21794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رنگ نور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Color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63136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اتاق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Room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C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771819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پخش کند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Play (User, Speaker)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AS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90334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دما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temperature 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(</a:t>
                      </a: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</a:t>
                      </a:r>
                      <a:r>
                        <a:rPr lang="fa-IR" sz="20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70229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آبپاش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Fire sprinkler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C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27782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تنظیم کند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Set (User, Lamp)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(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AS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8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شدت نور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Luminous Intensity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(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</a:t>
                      </a:r>
                      <a:endParaRPr lang="en-US" sz="20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78701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حالت پرده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 Value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(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A</a:t>
                      </a:r>
                      <a:r>
                        <a:rPr lang="fa-IR" sz="20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+mj-cs"/>
                        </a:rPr>
                        <a:t>) </a:t>
                      </a:r>
                      <a:endParaRPr lang="en-US" sz="20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+mj-cs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34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24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گام دسته بندی نتایج طوفان فکری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F4F87E7-2256-4EFE-B557-5205295C0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892071"/>
              </p:ext>
            </p:extLst>
          </p:nvPr>
        </p:nvGraphicFramePr>
        <p:xfrm>
          <a:off x="838644" y="1239838"/>
          <a:ext cx="10515156" cy="5022088"/>
        </p:xfrm>
        <a:graphic>
          <a:graphicData uri="http://schemas.openxmlformats.org/drawingml/2006/table">
            <a:tbl>
              <a:tblPr rtl="1" firstRow="1" firstCol="1" bandRow="1"/>
              <a:tblGrid>
                <a:gridCol w="2712753">
                  <a:extLst>
                    <a:ext uri="{9D8B030D-6E8A-4147-A177-3AD203B41FA5}">
                      <a16:colId xmlns:a16="http://schemas.microsoft.com/office/drawing/2014/main" val="1628283633"/>
                    </a:ext>
                  </a:extLst>
                </a:gridCol>
                <a:gridCol w="4767320">
                  <a:extLst>
                    <a:ext uri="{9D8B030D-6E8A-4147-A177-3AD203B41FA5}">
                      <a16:colId xmlns:a16="http://schemas.microsoft.com/office/drawing/2014/main" val="1622915555"/>
                    </a:ext>
                  </a:extLst>
                </a:gridCol>
                <a:gridCol w="3035083">
                  <a:extLst>
                    <a:ext uri="{9D8B030D-6E8A-4147-A177-3AD203B41FA5}">
                      <a16:colId xmlns:a16="http://schemas.microsoft.com/office/drawing/2014/main" val="2921086158"/>
                    </a:ext>
                  </a:extLst>
                </a:gridCol>
              </a:tblGrid>
              <a:tr h="194137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فهرست طوفان فکری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نتایج دسته بندی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قاعده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18" marR="121718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766690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رطوبت خاک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Soil moisture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94073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شدت نور محیط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(A) luminous intensity</a:t>
                      </a: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87410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باغچه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Garden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3585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دوربین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Camera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54386"/>
                  </a:ext>
                </a:extLst>
              </a:tr>
              <a:tr h="194137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مکان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Location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33460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بلندگو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Speaker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532201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لرزش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Vibration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255753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کولرگازی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Air conditioner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21794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درب گاراژ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Garage door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63136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ماشین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Car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771819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پلاک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License plate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90334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اجاق گاز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Stove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C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70229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حالت کودک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Child mode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1(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e)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27782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اثر انگشت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fingerprint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2(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b)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86628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رمز عبور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Password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2(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b)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78701"/>
                  </a:ext>
                </a:extLst>
              </a:tr>
              <a:tr h="155526">
                <a:tc>
                  <a:txBody>
                    <a:bodyPr/>
                    <a:lstStyle/>
                    <a:p>
                      <a:pPr indent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عنبیه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iris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sz="18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)</a:t>
                      </a:r>
                      <a:endParaRPr lang="en-US" sz="18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2(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b)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92" marR="12179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34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0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گام به تصویر کشیدن مدل دامنه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5BBF9A-7554-4E52-9C86-47F8045A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این گام، نتیجه‌ی کلاس‌بندی، با استفاده از یک نمودار کلاس، تصویرسازی شد.</a:t>
            </a:r>
          </a:p>
        </p:txBody>
      </p:sp>
    </p:spTree>
    <p:extLst>
      <p:ext uri="{BB962C8B-B14F-4D97-AF65-F5344CB8AC3E}">
        <p14:creationId xmlns:p14="http://schemas.microsoft.com/office/powerpoint/2010/main" val="183418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گام به تصویر کشیدن مدل دامنه</a:t>
            </a:r>
          </a:p>
        </p:txBody>
      </p:sp>
      <p:pic>
        <p:nvPicPr>
          <p:cNvPr id="5" name="Content Placeholder 4">
            <a:hlinkClick r:id="rId2" action="ppaction://hlinkfile"/>
            <a:extLst>
              <a:ext uri="{FF2B5EF4-FFF2-40B4-BE49-F238E27FC236}">
                <a16:creationId xmlns:a16="http://schemas.microsoft.com/office/drawing/2014/main" id="{BEAFCA49-81FC-46ED-A61E-651EFBD6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44" y="1239838"/>
            <a:ext cx="4755111" cy="4937124"/>
          </a:xfrm>
        </p:spPr>
      </p:pic>
    </p:spTree>
    <p:extLst>
      <p:ext uri="{BB962C8B-B14F-4D97-AF65-F5344CB8AC3E}">
        <p14:creationId xmlns:p14="http://schemas.microsoft.com/office/powerpoint/2010/main" val="34908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مرور مدل دامنه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5BBF9A-7554-4E52-9C86-47F8045A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این گام، نتیجه‌ی کلاس‌بندی، با استفاده از یک نمودار کلاس، تصویرسازی شد. در این گام اعضای تیم به مرور مدل دامنه برای شناسایی خطاهای احتمالی پرداختند و تغییراتی جزئی برای مثال در نام گذاری  برخی کلاس‌ها  اعمال شد  هم چنین کلاس حالت ایمنی کودک حذف شد و به صورت یک ویژگی در برخی کلاس های دیگر ظاهر شد و در نهایت از درستی بقیه قسمت‌ها اطمینان حاصل گردید.</a:t>
            </a:r>
          </a:p>
        </p:txBody>
      </p:sp>
    </p:spTree>
    <p:extLst>
      <p:ext uri="{BB962C8B-B14F-4D97-AF65-F5344CB8AC3E}">
        <p14:creationId xmlns:p14="http://schemas.microsoft.com/office/powerpoint/2010/main" val="3440340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EC393-77A0-44B0-858E-CD67CE76EF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7611"/>
          <a:stretch/>
        </p:blipFill>
        <p:spPr bwMode="auto">
          <a:xfrm>
            <a:off x="3763395" y="277978"/>
            <a:ext cx="4665210" cy="4108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5D5415-D855-4BD9-986A-98F7F5DEFB79}"/>
              </a:ext>
            </a:extLst>
          </p:cNvPr>
          <p:cNvSpPr/>
          <p:nvPr/>
        </p:nvSpPr>
        <p:spPr>
          <a:xfrm>
            <a:off x="0" y="4386807"/>
            <a:ext cx="12192000" cy="19240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5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D74E4-785F-47DC-A347-73A68840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1"/>
            <a:r>
              <a:rPr lang="fa-IR" sz="4000" dirty="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معماری سیستم نرم‌افزار رایمند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98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4BAD18C-89F5-465B-89C8-A6C6BB335533}"/>
              </a:ext>
            </a:extLst>
          </p:cNvPr>
          <p:cNvGrpSpPr/>
          <p:nvPr/>
        </p:nvGrpSpPr>
        <p:grpSpPr>
          <a:xfrm>
            <a:off x="6396000" y="312360"/>
            <a:ext cx="5292520" cy="1283280"/>
            <a:chOff x="6396000" y="312360"/>
            <a:chExt cx="5292520" cy="12832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97B500-B7A7-4048-AAEA-B911866ED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5240" y="312360"/>
              <a:ext cx="1283280" cy="12832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99812-3C03-4115-AD67-28563E62A6C6}"/>
                </a:ext>
              </a:extLst>
            </p:cNvPr>
            <p:cNvSpPr txBox="1"/>
            <p:nvPr/>
          </p:nvSpPr>
          <p:spPr>
            <a:xfrm>
              <a:off x="6396000" y="764643"/>
              <a:ext cx="397256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dirty="0">
                  <a:latin typeface="IRANSans Black" panose="020B0506030804020204" pitchFamily="34" charset="-78"/>
                  <a:cs typeface="IRANSans Black" panose="020B0506030804020204" pitchFamily="34" charset="-78"/>
                </a:rPr>
                <a:t>مهدی کوهستانی</a:t>
              </a:r>
            </a:p>
            <a:p>
              <a:pPr algn="r" rtl="1"/>
              <a:r>
                <a:rPr lang="fa-IR" sz="2400" dirty="0">
                  <a:latin typeface="IRANSans" panose="020B0506030804020204" pitchFamily="34" charset="-78"/>
                  <a:cs typeface="IRANSans" panose="020B0506030804020204" pitchFamily="34" charset="-78"/>
                </a:rPr>
                <a:t>سرگروه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7F1F24-30B8-4CEC-89D6-39721773074A}"/>
              </a:ext>
            </a:extLst>
          </p:cNvPr>
          <p:cNvGrpSpPr/>
          <p:nvPr/>
        </p:nvGrpSpPr>
        <p:grpSpPr>
          <a:xfrm>
            <a:off x="6396000" y="1699860"/>
            <a:ext cx="5292520" cy="1283280"/>
            <a:chOff x="6396000" y="1699860"/>
            <a:chExt cx="5292520" cy="12832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94490D-FB06-4BC5-AF5C-92780E6B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5240" y="1699860"/>
              <a:ext cx="1283280" cy="128328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3863BA-867C-49BD-B1FA-3D2F0D525AA7}"/>
                </a:ext>
              </a:extLst>
            </p:cNvPr>
            <p:cNvSpPr txBox="1"/>
            <p:nvPr/>
          </p:nvSpPr>
          <p:spPr>
            <a:xfrm>
              <a:off x="6396000" y="2152143"/>
              <a:ext cx="397256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dirty="0">
                  <a:latin typeface="IRANSans Black" panose="020B0506030804020204" pitchFamily="34" charset="-78"/>
                  <a:cs typeface="IRANSans Black" panose="020B0506030804020204" pitchFamily="34" charset="-78"/>
                </a:rPr>
                <a:t>حسین اسدی</a:t>
              </a:r>
              <a:endParaRPr lang="fa-IR" sz="24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A2C292-CC37-4654-B093-4738BDDAACEF}"/>
              </a:ext>
            </a:extLst>
          </p:cNvPr>
          <p:cNvGrpSpPr/>
          <p:nvPr/>
        </p:nvGrpSpPr>
        <p:grpSpPr>
          <a:xfrm>
            <a:off x="803480" y="1699860"/>
            <a:ext cx="5292520" cy="1283280"/>
            <a:chOff x="803480" y="1699860"/>
            <a:chExt cx="5292520" cy="12832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0A0015-1C76-4EA9-8A27-133E966D1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720" y="1699860"/>
              <a:ext cx="1283280" cy="128328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027EF8-A7DB-43B3-9D5D-C2FDE8BA5B4F}"/>
                </a:ext>
              </a:extLst>
            </p:cNvPr>
            <p:cNvSpPr txBox="1"/>
            <p:nvPr/>
          </p:nvSpPr>
          <p:spPr>
            <a:xfrm>
              <a:off x="803480" y="2158403"/>
              <a:ext cx="397256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dirty="0">
                  <a:latin typeface="IRANSans Black" panose="020B0506030804020204" pitchFamily="34" charset="-78"/>
                  <a:cs typeface="IRANSans Black" panose="020B0506030804020204" pitchFamily="34" charset="-78"/>
                </a:rPr>
                <a:t>مازیار اعظمی</a:t>
              </a:r>
              <a:endParaRPr lang="fa-IR" sz="24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1E6E6B-517F-4880-B099-9D29E5428F41}"/>
              </a:ext>
            </a:extLst>
          </p:cNvPr>
          <p:cNvGrpSpPr/>
          <p:nvPr/>
        </p:nvGrpSpPr>
        <p:grpSpPr>
          <a:xfrm>
            <a:off x="803480" y="3087360"/>
            <a:ext cx="5292520" cy="1283280"/>
            <a:chOff x="803480" y="3087360"/>
            <a:chExt cx="5292520" cy="12832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B7D4B8-888F-48C7-908C-4FA586E9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720" y="3087360"/>
              <a:ext cx="1283280" cy="12832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4B1390-456A-44CC-BD6D-1DFA7608B1D9}"/>
                </a:ext>
              </a:extLst>
            </p:cNvPr>
            <p:cNvSpPr txBox="1"/>
            <p:nvPr/>
          </p:nvSpPr>
          <p:spPr>
            <a:xfrm>
              <a:off x="803480" y="3539643"/>
              <a:ext cx="397256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dirty="0">
                  <a:latin typeface="IRANSans Black" panose="020B0506030804020204" pitchFamily="34" charset="-78"/>
                  <a:cs typeface="IRANSans Black" panose="020B0506030804020204" pitchFamily="34" charset="-78"/>
                </a:rPr>
                <a:t>امیر سرتیپی</a:t>
              </a:r>
              <a:endParaRPr lang="fa-IR" sz="24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7496F1-2B72-4B0F-99DA-D6EF98C4989F}"/>
              </a:ext>
            </a:extLst>
          </p:cNvPr>
          <p:cNvGrpSpPr/>
          <p:nvPr/>
        </p:nvGrpSpPr>
        <p:grpSpPr>
          <a:xfrm>
            <a:off x="6396000" y="4474860"/>
            <a:ext cx="5255840" cy="1283280"/>
            <a:chOff x="6396000" y="4474860"/>
            <a:chExt cx="5255840" cy="12832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CC7CEF-B0A2-4C80-8138-5796EC98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560" y="4474860"/>
              <a:ext cx="1283280" cy="128328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38FC99-E64C-42B4-8890-D60904613910}"/>
                </a:ext>
              </a:extLst>
            </p:cNvPr>
            <p:cNvSpPr txBox="1"/>
            <p:nvPr/>
          </p:nvSpPr>
          <p:spPr>
            <a:xfrm>
              <a:off x="6396000" y="4927143"/>
              <a:ext cx="397256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dirty="0">
                  <a:latin typeface="IRANSans Black" panose="020B0506030804020204" pitchFamily="34" charset="-78"/>
                  <a:cs typeface="IRANSans Black" panose="020B0506030804020204" pitchFamily="34" charset="-78"/>
                </a:rPr>
                <a:t>امیرحسین فولادی</a:t>
              </a:r>
              <a:endParaRPr lang="fa-IR" sz="24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A8BF9E-CF71-4327-A0E0-87F9D4DA9389}"/>
              </a:ext>
            </a:extLst>
          </p:cNvPr>
          <p:cNvGrpSpPr/>
          <p:nvPr/>
        </p:nvGrpSpPr>
        <p:grpSpPr>
          <a:xfrm>
            <a:off x="803480" y="4474860"/>
            <a:ext cx="5292520" cy="1283280"/>
            <a:chOff x="803480" y="4474860"/>
            <a:chExt cx="5292520" cy="12832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0125D1-9A8E-4B99-A3A4-A29F8204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720" y="4474860"/>
              <a:ext cx="1283280" cy="12832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E65F34-14C0-4B2A-8606-52A5AF59BDAB}"/>
                </a:ext>
              </a:extLst>
            </p:cNvPr>
            <p:cNvSpPr txBox="1"/>
            <p:nvPr/>
          </p:nvSpPr>
          <p:spPr>
            <a:xfrm>
              <a:off x="803480" y="4920883"/>
              <a:ext cx="397256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dirty="0">
                  <a:latin typeface="IRANSans Black" panose="020B0506030804020204" pitchFamily="34" charset="-78"/>
                  <a:cs typeface="IRANSans Black" panose="020B0506030804020204" pitchFamily="34" charset="-78"/>
                </a:rPr>
                <a:t>مهدی </a:t>
              </a:r>
              <a:r>
                <a:rPr lang="fa-IR" sz="2400" dirty="0" err="1">
                  <a:latin typeface="IRANSans Black" panose="020B0506030804020204" pitchFamily="34" charset="-78"/>
                  <a:cs typeface="IRANSans Black" panose="020B0506030804020204" pitchFamily="34" charset="-78"/>
                </a:rPr>
                <a:t>مالوردی</a:t>
              </a:r>
              <a:endParaRPr lang="fa-IR" sz="24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E58B-8486-4292-8F00-8B41EAB31B87}"/>
              </a:ext>
            </a:extLst>
          </p:cNvPr>
          <p:cNvGrpSpPr/>
          <p:nvPr/>
        </p:nvGrpSpPr>
        <p:grpSpPr>
          <a:xfrm>
            <a:off x="6396000" y="3087360"/>
            <a:ext cx="5292520" cy="1283280"/>
            <a:chOff x="6396000" y="3087360"/>
            <a:chExt cx="5292520" cy="12832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E3C117-A463-4E26-B7AE-285D5BA5DDF9}"/>
                </a:ext>
              </a:extLst>
            </p:cNvPr>
            <p:cNvSpPr txBox="1"/>
            <p:nvPr/>
          </p:nvSpPr>
          <p:spPr>
            <a:xfrm>
              <a:off x="6396000" y="3539642"/>
              <a:ext cx="397256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400" dirty="0">
                  <a:latin typeface="IRANSans Black" panose="020B0506030804020204" pitchFamily="34" charset="-78"/>
                  <a:cs typeface="IRANSans Black" panose="020B0506030804020204" pitchFamily="34" charset="-78"/>
                </a:rPr>
                <a:t>سید محمدرضا رضوی</a:t>
              </a:r>
              <a:endParaRPr lang="fa-IR" sz="2400" dirty="0">
                <a:latin typeface="IRANSans" panose="020B0506030804020204" pitchFamily="34" charset="-78"/>
                <a:cs typeface="IRANSans" panose="020B0506030804020204" pitchFamily="34" charset="-78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E6E67E-FA4A-482C-890B-A4FF7BAA0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5240" y="3087360"/>
              <a:ext cx="1283280" cy="1283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502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اهداف معماری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5BBF9A-7554-4E52-9C86-47F8045A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هدف از طراحی معماری نرم‌افزار خانه هوشمند افزایش آسایش، راحتی و آسودگی خاطر کاربر و تعامل راحت‌تر با نرم‌افزار می‌باشد. از اهداف دیگر می‌توان به کاهش قیمت تمام شده‌ی سیستم در عین کارآمدی و قابلیت اطمینان بالا اشاره کرد. همچنین ایجاد تغییرات و نگهداری راحت‌تر سیستم نیز از اهداف تعیین معماری می‌باشد.</a:t>
            </a:r>
          </a:p>
        </p:txBody>
      </p:sp>
    </p:spTree>
    <p:extLst>
      <p:ext uri="{BB962C8B-B14F-4D97-AF65-F5344CB8AC3E}">
        <p14:creationId xmlns:p14="http://schemas.microsoft.com/office/powerpoint/2010/main" val="189835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نوع سیستم، تعیین </a:t>
            </a:r>
            <a:r>
              <a:rPr lang="fa-IR" dirty="0" err="1"/>
              <a:t>واسط‌ها</a:t>
            </a:r>
            <a:r>
              <a:rPr lang="fa-IR" dirty="0"/>
              <a:t> و زیر سیستم‌ها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2D492BC-09B5-446B-A01D-8B474EFAE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750011"/>
              </p:ext>
            </p:extLst>
          </p:nvPr>
        </p:nvGraphicFramePr>
        <p:xfrm>
          <a:off x="836660" y="1239838"/>
          <a:ext cx="10517140" cy="2594514"/>
        </p:xfrm>
        <a:graphic>
          <a:graphicData uri="http://schemas.openxmlformats.org/drawingml/2006/table">
            <a:tbl>
              <a:tblPr rtl="1" firstRow="1" firstCol="1" bandRow="1"/>
              <a:tblGrid>
                <a:gridCol w="1494719">
                  <a:extLst>
                    <a:ext uri="{9D8B030D-6E8A-4147-A177-3AD203B41FA5}">
                      <a16:colId xmlns:a16="http://schemas.microsoft.com/office/drawing/2014/main" val="2869560746"/>
                    </a:ext>
                  </a:extLst>
                </a:gridCol>
                <a:gridCol w="5516708">
                  <a:extLst>
                    <a:ext uri="{9D8B030D-6E8A-4147-A177-3AD203B41FA5}">
                      <a16:colId xmlns:a16="http://schemas.microsoft.com/office/drawing/2014/main" val="581131196"/>
                    </a:ext>
                  </a:extLst>
                </a:gridCol>
                <a:gridCol w="3505713">
                  <a:extLst>
                    <a:ext uri="{9D8B030D-6E8A-4147-A177-3AD203B41FA5}">
                      <a16:colId xmlns:a16="http://schemas.microsoft.com/office/drawing/2014/main" val="560324489"/>
                    </a:ext>
                  </a:extLst>
                </a:gridCol>
              </a:tblGrid>
              <a:tr h="43241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ردیف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سیستم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b="1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نوع سیستم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01499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b="1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واسط گرفیکی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تعاملی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28570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b="1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دستیار صوتی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تعاملی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34330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b="1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کنترل مرکزی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02362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b="1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پایگاه داده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پایگاه‌داده</a:t>
                      </a:r>
                      <a:r>
                        <a:rPr lang="fa-IR" sz="1800" baseline="300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38608"/>
                  </a:ext>
                </a:extLst>
              </a:tr>
              <a:tr h="43241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b="1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شبکه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800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تبدیلی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42" marR="121742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0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26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نوع سیستم، تعیین </a:t>
            </a:r>
            <a:r>
              <a:rPr lang="fa-IR" dirty="0" err="1"/>
              <a:t>واسط‌ها</a:t>
            </a:r>
            <a:r>
              <a:rPr lang="fa-IR" dirty="0"/>
              <a:t> و زیر سیستم‌ها</a:t>
            </a:r>
          </a:p>
        </p:txBody>
      </p:sp>
      <p:pic>
        <p:nvPicPr>
          <p:cNvPr id="9" name="Content Placeholder 8">
            <a:hlinkClick r:id="rId2" action="ppaction://hlinkfile"/>
            <a:extLst>
              <a:ext uri="{FF2B5EF4-FFF2-40B4-BE49-F238E27FC236}">
                <a16:creationId xmlns:a16="http://schemas.microsoft.com/office/drawing/2014/main" id="{FF26DBCA-A0DA-4200-ADC1-CD3B0E6B00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09" y="1239838"/>
            <a:ext cx="8897981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نوع سیستم، تعیین </a:t>
            </a:r>
            <a:r>
              <a:rPr lang="fa-IR" dirty="0" err="1"/>
              <a:t>واسط‌ها</a:t>
            </a:r>
            <a:r>
              <a:rPr lang="fa-IR" dirty="0"/>
              <a:t> و زیر سیستم‌ها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EADD73E-1C40-4C3F-910F-1F1E3931C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70046"/>
              </p:ext>
            </p:extLst>
          </p:nvPr>
        </p:nvGraphicFramePr>
        <p:xfrm>
          <a:off x="837048" y="1239838"/>
          <a:ext cx="10516752" cy="4941044"/>
        </p:xfrm>
        <a:graphic>
          <a:graphicData uri="http://schemas.openxmlformats.org/drawingml/2006/table">
            <a:tbl>
              <a:tblPr rtl="1" firstRow="1" firstCol="1" bandRow="1"/>
              <a:tblGrid>
                <a:gridCol w="1088873">
                  <a:extLst>
                    <a:ext uri="{9D8B030D-6E8A-4147-A177-3AD203B41FA5}">
                      <a16:colId xmlns:a16="http://schemas.microsoft.com/office/drawing/2014/main" val="1762427461"/>
                    </a:ext>
                  </a:extLst>
                </a:gridCol>
                <a:gridCol w="5922296">
                  <a:extLst>
                    <a:ext uri="{9D8B030D-6E8A-4147-A177-3AD203B41FA5}">
                      <a16:colId xmlns:a16="http://schemas.microsoft.com/office/drawing/2014/main" val="1667978821"/>
                    </a:ext>
                  </a:extLst>
                </a:gridCol>
                <a:gridCol w="3505583">
                  <a:extLst>
                    <a:ext uri="{9D8B030D-6E8A-4147-A177-3AD203B41FA5}">
                      <a16:colId xmlns:a16="http://schemas.microsoft.com/office/drawing/2014/main" val="2205724903"/>
                    </a:ext>
                  </a:extLst>
                </a:gridCol>
              </a:tblGrid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300" b="1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ردیف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 b="1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زیرسیستم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 b="1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نوع زیرسیستم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66346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سرمایش و گرمایش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792115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صوتی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تعاملی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93969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تشخیص گاز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6019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روشنایی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269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تشخیص هویت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پایگاه‌داده‌ای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766284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باز و بسته کردن درب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تعاملی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027328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ایمنی کودک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تعاملی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3478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تشخیص آتش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‌</a:t>
                      </a: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سوزی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265606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تصویربرداری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پایگاه‌داده‌ای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51272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آوابر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تعاملی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32532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تشخیص رطوبت خاک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42606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12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تشخیص زلزله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202282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13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دزدگیر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رویداد رانده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67056"/>
                  </a:ext>
                </a:extLst>
              </a:tr>
              <a:tr h="329142"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14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اجاق گاز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300" dirty="0">
                          <a:solidFill>
                            <a:srgbClr val="000000"/>
                          </a:solidFill>
                          <a:effectLst/>
                          <a:latin typeface="IRANSans" panose="020B0506030804020204" pitchFamily="34" charset="-78"/>
                          <a:ea typeface="B Nazanin" panose="00000400000000000000" pitchFamily="2" charset="-78"/>
                          <a:cs typeface="IRANSans" panose="020B0506030804020204" pitchFamily="34" charset="-78"/>
                        </a:rPr>
                        <a:t>تعاملی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IRANSans" panose="020B0506030804020204" pitchFamily="34" charset="-78"/>
                        <a:ea typeface="B Nazanin" panose="00000400000000000000" pitchFamily="2" charset="-78"/>
                        <a:cs typeface="IRANSans" panose="020B0506030804020204" pitchFamily="34" charset="-78"/>
                      </a:endParaRPr>
                    </a:p>
                  </a:txBody>
                  <a:tcPr marL="121737" marR="121737" marT="0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807566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7C23DD4E-F34C-4337-83D5-CC8A25B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3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63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نوع سیستم، تعیین </a:t>
            </a:r>
            <a:r>
              <a:rPr lang="fa-IR" dirty="0" err="1"/>
              <a:t>واسط‌ها</a:t>
            </a:r>
            <a:r>
              <a:rPr lang="fa-IR" dirty="0"/>
              <a:t> و زیر سیستم‌ها</a:t>
            </a:r>
          </a:p>
        </p:txBody>
      </p:sp>
      <p:pic>
        <p:nvPicPr>
          <p:cNvPr id="7" name="Content Placeholder 6">
            <a:hlinkClick r:id="rId2" action="ppaction://hlinkfile"/>
            <a:extLst>
              <a:ext uri="{FF2B5EF4-FFF2-40B4-BE49-F238E27FC236}">
                <a16:creationId xmlns:a16="http://schemas.microsoft.com/office/drawing/2014/main" id="{3EB91311-9FAD-4934-BFF1-0B0078DDCE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98" y="1239838"/>
            <a:ext cx="5928203" cy="4937125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C23DD4E-F34C-4337-83D5-CC8A25B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3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90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نوع سیستم، تعیین </a:t>
            </a:r>
            <a:r>
              <a:rPr lang="fa-IR" dirty="0" err="1"/>
              <a:t>واسط‌ها</a:t>
            </a:r>
            <a:r>
              <a:rPr lang="fa-IR" dirty="0"/>
              <a:t> و زیر سیستم‌ها</a:t>
            </a:r>
          </a:p>
        </p:txBody>
      </p:sp>
      <p:pic>
        <p:nvPicPr>
          <p:cNvPr id="9" name="Content Placeholder 8">
            <a:hlinkClick r:id="rId2" action="ppaction://hlinkfile"/>
            <a:extLst>
              <a:ext uri="{FF2B5EF4-FFF2-40B4-BE49-F238E27FC236}">
                <a16:creationId xmlns:a16="http://schemas.microsoft.com/office/drawing/2014/main" id="{059A5463-7E34-401B-9B33-3AAC023492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07" y="2348112"/>
            <a:ext cx="5601185" cy="2720576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C23DD4E-F34C-4337-83D5-CC8A25B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3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76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نوع سیستم، تعیین </a:t>
            </a:r>
            <a:r>
              <a:rPr lang="fa-IR" dirty="0" err="1"/>
              <a:t>واسط‌ها</a:t>
            </a:r>
            <a:r>
              <a:rPr lang="fa-IR" dirty="0"/>
              <a:t> و زیر سیستم‌ها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C23DD4E-F34C-4337-83D5-CC8A25B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3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hlinkClick r:id="rId2" action="ppaction://hlinkfile"/>
            <a:extLst>
              <a:ext uri="{FF2B5EF4-FFF2-40B4-BE49-F238E27FC236}">
                <a16:creationId xmlns:a16="http://schemas.microsoft.com/office/drawing/2014/main" id="{C2316E50-4C40-4990-89D7-E8DFCBF0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2" y="2085200"/>
            <a:ext cx="5707875" cy="3246401"/>
          </a:xfrm>
        </p:spPr>
      </p:pic>
    </p:spTree>
    <p:extLst>
      <p:ext uri="{BB962C8B-B14F-4D97-AF65-F5344CB8AC3E}">
        <p14:creationId xmlns:p14="http://schemas.microsoft.com/office/powerpoint/2010/main" val="3932467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استفاده از یک سبک معماری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C23DD4E-F34C-4337-83D5-CC8A25B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3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4E61-46B8-4521-8240-95178B91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سبک معماری این سیستم معماری </a:t>
            </a:r>
            <a:r>
              <a:rPr lang="fa-IR" dirty="0" err="1"/>
              <a:t>لایه‌ای</a:t>
            </a:r>
            <a:r>
              <a:rPr lang="fa-IR" dirty="0"/>
              <a:t>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255495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اعمال قوانین طراحی نرم‌افزار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4E61-46B8-4521-8240-95178B91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طراحی برای تغییر</a:t>
            </a:r>
          </a:p>
          <a:p>
            <a:r>
              <a:rPr lang="fa-IR" dirty="0"/>
              <a:t>جداسازی دغدغه‌ها</a:t>
            </a:r>
          </a:p>
          <a:p>
            <a:r>
              <a:rPr lang="fa-IR" dirty="0" err="1"/>
              <a:t>پنهان‌سازی</a:t>
            </a:r>
            <a:r>
              <a:rPr lang="fa-IR" dirty="0"/>
              <a:t> اطلاعات</a:t>
            </a:r>
          </a:p>
          <a:p>
            <a:r>
              <a:rPr lang="fa-IR" dirty="0"/>
              <a:t>چسبندگی زیاد</a:t>
            </a:r>
          </a:p>
          <a:p>
            <a:r>
              <a:rPr lang="fa-IR" dirty="0" err="1"/>
              <a:t>جفت‌شدگی</a:t>
            </a:r>
            <a:r>
              <a:rPr lang="fa-IR" dirty="0"/>
              <a:t> کم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C23DD4E-F34C-4337-83D5-CC8A25B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3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4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FAC0A-88E2-42F8-8A5A-AE5F461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جمع‌بندی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4E61-46B8-4521-8240-95178B91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برای طراحی معماری سیستم ابتدا به </a:t>
            </a:r>
            <a:r>
              <a:rPr lang="fa-IR" dirty="0" err="1"/>
              <a:t>وسیله‎ی</a:t>
            </a:r>
            <a:r>
              <a:rPr lang="fa-IR" dirty="0"/>
              <a:t> نیازمندی‌های مطرح شده توسط مشتری و مستندات، اهداف تعیین معماری سیستم مشخص گردید. سپس با انتخاب سبک معماری از </a:t>
            </a:r>
            <a:r>
              <a:rPr lang="fa-IR" dirty="0" err="1"/>
              <a:t>معماری‌های</a:t>
            </a:r>
            <a:r>
              <a:rPr lang="fa-IR" dirty="0"/>
              <a:t> موجود در مخزن معماری و تعیین نوع سیستم خانه‌ی هوشمند به مرحله‌ی تعیین </a:t>
            </a:r>
            <a:r>
              <a:rPr lang="fa-IR" dirty="0" err="1"/>
              <a:t>عملیات،واسط‌ها</a:t>
            </a:r>
            <a:r>
              <a:rPr lang="fa-IR" dirty="0"/>
              <a:t> و عملیات زیر سیستم رسیدیم. در این مرحله نیز با تعیین </a:t>
            </a:r>
            <a:r>
              <a:rPr lang="fa-IR" dirty="0" err="1"/>
              <a:t>هرکدام</a:t>
            </a:r>
            <a:r>
              <a:rPr lang="fa-IR" dirty="0"/>
              <a:t> از زیرسیستم و نوع آنها، معماری سیستم به طور کامل و مشخص انجام گردید.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C23DD4E-F34C-4337-83D5-CC8A25B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3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EC393-77A0-44B0-858E-CD67CE76EF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7611"/>
          <a:stretch/>
        </p:blipFill>
        <p:spPr bwMode="auto">
          <a:xfrm>
            <a:off x="3763395" y="277978"/>
            <a:ext cx="4665210" cy="4108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5D5415-D855-4BD9-986A-98F7F5DEFB79}"/>
              </a:ext>
            </a:extLst>
          </p:cNvPr>
          <p:cNvSpPr/>
          <p:nvPr/>
        </p:nvSpPr>
        <p:spPr>
          <a:xfrm>
            <a:off x="0" y="4386807"/>
            <a:ext cx="12192000" cy="192404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5"/>
            <a:endParaRPr lang="fa-IR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D74E4-785F-47DC-A347-73A68840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1"/>
            <a:r>
              <a:rPr lang="fa-IR" sz="4000" dirty="0">
                <a:solidFill>
                  <a:schemeClr val="bg1"/>
                </a:solidFill>
                <a:latin typeface="IRANSans Black" panose="020B0506030804020204" pitchFamily="34" charset="-78"/>
                <a:cs typeface="IRANSans Black" panose="020B0506030804020204" pitchFamily="34" charset="-78"/>
              </a:rPr>
              <a:t>	سند تبیین نیازمندی‌های نرم‌افزار رایمند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615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8D09A-A4FC-4FDC-948C-E9418CD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/>
              <a:t>هدف</a:t>
            </a:r>
          </a:p>
          <a:p>
            <a:r>
              <a:rPr lang="fa-IR" b="1" dirty="0"/>
              <a:t>دامنه</a:t>
            </a:r>
          </a:p>
          <a:p>
            <a:r>
              <a:rPr lang="fa-IR" b="1" dirty="0"/>
              <a:t>تعاریف، سرنام‌ها و کوته‌نوشت‌ها</a:t>
            </a:r>
          </a:p>
          <a:p>
            <a:r>
              <a:rPr lang="fa-IR" b="1" dirty="0"/>
              <a:t>مراجع</a:t>
            </a:r>
          </a:p>
          <a:p>
            <a:r>
              <a:rPr lang="fa-IR" b="1" dirty="0"/>
              <a:t>طرح کلی</a:t>
            </a:r>
          </a:p>
        </p:txBody>
      </p:sp>
    </p:spTree>
    <p:extLst>
      <p:ext uri="{BB962C8B-B14F-4D97-AF65-F5344CB8AC3E}">
        <p14:creationId xmlns:p14="http://schemas.microsoft.com/office/powerpoint/2010/main" val="298695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EDFB5-FCD0-43F9-ADA0-F1EDCB2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164BD7A-5DE7-4437-B959-B050ADA5C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87307"/>
              </p:ext>
            </p:extLst>
          </p:nvPr>
        </p:nvGraphicFramePr>
        <p:xfrm>
          <a:off x="838200" y="2092325"/>
          <a:ext cx="10515600" cy="4108958"/>
        </p:xfrm>
        <a:graphic>
          <a:graphicData uri="http://schemas.openxmlformats.org/drawingml/2006/table">
            <a:tbl>
              <a:tblPr rtl="1" firstRow="1" firstCol="1" bandRow="1"/>
              <a:tblGrid>
                <a:gridCol w="2626082">
                  <a:extLst>
                    <a:ext uri="{9D8B030D-6E8A-4147-A177-3AD203B41FA5}">
                      <a16:colId xmlns:a16="http://schemas.microsoft.com/office/drawing/2014/main" val="3374523444"/>
                    </a:ext>
                  </a:extLst>
                </a:gridCol>
                <a:gridCol w="7889518">
                  <a:extLst>
                    <a:ext uri="{9D8B030D-6E8A-4147-A177-3AD203B41FA5}">
                      <a16:colId xmlns:a16="http://schemas.microsoft.com/office/drawing/2014/main" val="3789390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واژه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توضیح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15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جاوا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زبانی برای توسعه نرم‌افزار می‌باشد.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حسگر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گونه‌ای مبدل است که اطلاعات محیطی را به داده‌‌ تبدیل می‌کند.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88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سرور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به برنامه‌ای رایانه‌ای گفته می‌شود که خدمات خود را به دیگر برنامه‌های رایانه‌ای (و کاربران آن‌ها) در همان رایانه یا در رایانه‌های دیگر ارائه می‌کند.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1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Calibri" panose="020F0502020204030204" pitchFamily="34" charset="0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 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 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12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سیستم‌عامل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نرم‌افزاری است که مدیریت منابع رایانه را به عهده گرفته و بستری را فراهم می‌سازد که نرم‌افزار کاربردی اجرا بشود.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صاحب خانه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فردی که توانایی تغییر تنظیمات اولیه سیستم رایمند را دارد.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147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عضو خانه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فردی که توانایی کار کردن با سیستم رایمند را دارد.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لینوکس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سیستم‌عاملی متن‌باز می‌باشد.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672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کنترل مرکزی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 dirty="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وظیفه کنترل قسمت‌های مختلف خانه هوشمند را دارد.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2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048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گواهی عمومی همگانی گنو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indent="457200" algn="just" rtl="1">
                        <a:lnSpc>
                          <a:spcPct val="107000"/>
                        </a:lnSpc>
                        <a:spcBef>
                          <a:spcPts val="2000"/>
                        </a:spcBef>
                        <a:spcAft>
                          <a:spcPts val="800"/>
                        </a:spcAft>
                      </a:pPr>
                      <a:r>
                        <a:rPr lang="fa-IR" sz="1800" dirty="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یکی از مجوزهای بسیار رایج </a:t>
                      </a:r>
                      <a:r>
                        <a:rPr lang="fa-IR" sz="1800" dirty="0" err="1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نرم‌افزارهای</a:t>
                      </a:r>
                      <a:r>
                        <a:rPr lang="fa-IR" sz="1800" dirty="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آزاد است که ضمانت می‌کند کاربران حق مطالعه، ویرایش، </a:t>
                      </a:r>
                      <a:r>
                        <a:rPr lang="fa-IR" sz="1800" dirty="0" err="1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اشتراک‌گذاری</a:t>
                      </a:r>
                      <a:r>
                        <a:rPr lang="fa-IR" sz="1800" dirty="0"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 و انتشار نرم‌افزار را خواهند داشت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B Nazanin" panose="00000400000000000000" pitchFamily="2" charset="-78"/>
                          <a:ea typeface="B Nazanin" panose="00000400000000000000" pitchFamily="2" charset="-78"/>
                          <a:cs typeface="B Nazanin" panose="00000400000000000000" pitchFamily="2" charset="-78"/>
                        </a:rPr>
                        <a:t>.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121724" marR="121724" marT="0" marB="0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53094"/>
                  </a:ext>
                </a:extLst>
              </a:tr>
            </a:tbl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5A4CBB-F96C-4634-B6CA-34D15439C64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تعاریف، سرنام‌ها و کوته‌نوشت‌ها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B055595-D045-4841-BD18-8AF7A375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2536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a-I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fa-I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09A-F48A-40F9-94E4-7C5CA96B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شرح کلی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7CA31-E17C-4FB7-A369-00F1424F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این محصول به کاربر کمک می‌کند که کنترل کلیه‌ی قسمت‌های خانه هوشمند خود را به وسیله نرم‌افزار رایمند کنترل کند. کاربر می‌تواند به وسیله این نرم‌افزار در هر لحظه و مکانی به وسیله اتصال به اینترنت با خانه هوشمند خود ارتباط برقرار کند و قسمت‌های مختلف را کنترل کند.</a:t>
            </a:r>
          </a:p>
          <a:p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1D9B0-2733-498D-A12B-5079E9F4725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کارکرد محصول </a:t>
            </a:r>
          </a:p>
        </p:txBody>
      </p:sp>
    </p:spTree>
    <p:extLst>
      <p:ext uri="{BB962C8B-B14F-4D97-AF65-F5344CB8AC3E}">
        <p14:creationId xmlns:p14="http://schemas.microsoft.com/office/powerpoint/2010/main" val="278040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09A-F48A-40F9-94E4-7C5CA96B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شرح کلی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EF6449-9EBF-4F2D-B26B-C7756BB2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صاحب خانه</a:t>
            </a:r>
          </a:p>
          <a:p>
            <a:r>
              <a:rPr lang="fa-IR" dirty="0"/>
              <a:t>محققان و پژوهشمندان</a:t>
            </a:r>
          </a:p>
          <a:p>
            <a:r>
              <a:rPr lang="fa-IR" dirty="0"/>
              <a:t>توسعه دهندگان نرم‌افزاری</a:t>
            </a:r>
          </a:p>
          <a:p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C79E-92CB-4DDD-90C9-5688795DE7F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مشخصات کاربر</a:t>
            </a:r>
          </a:p>
        </p:txBody>
      </p:sp>
    </p:spTree>
    <p:extLst>
      <p:ext uri="{BB962C8B-B14F-4D97-AF65-F5344CB8AC3E}">
        <p14:creationId xmlns:p14="http://schemas.microsoft.com/office/powerpoint/2010/main" val="10159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09A-F48A-40F9-94E4-7C5CA96B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شرح کلی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9E828-C480-49CF-8A64-C0F84CF8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توسعه‌ی جاوا</a:t>
            </a:r>
          </a:p>
          <a:p>
            <a:r>
              <a:rPr lang="fa-IR" dirty="0"/>
              <a:t>قیمت پیاده سازی سیستم</a:t>
            </a:r>
          </a:p>
          <a:p>
            <a:r>
              <a:rPr lang="fa-IR" dirty="0"/>
              <a:t>سرور سیستم</a:t>
            </a:r>
          </a:p>
          <a:p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3D0A-983B-4568-BB9A-9F5F13C10F2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a-IR" dirty="0"/>
              <a:t>قیود</a:t>
            </a:r>
          </a:p>
        </p:txBody>
      </p:sp>
    </p:spTree>
    <p:extLst>
      <p:ext uri="{BB962C8B-B14F-4D97-AF65-F5344CB8AC3E}">
        <p14:creationId xmlns:p14="http://schemas.microsoft.com/office/powerpoint/2010/main" val="300062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>
            <a:lumMod val="50000"/>
          </a:schemeClr>
        </a:solidFill>
      </a:spPr>
      <a:bodyPr vert="horz" lIns="91440" tIns="45720" rIns="91440" bIns="45720" rtlCol="0" anchor="ctr">
        <a:normAutofit/>
      </a:bodyPr>
      <a:lstStyle>
        <a:defPPr algn="r" rtl="1">
          <a:defRPr sz="2800" b="1" dirty="0" smtClean="0">
            <a:solidFill>
              <a:schemeClr val="bg1"/>
            </a:solidFill>
            <a:latin typeface="IRANSans" panose="020B0506030804020204" pitchFamily="34" charset="-78"/>
            <a:cs typeface="IRANSans" panose="020B0506030804020204" pitchFamily="34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1843</Words>
  <Application>Microsoft Office PowerPoint</Application>
  <PresentationFormat>Widescreen</PresentationFormat>
  <Paragraphs>338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110_Besmellah_1(MRT)</vt:lpstr>
      <vt:lpstr>Arial</vt:lpstr>
      <vt:lpstr>B Nazanin</vt:lpstr>
      <vt:lpstr>Calibri</vt:lpstr>
      <vt:lpstr>Calibri Light</vt:lpstr>
      <vt:lpstr>IRANSans</vt:lpstr>
      <vt:lpstr>IRANSans Black</vt:lpstr>
      <vt:lpstr>Times New Roman</vt:lpstr>
      <vt:lpstr>Office Theme</vt:lpstr>
      <vt:lpstr> t</vt:lpstr>
      <vt:lpstr> پروژه خانه هوشمند رایمند زیر نظر دکتر بهمن زمانی</vt:lpstr>
      <vt:lpstr>PowerPoint Presentation</vt:lpstr>
      <vt:lpstr> سند تبیین نیازمندی‌های نرم‌افزار رایمند</vt:lpstr>
      <vt:lpstr>مقدمه</vt:lpstr>
      <vt:lpstr>مقدمه</vt:lpstr>
      <vt:lpstr>شرح کلی</vt:lpstr>
      <vt:lpstr>شرح کلی</vt:lpstr>
      <vt:lpstr>شرح کلی</vt:lpstr>
      <vt:lpstr>شرح کلی</vt:lpstr>
      <vt:lpstr>نیازمندی‌های خاص</vt:lpstr>
      <vt:lpstr>نیازمندی‌های خاص</vt:lpstr>
      <vt:lpstr>نیازمندی‌های خاص</vt:lpstr>
      <vt:lpstr>نیازمندی‌های خاص</vt:lpstr>
      <vt:lpstr>نیازمندی‌های خاص</vt:lpstr>
      <vt:lpstr>نیازمندی‌های خاص</vt:lpstr>
      <vt:lpstr>نیازمندی‌های خاص</vt:lpstr>
      <vt:lpstr>نیازمندی‌های خاص</vt:lpstr>
      <vt:lpstr>نیازمندی‌های خاص</vt:lpstr>
      <vt:lpstr>مدل دامنه‌ی نرم‌افزار رایمند</vt:lpstr>
      <vt:lpstr>گام جمع آوری اطلاعات دامنه ی کاربرد</vt:lpstr>
      <vt:lpstr>گام طوفان فکری</vt:lpstr>
      <vt:lpstr>گام دسته بندی نتایج طوفان فکری</vt:lpstr>
      <vt:lpstr>گام دسته بندی نتایج طوفان فکری</vt:lpstr>
      <vt:lpstr>گام دسته بندی نتایج طوفان فکری</vt:lpstr>
      <vt:lpstr>گام به تصویر کشیدن مدل دامنه</vt:lpstr>
      <vt:lpstr>گام به تصویر کشیدن مدل دامنه</vt:lpstr>
      <vt:lpstr>مرور مدل دامنه</vt:lpstr>
      <vt:lpstr>معماری سیستم نرم‌افزار رایمند</vt:lpstr>
      <vt:lpstr>تعیین اهداف معماری</vt:lpstr>
      <vt:lpstr>تعیین نوع سیستم، تعیین واسط‌ها و زیر سیستم‌ها</vt:lpstr>
      <vt:lpstr>تعیین نوع سیستم، تعیین واسط‌ها و زیر سیستم‌ها</vt:lpstr>
      <vt:lpstr>تعیین نوع سیستم، تعیین واسط‌ها و زیر سیستم‌ها</vt:lpstr>
      <vt:lpstr>تعیین نوع سیستم، تعیین واسط‌ها و زیر سیستم‌ها</vt:lpstr>
      <vt:lpstr>تعیین نوع سیستم، تعیین واسط‌ها و زیر سیستم‌ها</vt:lpstr>
      <vt:lpstr>تعیین نوع سیستم، تعیین واسط‌ها و زیر سیستم‌ها</vt:lpstr>
      <vt:lpstr>استفاده از یک سبک معماری</vt:lpstr>
      <vt:lpstr>اعمال قوانین طراحی نرم‌افزار</vt:lpstr>
      <vt:lpstr>جمع‌بندی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گروه بی‌نام - نرم‌افزار رایمند</dc:title>
  <dc:creator>گروه بی‌نام</dc:creator>
  <cp:lastModifiedBy>Mahdi Malverdi</cp:lastModifiedBy>
  <cp:revision>20</cp:revision>
  <dcterms:created xsi:type="dcterms:W3CDTF">2018-11-26T19:04:17Z</dcterms:created>
  <dcterms:modified xsi:type="dcterms:W3CDTF">2018-11-27T06:36:40Z</dcterms:modified>
</cp:coreProperties>
</file>