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20" autoAdjust="0"/>
  </p:normalViewPr>
  <p:slideViewPr>
    <p:cSldViewPr snapToGrid="0">
      <p:cViewPr varScale="1">
        <p:scale>
          <a:sx n="89" d="100"/>
          <a:sy n="89" d="100"/>
        </p:scale>
        <p:origin x="3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329E8-4209-4F6C-B1A8-5107EE194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5F34C-5203-4DAF-B0FD-86A8EFABD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353570-8109-45E2-B437-C7F5D479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5947C9-E215-443B-9AE5-FA1DA321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58577C-09A3-41BD-B078-E3076224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1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F5C64-94BF-460A-B2ED-ADB45577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0FE08B-FFCB-4295-8EEB-8B9834F1B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C08248-01E8-44D8-A500-87F9E2CA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F10EE6-C467-496D-97D4-323A1B4C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3E478-DEE2-43D9-9E26-B6E33C54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429366-BC5B-42A3-B1DD-D43D9E8ED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1B23AE-2D5E-4D77-9786-9DF2142C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81B69-54CE-4C9E-A61A-2D8065E3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175DE-3D01-4AF9-89FC-84FBDA4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FC7DE-7CD3-4D50-BE8E-9CFF6A8B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E7BAB-F01D-48F5-A63C-7CAE4979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F7DBE-959C-4F92-9830-B6690D52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CED341-14EF-4154-A4F0-B1F56001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38692-4964-48B4-B1F3-13A82D6F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EA9AB-DB22-419B-A50A-FF977C61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BF4C5-F419-4239-BBF7-FC133C42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7CF39-6F05-4723-BA9A-15DBDC8B1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3B682-4694-467B-9920-CC7C32E2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0714FD-2877-4CEF-B066-664CE718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3B0BC-66A0-497E-B513-45A772F2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8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E6432-B5AA-49D9-863B-7D365D66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62460-5C35-49BC-9AFD-02EF7EAD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F1253-D053-4563-AA2A-40C71B696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AFB6D2-76F8-48F4-A2C0-C1EB440A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142DAF-6983-435A-93DE-0F880622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C987F3-BEAF-4D8C-84BE-17B97B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0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ECEB3-774D-467A-B4C4-75ECBBE6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7274FA-710B-43B8-8184-4823CC9B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27E3C-C47D-429E-9CFF-D01C9131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B9BC95-E23C-41FE-AC17-E04C02620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93AB35-3C91-4A29-A7EA-3EF89AA6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ADD9BD-FBCF-4794-B0D8-08153FD3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6EC096-CBF1-4299-9B0E-78783255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CA7085-B971-43D4-AEA6-32C08560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540BE-6919-44A7-B568-D8911244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B8ADD1-BA9F-4BBB-8D79-65E25638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0F4AF4-C58F-4949-B092-D2C41BEB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868D27-4540-4B95-91BF-89659BC4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B259F-C864-4B65-BE50-472E0AA0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71F23A-2439-4DE1-BA7E-2187F4DD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C230DE-1688-495B-AA65-3A6343EE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F9B20-E11B-4B23-9DC6-2A2E4886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AA712-0E7A-45E0-AC50-04C9E728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518A38-A95A-464A-9D54-98014718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97FC82-C9F0-4089-8056-869EE9E6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AC2383-FC4C-4A98-AB8D-A9998F6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4A7AA1-3ECD-4FE1-8F5C-07CF7884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3EB86-8955-45C0-95F1-CE40154F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4E702F-E01E-4D24-A01E-8556315E0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9F86CE-D842-405E-A0F7-F3C1B0F1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DBD6F1-BBDC-43A4-B797-B0F6B79A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BF037-6A17-4668-A8BD-C04E509E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BBE68A-9CD1-495E-8123-0044A5C4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4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CAD975-2F25-4ED0-B35C-683A93B8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FB0C99-CB55-45CB-A821-C68919A7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A11524-08AB-4695-9B6D-4D50CCB2E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8EC8-0CF1-4CBF-B9EF-9C6B84A9002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7A0D57-1EB4-4278-9874-28BED86D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512F3-DA66-4E42-97AE-A1B58B765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50145-3987-45C8-A3B7-433EF2E48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87965"/>
            <a:ext cx="9144000" cy="2387600"/>
          </a:xfrm>
        </p:spPr>
        <p:txBody>
          <a:bodyPr/>
          <a:lstStyle/>
          <a:p>
            <a:r>
              <a:rPr lang="en-US" dirty="0"/>
              <a:t>Mahdi Mcheik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54CA3B-BE5D-4618-866D-D1FBBFE4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1714"/>
            <a:ext cx="9144000" cy="1655762"/>
          </a:xfrm>
        </p:spPr>
        <p:txBody>
          <a:bodyPr/>
          <a:lstStyle/>
          <a:p>
            <a:r>
              <a:rPr lang="en-US" dirty="0"/>
              <a:t>Pour </a:t>
            </a:r>
            <a:r>
              <a:rPr lang="en-US" dirty="0" err="1"/>
              <a:t>obtenir</a:t>
            </a:r>
            <a:r>
              <a:rPr lang="en-US" dirty="0"/>
              <a:t> le </a:t>
            </a:r>
            <a:r>
              <a:rPr lang="en-US" dirty="0" err="1"/>
              <a:t>titre</a:t>
            </a:r>
            <a:r>
              <a:rPr lang="en-US" dirty="0"/>
              <a:t> </a:t>
            </a:r>
          </a:p>
          <a:p>
            <a:r>
              <a:rPr lang="en-US" dirty="0" err="1"/>
              <a:t>Concpeteur</a:t>
            </a:r>
            <a:r>
              <a:rPr lang="en-US" dirty="0"/>
              <a:t> d</a:t>
            </a:r>
            <a:r>
              <a:rPr lang="fr-FR" dirty="0" err="1"/>
              <a:t>éveloppeur</a:t>
            </a:r>
            <a:r>
              <a:rPr lang="fr-FR" dirty="0"/>
              <a:t> d’applications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2E26C5-305D-4A74-8FF0-55EC153A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5345" y="1941682"/>
            <a:ext cx="12192000" cy="51458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CC94EC-B59A-411F-BA60-FC82F2CD3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85" y="4320988"/>
            <a:ext cx="2527402" cy="10109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505008"/>
            <a:ext cx="448235" cy="4419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1C7BDA8-F9A2-4E91-95F3-E1267D0A1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70" y="5331949"/>
            <a:ext cx="2599765" cy="14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9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5A204E3-AD38-4434-89DC-E7488EC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686043"/>
            <a:ext cx="448235" cy="441988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7F8E0F24-CA3E-4387-9B1D-8105ED8F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73992"/>
            <a:ext cx="9144000" cy="2387600"/>
          </a:xfrm>
        </p:spPr>
        <p:txBody>
          <a:bodyPr/>
          <a:lstStyle/>
          <a:p>
            <a:r>
              <a:rPr lang="en-US" dirty="0"/>
              <a:t>Qui Je </a:t>
            </a:r>
            <a:r>
              <a:rPr lang="en-US" dirty="0" err="1"/>
              <a:t>suis</a:t>
            </a:r>
            <a:r>
              <a:rPr lang="en-US" dirty="0"/>
              <a:t>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9C6A222-72DD-4865-AC85-661E2966766F}"/>
              </a:ext>
            </a:extLst>
          </p:cNvPr>
          <p:cNvSpPr txBox="1"/>
          <p:nvPr/>
        </p:nvSpPr>
        <p:spPr>
          <a:xfrm>
            <a:off x="1524000" y="3010039"/>
            <a:ext cx="7602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Mahdi Mcheik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Parcours</a:t>
            </a:r>
            <a:r>
              <a:rPr lang="en-US" sz="2800" dirty="0"/>
              <a:t> </a:t>
            </a:r>
            <a:r>
              <a:rPr lang="fr-FR" sz="2800" dirty="0"/>
              <a:t>professionnel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Language </a:t>
            </a:r>
            <a:r>
              <a:rPr lang="fr-FR" sz="2800" dirty="0"/>
              <a:t>préféré ?</a:t>
            </a:r>
            <a:r>
              <a:rPr lang="en-US" sz="2800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F8397E-7DC3-4CB5-8450-39522F86C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29" y="1418769"/>
            <a:ext cx="2962665" cy="52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2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5A204E3-AD38-4434-89DC-E7488EC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459508"/>
            <a:ext cx="448235" cy="441988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7F8E0F24-CA3E-4387-9B1D-8105ED8F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73992"/>
            <a:ext cx="9144000" cy="2387600"/>
          </a:xfrm>
        </p:spPr>
        <p:txBody>
          <a:bodyPr/>
          <a:lstStyle/>
          <a:p>
            <a:r>
              <a:rPr lang="en-US" dirty="0"/>
              <a:t>Table des mat</a:t>
            </a:r>
            <a:r>
              <a:rPr lang="fr-FR" dirty="0" err="1"/>
              <a:t>ières</a:t>
            </a:r>
            <a:endParaRPr lang="en-US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8D063302-785E-4193-85AC-A168DE8F3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365" y="1448942"/>
            <a:ext cx="3989294" cy="879768"/>
          </a:xfrm>
        </p:spPr>
        <p:txBody>
          <a:bodyPr/>
          <a:lstStyle/>
          <a:p>
            <a:pPr algn="l"/>
            <a:r>
              <a:rPr lang="fr-FR" dirty="0"/>
              <a:t>- Contexte et problématique</a:t>
            </a:r>
          </a:p>
          <a:p>
            <a:pPr algn="l"/>
            <a:endParaRPr lang="en-US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5116A7A-ED8E-4DD3-AB23-C6AC37D31B1E}"/>
              </a:ext>
            </a:extLst>
          </p:cNvPr>
          <p:cNvSpPr txBox="1">
            <a:spLocks/>
          </p:cNvSpPr>
          <p:nvPr/>
        </p:nvSpPr>
        <p:spPr>
          <a:xfrm>
            <a:off x="923363" y="1947716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Cahier de charges et analyses des besoins</a:t>
            </a:r>
          </a:p>
          <a:p>
            <a:pPr algn="l"/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33984F55-0319-4924-A594-5C51E9499012}"/>
              </a:ext>
            </a:extLst>
          </p:cNvPr>
          <p:cNvSpPr txBox="1">
            <a:spLocks/>
          </p:cNvSpPr>
          <p:nvPr/>
        </p:nvSpPr>
        <p:spPr>
          <a:xfrm>
            <a:off x="923363" y="2439900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Conception et développement</a:t>
            </a:r>
          </a:p>
          <a:p>
            <a:pPr algn="l"/>
            <a:endParaRPr lang="en-US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25094B41-AE58-40E1-990A-DCD3353EB428}"/>
              </a:ext>
            </a:extLst>
          </p:cNvPr>
          <p:cNvSpPr txBox="1">
            <a:spLocks/>
          </p:cNvSpPr>
          <p:nvPr/>
        </p:nvSpPr>
        <p:spPr>
          <a:xfrm>
            <a:off x="923362" y="2913711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Fonctionnalités</a:t>
            </a:r>
          </a:p>
          <a:p>
            <a:pPr algn="l"/>
            <a:endParaRPr lang="en-US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F0D9748C-C317-4433-8E42-65A40EAB0073}"/>
              </a:ext>
            </a:extLst>
          </p:cNvPr>
          <p:cNvSpPr txBox="1">
            <a:spLocks/>
          </p:cNvSpPr>
          <p:nvPr/>
        </p:nvSpPr>
        <p:spPr>
          <a:xfrm>
            <a:off x="923361" y="338752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Sécurités</a:t>
            </a:r>
          </a:p>
          <a:p>
            <a:pPr algn="l"/>
            <a:endParaRPr lang="en-US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F1F49EB7-3FFC-48A0-852D-B9B9324DCB2B}"/>
              </a:ext>
            </a:extLst>
          </p:cNvPr>
          <p:cNvSpPr txBox="1">
            <a:spLocks/>
          </p:cNvSpPr>
          <p:nvPr/>
        </p:nvSpPr>
        <p:spPr>
          <a:xfrm>
            <a:off x="923360" y="3861333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RGPD</a:t>
            </a:r>
          </a:p>
          <a:p>
            <a:pPr algn="l"/>
            <a:endParaRPr lang="en-US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F30AF87E-AFB2-4E5D-B616-D7A6CDF4E9CC}"/>
              </a:ext>
            </a:extLst>
          </p:cNvPr>
          <p:cNvSpPr txBox="1">
            <a:spLocks/>
          </p:cNvSpPr>
          <p:nvPr/>
        </p:nvSpPr>
        <p:spPr>
          <a:xfrm>
            <a:off x="923359" y="4335144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Axes d’amélioration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0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1.25E-6 0.075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7546 L 0.00156 0.1421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14213 L 0.00221 0.212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221 0.2125 L 0.00078 0.2884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28843 L 1.25E-6 0.35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35371 L 0.00156 0.4256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5A204E3-AD38-4434-89DC-E7488EC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6" y="304963"/>
            <a:ext cx="448235" cy="441988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7F8E0F24-CA3E-4387-9B1D-8105ED8F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50393"/>
            <a:ext cx="9144000" cy="2387600"/>
          </a:xfrm>
        </p:spPr>
        <p:txBody>
          <a:bodyPr/>
          <a:lstStyle/>
          <a:p>
            <a:r>
              <a:rPr lang="en-US" dirty="0"/>
              <a:t>Table des mat</a:t>
            </a:r>
            <a:r>
              <a:rPr lang="fr-FR" dirty="0" err="1"/>
              <a:t>ières</a:t>
            </a:r>
            <a:endParaRPr lang="en-US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8D063302-785E-4193-85AC-A168DE8F3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419" y="192797"/>
            <a:ext cx="5652926" cy="879768"/>
          </a:xfrm>
        </p:spPr>
        <p:txBody>
          <a:bodyPr>
            <a:normAutofit fontScale="92500"/>
          </a:bodyPr>
          <a:lstStyle/>
          <a:p>
            <a:pPr algn="l"/>
            <a:r>
              <a:rPr lang="fr-FR" sz="4000" dirty="0"/>
              <a:t>Contexte et problématique</a:t>
            </a:r>
          </a:p>
          <a:p>
            <a:pPr algn="l"/>
            <a:endParaRPr lang="en-US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5116A7A-ED8E-4DD3-AB23-C6AC37D31B1E}"/>
              </a:ext>
            </a:extLst>
          </p:cNvPr>
          <p:cNvSpPr txBox="1">
            <a:spLocks/>
          </p:cNvSpPr>
          <p:nvPr/>
        </p:nvSpPr>
        <p:spPr>
          <a:xfrm>
            <a:off x="-6054982" y="1947716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Cahier de charges et analyses des besoins</a:t>
            </a:r>
          </a:p>
          <a:p>
            <a:pPr algn="l"/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33984F55-0319-4924-A594-5C51E9499012}"/>
              </a:ext>
            </a:extLst>
          </p:cNvPr>
          <p:cNvSpPr txBox="1">
            <a:spLocks/>
          </p:cNvSpPr>
          <p:nvPr/>
        </p:nvSpPr>
        <p:spPr>
          <a:xfrm>
            <a:off x="-6054982" y="2439900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Conception de la base de données</a:t>
            </a:r>
          </a:p>
          <a:p>
            <a:pPr algn="l"/>
            <a:endParaRPr lang="en-US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25094B41-AE58-40E1-990A-DCD3353EB428}"/>
              </a:ext>
            </a:extLst>
          </p:cNvPr>
          <p:cNvSpPr txBox="1">
            <a:spLocks/>
          </p:cNvSpPr>
          <p:nvPr/>
        </p:nvSpPr>
        <p:spPr>
          <a:xfrm>
            <a:off x="-6054983" y="2913711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Fonctionnalités</a:t>
            </a:r>
          </a:p>
          <a:p>
            <a:pPr algn="l"/>
            <a:endParaRPr lang="en-US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F0D9748C-C317-4433-8E42-65A40EAB0073}"/>
              </a:ext>
            </a:extLst>
          </p:cNvPr>
          <p:cNvSpPr txBox="1">
            <a:spLocks/>
          </p:cNvSpPr>
          <p:nvPr/>
        </p:nvSpPr>
        <p:spPr>
          <a:xfrm>
            <a:off x="-6059351" y="338752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Sécurités</a:t>
            </a:r>
          </a:p>
          <a:p>
            <a:pPr algn="l"/>
            <a:endParaRPr lang="en-US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F1F49EB7-3FFC-48A0-852D-B9B9324DCB2B}"/>
              </a:ext>
            </a:extLst>
          </p:cNvPr>
          <p:cNvSpPr txBox="1">
            <a:spLocks/>
          </p:cNvSpPr>
          <p:nvPr/>
        </p:nvSpPr>
        <p:spPr>
          <a:xfrm>
            <a:off x="-6054985" y="3861333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RGPD</a:t>
            </a:r>
          </a:p>
          <a:p>
            <a:pPr algn="l"/>
            <a:endParaRPr lang="en-US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F30AF87E-AFB2-4E5D-B616-D7A6CDF4E9CC}"/>
              </a:ext>
            </a:extLst>
          </p:cNvPr>
          <p:cNvSpPr txBox="1">
            <a:spLocks/>
          </p:cNvSpPr>
          <p:nvPr/>
        </p:nvSpPr>
        <p:spPr>
          <a:xfrm>
            <a:off x="-6054986" y="4335144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Axes d’amélioration</a:t>
            </a:r>
          </a:p>
          <a:p>
            <a:pPr algn="l"/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DE6D84B-09F6-4C83-A13B-1E552E0E6645}"/>
              </a:ext>
            </a:extLst>
          </p:cNvPr>
          <p:cNvSpPr txBox="1"/>
          <p:nvPr/>
        </p:nvSpPr>
        <p:spPr>
          <a:xfrm>
            <a:off x="683763" y="1690255"/>
            <a:ext cx="75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Demande réelle d’un professeur particulier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944939-35DF-4B85-976B-C3BBE5758442}"/>
              </a:ext>
            </a:extLst>
          </p:cNvPr>
          <p:cNvSpPr txBox="1"/>
          <p:nvPr/>
        </p:nvSpPr>
        <p:spPr>
          <a:xfrm>
            <a:off x="683763" y="2271442"/>
            <a:ext cx="7527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la gestion des cours, des paiements se fait par téléphone/messages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Virements manuels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Communication complexe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Potentiels erreurs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C5A6B5-9074-45AF-8E90-6FE6A3A7F55D}"/>
              </a:ext>
            </a:extLst>
          </p:cNvPr>
          <p:cNvSpPr txBox="1"/>
          <p:nvPr/>
        </p:nvSpPr>
        <p:spPr>
          <a:xfrm>
            <a:off x="683763" y="3953315"/>
            <a:ext cx="75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Concevoir un outil simple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30F5B3C-8430-423A-B3C5-F49FA9D80A8A}"/>
              </a:ext>
            </a:extLst>
          </p:cNvPr>
          <p:cNvSpPr txBox="1"/>
          <p:nvPr/>
        </p:nvSpPr>
        <p:spPr>
          <a:xfrm>
            <a:off x="683763" y="4389994"/>
            <a:ext cx="7527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Aux élèves de s’inscrire, réserver un créneau disponible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créer, modifier et supprimer des créneaux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Suivi de cours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vérifier et consulter ses réservations.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FEA03A-E249-49B3-B272-57219A6DA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035" y="3362703"/>
            <a:ext cx="3417003" cy="341700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6741565-BC47-40B3-990E-7B1C523FF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063" y="3075528"/>
            <a:ext cx="3629272" cy="362927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BCF56A7-CDC2-478A-8BC9-180671FB4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2882" y="2827484"/>
            <a:ext cx="2870098" cy="38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0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01836 0.196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36 0.19676 L -0.01836 0.5280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5A204E3-AD38-4434-89DC-E7488EC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4" y="266182"/>
            <a:ext cx="448235" cy="441988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7F8E0F24-CA3E-4387-9B1D-8105ED8F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50393"/>
            <a:ext cx="9144000" cy="2387600"/>
          </a:xfrm>
        </p:spPr>
        <p:txBody>
          <a:bodyPr/>
          <a:lstStyle/>
          <a:p>
            <a:r>
              <a:rPr lang="en-US" dirty="0"/>
              <a:t>Table des mat</a:t>
            </a:r>
            <a:r>
              <a:rPr lang="fr-FR" dirty="0" err="1"/>
              <a:t>ières</a:t>
            </a:r>
            <a:endParaRPr lang="en-US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5116A7A-ED8E-4DD3-AB23-C6AC37D31B1E}"/>
              </a:ext>
            </a:extLst>
          </p:cNvPr>
          <p:cNvSpPr txBox="1">
            <a:spLocks/>
          </p:cNvSpPr>
          <p:nvPr/>
        </p:nvSpPr>
        <p:spPr>
          <a:xfrm>
            <a:off x="2830400" y="238989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Cahier de charges et analyses des besoins</a:t>
            </a:r>
          </a:p>
          <a:p>
            <a:pPr algn="l"/>
            <a:endParaRPr lang="en-US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25094B41-AE58-40E1-990A-DCD3353EB428}"/>
              </a:ext>
            </a:extLst>
          </p:cNvPr>
          <p:cNvSpPr txBox="1">
            <a:spLocks/>
          </p:cNvSpPr>
          <p:nvPr/>
        </p:nvSpPr>
        <p:spPr>
          <a:xfrm>
            <a:off x="-6054983" y="2913711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Fonctionnalités</a:t>
            </a:r>
          </a:p>
          <a:p>
            <a:pPr algn="l"/>
            <a:endParaRPr lang="en-US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F0D9748C-C317-4433-8E42-65A40EAB0073}"/>
              </a:ext>
            </a:extLst>
          </p:cNvPr>
          <p:cNvSpPr txBox="1">
            <a:spLocks/>
          </p:cNvSpPr>
          <p:nvPr/>
        </p:nvSpPr>
        <p:spPr>
          <a:xfrm>
            <a:off x="-6059351" y="338752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Sécurités</a:t>
            </a:r>
          </a:p>
          <a:p>
            <a:pPr algn="l"/>
            <a:endParaRPr lang="en-US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F1F49EB7-3FFC-48A0-852D-B9B9324DCB2B}"/>
              </a:ext>
            </a:extLst>
          </p:cNvPr>
          <p:cNvSpPr txBox="1">
            <a:spLocks/>
          </p:cNvSpPr>
          <p:nvPr/>
        </p:nvSpPr>
        <p:spPr>
          <a:xfrm>
            <a:off x="-6054985" y="3861333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RGPD</a:t>
            </a:r>
          </a:p>
          <a:p>
            <a:pPr algn="l"/>
            <a:endParaRPr lang="en-US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F30AF87E-AFB2-4E5D-B616-D7A6CDF4E9CC}"/>
              </a:ext>
            </a:extLst>
          </p:cNvPr>
          <p:cNvSpPr txBox="1">
            <a:spLocks/>
          </p:cNvSpPr>
          <p:nvPr/>
        </p:nvSpPr>
        <p:spPr>
          <a:xfrm>
            <a:off x="-6054986" y="4335144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Axes d’amélioration</a:t>
            </a:r>
          </a:p>
          <a:p>
            <a:pPr algn="l"/>
            <a:endParaRPr lang="en-US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EFDBB90E-22B2-4566-AD88-A4B703FD9AD9}"/>
              </a:ext>
            </a:extLst>
          </p:cNvPr>
          <p:cNvSpPr txBox="1">
            <a:spLocks/>
          </p:cNvSpPr>
          <p:nvPr/>
        </p:nvSpPr>
        <p:spPr>
          <a:xfrm>
            <a:off x="-6059352" y="2464640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Conception et développement</a:t>
            </a:r>
          </a:p>
          <a:p>
            <a:pPr algn="l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6FA541-C87C-4BCF-B11E-DF8777BB2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2" y="2111521"/>
            <a:ext cx="11005775" cy="38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2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5A204E3-AD38-4434-89DC-E7488EC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1127" cy="69025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4" y="266182"/>
            <a:ext cx="448235" cy="441988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7F8E0F24-CA3E-4387-9B1D-8105ED8F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50393"/>
            <a:ext cx="9144000" cy="2387600"/>
          </a:xfrm>
        </p:spPr>
        <p:txBody>
          <a:bodyPr/>
          <a:lstStyle/>
          <a:p>
            <a:r>
              <a:rPr lang="en-US" dirty="0"/>
              <a:t>Table des mat</a:t>
            </a:r>
            <a:r>
              <a:rPr lang="fr-FR" dirty="0" err="1"/>
              <a:t>ières</a:t>
            </a:r>
            <a:endParaRPr lang="en-US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5116A7A-ED8E-4DD3-AB23-C6AC37D31B1E}"/>
              </a:ext>
            </a:extLst>
          </p:cNvPr>
          <p:cNvSpPr txBox="1">
            <a:spLocks/>
          </p:cNvSpPr>
          <p:nvPr/>
        </p:nvSpPr>
        <p:spPr>
          <a:xfrm>
            <a:off x="-6766181" y="193216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Cahier de charges et analyses des besoins</a:t>
            </a:r>
          </a:p>
          <a:p>
            <a:pPr algn="l"/>
            <a:endParaRPr lang="en-US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25094B41-AE58-40E1-990A-DCD3353EB428}"/>
              </a:ext>
            </a:extLst>
          </p:cNvPr>
          <p:cNvSpPr txBox="1">
            <a:spLocks/>
          </p:cNvSpPr>
          <p:nvPr/>
        </p:nvSpPr>
        <p:spPr>
          <a:xfrm>
            <a:off x="4668435" y="28298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Conception et développement</a:t>
            </a:r>
          </a:p>
          <a:p>
            <a:pPr algn="l"/>
            <a:endParaRPr lang="en-US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F0D9748C-C317-4433-8E42-65A40EAB0073}"/>
              </a:ext>
            </a:extLst>
          </p:cNvPr>
          <p:cNvSpPr txBox="1">
            <a:spLocks/>
          </p:cNvSpPr>
          <p:nvPr/>
        </p:nvSpPr>
        <p:spPr>
          <a:xfrm>
            <a:off x="-6059351" y="338752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Sécurités</a:t>
            </a:r>
          </a:p>
          <a:p>
            <a:pPr algn="l"/>
            <a:endParaRPr lang="en-US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F1F49EB7-3FFC-48A0-852D-B9B9324DCB2B}"/>
              </a:ext>
            </a:extLst>
          </p:cNvPr>
          <p:cNvSpPr txBox="1">
            <a:spLocks/>
          </p:cNvSpPr>
          <p:nvPr/>
        </p:nvSpPr>
        <p:spPr>
          <a:xfrm>
            <a:off x="-6054985" y="3861333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RGPD</a:t>
            </a:r>
          </a:p>
          <a:p>
            <a:pPr algn="l"/>
            <a:endParaRPr lang="en-US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F30AF87E-AFB2-4E5D-B616-D7A6CDF4E9CC}"/>
              </a:ext>
            </a:extLst>
          </p:cNvPr>
          <p:cNvSpPr txBox="1">
            <a:spLocks/>
          </p:cNvSpPr>
          <p:nvPr/>
        </p:nvSpPr>
        <p:spPr>
          <a:xfrm>
            <a:off x="-6054986" y="4335144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Axes d’amélioration</a:t>
            </a:r>
          </a:p>
          <a:p>
            <a:pPr algn="l"/>
            <a:endParaRPr lang="en-US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EFDBB90E-22B2-4566-AD88-A4B703FD9AD9}"/>
              </a:ext>
            </a:extLst>
          </p:cNvPr>
          <p:cNvSpPr txBox="1">
            <a:spLocks/>
          </p:cNvSpPr>
          <p:nvPr/>
        </p:nvSpPr>
        <p:spPr>
          <a:xfrm>
            <a:off x="-6571537" y="2270849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Conception et développement</a:t>
            </a:r>
          </a:p>
          <a:p>
            <a:pPr algn="l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6FA541-C87C-4BCF-B11E-DF8777BB2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4" y="7847962"/>
            <a:ext cx="11005775" cy="381476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7F69C8F-CF5A-4073-8B7D-C8AD73E54218}"/>
              </a:ext>
            </a:extLst>
          </p:cNvPr>
          <p:cNvSpPr txBox="1"/>
          <p:nvPr/>
        </p:nvSpPr>
        <p:spPr>
          <a:xfrm>
            <a:off x="637581" y="2377720"/>
            <a:ext cx="582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Environnements de développement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Technologies utilisées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Tiers et librairies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7CC0C0-0D13-407C-AFC6-9DFCC80B4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94" y="2738043"/>
            <a:ext cx="1710404" cy="171040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424AFEE-1A34-4890-AEDE-498980FAE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98" y="2905232"/>
            <a:ext cx="1376027" cy="137602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3EA31CC-8674-4501-AD8E-9DB64CCF78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95" y="4981506"/>
            <a:ext cx="1636617" cy="168727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FFABEDF-328E-4052-9E8C-E76CE466B4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1" y="5247599"/>
            <a:ext cx="1976864" cy="123554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90E171-7E05-4505-BE93-8D28CE7C75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60" y="5382973"/>
            <a:ext cx="2297121" cy="96479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2089D90-47D4-46FC-8762-91D334172E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13" y="1250885"/>
            <a:ext cx="1469013" cy="146901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8F6AE7B-56C4-4B47-862C-CB345B13D1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91" y="1294144"/>
            <a:ext cx="1410218" cy="141021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A1C29D3-60D8-4BDF-83BC-542D486CB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898" y="4958246"/>
            <a:ext cx="1897598" cy="14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7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5A204E3-AD38-4434-89DC-E7488EC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1127" cy="69025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4" y="266182"/>
            <a:ext cx="448235" cy="441988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7F8E0F24-CA3E-4387-9B1D-8105ED8F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50393"/>
            <a:ext cx="9144000" cy="2387600"/>
          </a:xfrm>
        </p:spPr>
        <p:txBody>
          <a:bodyPr/>
          <a:lstStyle/>
          <a:p>
            <a:r>
              <a:rPr lang="en-US" dirty="0"/>
              <a:t>Table des mat</a:t>
            </a:r>
            <a:r>
              <a:rPr lang="fr-FR" dirty="0" err="1"/>
              <a:t>ières</a:t>
            </a:r>
            <a:endParaRPr lang="en-US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5116A7A-ED8E-4DD3-AB23-C6AC37D31B1E}"/>
              </a:ext>
            </a:extLst>
          </p:cNvPr>
          <p:cNvSpPr txBox="1">
            <a:spLocks/>
          </p:cNvSpPr>
          <p:nvPr/>
        </p:nvSpPr>
        <p:spPr>
          <a:xfrm>
            <a:off x="-6766181" y="193216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Cahier de charges et analyses des besoins</a:t>
            </a:r>
          </a:p>
          <a:p>
            <a:pPr algn="l"/>
            <a:endParaRPr lang="en-US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25094B41-AE58-40E1-990A-DCD3353EB428}"/>
              </a:ext>
            </a:extLst>
          </p:cNvPr>
          <p:cNvSpPr txBox="1">
            <a:spLocks/>
          </p:cNvSpPr>
          <p:nvPr/>
        </p:nvSpPr>
        <p:spPr>
          <a:xfrm>
            <a:off x="5002305" y="268286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800" dirty="0"/>
              <a:t>Fonctionnalités</a:t>
            </a:r>
          </a:p>
          <a:p>
            <a:pPr algn="l"/>
            <a:endParaRPr lang="en-US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F0D9748C-C317-4433-8E42-65A40EAB0073}"/>
              </a:ext>
            </a:extLst>
          </p:cNvPr>
          <p:cNvSpPr txBox="1">
            <a:spLocks/>
          </p:cNvSpPr>
          <p:nvPr/>
        </p:nvSpPr>
        <p:spPr>
          <a:xfrm>
            <a:off x="-6059351" y="338752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Sécurités</a:t>
            </a:r>
          </a:p>
          <a:p>
            <a:pPr algn="l"/>
            <a:endParaRPr lang="en-US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F1F49EB7-3FFC-48A0-852D-B9B9324DCB2B}"/>
              </a:ext>
            </a:extLst>
          </p:cNvPr>
          <p:cNvSpPr txBox="1">
            <a:spLocks/>
          </p:cNvSpPr>
          <p:nvPr/>
        </p:nvSpPr>
        <p:spPr>
          <a:xfrm>
            <a:off x="-6054985" y="3861333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RGPD</a:t>
            </a:r>
          </a:p>
          <a:p>
            <a:pPr algn="l"/>
            <a:endParaRPr lang="en-US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F30AF87E-AFB2-4E5D-B616-D7A6CDF4E9CC}"/>
              </a:ext>
            </a:extLst>
          </p:cNvPr>
          <p:cNvSpPr txBox="1">
            <a:spLocks/>
          </p:cNvSpPr>
          <p:nvPr/>
        </p:nvSpPr>
        <p:spPr>
          <a:xfrm>
            <a:off x="-6054986" y="4335144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Axes d’amélioration</a:t>
            </a:r>
          </a:p>
          <a:p>
            <a:pPr algn="l"/>
            <a:endParaRPr lang="en-US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EFDBB90E-22B2-4566-AD88-A4B703FD9AD9}"/>
              </a:ext>
            </a:extLst>
          </p:cNvPr>
          <p:cNvSpPr txBox="1">
            <a:spLocks/>
          </p:cNvSpPr>
          <p:nvPr/>
        </p:nvSpPr>
        <p:spPr>
          <a:xfrm>
            <a:off x="-6571537" y="2270849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Conception et développement</a:t>
            </a:r>
          </a:p>
          <a:p>
            <a:pPr algn="l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6FA541-C87C-4BCF-B11E-DF8777BB2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4" y="7847962"/>
            <a:ext cx="11005775" cy="3814762"/>
          </a:xfrm>
          <a:prstGeom prst="rect">
            <a:avLst/>
          </a:prstGeo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2C9799C8-D113-43FD-AF8B-BA8564279E93}"/>
              </a:ext>
            </a:extLst>
          </p:cNvPr>
          <p:cNvSpPr txBox="1">
            <a:spLocks/>
          </p:cNvSpPr>
          <p:nvPr/>
        </p:nvSpPr>
        <p:spPr>
          <a:xfrm>
            <a:off x="-5906951" y="353992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Sécurités</a:t>
            </a:r>
          </a:p>
          <a:p>
            <a:pPr algn="l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670A5DC-89D4-4E00-B292-4C157F928AC6}"/>
              </a:ext>
            </a:extLst>
          </p:cNvPr>
          <p:cNvSpPr txBox="1"/>
          <p:nvPr/>
        </p:nvSpPr>
        <p:spPr>
          <a:xfrm>
            <a:off x="637580" y="1586022"/>
            <a:ext cx="332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Espace Utilisateur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B28D6C7-16B0-47A1-B4A1-662C3D8DEDA3}"/>
              </a:ext>
            </a:extLst>
          </p:cNvPr>
          <p:cNvSpPr txBox="1"/>
          <p:nvPr/>
        </p:nvSpPr>
        <p:spPr>
          <a:xfrm>
            <a:off x="637580" y="2179647"/>
            <a:ext cx="53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Gestion des créneaux et réservations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10F3B53-F910-446A-A127-63B0F65A7C6A}"/>
              </a:ext>
            </a:extLst>
          </p:cNvPr>
          <p:cNvSpPr txBox="1"/>
          <p:nvPr/>
        </p:nvSpPr>
        <p:spPr>
          <a:xfrm>
            <a:off x="637580" y="2773272"/>
            <a:ext cx="53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Consultations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98E48E5-0632-4A78-8681-E8FFE4A29493}"/>
              </a:ext>
            </a:extLst>
          </p:cNvPr>
          <p:cNvSpPr txBox="1"/>
          <p:nvPr/>
        </p:nvSpPr>
        <p:spPr>
          <a:xfrm>
            <a:off x="637580" y="4180390"/>
            <a:ext cx="53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Payments en ligne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316AB88-E6D9-4726-9466-0A7FD029A82E}"/>
              </a:ext>
            </a:extLst>
          </p:cNvPr>
          <p:cNvSpPr txBox="1"/>
          <p:nvPr/>
        </p:nvSpPr>
        <p:spPr>
          <a:xfrm>
            <a:off x="637580" y="4733047"/>
            <a:ext cx="53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Facturation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300C794-8DD2-47E3-BEB8-11187B5897BA}"/>
              </a:ext>
            </a:extLst>
          </p:cNvPr>
          <p:cNvSpPr txBox="1"/>
          <p:nvPr/>
        </p:nvSpPr>
        <p:spPr>
          <a:xfrm>
            <a:off x="637580" y="5271978"/>
            <a:ext cx="53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DF88A1C-965F-45AB-8577-B09356CF8DD7}"/>
              </a:ext>
            </a:extLst>
          </p:cNvPr>
          <p:cNvSpPr txBox="1"/>
          <p:nvPr/>
        </p:nvSpPr>
        <p:spPr>
          <a:xfrm>
            <a:off x="637580" y="3465532"/>
            <a:ext cx="53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Suivi</a:t>
            </a:r>
          </a:p>
        </p:txBody>
      </p:sp>
    </p:spTree>
    <p:extLst>
      <p:ext uri="{BB962C8B-B14F-4D97-AF65-F5344CB8AC3E}">
        <p14:creationId xmlns:p14="http://schemas.microsoft.com/office/powerpoint/2010/main" val="1220358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5A204E3-AD38-4434-89DC-E7488EC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1127" cy="69025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4" y="266182"/>
            <a:ext cx="448235" cy="441988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7F8E0F24-CA3E-4387-9B1D-8105ED8F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50393"/>
            <a:ext cx="9144000" cy="2387600"/>
          </a:xfrm>
        </p:spPr>
        <p:txBody>
          <a:bodyPr/>
          <a:lstStyle/>
          <a:p>
            <a:r>
              <a:rPr lang="en-US" dirty="0"/>
              <a:t>Table des mat</a:t>
            </a:r>
            <a:r>
              <a:rPr lang="fr-FR" dirty="0" err="1"/>
              <a:t>ières</a:t>
            </a:r>
            <a:endParaRPr lang="en-US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5116A7A-ED8E-4DD3-AB23-C6AC37D31B1E}"/>
              </a:ext>
            </a:extLst>
          </p:cNvPr>
          <p:cNvSpPr txBox="1">
            <a:spLocks/>
          </p:cNvSpPr>
          <p:nvPr/>
        </p:nvSpPr>
        <p:spPr>
          <a:xfrm>
            <a:off x="-6766181" y="193216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Cahier de charges et analyses des besoins</a:t>
            </a:r>
          </a:p>
          <a:p>
            <a:pPr algn="l"/>
            <a:endParaRPr lang="en-US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25094B41-AE58-40E1-990A-DCD3353EB428}"/>
              </a:ext>
            </a:extLst>
          </p:cNvPr>
          <p:cNvSpPr txBox="1">
            <a:spLocks/>
          </p:cNvSpPr>
          <p:nvPr/>
        </p:nvSpPr>
        <p:spPr>
          <a:xfrm>
            <a:off x="5002305" y="268286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800" dirty="0"/>
              <a:t>Fonctionnalités</a:t>
            </a:r>
          </a:p>
          <a:p>
            <a:pPr algn="l"/>
            <a:endParaRPr lang="en-US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F0D9748C-C317-4433-8E42-65A40EAB0073}"/>
              </a:ext>
            </a:extLst>
          </p:cNvPr>
          <p:cNvSpPr txBox="1">
            <a:spLocks/>
          </p:cNvSpPr>
          <p:nvPr/>
        </p:nvSpPr>
        <p:spPr>
          <a:xfrm>
            <a:off x="-6059351" y="338752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Sécurités</a:t>
            </a:r>
          </a:p>
          <a:p>
            <a:pPr algn="l"/>
            <a:endParaRPr lang="en-US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F1F49EB7-3FFC-48A0-852D-B9B9324DCB2B}"/>
              </a:ext>
            </a:extLst>
          </p:cNvPr>
          <p:cNvSpPr txBox="1">
            <a:spLocks/>
          </p:cNvSpPr>
          <p:nvPr/>
        </p:nvSpPr>
        <p:spPr>
          <a:xfrm>
            <a:off x="-6054985" y="3861333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RGPD</a:t>
            </a:r>
          </a:p>
          <a:p>
            <a:pPr algn="l"/>
            <a:endParaRPr lang="en-US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F30AF87E-AFB2-4E5D-B616-D7A6CDF4E9CC}"/>
              </a:ext>
            </a:extLst>
          </p:cNvPr>
          <p:cNvSpPr txBox="1">
            <a:spLocks/>
          </p:cNvSpPr>
          <p:nvPr/>
        </p:nvSpPr>
        <p:spPr>
          <a:xfrm>
            <a:off x="-6054986" y="4335144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Axes d’amélioration</a:t>
            </a:r>
          </a:p>
          <a:p>
            <a:pPr algn="l"/>
            <a:endParaRPr lang="en-US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EFDBB90E-22B2-4566-AD88-A4B703FD9AD9}"/>
              </a:ext>
            </a:extLst>
          </p:cNvPr>
          <p:cNvSpPr txBox="1">
            <a:spLocks/>
          </p:cNvSpPr>
          <p:nvPr/>
        </p:nvSpPr>
        <p:spPr>
          <a:xfrm>
            <a:off x="-6571537" y="2270849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Conception et développement</a:t>
            </a:r>
          </a:p>
          <a:p>
            <a:pPr algn="l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6FA541-C87C-4BCF-B11E-DF8777BB2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4" y="7847962"/>
            <a:ext cx="11005775" cy="3814762"/>
          </a:xfrm>
          <a:prstGeom prst="rect">
            <a:avLst/>
          </a:prstGeo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2C9799C8-D113-43FD-AF8B-BA8564279E93}"/>
              </a:ext>
            </a:extLst>
          </p:cNvPr>
          <p:cNvSpPr txBox="1">
            <a:spLocks/>
          </p:cNvSpPr>
          <p:nvPr/>
        </p:nvSpPr>
        <p:spPr>
          <a:xfrm>
            <a:off x="-5906951" y="353992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Sécurités</a:t>
            </a:r>
          </a:p>
          <a:p>
            <a:pPr algn="l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670A5DC-89D4-4E00-B292-4C157F928AC6}"/>
              </a:ext>
            </a:extLst>
          </p:cNvPr>
          <p:cNvSpPr txBox="1"/>
          <p:nvPr/>
        </p:nvSpPr>
        <p:spPr>
          <a:xfrm>
            <a:off x="637580" y="1586022"/>
            <a:ext cx="332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Espace Utilisateur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B28D6C7-16B0-47A1-B4A1-662C3D8DEDA3}"/>
              </a:ext>
            </a:extLst>
          </p:cNvPr>
          <p:cNvSpPr txBox="1"/>
          <p:nvPr/>
        </p:nvSpPr>
        <p:spPr>
          <a:xfrm>
            <a:off x="637580" y="2179647"/>
            <a:ext cx="53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Gestion des créneaux et réservations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10F3B53-F910-446A-A127-63B0F65A7C6A}"/>
              </a:ext>
            </a:extLst>
          </p:cNvPr>
          <p:cNvSpPr txBox="1"/>
          <p:nvPr/>
        </p:nvSpPr>
        <p:spPr>
          <a:xfrm>
            <a:off x="637580" y="2773272"/>
            <a:ext cx="53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Consultations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98E48E5-0632-4A78-8681-E8FFE4A29493}"/>
              </a:ext>
            </a:extLst>
          </p:cNvPr>
          <p:cNvSpPr txBox="1"/>
          <p:nvPr/>
        </p:nvSpPr>
        <p:spPr>
          <a:xfrm>
            <a:off x="637580" y="4180390"/>
            <a:ext cx="53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Payments en ligne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316AB88-E6D9-4726-9466-0A7FD029A82E}"/>
              </a:ext>
            </a:extLst>
          </p:cNvPr>
          <p:cNvSpPr txBox="1"/>
          <p:nvPr/>
        </p:nvSpPr>
        <p:spPr>
          <a:xfrm>
            <a:off x="637580" y="4733047"/>
            <a:ext cx="53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Facturation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300C794-8DD2-47E3-BEB8-11187B5897BA}"/>
              </a:ext>
            </a:extLst>
          </p:cNvPr>
          <p:cNvSpPr txBox="1"/>
          <p:nvPr/>
        </p:nvSpPr>
        <p:spPr>
          <a:xfrm>
            <a:off x="637580" y="5271978"/>
            <a:ext cx="53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DF88A1C-965F-45AB-8577-B09356CF8DD7}"/>
              </a:ext>
            </a:extLst>
          </p:cNvPr>
          <p:cNvSpPr txBox="1"/>
          <p:nvPr/>
        </p:nvSpPr>
        <p:spPr>
          <a:xfrm>
            <a:off x="637580" y="3465532"/>
            <a:ext cx="53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Suivi</a:t>
            </a:r>
          </a:p>
        </p:txBody>
      </p:sp>
    </p:spTree>
    <p:extLst>
      <p:ext uri="{BB962C8B-B14F-4D97-AF65-F5344CB8AC3E}">
        <p14:creationId xmlns:p14="http://schemas.microsoft.com/office/powerpoint/2010/main" val="2430561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273</Words>
  <Application>Microsoft Office PowerPoint</Application>
  <PresentationFormat>Grand écran</PresentationFormat>
  <Paragraphs>80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Mahdi Mcheik</vt:lpstr>
      <vt:lpstr>Qui Je suis?</vt:lpstr>
      <vt:lpstr>Table des matières</vt:lpstr>
      <vt:lpstr>Table des matières</vt:lpstr>
      <vt:lpstr>Table des matières</vt:lpstr>
      <vt:lpstr>Table des matières</vt:lpstr>
      <vt:lpstr>Table des matières</vt:lpstr>
      <vt:lpstr>Table des matières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Mahdi Mcheik</dc:creator>
  <cp:lastModifiedBy>Mahdi Mcheik</cp:lastModifiedBy>
  <cp:revision>19</cp:revision>
  <dcterms:created xsi:type="dcterms:W3CDTF">2025-10-14T11:44:35Z</dcterms:created>
  <dcterms:modified xsi:type="dcterms:W3CDTF">2025-10-20T11:10:10Z</dcterms:modified>
</cp:coreProperties>
</file>