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0" r:id="rId5"/>
    <p:sldId id="267"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335A79-96C4-4EAD-BA68-103AB8375ECD}" type="datetimeFigureOut">
              <a:rPr lang="en-US" smtClean="0"/>
              <a:t>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FD9867-F6A6-4157-9C92-0FB3496B6DF6}" type="slidenum">
              <a:rPr lang="en-US" smtClean="0"/>
              <a:t>‹#›</a:t>
            </a:fld>
            <a:endParaRPr lang="en-US"/>
          </a:p>
        </p:txBody>
      </p:sp>
    </p:spTree>
    <p:extLst>
      <p:ext uri="{BB962C8B-B14F-4D97-AF65-F5344CB8AC3E}">
        <p14:creationId xmlns:p14="http://schemas.microsoft.com/office/powerpoint/2010/main" val="524384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335A79-96C4-4EAD-BA68-103AB8375ECD}" type="datetimeFigureOut">
              <a:rPr lang="en-US" smtClean="0"/>
              <a:t>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FD9867-F6A6-4157-9C92-0FB3496B6DF6}" type="slidenum">
              <a:rPr lang="en-US" smtClean="0"/>
              <a:t>‹#›</a:t>
            </a:fld>
            <a:endParaRPr lang="en-US"/>
          </a:p>
        </p:txBody>
      </p:sp>
    </p:spTree>
    <p:extLst>
      <p:ext uri="{BB962C8B-B14F-4D97-AF65-F5344CB8AC3E}">
        <p14:creationId xmlns:p14="http://schemas.microsoft.com/office/powerpoint/2010/main" val="3934716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335A79-96C4-4EAD-BA68-103AB8375ECD}" type="datetimeFigureOut">
              <a:rPr lang="en-US" smtClean="0"/>
              <a:t>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FD9867-F6A6-4157-9C92-0FB3496B6DF6}" type="slidenum">
              <a:rPr lang="en-US" smtClean="0"/>
              <a:t>‹#›</a:t>
            </a:fld>
            <a:endParaRPr lang="en-US"/>
          </a:p>
        </p:txBody>
      </p:sp>
    </p:spTree>
    <p:extLst>
      <p:ext uri="{BB962C8B-B14F-4D97-AF65-F5344CB8AC3E}">
        <p14:creationId xmlns:p14="http://schemas.microsoft.com/office/powerpoint/2010/main" val="1683682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335A79-96C4-4EAD-BA68-103AB8375ECD}" type="datetimeFigureOut">
              <a:rPr lang="en-US" smtClean="0"/>
              <a:t>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FD9867-F6A6-4157-9C92-0FB3496B6DF6}" type="slidenum">
              <a:rPr lang="en-US" smtClean="0"/>
              <a:t>‹#›</a:t>
            </a:fld>
            <a:endParaRPr lang="en-US"/>
          </a:p>
        </p:txBody>
      </p:sp>
    </p:spTree>
    <p:extLst>
      <p:ext uri="{BB962C8B-B14F-4D97-AF65-F5344CB8AC3E}">
        <p14:creationId xmlns:p14="http://schemas.microsoft.com/office/powerpoint/2010/main" val="1817718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335A79-96C4-4EAD-BA68-103AB8375ECD}" type="datetimeFigureOut">
              <a:rPr lang="en-US" smtClean="0"/>
              <a:t>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FD9867-F6A6-4157-9C92-0FB3496B6DF6}" type="slidenum">
              <a:rPr lang="en-US" smtClean="0"/>
              <a:t>‹#›</a:t>
            </a:fld>
            <a:endParaRPr lang="en-US"/>
          </a:p>
        </p:txBody>
      </p:sp>
    </p:spTree>
    <p:extLst>
      <p:ext uri="{BB962C8B-B14F-4D97-AF65-F5344CB8AC3E}">
        <p14:creationId xmlns:p14="http://schemas.microsoft.com/office/powerpoint/2010/main" val="659838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335A79-96C4-4EAD-BA68-103AB8375ECD}" type="datetimeFigureOut">
              <a:rPr lang="en-US" smtClean="0"/>
              <a:t>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FD9867-F6A6-4157-9C92-0FB3496B6DF6}" type="slidenum">
              <a:rPr lang="en-US" smtClean="0"/>
              <a:t>‹#›</a:t>
            </a:fld>
            <a:endParaRPr lang="en-US"/>
          </a:p>
        </p:txBody>
      </p:sp>
    </p:spTree>
    <p:extLst>
      <p:ext uri="{BB962C8B-B14F-4D97-AF65-F5344CB8AC3E}">
        <p14:creationId xmlns:p14="http://schemas.microsoft.com/office/powerpoint/2010/main" val="657445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335A79-96C4-4EAD-BA68-103AB8375ECD}" type="datetimeFigureOut">
              <a:rPr lang="en-US" smtClean="0"/>
              <a:t>1/4/2025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FD9867-F6A6-4157-9C92-0FB3496B6DF6}" type="slidenum">
              <a:rPr lang="en-US" smtClean="0"/>
              <a:t>‹#›</a:t>
            </a:fld>
            <a:endParaRPr lang="en-US"/>
          </a:p>
        </p:txBody>
      </p:sp>
    </p:spTree>
    <p:extLst>
      <p:ext uri="{BB962C8B-B14F-4D97-AF65-F5344CB8AC3E}">
        <p14:creationId xmlns:p14="http://schemas.microsoft.com/office/powerpoint/2010/main" val="206208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335A79-96C4-4EAD-BA68-103AB8375ECD}" type="datetimeFigureOut">
              <a:rPr lang="en-US" smtClean="0"/>
              <a:t>1/4/2025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FD9867-F6A6-4157-9C92-0FB3496B6DF6}" type="slidenum">
              <a:rPr lang="en-US" smtClean="0"/>
              <a:t>‹#›</a:t>
            </a:fld>
            <a:endParaRPr lang="en-US"/>
          </a:p>
        </p:txBody>
      </p:sp>
    </p:spTree>
    <p:extLst>
      <p:ext uri="{BB962C8B-B14F-4D97-AF65-F5344CB8AC3E}">
        <p14:creationId xmlns:p14="http://schemas.microsoft.com/office/powerpoint/2010/main" val="3136201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335A79-96C4-4EAD-BA68-103AB8375ECD}" type="datetimeFigureOut">
              <a:rPr lang="en-US" smtClean="0"/>
              <a:t>1/4/2025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FD9867-F6A6-4157-9C92-0FB3496B6DF6}" type="slidenum">
              <a:rPr lang="en-US" smtClean="0"/>
              <a:t>‹#›</a:t>
            </a:fld>
            <a:endParaRPr lang="en-US"/>
          </a:p>
        </p:txBody>
      </p:sp>
    </p:spTree>
    <p:extLst>
      <p:ext uri="{BB962C8B-B14F-4D97-AF65-F5344CB8AC3E}">
        <p14:creationId xmlns:p14="http://schemas.microsoft.com/office/powerpoint/2010/main" val="3292726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335A79-96C4-4EAD-BA68-103AB8375ECD}" type="datetimeFigureOut">
              <a:rPr lang="en-US" smtClean="0"/>
              <a:t>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FD9867-F6A6-4157-9C92-0FB3496B6DF6}" type="slidenum">
              <a:rPr lang="en-US" smtClean="0"/>
              <a:t>‹#›</a:t>
            </a:fld>
            <a:endParaRPr lang="en-US"/>
          </a:p>
        </p:txBody>
      </p:sp>
    </p:spTree>
    <p:extLst>
      <p:ext uri="{BB962C8B-B14F-4D97-AF65-F5344CB8AC3E}">
        <p14:creationId xmlns:p14="http://schemas.microsoft.com/office/powerpoint/2010/main" val="3997620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335A79-96C4-4EAD-BA68-103AB8375ECD}" type="datetimeFigureOut">
              <a:rPr lang="en-US" smtClean="0"/>
              <a:t>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FD9867-F6A6-4157-9C92-0FB3496B6DF6}" type="slidenum">
              <a:rPr lang="en-US" smtClean="0"/>
              <a:t>‹#›</a:t>
            </a:fld>
            <a:endParaRPr lang="en-US"/>
          </a:p>
        </p:txBody>
      </p:sp>
    </p:spTree>
    <p:extLst>
      <p:ext uri="{BB962C8B-B14F-4D97-AF65-F5344CB8AC3E}">
        <p14:creationId xmlns:p14="http://schemas.microsoft.com/office/powerpoint/2010/main" val="2047076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335A79-96C4-4EAD-BA68-103AB8375ECD}" type="datetimeFigureOut">
              <a:rPr lang="en-US" smtClean="0"/>
              <a:t>1/4/2025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FD9867-F6A6-4157-9C92-0FB3496B6DF6}" type="slidenum">
              <a:rPr lang="en-US" smtClean="0"/>
              <a:t>‹#›</a:t>
            </a:fld>
            <a:endParaRPr lang="en-US"/>
          </a:p>
        </p:txBody>
      </p:sp>
    </p:spTree>
    <p:extLst>
      <p:ext uri="{BB962C8B-B14F-4D97-AF65-F5344CB8AC3E}">
        <p14:creationId xmlns:p14="http://schemas.microsoft.com/office/powerpoint/2010/main" val="4010404121"/>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www.nuget.org/packages/MetroChart.WPF" TargetMode="External"/><Relationship Id="rId3" Type="http://schemas.openxmlformats.org/officeDocument/2006/relationships/hyperlink" Target="https://www.nuget.org/packages/MaterialDesignColors/" TargetMode="External"/><Relationship Id="rId7" Type="http://schemas.openxmlformats.org/officeDocument/2006/relationships/slide" Target="slide8.xml"/><Relationship Id="rId2" Type="http://schemas.openxmlformats.org/officeDocument/2006/relationships/hyperlink" Target="https://docs.coingecko.com/reference/introduction" TargetMode="External"/><Relationship Id="rId1" Type="http://schemas.openxmlformats.org/officeDocument/2006/relationships/slideLayout" Target="../slideLayouts/slideLayout2.xml"/><Relationship Id="rId6" Type="http://schemas.openxmlformats.org/officeDocument/2006/relationships/hyperlink" Target="https://www.newtonsoft.com/json" TargetMode="External"/><Relationship Id="rId11" Type="http://schemas.openxmlformats.org/officeDocument/2006/relationships/image" Target="../media/image4.png"/><Relationship Id="rId5" Type="http://schemas.openxmlformats.org/officeDocument/2006/relationships/slide" Target="slide7.xml"/><Relationship Id="rId10" Type="http://schemas.openxmlformats.org/officeDocument/2006/relationships/hyperlink" Target="https://github.com/mahdimirbagheri/BigiCoin" TargetMode="External"/><Relationship Id="rId4" Type="http://schemas.openxmlformats.org/officeDocument/2006/relationships/hyperlink" Target="http://materialdesigninxaml.net/" TargetMode="External"/><Relationship Id="rId9" Type="http://schemas.openxmlformats.org/officeDocument/2006/relationships/hyperlink" Target="https://oxyplot.readthedocs.io/en/latest/getting-started/hello-wpf-xaml.html" TargetMode="External"/></Relationships>
</file>

<file path=ppt/slides/_rels/slide5.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C1ACF-CECA-854B-BD7A-3FD05265FD6B}"/>
              </a:ext>
            </a:extLst>
          </p:cNvPr>
          <p:cNvSpPr>
            <a:spLocks noGrp="1"/>
          </p:cNvSpPr>
          <p:nvPr>
            <p:ph type="ctrTitle"/>
          </p:nvPr>
        </p:nvSpPr>
        <p:spPr>
          <a:xfrm>
            <a:off x="1524000" y="1122362"/>
            <a:ext cx="9144000" cy="2456579"/>
          </a:xfrm>
        </p:spPr>
        <p:txBody>
          <a:bodyPr/>
          <a:lstStyle/>
          <a:p>
            <a:r>
              <a:rPr lang="en-US" dirty="0"/>
              <a:t>BigiCoin</a:t>
            </a:r>
          </a:p>
        </p:txBody>
      </p:sp>
      <p:sp>
        <p:nvSpPr>
          <p:cNvPr id="3" name="Subtitle 2">
            <a:extLst>
              <a:ext uri="{FF2B5EF4-FFF2-40B4-BE49-F238E27FC236}">
                <a16:creationId xmlns:a16="http://schemas.microsoft.com/office/drawing/2014/main" id="{289A02D8-5EB6-3B96-CE59-0CDA47474F3B}"/>
              </a:ext>
            </a:extLst>
          </p:cNvPr>
          <p:cNvSpPr>
            <a:spLocks noGrp="1"/>
          </p:cNvSpPr>
          <p:nvPr>
            <p:ph type="subTitle" idx="1"/>
          </p:nvPr>
        </p:nvSpPr>
        <p:spPr>
          <a:xfrm>
            <a:off x="1524000" y="3687097"/>
            <a:ext cx="9144000" cy="1570703"/>
          </a:xfrm>
        </p:spPr>
        <p:txBody>
          <a:bodyPr/>
          <a:lstStyle/>
          <a:p>
            <a:r>
              <a:rPr lang="en-US" b="1" dirty="0"/>
              <a:t>Software to see the current price of digital currencies</a:t>
            </a:r>
          </a:p>
        </p:txBody>
      </p:sp>
      <p:sp>
        <p:nvSpPr>
          <p:cNvPr id="4" name="Subtitle 2">
            <a:extLst>
              <a:ext uri="{FF2B5EF4-FFF2-40B4-BE49-F238E27FC236}">
                <a16:creationId xmlns:a16="http://schemas.microsoft.com/office/drawing/2014/main" id="{D76C8C4F-1B56-6EFD-3E31-443F5CBAC1AA}"/>
              </a:ext>
            </a:extLst>
          </p:cNvPr>
          <p:cNvSpPr txBox="1">
            <a:spLocks/>
          </p:cNvSpPr>
          <p:nvPr/>
        </p:nvSpPr>
        <p:spPr>
          <a:xfrm>
            <a:off x="1524000" y="6194323"/>
            <a:ext cx="9144000" cy="32666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400" i="1" dirty="0">
                <a:solidFill>
                  <a:srgbClr val="FFC000"/>
                </a:solidFill>
              </a:rPr>
              <a:t>Powered by Sama</a:t>
            </a:r>
          </a:p>
        </p:txBody>
      </p:sp>
    </p:spTree>
    <p:extLst>
      <p:ext uri="{BB962C8B-B14F-4D97-AF65-F5344CB8AC3E}">
        <p14:creationId xmlns:p14="http://schemas.microsoft.com/office/powerpoint/2010/main" val="325562853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A8616-D885-4EB6-8F48-DA8FEE979610}"/>
              </a:ext>
            </a:extLst>
          </p:cNvPr>
          <p:cNvSpPr>
            <a:spLocks noGrp="1"/>
          </p:cNvSpPr>
          <p:nvPr>
            <p:ph type="title"/>
          </p:nvPr>
        </p:nvSpPr>
        <p:spPr/>
        <p:txBody>
          <a:bodyPr/>
          <a:lstStyle/>
          <a:p>
            <a:r>
              <a:rPr lang="en-US" b="1" dirty="0">
                <a:solidFill>
                  <a:srgbClr val="FFC000"/>
                </a:solidFill>
              </a:rPr>
              <a:t>Sama Team</a:t>
            </a:r>
          </a:p>
        </p:txBody>
      </p:sp>
      <p:sp>
        <p:nvSpPr>
          <p:cNvPr id="3" name="Content Placeholder 2">
            <a:extLst>
              <a:ext uri="{FF2B5EF4-FFF2-40B4-BE49-F238E27FC236}">
                <a16:creationId xmlns:a16="http://schemas.microsoft.com/office/drawing/2014/main" id="{86577D6A-0CB6-6BE9-1335-6C0FA5B29A6F}"/>
              </a:ext>
            </a:extLst>
          </p:cNvPr>
          <p:cNvSpPr>
            <a:spLocks noGrp="1"/>
          </p:cNvSpPr>
          <p:nvPr>
            <p:ph idx="1"/>
          </p:nvPr>
        </p:nvSpPr>
        <p:spPr/>
        <p:txBody>
          <a:bodyPr/>
          <a:lstStyle/>
          <a:p>
            <a:r>
              <a:rPr lang="en-US" b="1" dirty="0"/>
              <a:t>Abolfazl Sohrabi : Designer &amp; Programmer </a:t>
            </a:r>
          </a:p>
          <a:p>
            <a:r>
              <a:rPr lang="en-US" b="1" dirty="0"/>
              <a:t>Amir Mahdi Zahmatkesh : Programmer</a:t>
            </a:r>
          </a:p>
          <a:p>
            <a:r>
              <a:rPr lang="en-US" b="1" dirty="0"/>
              <a:t>Ali Khalilzade : Programmer</a:t>
            </a:r>
          </a:p>
          <a:p>
            <a:r>
              <a:rPr lang="en-US" b="1" dirty="0"/>
              <a:t>Seyed Mahdi Mirbagheri : Head &amp; Programmer</a:t>
            </a:r>
          </a:p>
          <a:p>
            <a:endParaRPr lang="en-US" b="1" dirty="0"/>
          </a:p>
          <a:p>
            <a:endParaRPr lang="en-US" b="1" dirty="0"/>
          </a:p>
        </p:txBody>
      </p:sp>
    </p:spTree>
    <p:extLst>
      <p:ext uri="{BB962C8B-B14F-4D97-AF65-F5344CB8AC3E}">
        <p14:creationId xmlns:p14="http://schemas.microsoft.com/office/powerpoint/2010/main" val="33567822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04BB9-2E83-0EF2-29E1-4106B5F84D7E}"/>
              </a:ext>
            </a:extLst>
          </p:cNvPr>
          <p:cNvSpPr>
            <a:spLocks noGrp="1"/>
          </p:cNvSpPr>
          <p:nvPr>
            <p:ph type="title"/>
          </p:nvPr>
        </p:nvSpPr>
        <p:spPr>
          <a:xfrm>
            <a:off x="838200" y="2766218"/>
            <a:ext cx="10515600" cy="1325563"/>
          </a:xfrm>
        </p:spPr>
        <p:txBody>
          <a:bodyPr>
            <a:normAutofit fontScale="90000"/>
          </a:bodyPr>
          <a:lstStyle/>
          <a:p>
            <a:pPr algn="ctr"/>
            <a:r>
              <a:rPr lang="en-US" sz="9800" b="1" dirty="0">
                <a:solidFill>
                  <a:srgbClr val="FFC000"/>
                </a:solidFill>
              </a:rPr>
              <a:t>Thanks</a:t>
            </a:r>
            <a:endParaRPr lang="en-US" b="1" dirty="0">
              <a:solidFill>
                <a:srgbClr val="FFC000"/>
              </a:solidFill>
            </a:endParaRPr>
          </a:p>
        </p:txBody>
      </p:sp>
    </p:spTree>
    <p:extLst>
      <p:ext uri="{BB962C8B-B14F-4D97-AF65-F5344CB8AC3E}">
        <p14:creationId xmlns:p14="http://schemas.microsoft.com/office/powerpoint/2010/main" val="343694293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5DB59-1415-16D5-A7D4-19A06B16BE96}"/>
              </a:ext>
            </a:extLst>
          </p:cNvPr>
          <p:cNvSpPr>
            <a:spLocks noGrp="1"/>
          </p:cNvSpPr>
          <p:nvPr>
            <p:ph type="title"/>
          </p:nvPr>
        </p:nvSpPr>
        <p:spPr/>
        <p:txBody>
          <a:bodyPr/>
          <a:lstStyle/>
          <a:p>
            <a:r>
              <a:rPr lang="en-US" b="1" dirty="0">
                <a:solidFill>
                  <a:srgbClr val="FFC000"/>
                </a:solidFill>
              </a:rPr>
              <a:t>BigiCoin</a:t>
            </a:r>
          </a:p>
        </p:txBody>
      </p:sp>
      <p:grpSp>
        <p:nvGrpSpPr>
          <p:cNvPr id="13" name="Group 12">
            <a:extLst>
              <a:ext uri="{FF2B5EF4-FFF2-40B4-BE49-F238E27FC236}">
                <a16:creationId xmlns:a16="http://schemas.microsoft.com/office/drawing/2014/main" id="{0623170A-0AB0-7C9F-8053-AA0B793787BA}"/>
              </a:ext>
            </a:extLst>
          </p:cNvPr>
          <p:cNvGrpSpPr/>
          <p:nvPr/>
        </p:nvGrpSpPr>
        <p:grpSpPr>
          <a:xfrm>
            <a:off x="3444305" y="2313703"/>
            <a:ext cx="8511721" cy="5946725"/>
            <a:chOff x="3444305" y="2313703"/>
            <a:chExt cx="8511721" cy="5946725"/>
          </a:xfrm>
        </p:grpSpPr>
        <p:pic>
          <p:nvPicPr>
            <p:cNvPr id="7" name="Picture 6">
              <a:extLst>
                <a:ext uri="{FF2B5EF4-FFF2-40B4-BE49-F238E27FC236}">
                  <a16:creationId xmlns:a16="http://schemas.microsoft.com/office/drawing/2014/main" id="{F0913F0B-EEE9-1DED-D925-78255395C2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0155" y="2313703"/>
              <a:ext cx="6505871" cy="4876801"/>
            </a:xfrm>
            <a:prstGeom prst="roundRect">
              <a:avLst>
                <a:gd name="adj" fmla="val 1949"/>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9" name="Picture 8">
              <a:extLst>
                <a:ext uri="{FF2B5EF4-FFF2-40B4-BE49-F238E27FC236}">
                  <a16:creationId xmlns:a16="http://schemas.microsoft.com/office/drawing/2014/main" id="{BDE69783-BCB8-9B66-21F7-0D698CAA14B3}"/>
                </a:ext>
              </a:extLst>
            </p:cNvPr>
            <p:cNvPicPr>
              <a:picLocks noChangeAspect="1"/>
            </p:cNvPicPr>
            <p:nvPr/>
          </p:nvPicPr>
          <p:blipFill>
            <a:blip r:embed="rId3">
              <a:extLst>
                <a:ext uri="{28A0092B-C50C-407E-A947-70E740481C1C}">
                  <a14:useLocalDpi xmlns:a14="http://schemas.microsoft.com/office/drawing/2010/main" val="0"/>
                </a:ext>
              </a:extLst>
            </a:blip>
            <a:srcRect r="9371"/>
            <a:stretch/>
          </p:blipFill>
          <p:spPr>
            <a:xfrm>
              <a:off x="3444305" y="3383627"/>
              <a:ext cx="6820573" cy="4876801"/>
            </a:xfrm>
            <a:prstGeom prst="roundRect">
              <a:avLst>
                <a:gd name="adj" fmla="val 3965"/>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2" name="Title 1">
            <a:extLst>
              <a:ext uri="{FF2B5EF4-FFF2-40B4-BE49-F238E27FC236}">
                <a16:creationId xmlns:a16="http://schemas.microsoft.com/office/drawing/2014/main" id="{A27A1F82-8118-F296-F8FC-056EAFD9CFC8}"/>
              </a:ext>
            </a:extLst>
          </p:cNvPr>
          <p:cNvSpPr txBox="1">
            <a:spLocks/>
          </p:cNvSpPr>
          <p:nvPr/>
        </p:nvSpPr>
        <p:spPr>
          <a:xfrm>
            <a:off x="838200" y="143504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i="1" dirty="0">
                <a:effectLst>
                  <a:outerShdw blurRad="38100" dist="38100" dir="2700000" algn="tl">
                    <a:srgbClr val="000000">
                      <a:alpha val="43137"/>
                    </a:srgbClr>
                  </a:outerShdw>
                </a:effectLst>
              </a:rPr>
              <a:t>At Bigi coin we have welcome pages and you can log in to the cryptocurrency page</a:t>
            </a:r>
          </a:p>
          <a:p>
            <a:r>
              <a:rPr lang="en-US" sz="2000" i="1" dirty="0">
                <a:effectLst>
                  <a:outerShdw blurRad="38100" dist="38100" dir="2700000" algn="tl">
                    <a:srgbClr val="000000">
                      <a:alpha val="43137"/>
                    </a:srgbClr>
                  </a:outerShdw>
                </a:effectLst>
              </a:rPr>
              <a:t>to see the cryptocurrencies.</a:t>
            </a:r>
          </a:p>
        </p:txBody>
      </p:sp>
    </p:spTree>
    <p:extLst>
      <p:ext uri="{BB962C8B-B14F-4D97-AF65-F5344CB8AC3E}">
        <p14:creationId xmlns:p14="http://schemas.microsoft.com/office/powerpoint/2010/main" val="328710284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259EB-367B-D996-DD43-38897C29222E}"/>
              </a:ext>
            </a:extLst>
          </p:cNvPr>
          <p:cNvSpPr>
            <a:spLocks noGrp="1"/>
          </p:cNvSpPr>
          <p:nvPr>
            <p:ph type="title"/>
          </p:nvPr>
        </p:nvSpPr>
        <p:spPr>
          <a:xfrm>
            <a:off x="838199" y="492948"/>
            <a:ext cx="10515600" cy="1119546"/>
          </a:xfrm>
        </p:spPr>
        <p:txBody>
          <a:bodyPr>
            <a:normAutofit/>
          </a:bodyPr>
          <a:lstStyle/>
          <a:p>
            <a:pPr algn="ctr">
              <a:lnSpc>
                <a:spcPct val="100000"/>
              </a:lnSpc>
            </a:pPr>
            <a:r>
              <a:rPr lang="en-US" b="1" dirty="0">
                <a:solidFill>
                  <a:srgbClr val="FFC000"/>
                </a:solidFill>
              </a:rPr>
              <a:t>BigiCoin</a:t>
            </a:r>
            <a:endParaRPr lang="en-US" i="1" dirty="0"/>
          </a:p>
        </p:txBody>
      </p:sp>
      <p:pic>
        <p:nvPicPr>
          <p:cNvPr id="5" name="Content Placeholder 4">
            <a:extLst>
              <a:ext uri="{FF2B5EF4-FFF2-40B4-BE49-F238E27FC236}">
                <a16:creationId xmlns:a16="http://schemas.microsoft.com/office/drawing/2014/main" id="{A2FC9B2D-3AD5-2DC9-F0CF-AEEFE0A400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43201" y="1854648"/>
            <a:ext cx="6351504" cy="4329844"/>
          </a:xfrm>
          <a:prstGeom prst="roundRect">
            <a:avLst>
              <a:gd name="adj" fmla="val 5821"/>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6" name="TextBox 5">
            <a:extLst>
              <a:ext uri="{FF2B5EF4-FFF2-40B4-BE49-F238E27FC236}">
                <a16:creationId xmlns:a16="http://schemas.microsoft.com/office/drawing/2014/main" id="{F090D03F-E21E-4887-5273-5B10A017C562}"/>
              </a:ext>
            </a:extLst>
          </p:cNvPr>
          <p:cNvSpPr txBox="1"/>
          <p:nvPr/>
        </p:nvSpPr>
        <p:spPr>
          <a:xfrm>
            <a:off x="1337186" y="1511164"/>
            <a:ext cx="9517626" cy="369332"/>
          </a:xfrm>
          <a:prstGeom prst="rect">
            <a:avLst/>
          </a:prstGeom>
          <a:noFill/>
        </p:spPr>
        <p:txBody>
          <a:bodyPr wrap="square" rtlCol="0">
            <a:spAutoFit/>
          </a:bodyPr>
          <a:lstStyle/>
          <a:p>
            <a:r>
              <a:rPr lang="en-US" sz="1800" i="1" dirty="0"/>
              <a:t>You can view the price chart and get more information about a currency and check its full price chart.</a:t>
            </a:r>
            <a:endParaRPr lang="en-US" dirty="0"/>
          </a:p>
        </p:txBody>
      </p:sp>
    </p:spTree>
    <p:extLst>
      <p:ext uri="{BB962C8B-B14F-4D97-AF65-F5344CB8AC3E}">
        <p14:creationId xmlns:p14="http://schemas.microsoft.com/office/powerpoint/2010/main" val="280279227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37656-63E4-EA55-8E7C-05A9360A7FE7}"/>
              </a:ext>
            </a:extLst>
          </p:cNvPr>
          <p:cNvSpPr>
            <a:spLocks noGrp="1"/>
          </p:cNvSpPr>
          <p:nvPr>
            <p:ph type="title"/>
          </p:nvPr>
        </p:nvSpPr>
        <p:spPr/>
        <p:txBody>
          <a:bodyPr/>
          <a:lstStyle/>
          <a:p>
            <a:r>
              <a:rPr lang="en-US" b="1" dirty="0">
                <a:solidFill>
                  <a:srgbClr val="FFC000"/>
                </a:solidFill>
              </a:rPr>
              <a:t>Technology and packages used</a:t>
            </a:r>
            <a:r>
              <a:rPr lang="fa-IR" b="1" dirty="0">
                <a:solidFill>
                  <a:srgbClr val="FFC000"/>
                </a:solidFill>
              </a:rPr>
              <a:t>:</a:t>
            </a:r>
            <a:endParaRPr lang="en-US" b="1" dirty="0">
              <a:solidFill>
                <a:srgbClr val="FFC000"/>
              </a:solidFill>
            </a:endParaRPr>
          </a:p>
        </p:txBody>
      </p:sp>
      <p:sp>
        <p:nvSpPr>
          <p:cNvPr id="3" name="Content Placeholder 2">
            <a:extLst>
              <a:ext uri="{FF2B5EF4-FFF2-40B4-BE49-F238E27FC236}">
                <a16:creationId xmlns:a16="http://schemas.microsoft.com/office/drawing/2014/main" id="{9BB4F2EC-B215-5025-6594-B0D98A522D93}"/>
              </a:ext>
            </a:extLst>
          </p:cNvPr>
          <p:cNvSpPr>
            <a:spLocks noGrp="1"/>
          </p:cNvSpPr>
          <p:nvPr>
            <p:ph idx="1"/>
          </p:nvPr>
        </p:nvSpPr>
        <p:spPr/>
        <p:txBody>
          <a:bodyPr/>
          <a:lstStyle/>
          <a:p>
            <a:r>
              <a:rPr lang="en-US" sz="2400" b="1" dirty="0">
                <a:solidFill>
                  <a:srgbClr val="FFC000"/>
                </a:solidFill>
                <a:hlinkClick r:id="rId2">
                  <a:extLst>
                    <a:ext uri="{A12FA001-AC4F-418D-AE19-62706E023703}">
                      <ahyp:hlinkClr xmlns:ahyp="http://schemas.microsoft.com/office/drawing/2018/hyperlinkcolor" val="tx"/>
                    </a:ext>
                  </a:extLst>
                </a:hlinkClick>
              </a:rPr>
              <a:t>CoinGecko</a:t>
            </a:r>
            <a:r>
              <a:rPr lang="en-US" b="1" dirty="0"/>
              <a:t> :</a:t>
            </a:r>
          </a:p>
          <a:p>
            <a:pPr marL="0" indent="0">
              <a:buNone/>
            </a:pPr>
            <a:r>
              <a:rPr lang="en-US" sz="1800" b="1" i="0" dirty="0">
                <a:solidFill>
                  <a:srgbClr val="FFFFFF"/>
                </a:solidFill>
                <a:effectLst/>
                <a:latin typeface="Twemoji Country Flags"/>
              </a:rPr>
              <a:t>Started in 2014, CoinGecko is the world's largest independent crypto data aggregator that is integrated with more than 1,000 crypto exchanges and lists more than 15,000 coins. CoinGecko API offers the most comprehensive and reliable crypto market data through RESTful JSON endpoints.</a:t>
            </a:r>
          </a:p>
          <a:p>
            <a:r>
              <a:rPr lang="en-US" sz="2400" b="1" dirty="0">
                <a:solidFill>
                  <a:srgbClr val="FFC000"/>
                </a:solidFill>
                <a:hlinkClick r:id="rId3">
                  <a:extLst>
                    <a:ext uri="{A12FA001-AC4F-418D-AE19-62706E023703}">
                      <ahyp:hlinkClr xmlns:ahyp="http://schemas.microsoft.com/office/drawing/2018/hyperlinkcolor" val="tx"/>
                    </a:ext>
                  </a:extLst>
                </a:hlinkClick>
              </a:rPr>
              <a:t>MaterialDesignColors</a:t>
            </a:r>
            <a:r>
              <a:rPr lang="en-US" sz="2400" b="1" dirty="0"/>
              <a:t> &amp; </a:t>
            </a:r>
            <a:r>
              <a:rPr lang="en-US" sz="2400" b="1" dirty="0">
                <a:solidFill>
                  <a:srgbClr val="FFC000"/>
                </a:solidFill>
                <a:hlinkClick r:id="rId4">
                  <a:extLst>
                    <a:ext uri="{A12FA001-AC4F-418D-AE19-62706E023703}">
                      <ahyp:hlinkClr xmlns:ahyp="http://schemas.microsoft.com/office/drawing/2018/hyperlinkcolor" val="tx"/>
                    </a:ext>
                  </a:extLst>
                </a:hlinkClick>
              </a:rPr>
              <a:t>Themes</a:t>
            </a:r>
            <a:r>
              <a:rPr lang="en-US" sz="2400" b="1" dirty="0"/>
              <a:t> For </a:t>
            </a:r>
            <a:r>
              <a:rPr lang="en-US" sz="2400" b="1" dirty="0">
                <a:solidFill>
                  <a:srgbClr val="FFFF00"/>
                </a:solidFill>
                <a:hlinkClick r:id="rId5" action="ppaction://hlinksldjump">
                  <a:extLst>
                    <a:ext uri="{A12FA001-AC4F-418D-AE19-62706E023703}">
                      <ahyp:hlinkClr xmlns:ahyp="http://schemas.microsoft.com/office/drawing/2018/hyperlinkcolor" val="tx"/>
                    </a:ext>
                  </a:extLst>
                </a:hlinkClick>
              </a:rPr>
              <a:t>XAML</a:t>
            </a:r>
            <a:r>
              <a:rPr lang="en-US" sz="2400" b="1" dirty="0"/>
              <a:t> Files</a:t>
            </a:r>
          </a:p>
          <a:p>
            <a:r>
              <a:rPr lang="en-US" sz="2400" b="1" dirty="0">
                <a:solidFill>
                  <a:srgbClr val="FFC000"/>
                </a:solidFill>
                <a:hlinkClick r:id="rId6">
                  <a:extLst>
                    <a:ext uri="{A12FA001-AC4F-418D-AE19-62706E023703}">
                      <ahyp:hlinkClr xmlns:ahyp="http://schemas.microsoft.com/office/drawing/2018/hyperlinkcolor" val="tx"/>
                    </a:ext>
                  </a:extLst>
                </a:hlinkClick>
              </a:rPr>
              <a:t>Newtonsoft</a:t>
            </a:r>
            <a:r>
              <a:rPr lang="en-US" sz="2400" b="1" dirty="0"/>
              <a:t> For a </a:t>
            </a:r>
            <a:r>
              <a:rPr lang="en-US" sz="2400" b="1" dirty="0">
                <a:solidFill>
                  <a:srgbClr val="FFFF00"/>
                </a:solidFill>
                <a:hlinkClick r:id="rId7" action="ppaction://hlinksldjump">
                  <a:extLst>
                    <a:ext uri="{A12FA001-AC4F-418D-AE19-62706E023703}">
                      <ahyp:hlinkClr xmlns:ahyp="http://schemas.microsoft.com/office/drawing/2018/hyperlinkcolor" val="tx"/>
                    </a:ext>
                  </a:extLst>
                </a:hlinkClick>
              </a:rPr>
              <a:t>JSON</a:t>
            </a:r>
            <a:r>
              <a:rPr lang="en-US" sz="2400" b="1" dirty="0"/>
              <a:t> Files </a:t>
            </a:r>
          </a:p>
          <a:p>
            <a:r>
              <a:rPr lang="en-US" sz="2400" b="1" dirty="0">
                <a:solidFill>
                  <a:srgbClr val="FFC000"/>
                </a:solidFill>
                <a:hlinkClick r:id="rId8">
                  <a:extLst>
                    <a:ext uri="{A12FA001-AC4F-418D-AE19-62706E023703}">
                      <ahyp:hlinkClr xmlns:ahyp="http://schemas.microsoft.com/office/drawing/2018/hyperlinkcolor" val="tx"/>
                    </a:ext>
                  </a:extLst>
                </a:hlinkClick>
              </a:rPr>
              <a:t>MetroChart.WPF</a:t>
            </a:r>
            <a:r>
              <a:rPr lang="en-US" sz="2400" b="1" dirty="0"/>
              <a:t> For Make Charts themes</a:t>
            </a:r>
          </a:p>
          <a:p>
            <a:r>
              <a:rPr lang="en-US" sz="2400" b="1" dirty="0">
                <a:solidFill>
                  <a:srgbClr val="FFC000"/>
                </a:solidFill>
                <a:hlinkClick r:id="rId9">
                  <a:extLst>
                    <a:ext uri="{A12FA001-AC4F-418D-AE19-62706E023703}">
                      <ahyp:hlinkClr xmlns:ahyp="http://schemas.microsoft.com/office/drawing/2018/hyperlinkcolor" val="tx"/>
                    </a:ext>
                  </a:extLst>
                </a:hlinkClick>
              </a:rPr>
              <a:t>Oxyplot</a:t>
            </a:r>
            <a:r>
              <a:rPr lang="en-US" sz="2400" b="1" dirty="0"/>
              <a:t> For make Charts </a:t>
            </a:r>
          </a:p>
          <a:p>
            <a:r>
              <a:rPr lang="en-US" sz="2400" b="1" dirty="0">
                <a:solidFill>
                  <a:srgbClr val="FFC000"/>
                </a:solidFill>
                <a:hlinkClick r:id="rId10">
                  <a:extLst>
                    <a:ext uri="{A12FA001-AC4F-418D-AE19-62706E023703}">
                      <ahyp:hlinkClr xmlns:ahyp="http://schemas.microsoft.com/office/drawing/2018/hyperlinkcolor" val="tx"/>
                    </a:ext>
                  </a:extLst>
                </a:hlinkClick>
              </a:rPr>
              <a:t>Git &amp; GitHub</a:t>
            </a:r>
            <a:endParaRPr lang="en-US" sz="2400" b="1" dirty="0">
              <a:solidFill>
                <a:srgbClr val="FFC000"/>
              </a:solidFill>
            </a:endParaRPr>
          </a:p>
        </p:txBody>
      </p:sp>
      <p:pic>
        <p:nvPicPr>
          <p:cNvPr id="4" name="Picture 3">
            <a:extLst>
              <a:ext uri="{FF2B5EF4-FFF2-40B4-BE49-F238E27FC236}">
                <a16:creationId xmlns:a16="http://schemas.microsoft.com/office/drawing/2014/main" id="{0768873A-984F-5C5E-0B4D-40C7F7468FA1}"/>
              </a:ext>
            </a:extLst>
          </p:cNvPr>
          <p:cNvPicPr>
            <a:picLocks noChangeAspect="1"/>
          </p:cNvPicPr>
          <p:nvPr/>
        </p:nvPicPr>
        <p:blipFill>
          <a:blip r:embed="rId11"/>
          <a:stretch>
            <a:fillRect/>
          </a:stretch>
        </p:blipFill>
        <p:spPr>
          <a:xfrm>
            <a:off x="2745467" y="1815793"/>
            <a:ext cx="2563953" cy="548156"/>
          </a:xfrm>
          <a:prstGeom prst="rect">
            <a:avLst/>
          </a:prstGeom>
        </p:spPr>
      </p:pic>
    </p:spTree>
    <p:extLst>
      <p:ext uri="{BB962C8B-B14F-4D97-AF65-F5344CB8AC3E}">
        <p14:creationId xmlns:p14="http://schemas.microsoft.com/office/powerpoint/2010/main" val="325535172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30AF2-BC88-4D3B-304A-3AAAD1DC34C1}"/>
              </a:ext>
            </a:extLst>
          </p:cNvPr>
          <p:cNvSpPr>
            <a:spLocks noGrp="1"/>
          </p:cNvSpPr>
          <p:nvPr>
            <p:ph type="title"/>
          </p:nvPr>
        </p:nvSpPr>
        <p:spPr/>
        <p:txBody>
          <a:bodyPr/>
          <a:lstStyle/>
          <a:p>
            <a:r>
              <a:rPr lang="en-US" b="1" dirty="0">
                <a:solidFill>
                  <a:srgbClr val="FFC000"/>
                </a:solidFill>
              </a:rPr>
              <a:t>WPF</a:t>
            </a:r>
          </a:p>
        </p:txBody>
      </p:sp>
      <p:sp>
        <p:nvSpPr>
          <p:cNvPr id="3" name="Content Placeholder 2">
            <a:extLst>
              <a:ext uri="{FF2B5EF4-FFF2-40B4-BE49-F238E27FC236}">
                <a16:creationId xmlns:a16="http://schemas.microsoft.com/office/drawing/2014/main" id="{8DF78DE9-CA48-454B-41B9-3762A489CC90}"/>
              </a:ext>
            </a:extLst>
          </p:cNvPr>
          <p:cNvSpPr>
            <a:spLocks noGrp="1"/>
          </p:cNvSpPr>
          <p:nvPr>
            <p:ph idx="1"/>
          </p:nvPr>
        </p:nvSpPr>
        <p:spPr/>
        <p:txBody>
          <a:bodyPr/>
          <a:lstStyle/>
          <a:p>
            <a:pPr marL="0" indent="0">
              <a:buNone/>
            </a:pPr>
            <a:r>
              <a:rPr lang="en-US" sz="2400" b="1" dirty="0"/>
              <a:t>WPF, or Windows Presentation Foundation, is a UI framework for building visually rich Windows desktop applications. Developed by Microsoft, it is part of the .NET framework and provides developers with a powerful toolkit for creating sophisticated and customizable user interfaces.</a:t>
            </a:r>
          </a:p>
          <a:p>
            <a:pPr marL="0" indent="0">
              <a:buNone/>
            </a:pPr>
            <a:r>
              <a:rPr lang="en-US" sz="2400" b="1" dirty="0">
                <a:solidFill>
                  <a:srgbClr val="FFC000"/>
                </a:solidFill>
              </a:rPr>
              <a:t>Declarative Programming with</a:t>
            </a:r>
            <a:r>
              <a:rPr lang="en-US" sz="2400" b="1" dirty="0"/>
              <a:t> </a:t>
            </a:r>
            <a:r>
              <a:rPr lang="en-US" sz="2400" b="1" dirty="0">
                <a:solidFill>
                  <a:srgbClr val="FFC000"/>
                </a:solidFill>
                <a:hlinkClick r:id="rId2" action="ppaction://hlinksldjump">
                  <a:extLst>
                    <a:ext uri="{A12FA001-AC4F-418D-AE19-62706E023703}">
                      <ahyp:hlinkClr xmlns:ahyp="http://schemas.microsoft.com/office/drawing/2018/hyperlinkcolor" val="tx"/>
                    </a:ext>
                  </a:extLst>
                </a:hlinkClick>
              </a:rPr>
              <a:t>XAML</a:t>
            </a:r>
            <a:r>
              <a:rPr lang="en-US" sz="2400" b="1" dirty="0">
                <a:solidFill>
                  <a:srgbClr val="FFC000"/>
                </a:solidFill>
              </a:rPr>
              <a:t>:</a:t>
            </a:r>
            <a:r>
              <a:rPr lang="en-US" sz="2400" b="1" dirty="0"/>
              <a:t> WPF uses XAML (eXtensible Application Markup Language) to define and link UI elements. This separation of design and logic allows developers and designers to work more efficiently.</a:t>
            </a:r>
          </a:p>
          <a:p>
            <a:pPr marL="0" indent="0">
              <a:buNone/>
            </a:pPr>
            <a:r>
              <a:rPr lang="en-US" sz="2400" b="1" dirty="0">
                <a:solidFill>
                  <a:srgbClr val="FFC000"/>
                </a:solidFill>
              </a:rPr>
              <a:t>Data Binding: </a:t>
            </a:r>
            <a:r>
              <a:rPr lang="en-US" sz="2400" b="1" dirty="0"/>
              <a:t>WPF's data binding capabilities are robust, allowing for seamless integration of UI elements with data sources. This makes it easy to create dynamic applications that reflect changes in data instantly.</a:t>
            </a:r>
          </a:p>
        </p:txBody>
      </p:sp>
    </p:spTree>
    <p:extLst>
      <p:ext uri="{BB962C8B-B14F-4D97-AF65-F5344CB8AC3E}">
        <p14:creationId xmlns:p14="http://schemas.microsoft.com/office/powerpoint/2010/main" val="203539058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7C0AE-377A-0888-1D7C-DCC691FC1EBF}"/>
              </a:ext>
            </a:extLst>
          </p:cNvPr>
          <p:cNvSpPr>
            <a:spLocks noGrp="1"/>
          </p:cNvSpPr>
          <p:nvPr>
            <p:ph type="title"/>
          </p:nvPr>
        </p:nvSpPr>
        <p:spPr/>
        <p:txBody>
          <a:bodyPr/>
          <a:lstStyle/>
          <a:p>
            <a:r>
              <a:rPr lang="en-US" b="1" dirty="0">
                <a:solidFill>
                  <a:srgbClr val="FFC000"/>
                </a:solidFill>
              </a:rPr>
              <a:t>NuGet</a:t>
            </a:r>
          </a:p>
        </p:txBody>
      </p:sp>
      <p:sp>
        <p:nvSpPr>
          <p:cNvPr id="3" name="Content Placeholder 2">
            <a:extLst>
              <a:ext uri="{FF2B5EF4-FFF2-40B4-BE49-F238E27FC236}">
                <a16:creationId xmlns:a16="http://schemas.microsoft.com/office/drawing/2014/main" id="{31DA351F-E00B-1789-E8E3-A98BFB06CFFF}"/>
              </a:ext>
            </a:extLst>
          </p:cNvPr>
          <p:cNvSpPr>
            <a:spLocks noGrp="1"/>
          </p:cNvSpPr>
          <p:nvPr>
            <p:ph idx="1"/>
          </p:nvPr>
        </p:nvSpPr>
        <p:spPr/>
        <p:txBody>
          <a:bodyPr>
            <a:normAutofit lnSpcReduction="10000"/>
          </a:bodyPr>
          <a:lstStyle/>
          <a:p>
            <a:pPr marL="0" indent="0">
              <a:buNone/>
            </a:pPr>
            <a:r>
              <a:rPr lang="en-US" sz="2400" b="1" dirty="0">
                <a:solidFill>
                  <a:srgbClr val="FFC000"/>
                </a:solidFill>
              </a:rPr>
              <a:t>NuGet is a package manager for .NET </a:t>
            </a:r>
            <a:r>
              <a:rPr lang="en-US" sz="2400" b="1" dirty="0"/>
              <a:t>that allows developers to create, share, and consume packages of code. It's an essential tool for .NET development, providing a central repository for hosting and distributing packages.</a:t>
            </a:r>
          </a:p>
          <a:p>
            <a:pPr marL="0" indent="0">
              <a:buNone/>
            </a:pPr>
            <a:r>
              <a:rPr lang="en-US" sz="2400" b="1" dirty="0">
                <a:solidFill>
                  <a:srgbClr val="FFC000"/>
                </a:solidFill>
              </a:rPr>
              <a:t>Package Creation</a:t>
            </a:r>
            <a:r>
              <a:rPr lang="en-US" sz="2400" b="1" dirty="0"/>
              <a:t>: Developers can bundle their code (DLLs, other files) into a single ZIP file with a .nupkg extension, which is a NuGet package.</a:t>
            </a:r>
          </a:p>
          <a:p>
            <a:pPr marL="0" indent="0">
              <a:buNone/>
            </a:pPr>
            <a:r>
              <a:rPr lang="en-US" sz="2400" b="1" dirty="0"/>
              <a:t>Package Hosting: Packages can be hosted on public repositories like </a:t>
            </a:r>
            <a:r>
              <a:rPr lang="en-US" sz="2400" b="1" dirty="0" err="1"/>
              <a:t>nuget.orgor</a:t>
            </a:r>
            <a:r>
              <a:rPr lang="en-US" sz="2400" b="1" dirty="0"/>
              <a:t> private hosts such as Azure DevOps.</a:t>
            </a:r>
          </a:p>
          <a:p>
            <a:pPr marL="0" indent="0">
              <a:buNone/>
            </a:pPr>
            <a:r>
              <a:rPr lang="en-US" sz="2400" b="1" dirty="0">
                <a:solidFill>
                  <a:srgbClr val="FFC000"/>
                </a:solidFill>
              </a:rPr>
              <a:t>Package Consumption</a:t>
            </a:r>
            <a:r>
              <a:rPr lang="en-US" sz="2400" b="1" dirty="0"/>
              <a:t>: Developers can search for and download packages from these repositories, adding them to their projects and using the functionality provided by the packages.</a:t>
            </a:r>
          </a:p>
          <a:p>
            <a:pPr marL="0" indent="0">
              <a:buNone/>
            </a:pPr>
            <a:r>
              <a:rPr lang="en-US" sz="2400" b="1" dirty="0">
                <a:solidFill>
                  <a:srgbClr val="FFC000"/>
                </a:solidFill>
              </a:rPr>
              <a:t>Dependency Management</a:t>
            </a:r>
            <a:r>
              <a:rPr lang="en-US" sz="2400" b="1" dirty="0"/>
              <a:t>: NuGet handles dependencies, ensuring that all required packages are included and compatible with the project.</a:t>
            </a:r>
          </a:p>
        </p:txBody>
      </p:sp>
    </p:spTree>
    <p:extLst>
      <p:ext uri="{BB962C8B-B14F-4D97-AF65-F5344CB8AC3E}">
        <p14:creationId xmlns:p14="http://schemas.microsoft.com/office/powerpoint/2010/main" val="156886568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0A317-64BE-7C08-D5BB-CAFF11F0C78F}"/>
              </a:ext>
            </a:extLst>
          </p:cNvPr>
          <p:cNvSpPr>
            <a:spLocks noGrp="1"/>
          </p:cNvSpPr>
          <p:nvPr>
            <p:ph type="title"/>
          </p:nvPr>
        </p:nvSpPr>
        <p:spPr/>
        <p:txBody>
          <a:bodyPr/>
          <a:lstStyle/>
          <a:p>
            <a:r>
              <a:rPr lang="en-US" b="1" dirty="0">
                <a:solidFill>
                  <a:srgbClr val="FFC000"/>
                </a:solidFill>
              </a:rPr>
              <a:t>XAML</a:t>
            </a:r>
          </a:p>
        </p:txBody>
      </p:sp>
      <p:sp>
        <p:nvSpPr>
          <p:cNvPr id="3" name="Content Placeholder 2">
            <a:extLst>
              <a:ext uri="{FF2B5EF4-FFF2-40B4-BE49-F238E27FC236}">
                <a16:creationId xmlns:a16="http://schemas.microsoft.com/office/drawing/2014/main" id="{D6C466B1-72A5-04DD-80C8-02A12E533340}"/>
              </a:ext>
            </a:extLst>
          </p:cNvPr>
          <p:cNvSpPr>
            <a:spLocks noGrp="1"/>
          </p:cNvSpPr>
          <p:nvPr>
            <p:ph idx="1"/>
          </p:nvPr>
        </p:nvSpPr>
        <p:spPr/>
        <p:txBody>
          <a:bodyPr>
            <a:normAutofit/>
          </a:bodyPr>
          <a:lstStyle/>
          <a:p>
            <a:pPr marL="0" indent="0">
              <a:buNone/>
            </a:pPr>
            <a:r>
              <a:rPr lang="en-US" sz="2000" b="1" dirty="0"/>
              <a:t>XAML, or eXtensible Application Markup Language, is a declarative XML-based language primarily used for designing user interfaces in Microsoft technologies. It's particularly popular in WPF (Windows Presentation Foundation) and UWP (Universal Windows Platform) applications. Here's a rundown of its key features and uses:</a:t>
            </a:r>
          </a:p>
          <a:p>
            <a:pPr marL="0" indent="0">
              <a:buNone/>
            </a:pPr>
            <a:r>
              <a:rPr lang="en-US" sz="2000" b="1" dirty="0"/>
              <a:t>Declarative Syntax: XAML allows you to define the user interface layout and structure in a clear and readable way using tags. This makes it easy to understand and maintain the UI code.</a:t>
            </a:r>
          </a:p>
          <a:p>
            <a:pPr marL="0" indent="0">
              <a:buNone/>
            </a:pPr>
            <a:r>
              <a:rPr lang="en-US" sz="2000" b="1" dirty="0"/>
              <a:t>Data Binding: XAML supports powerful data binding features, allowing you to bind UI elements to data sources in a flexible and efficient manner. This makes it easier to keep the UI in sync with the underlying data.</a:t>
            </a:r>
          </a:p>
          <a:p>
            <a:pPr marL="0" indent="0">
              <a:buNone/>
            </a:pPr>
            <a:r>
              <a:rPr lang="en-US" sz="2000" b="1" dirty="0"/>
              <a:t>Styles and Templates: XAML enables you to define styles and templates, promoting a consistent look and feel across your application. You can reuse styles and templates, reducing the amount of redundant code.</a:t>
            </a:r>
          </a:p>
        </p:txBody>
      </p:sp>
    </p:spTree>
    <p:extLst>
      <p:ext uri="{BB962C8B-B14F-4D97-AF65-F5344CB8AC3E}">
        <p14:creationId xmlns:p14="http://schemas.microsoft.com/office/powerpoint/2010/main" val="315079488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5D7D7-3C87-E3AA-017A-2ECED3513FA3}"/>
              </a:ext>
            </a:extLst>
          </p:cNvPr>
          <p:cNvSpPr>
            <a:spLocks noGrp="1"/>
          </p:cNvSpPr>
          <p:nvPr>
            <p:ph type="title"/>
          </p:nvPr>
        </p:nvSpPr>
        <p:spPr/>
        <p:txBody>
          <a:bodyPr/>
          <a:lstStyle/>
          <a:p>
            <a:r>
              <a:rPr lang="en-US" b="1" dirty="0">
                <a:solidFill>
                  <a:srgbClr val="FFC000"/>
                </a:solidFill>
              </a:rPr>
              <a:t>JSON</a:t>
            </a:r>
          </a:p>
        </p:txBody>
      </p:sp>
      <p:sp>
        <p:nvSpPr>
          <p:cNvPr id="3" name="Content Placeholder 2">
            <a:extLst>
              <a:ext uri="{FF2B5EF4-FFF2-40B4-BE49-F238E27FC236}">
                <a16:creationId xmlns:a16="http://schemas.microsoft.com/office/drawing/2014/main" id="{6A90EC63-7365-21F7-6F4E-23D8423F763A}"/>
              </a:ext>
            </a:extLst>
          </p:cNvPr>
          <p:cNvSpPr>
            <a:spLocks noGrp="1"/>
          </p:cNvSpPr>
          <p:nvPr>
            <p:ph idx="1"/>
          </p:nvPr>
        </p:nvSpPr>
        <p:spPr>
          <a:xfrm>
            <a:off x="838200" y="1690688"/>
            <a:ext cx="10515600" cy="4351338"/>
          </a:xfrm>
        </p:spPr>
        <p:txBody>
          <a:bodyPr>
            <a:normAutofit fontScale="92500"/>
          </a:bodyPr>
          <a:lstStyle/>
          <a:p>
            <a:pPr marL="0" indent="0">
              <a:lnSpc>
                <a:spcPct val="110000"/>
              </a:lnSpc>
              <a:buNone/>
            </a:pPr>
            <a:r>
              <a:rPr lang="en-US" sz="2400" b="1" dirty="0"/>
              <a:t>JSON files use a text format that is completely language-independent but uses conventions familiar to programmers of the C-family of languages, including C, C++, Java, JavaScript, Perl, Python, and many others.</a:t>
            </a:r>
          </a:p>
          <a:p>
            <a:pPr marL="0" indent="0">
              <a:buNone/>
            </a:pPr>
            <a:r>
              <a:rPr lang="en-US" sz="2400" b="1" dirty="0">
                <a:solidFill>
                  <a:srgbClr val="FFC000"/>
                </a:solidFill>
              </a:rPr>
              <a:t>Configuration Files: </a:t>
            </a:r>
            <a:r>
              <a:rPr lang="en-US" sz="2400" b="1" dirty="0"/>
              <a:t>Storing configuration settings.</a:t>
            </a:r>
          </a:p>
          <a:p>
            <a:pPr marL="0" indent="0">
              <a:buNone/>
            </a:pPr>
            <a:r>
              <a:rPr lang="en-US" sz="2400" b="1" dirty="0">
                <a:solidFill>
                  <a:srgbClr val="FFC000"/>
                </a:solidFill>
              </a:rPr>
              <a:t>Data Interchange: </a:t>
            </a:r>
            <a:r>
              <a:rPr lang="en-US" sz="2400" b="1" dirty="0"/>
              <a:t>Transmitting data between a server and a client (e.g., in web APIs).</a:t>
            </a:r>
          </a:p>
          <a:p>
            <a:pPr marL="0" indent="0">
              <a:buNone/>
            </a:pPr>
            <a:r>
              <a:rPr lang="en-US" sz="2400" b="1" dirty="0">
                <a:solidFill>
                  <a:srgbClr val="FFC000"/>
                </a:solidFill>
              </a:rPr>
              <a:t>Storage: </a:t>
            </a:r>
            <a:r>
              <a:rPr lang="en-US" sz="2400" b="1" dirty="0"/>
              <a:t>Storing structured data in databases (e.g., NoSQL databases like MongoDB).</a:t>
            </a:r>
          </a:p>
          <a:p>
            <a:pPr marL="0" indent="0">
              <a:buNone/>
            </a:pPr>
            <a:r>
              <a:rPr lang="en-US" sz="2400" b="1" dirty="0">
                <a:solidFill>
                  <a:srgbClr val="FFFF00"/>
                </a:solidFill>
              </a:rPr>
              <a:t>Advantages:</a:t>
            </a:r>
          </a:p>
          <a:p>
            <a:pPr marL="0" indent="0">
              <a:buNone/>
            </a:pPr>
            <a:r>
              <a:rPr lang="en-US" sz="2400" b="1" dirty="0">
                <a:solidFill>
                  <a:srgbClr val="FFC000"/>
                </a:solidFill>
              </a:rPr>
              <a:t>Human-Readable: </a:t>
            </a:r>
            <a:r>
              <a:rPr lang="en-US" sz="2400" b="1" dirty="0"/>
              <a:t>Easy to read and write for humans.</a:t>
            </a:r>
          </a:p>
          <a:p>
            <a:pPr marL="0" indent="0">
              <a:buNone/>
            </a:pPr>
            <a:r>
              <a:rPr lang="en-US" sz="2400" b="1" dirty="0">
                <a:solidFill>
                  <a:srgbClr val="FFC000"/>
                </a:solidFill>
              </a:rPr>
              <a:t>Lightweight: </a:t>
            </a:r>
            <a:r>
              <a:rPr lang="en-US" sz="2400" b="1" dirty="0"/>
              <a:t>Compact format that reduces the amount of data transmitted.</a:t>
            </a:r>
          </a:p>
          <a:p>
            <a:pPr marL="0" indent="0">
              <a:buNone/>
            </a:pPr>
            <a:r>
              <a:rPr lang="en-US" sz="2400" b="1" dirty="0">
                <a:solidFill>
                  <a:srgbClr val="FFC000"/>
                </a:solidFill>
              </a:rPr>
              <a:t>Language-Independent: </a:t>
            </a:r>
            <a:r>
              <a:rPr lang="en-US" sz="2400" b="1" dirty="0"/>
              <a:t>Can be used with almost any programming language.</a:t>
            </a:r>
          </a:p>
        </p:txBody>
      </p:sp>
    </p:spTree>
    <p:extLst>
      <p:ext uri="{BB962C8B-B14F-4D97-AF65-F5344CB8AC3E}">
        <p14:creationId xmlns:p14="http://schemas.microsoft.com/office/powerpoint/2010/main" val="22554999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5965E-35B7-5971-2F83-3751D32028C3}"/>
              </a:ext>
            </a:extLst>
          </p:cNvPr>
          <p:cNvSpPr>
            <a:spLocks noGrp="1"/>
          </p:cNvSpPr>
          <p:nvPr>
            <p:ph type="title"/>
          </p:nvPr>
        </p:nvSpPr>
        <p:spPr>
          <a:xfrm>
            <a:off x="1301812" y="542105"/>
            <a:ext cx="9670988" cy="1325563"/>
          </a:xfrm>
        </p:spPr>
        <p:txBody>
          <a:bodyPr>
            <a:normAutofit/>
          </a:bodyPr>
          <a:lstStyle/>
          <a:p>
            <a:r>
              <a:rPr lang="en-US" sz="3600" b="1" dirty="0"/>
              <a:t>We Designed BigiCoin With Themes And Shared Project in GitHub </a:t>
            </a:r>
            <a:r>
              <a:rPr lang="en-US" sz="3600" b="1" dirty="0">
                <a:solidFill>
                  <a:srgbClr val="FFC000"/>
                </a:solidFill>
              </a:rPr>
              <a:t>Release 1</a:t>
            </a:r>
          </a:p>
        </p:txBody>
      </p:sp>
      <p:pic>
        <p:nvPicPr>
          <p:cNvPr id="6" name="Content Placeholder 5">
            <a:extLst>
              <a:ext uri="{FF2B5EF4-FFF2-40B4-BE49-F238E27FC236}">
                <a16:creationId xmlns:a16="http://schemas.microsoft.com/office/drawing/2014/main" id="{27C03286-919E-D1A8-3DB1-51B6FE1044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1812" y="3155591"/>
            <a:ext cx="9588376" cy="7153468"/>
          </a:xfrm>
          <a:prstGeom prst="roundRect">
            <a:avLst>
              <a:gd name="adj" fmla="val 3335"/>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77404656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2013 - 2022 Theme</Template>
  <TotalTime>88</TotalTime>
  <Words>716</Words>
  <Application>Microsoft Office PowerPoint</Application>
  <PresentationFormat>Widescreen</PresentationFormat>
  <Paragraphs>47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Twemoji Country Flags</vt:lpstr>
      <vt:lpstr>Office Theme</vt:lpstr>
      <vt:lpstr>BigiCoin</vt:lpstr>
      <vt:lpstr>BigiCoin</vt:lpstr>
      <vt:lpstr>BigiCoin</vt:lpstr>
      <vt:lpstr>Technology and packages used:</vt:lpstr>
      <vt:lpstr>WPF</vt:lpstr>
      <vt:lpstr>NuGet</vt:lpstr>
      <vt:lpstr>XAML</vt:lpstr>
      <vt:lpstr>JSON</vt:lpstr>
      <vt:lpstr>We Designed BigiCoin With Themes And Shared Project in GitHub Release 1</vt:lpstr>
      <vt:lpstr>Sama Team</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mahdi mirbagheri</dc:creator>
  <cp:lastModifiedBy>mahdi mirbagheri</cp:lastModifiedBy>
  <cp:revision>1</cp:revision>
  <dcterms:created xsi:type="dcterms:W3CDTF">2025-01-04T08:27:41Z</dcterms:created>
  <dcterms:modified xsi:type="dcterms:W3CDTF">2025-01-04T09:56:00Z</dcterms:modified>
</cp:coreProperties>
</file>