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325" r:id="rId5"/>
    <p:sldId id="327" r:id="rId6"/>
    <p:sldId id="337" r:id="rId7"/>
    <p:sldId id="33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05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etri dish with some transparent capsules">
            <a:extLst>
              <a:ext uri="{FF2B5EF4-FFF2-40B4-BE49-F238E27FC236}">
                <a16:creationId xmlns:a16="http://schemas.microsoft.com/office/drawing/2014/main" id="{F8B829FC-0ACD-46C3-5D7E-74FB2C721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108960"/>
            <a:ext cx="11958220" cy="640080"/>
          </a:xfrm>
        </p:spPr>
        <p:txBody>
          <a:bodyPr/>
          <a:lstStyle/>
          <a:p>
            <a:r>
              <a:rPr lang="en-US" sz="5400" dirty="0"/>
              <a:t>A Day in life of a freshman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Mahdimnkh81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412" y="109728"/>
            <a:ext cx="8425973" cy="6748272"/>
          </a:xfrm>
        </p:spPr>
        <p:txBody>
          <a:bodyPr/>
          <a:lstStyle/>
          <a:p>
            <a:pPr marL="0" indent="0">
              <a:lnSpc>
                <a:spcPts val="2400"/>
              </a:lnSpc>
              <a:buNone/>
            </a:pPr>
            <a:r>
              <a:rPr lang="en-US" dirty="0">
                <a:ea typeface="+mn-lt"/>
                <a:cs typeface="+mn-lt"/>
              </a:rPr>
              <a:t>I’m </a:t>
            </a:r>
            <a:r>
              <a:rPr lang="en-US" dirty="0" err="1">
                <a:ea typeface="+mn-lt"/>
                <a:cs typeface="+mn-lt"/>
              </a:rPr>
              <a:t>gonna</a:t>
            </a:r>
            <a:r>
              <a:rPr lang="en-US" dirty="0">
                <a:ea typeface="+mn-lt"/>
                <a:cs typeface="+mn-lt"/>
              </a:rPr>
              <a:t> tell you about Chang </a:t>
            </a:r>
            <a:r>
              <a:rPr lang="en-US" dirty="0" err="1">
                <a:ea typeface="+mn-lt"/>
                <a:cs typeface="+mn-lt"/>
              </a:rPr>
              <a:t>Jea’s</a:t>
            </a:r>
            <a:r>
              <a:rPr lang="en-US" dirty="0">
                <a:ea typeface="+mn-lt"/>
                <a:cs typeface="+mn-lt"/>
              </a:rPr>
              <a:t> life when he was a freshman.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2000" spc="0" dirty="0">
                <a:ea typeface="+mn-lt"/>
                <a:cs typeface="+mn-lt"/>
              </a:rPr>
              <a:t>A freshman is a student who is in the first year of school, college,</a:t>
            </a:r>
            <a:r>
              <a:rPr lang="en-US" dirty="0">
                <a:ea typeface="+mn-lt"/>
                <a:cs typeface="+mn-lt"/>
              </a:rPr>
              <a:t> or university.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dirty="0">
                <a:ea typeface="+mn-lt"/>
                <a:cs typeface="+mn-lt"/>
              </a:rPr>
              <a:t>He usually gets up at 7 a.m. It takes him 30 minutes to get dressed and prepare.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dirty="0">
                <a:ea typeface="+mn-lt"/>
                <a:cs typeface="+mn-lt"/>
              </a:rPr>
              <a:t>If he eats breakfast, he doesn’t arrive at university on time. So he can’t eat breakfast because his class starts at 9 a.m. and it takes him one and a half hours to arrive at the university.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dirty="0">
                <a:ea typeface="+mn-lt"/>
                <a:cs typeface="+mn-lt"/>
              </a:rPr>
              <a:t>He usually doesn’t do homework at home so he does his homework in other classes this action cause he can’t concentrate on listening</a:t>
            </a:r>
            <a:r>
              <a:rPr lang="fa-IR" dirty="0">
                <a:ea typeface="+mn-lt"/>
                <a:cs typeface="+mn-lt"/>
              </a:rPr>
              <a:t> to</a:t>
            </a:r>
            <a:r>
              <a:rPr lang="en-US" dirty="0">
                <a:ea typeface="+mn-lt"/>
                <a:cs typeface="+mn-lt"/>
              </a:rPr>
              <a:t> his teacher in class. 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dirty="0">
                <a:ea typeface="+mn-lt"/>
                <a:cs typeface="+mn-lt"/>
              </a:rPr>
              <a:t>After two classes. His friends and he go to the club room and chit-chat together.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dirty="0">
                <a:ea typeface="+mn-lt"/>
                <a:cs typeface="+mn-lt"/>
              </a:rPr>
              <a:t>He has another class but he doesn’t participate in class instead his friends and he go to billiard.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dirty="0">
                <a:ea typeface="+mn-lt"/>
                <a:cs typeface="+mn-lt"/>
              </a:rPr>
              <a:t>After that, he goes to the gym. He would like to go to the gym or take a workout. And 60% he chose item 2.</a:t>
            </a:r>
          </a:p>
          <a:p>
            <a:pPr marL="0" indent="0">
              <a:lnSpc>
                <a:spcPts val="2400"/>
              </a:lnSpc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en-US" dirty="0">
                <a:ea typeface="+mn-lt"/>
                <a:cs typeface="+mn-lt"/>
              </a:rPr>
              <a:t>In my opinion, if he keeps on his manner, he won’t have a future. Because it seems he doesn’t any try for </a:t>
            </a:r>
            <a:r>
              <a:rPr lang="en-US">
                <a:ea typeface="+mn-lt"/>
                <a:cs typeface="+mn-lt"/>
              </a:rPr>
              <a:t>his future.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ts val="2400"/>
              </a:lnSpc>
              <a:buNone/>
            </a:pPr>
            <a:endParaRPr lang="fa-IR" dirty="0">
              <a:ea typeface="+mn-lt"/>
              <a:cs typeface="+mn-lt"/>
            </a:endParaRPr>
          </a:p>
          <a:p>
            <a:pPr marL="0" indent="0">
              <a:lnSpc>
                <a:spcPts val="2400"/>
              </a:lnSpc>
              <a:buNone/>
            </a:pPr>
            <a:endParaRPr lang="fa-IR" dirty="0">
              <a:ea typeface="+mn-lt"/>
              <a:cs typeface="+mn-lt"/>
            </a:endParaRPr>
          </a:p>
          <a:p>
            <a:pPr marL="0" indent="0">
              <a:lnSpc>
                <a:spcPts val="2400"/>
              </a:lnSpc>
              <a:buNone/>
            </a:pPr>
            <a:endParaRPr lang="fa-IR" dirty="0">
              <a:ea typeface="+mn-lt"/>
              <a:cs typeface="+mn-lt"/>
            </a:endParaRPr>
          </a:p>
          <a:p>
            <a:pPr marL="0" indent="0">
              <a:lnSpc>
                <a:spcPts val="2400"/>
              </a:lnSpc>
              <a:buNone/>
            </a:pPr>
            <a:endParaRPr lang="en-US" sz="2000" spc="0" dirty="0">
              <a:ea typeface="+mn-lt"/>
              <a:cs typeface="+mn-lt"/>
            </a:endParaRPr>
          </a:p>
        </p:txBody>
      </p:sp>
      <p:pic>
        <p:nvPicPr>
          <p:cNvPr id="6" name="Picture Placeholder 25" descr="Team member head shot">
            <a:extLst>
              <a:ext uri="{FF2B5EF4-FFF2-40B4-BE49-F238E27FC236}">
                <a16:creationId xmlns:a16="http://schemas.microsoft.com/office/drawing/2014/main" id="{49E4661F-4260-26CB-EDDA-52EEE12230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6" b="116"/>
          <a:stretch/>
        </p:blipFill>
        <p:spPr>
          <a:xfrm>
            <a:off x="1277576" y="2175029"/>
            <a:ext cx="2264022" cy="2264022"/>
          </a:xfrm>
          <a:custGeom>
            <a:avLst/>
            <a:gdLst>
              <a:gd name="connsiteX0" fmla="*/ 891540 w 1783080"/>
              <a:gd name="connsiteY0" fmla="*/ 0 h 1783080"/>
              <a:gd name="connsiteX1" fmla="*/ 1783080 w 1783080"/>
              <a:gd name="connsiteY1" fmla="*/ 891540 h 1783080"/>
              <a:gd name="connsiteX2" fmla="*/ 891540 w 1783080"/>
              <a:gd name="connsiteY2" fmla="*/ 1783080 h 1783080"/>
              <a:gd name="connsiteX3" fmla="*/ 0 w 1783080"/>
              <a:gd name="connsiteY3" fmla="*/ 891540 h 1783080"/>
              <a:gd name="connsiteX4" fmla="*/ 891540 w 1783080"/>
              <a:gd name="connsiteY4" fmla="*/ 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080" h="1783080">
                <a:moveTo>
                  <a:pt x="891540" y="0"/>
                </a:moveTo>
                <a:cubicBezTo>
                  <a:pt x="1383924" y="0"/>
                  <a:pt x="1783080" y="399156"/>
                  <a:pt x="1783080" y="891540"/>
                </a:cubicBezTo>
                <a:cubicBezTo>
                  <a:pt x="1783080" y="1383924"/>
                  <a:pt x="1383924" y="1783080"/>
                  <a:pt x="891540" y="1783080"/>
                </a:cubicBezTo>
                <a:cubicBezTo>
                  <a:pt x="399156" y="1783080"/>
                  <a:pt x="0" y="1383924"/>
                  <a:pt x="0" y="891540"/>
                </a:cubicBezTo>
                <a:cubicBezTo>
                  <a:pt x="0" y="399156"/>
                  <a:pt x="399156" y="0"/>
                  <a:pt x="89154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640E3-ACD2-7360-A022-281862D314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76FCA-E5D9-5BC6-F8F1-95D9E55694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9F940-BA56-74F7-87F0-7199A77BB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617219"/>
            <a:ext cx="5897732" cy="6023277"/>
          </a:xfrm>
        </p:spPr>
        <p:txBody>
          <a:bodyPr/>
          <a:lstStyle/>
          <a:p>
            <a:r>
              <a:rPr lang="en-US" sz="2000" dirty="0">
                <a:effectLst/>
              </a:rPr>
              <a:t>If a person wants to be successful, (</a:t>
            </a:r>
            <a:r>
              <a:rPr lang="en-US" sz="2000" dirty="0">
                <a:effectLst/>
                <a:highlight>
                  <a:srgbClr val="FFFF00"/>
                </a:highlight>
              </a:rPr>
              <a:t>he/she</a:t>
            </a:r>
            <a:r>
              <a:rPr lang="en-US" sz="2000" dirty="0">
                <a:effectLst/>
              </a:rPr>
              <a:t>) must try hard, especially when he goes to university, because the university is an important place to recognize your future and what you do in the future.</a:t>
            </a:r>
          </a:p>
          <a:p>
            <a:endParaRPr lang="en-US" sz="2000" dirty="0"/>
          </a:p>
          <a:p>
            <a:r>
              <a:rPr lang="en-US" sz="2000" dirty="0">
                <a:effectLst/>
              </a:rPr>
              <a:t>If you are a new student at university, you </a:t>
            </a:r>
            <a:r>
              <a:rPr lang="en-US" sz="2000" dirty="0"/>
              <a:t>(</a:t>
            </a:r>
            <a:r>
              <a:rPr lang="en-US" sz="2000" dirty="0">
                <a:highlight>
                  <a:srgbClr val="FFFF00"/>
                </a:highlight>
              </a:rPr>
              <a:t>have to/ must</a:t>
            </a:r>
            <a:r>
              <a:rPr lang="en-US" sz="2000" dirty="0"/>
              <a:t>) </a:t>
            </a:r>
            <a:r>
              <a:rPr lang="en-US" sz="2000" dirty="0">
                <a:effectLst/>
              </a:rPr>
              <a:t>look for friends and make a </a:t>
            </a:r>
            <a:r>
              <a:rPr lang="en-US" sz="2000" dirty="0"/>
              <a:t>team because most probability you will be similar to them.</a:t>
            </a:r>
          </a:p>
          <a:p>
            <a:endParaRPr lang="en-US" sz="2000" dirty="0"/>
          </a:p>
          <a:p>
            <a:r>
              <a:rPr lang="en-US" sz="2000" dirty="0"/>
              <a:t>If you want to get good grades, you (</a:t>
            </a:r>
            <a:r>
              <a:rPr lang="en-US" sz="2000" dirty="0">
                <a:highlight>
                  <a:srgbClr val="FFFF00"/>
                </a:highlight>
              </a:rPr>
              <a:t>have to/ must</a:t>
            </a:r>
            <a:r>
              <a:rPr lang="en-US" sz="2000" dirty="0"/>
              <a:t>) study hard, so you must control your time and don’t waste time.</a:t>
            </a:r>
          </a:p>
          <a:p>
            <a:endParaRPr lang="en-US" sz="2000" dirty="0"/>
          </a:p>
          <a:p>
            <a:r>
              <a:rPr lang="en-US" sz="2000" dirty="0"/>
              <a:t>You should study and hang out with friends and have a fun together. So you should have a plane for your life 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D00169-B33A-E268-F876-922A528047C4}"/>
              </a:ext>
            </a:extLst>
          </p:cNvPr>
          <p:cNvSpPr txBox="1"/>
          <p:nvPr/>
        </p:nvSpPr>
        <p:spPr>
          <a:xfrm>
            <a:off x="877824" y="488272"/>
            <a:ext cx="48926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What manners are correct for freshmen?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B9CDF4B-5AC5-6104-556C-6CAF1E209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4488" y="91795"/>
            <a:ext cx="4114800" cy="347472"/>
          </a:xfrm>
        </p:spPr>
        <p:txBody>
          <a:bodyPr/>
          <a:lstStyle/>
          <a:p>
            <a:r>
              <a:rPr lang="en-US" dirty="0"/>
              <a:t>In my </a:t>
            </a:r>
            <a:r>
              <a:rPr lang="en-US" dirty="0" err="1"/>
              <a:t>opinon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4375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pic>
        <p:nvPicPr>
          <p:cNvPr id="22" name="Picture Placeholder 25" descr="Bacteria cultured in a petri dish for a laboratory or a scientific investigation">
            <a:extLst>
              <a:ext uri="{FF2B5EF4-FFF2-40B4-BE49-F238E27FC236}">
                <a16:creationId xmlns:a16="http://schemas.microsoft.com/office/drawing/2014/main" id="{862BA3D8-52E1-692C-F244-F7882DAD22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B8B6963-69FE-8A03-5E86-2BF855024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 algn="ctr">
              <a:lnSpc>
                <a:spcPts val="2660"/>
              </a:lnSpc>
              <a:spcBef>
                <a:spcPts val="0"/>
              </a:spcBef>
              <a:buNone/>
            </a:pPr>
            <a:r>
              <a:rPr lang="en-US" sz="2000" cap="all" spc="0" dirty="0"/>
              <a:t>Mahdi </a:t>
            </a:r>
            <a:r>
              <a:rPr lang="en-US" sz="2000" cap="all" spc="0" dirty="0" err="1"/>
              <a:t>mansourikhah</a:t>
            </a:r>
            <a:endParaRPr lang="en-US" sz="2000" cap="all" spc="0" dirty="0"/>
          </a:p>
          <a:p>
            <a:pPr marL="0" indent="0" algn="ctr">
              <a:lnSpc>
                <a:spcPts val="2660"/>
              </a:lnSpc>
              <a:spcBef>
                <a:spcPts val="0"/>
              </a:spcBef>
              <a:buNone/>
            </a:pPr>
            <a:r>
              <a:rPr lang="en-US" dirty="0"/>
              <a:t>mahdimnkh81</a:t>
            </a:r>
            <a:endParaRPr lang="en-US" sz="2000" cap="all" spc="0" dirty="0"/>
          </a:p>
        </p:txBody>
      </p:sp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{FFD93824-2F57-42E9-ACDB-7F96B396B337}tf67061901_win32</Template>
  <TotalTime>80</TotalTime>
  <Words>378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Daytona Condensed Light</vt:lpstr>
      <vt:lpstr>Posterama</vt:lpstr>
      <vt:lpstr>Office Theme</vt:lpstr>
      <vt:lpstr>A Day in life of a freshman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Day in life of a freshman</dc:title>
  <dc:creator>reza mansouri</dc:creator>
  <cp:lastModifiedBy>reza mansouri</cp:lastModifiedBy>
  <cp:revision>2</cp:revision>
  <dcterms:created xsi:type="dcterms:W3CDTF">2023-11-16T16:24:44Z</dcterms:created>
  <dcterms:modified xsi:type="dcterms:W3CDTF">2023-11-16T18:24:02Z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