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9"/>
  </p:notesMasterIdLst>
  <p:handoutMasterIdLst>
    <p:handoutMasterId r:id="rId10"/>
  </p:handoutMasterIdLst>
  <p:sldIdLst>
    <p:sldId id="325" r:id="rId5"/>
    <p:sldId id="327" r:id="rId6"/>
    <p:sldId id="337" r:id="rId7"/>
    <p:sldId id="33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05" autoAdjust="0"/>
  </p:normalViewPr>
  <p:slideViewPr>
    <p:cSldViewPr snapToGrid="0">
      <p:cViewPr varScale="1">
        <p:scale>
          <a:sx n="86" d="100"/>
          <a:sy n="86" d="100"/>
        </p:scale>
        <p:origin x="562" y="67"/>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11/17/2023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11/17/2023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1" y="3108960"/>
            <a:ext cx="11958220" cy="640080"/>
          </a:xfrm>
        </p:spPr>
        <p:txBody>
          <a:bodyPr/>
          <a:lstStyle/>
          <a:p>
            <a:r>
              <a:rPr lang="en-US" sz="5400" dirty="0"/>
              <a:t>A Day in life of a freshman</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Mahdimnkh81</a:t>
            </a:r>
          </a:p>
        </p:txBody>
      </p:sp>
    </p:spTree>
    <p:extLst>
      <p:ext uri="{BB962C8B-B14F-4D97-AF65-F5344CB8AC3E}">
        <p14:creationId xmlns:p14="http://schemas.microsoft.com/office/powerpoint/2010/main" val="85521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3665412" y="109728"/>
            <a:ext cx="8425973" cy="6748272"/>
          </a:xfrm>
        </p:spPr>
        <p:txBody>
          <a:bodyPr/>
          <a:lstStyle/>
          <a:p>
            <a:pPr marL="0" indent="0">
              <a:lnSpc>
                <a:spcPts val="2400"/>
              </a:lnSpc>
              <a:buNone/>
            </a:pPr>
            <a:r>
              <a:rPr lang="en-US" dirty="0">
                <a:ea typeface="+mn-lt"/>
                <a:cs typeface="+mn-lt"/>
              </a:rPr>
              <a:t>I’m </a:t>
            </a:r>
            <a:r>
              <a:rPr lang="en-US" dirty="0" err="1">
                <a:ea typeface="+mn-lt"/>
                <a:cs typeface="+mn-lt"/>
              </a:rPr>
              <a:t>gonna</a:t>
            </a:r>
            <a:r>
              <a:rPr lang="en-US" dirty="0">
                <a:ea typeface="+mn-lt"/>
                <a:cs typeface="+mn-lt"/>
              </a:rPr>
              <a:t> tell you about Chang </a:t>
            </a:r>
            <a:r>
              <a:rPr lang="en-US" dirty="0" err="1">
                <a:ea typeface="+mn-lt"/>
                <a:cs typeface="+mn-lt"/>
              </a:rPr>
              <a:t>Jea’s</a:t>
            </a:r>
            <a:r>
              <a:rPr lang="en-US" dirty="0">
                <a:ea typeface="+mn-lt"/>
                <a:cs typeface="+mn-lt"/>
              </a:rPr>
              <a:t> life when he was a freshman.</a:t>
            </a:r>
          </a:p>
          <a:p>
            <a:pPr marL="0" indent="0">
              <a:lnSpc>
                <a:spcPts val="2400"/>
              </a:lnSpc>
              <a:buNone/>
            </a:pPr>
            <a:r>
              <a:rPr lang="en-US" sz="2000" spc="0" dirty="0">
                <a:ea typeface="+mn-lt"/>
                <a:cs typeface="+mn-lt"/>
              </a:rPr>
              <a:t>A freshman is a student who is in the first year of school, college,</a:t>
            </a:r>
            <a:r>
              <a:rPr lang="en-US" dirty="0">
                <a:ea typeface="+mn-lt"/>
                <a:cs typeface="+mn-lt"/>
              </a:rPr>
              <a:t> or university.</a:t>
            </a:r>
          </a:p>
          <a:p>
            <a:pPr marL="0" indent="0">
              <a:lnSpc>
                <a:spcPts val="2400"/>
              </a:lnSpc>
              <a:buNone/>
            </a:pPr>
            <a:r>
              <a:rPr lang="en-US" dirty="0">
                <a:ea typeface="+mn-lt"/>
                <a:cs typeface="+mn-lt"/>
              </a:rPr>
              <a:t>He usually gets up at 7 a.m. It takes him 30 minutes to get dressed and prepare.</a:t>
            </a:r>
          </a:p>
          <a:p>
            <a:pPr marL="0" indent="0">
              <a:lnSpc>
                <a:spcPts val="2400"/>
              </a:lnSpc>
              <a:buNone/>
            </a:pPr>
            <a:r>
              <a:rPr lang="en-US" dirty="0">
                <a:ea typeface="+mn-lt"/>
                <a:cs typeface="+mn-lt"/>
              </a:rPr>
              <a:t>If he eats breakfast, he doesn’t arrive at university on time. So he can’t eat breakfast because his class starts at 9 a.m. and it takes him one and a half hours to arrive at the university.</a:t>
            </a:r>
          </a:p>
          <a:p>
            <a:pPr marL="0" indent="0">
              <a:lnSpc>
                <a:spcPts val="2400"/>
              </a:lnSpc>
              <a:buNone/>
            </a:pPr>
            <a:r>
              <a:rPr lang="en-US" dirty="0">
                <a:ea typeface="+mn-lt"/>
                <a:cs typeface="+mn-lt"/>
              </a:rPr>
              <a:t>He usually doesn’t do homework at home so he does his homework in other classes this makes him not concentrate on listening</a:t>
            </a:r>
            <a:r>
              <a:rPr lang="fa-IR" dirty="0">
                <a:ea typeface="+mn-lt"/>
                <a:cs typeface="+mn-lt"/>
              </a:rPr>
              <a:t> to</a:t>
            </a:r>
            <a:r>
              <a:rPr lang="en-US" dirty="0">
                <a:ea typeface="+mn-lt"/>
                <a:cs typeface="+mn-lt"/>
              </a:rPr>
              <a:t> his teacher in class. </a:t>
            </a:r>
          </a:p>
          <a:p>
            <a:pPr marL="0" indent="0">
              <a:lnSpc>
                <a:spcPts val="2400"/>
              </a:lnSpc>
              <a:buNone/>
            </a:pPr>
            <a:r>
              <a:rPr lang="en-US" dirty="0">
                <a:ea typeface="+mn-lt"/>
                <a:cs typeface="+mn-lt"/>
              </a:rPr>
              <a:t>After two classes. His friends and he go to the club room and chit-chat together.</a:t>
            </a:r>
          </a:p>
          <a:p>
            <a:pPr marL="0" indent="0">
              <a:lnSpc>
                <a:spcPts val="2400"/>
              </a:lnSpc>
              <a:buNone/>
            </a:pPr>
            <a:r>
              <a:rPr lang="en-US" dirty="0">
                <a:ea typeface="+mn-lt"/>
                <a:cs typeface="+mn-lt"/>
              </a:rPr>
              <a:t>He has another class but he doesn’t participate in class Instead, his friends and he go to billiard.</a:t>
            </a:r>
          </a:p>
          <a:p>
            <a:pPr marL="0" indent="0">
              <a:lnSpc>
                <a:spcPts val="2400"/>
              </a:lnSpc>
              <a:buNone/>
            </a:pPr>
            <a:r>
              <a:rPr lang="en-US" dirty="0">
                <a:ea typeface="+mn-lt"/>
                <a:cs typeface="+mn-lt"/>
              </a:rPr>
              <a:t>After that, he goes to the gym. He would like to go to the gym or take a workout. And 60% he chose item 2.</a:t>
            </a:r>
          </a:p>
          <a:p>
            <a:pPr marL="0" indent="0">
              <a:lnSpc>
                <a:spcPts val="2400"/>
              </a:lnSpc>
              <a:buNone/>
            </a:pPr>
            <a:endParaRPr lang="en-US" dirty="0">
              <a:ea typeface="+mn-lt"/>
              <a:cs typeface="+mn-lt"/>
            </a:endParaRPr>
          </a:p>
          <a:p>
            <a:pPr marL="0" indent="0">
              <a:lnSpc>
                <a:spcPts val="2400"/>
              </a:lnSpc>
              <a:buNone/>
            </a:pPr>
            <a:r>
              <a:rPr lang="en-US" dirty="0">
                <a:ea typeface="+mn-lt"/>
                <a:cs typeface="+mn-lt"/>
              </a:rPr>
              <a:t>In my opinion, if he keeps on his manner, he won’t have a future. Because it seems he doesn’t any try for his future.</a:t>
            </a:r>
          </a:p>
          <a:p>
            <a:pPr marL="0" indent="0">
              <a:lnSpc>
                <a:spcPts val="2400"/>
              </a:lnSpc>
              <a:buNone/>
            </a:pPr>
            <a:endParaRPr lang="fa-IR" dirty="0">
              <a:ea typeface="+mn-lt"/>
              <a:cs typeface="+mn-lt"/>
            </a:endParaRPr>
          </a:p>
          <a:p>
            <a:pPr marL="0" indent="0">
              <a:lnSpc>
                <a:spcPts val="2400"/>
              </a:lnSpc>
              <a:buNone/>
            </a:pPr>
            <a:endParaRPr lang="fa-IR" dirty="0">
              <a:ea typeface="+mn-lt"/>
              <a:cs typeface="+mn-lt"/>
            </a:endParaRPr>
          </a:p>
          <a:p>
            <a:pPr marL="0" indent="0">
              <a:lnSpc>
                <a:spcPts val="2400"/>
              </a:lnSpc>
              <a:buNone/>
            </a:pPr>
            <a:endParaRPr lang="fa-IR" dirty="0">
              <a:ea typeface="+mn-lt"/>
              <a:cs typeface="+mn-lt"/>
            </a:endParaRPr>
          </a:p>
          <a:p>
            <a:pPr marL="0" indent="0">
              <a:lnSpc>
                <a:spcPts val="2400"/>
              </a:lnSpc>
              <a:buNone/>
            </a:pPr>
            <a:endParaRPr lang="en-US" sz="2000" spc="0" dirty="0">
              <a:ea typeface="+mn-lt"/>
              <a:cs typeface="+mn-lt"/>
            </a:endParaRPr>
          </a:p>
        </p:txBody>
      </p:sp>
      <p:pic>
        <p:nvPicPr>
          <p:cNvPr id="6" name="Picture Placeholder 25" descr="Team member head shot">
            <a:extLst>
              <a:ext uri="{FF2B5EF4-FFF2-40B4-BE49-F238E27FC236}">
                <a16:creationId xmlns:a16="http://schemas.microsoft.com/office/drawing/2014/main" id="{49E4661F-4260-26CB-EDDA-52EEE1223019}"/>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t="116" b="116"/>
          <a:stretch/>
        </p:blipFill>
        <p:spPr>
          <a:xfrm>
            <a:off x="1277576" y="2175029"/>
            <a:ext cx="2264022" cy="2264022"/>
          </a:xfrm>
          <a:custGeom>
            <a:avLst/>
            <a:gdLst>
              <a:gd name="connsiteX0" fmla="*/ 891540 w 1783080"/>
              <a:gd name="connsiteY0" fmla="*/ 0 h 1783080"/>
              <a:gd name="connsiteX1" fmla="*/ 1783080 w 1783080"/>
              <a:gd name="connsiteY1" fmla="*/ 891540 h 1783080"/>
              <a:gd name="connsiteX2" fmla="*/ 891540 w 1783080"/>
              <a:gd name="connsiteY2" fmla="*/ 1783080 h 1783080"/>
              <a:gd name="connsiteX3" fmla="*/ 0 w 1783080"/>
              <a:gd name="connsiteY3" fmla="*/ 891540 h 1783080"/>
              <a:gd name="connsiteX4" fmla="*/ 891540 w 1783080"/>
              <a:gd name="connsiteY4" fmla="*/ 0 h 1783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3080" h="1783080">
                <a:moveTo>
                  <a:pt x="891540" y="0"/>
                </a:moveTo>
                <a:cubicBezTo>
                  <a:pt x="1383924" y="0"/>
                  <a:pt x="1783080" y="399156"/>
                  <a:pt x="1783080" y="891540"/>
                </a:cubicBezTo>
                <a:cubicBezTo>
                  <a:pt x="1783080" y="1383924"/>
                  <a:pt x="1383924" y="1783080"/>
                  <a:pt x="891540" y="1783080"/>
                </a:cubicBezTo>
                <a:cubicBezTo>
                  <a:pt x="399156" y="1783080"/>
                  <a:pt x="0" y="1383924"/>
                  <a:pt x="0" y="891540"/>
                </a:cubicBezTo>
                <a:cubicBezTo>
                  <a:pt x="0" y="399156"/>
                  <a:pt x="399156" y="0"/>
                  <a:pt x="891540" y="0"/>
                </a:cubicBezTo>
                <a:close/>
              </a:path>
            </a:pathLst>
          </a:custGeom>
        </p:spPr>
      </p:pic>
    </p:spTree>
    <p:extLst>
      <p:ext uri="{BB962C8B-B14F-4D97-AF65-F5344CB8AC3E}">
        <p14:creationId xmlns:p14="http://schemas.microsoft.com/office/powerpoint/2010/main" val="281013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3</a:t>
            </a:fld>
            <a:endParaRPr lang="en-US" dirty="0"/>
          </a:p>
        </p:txBody>
      </p:sp>
      <p:sp>
        <p:nvSpPr>
          <p:cNvPr id="4" name="Content Placeholder 3">
            <a:extLst>
              <a:ext uri="{FF2B5EF4-FFF2-40B4-BE49-F238E27FC236}">
                <a16:creationId xmlns:a16="http://schemas.microsoft.com/office/drawing/2014/main" id="{AAD9F940-BA56-74F7-87F0-7199A77BB8B8}"/>
              </a:ext>
            </a:extLst>
          </p:cNvPr>
          <p:cNvSpPr>
            <a:spLocks noGrp="1"/>
          </p:cNvSpPr>
          <p:nvPr>
            <p:ph sz="half" idx="2"/>
          </p:nvPr>
        </p:nvSpPr>
        <p:spPr>
          <a:xfrm>
            <a:off x="6096000" y="617219"/>
            <a:ext cx="5897732" cy="6023277"/>
          </a:xfrm>
        </p:spPr>
        <p:txBody>
          <a:bodyPr/>
          <a:lstStyle/>
          <a:p>
            <a:r>
              <a:rPr lang="en-US" sz="2000" dirty="0">
                <a:effectLst/>
              </a:rPr>
              <a:t>If a person wants to be successful, they must try hard, especially when he goes to university, because the university is an important place to recognize your future and what you do in the future.</a:t>
            </a:r>
          </a:p>
          <a:p>
            <a:endParaRPr lang="en-US" sz="2000" dirty="0"/>
          </a:p>
          <a:p>
            <a:r>
              <a:rPr lang="en-US" sz="2000" dirty="0">
                <a:effectLst/>
              </a:rPr>
              <a:t>If you are a new student at university, you </a:t>
            </a:r>
            <a:r>
              <a:rPr lang="en-US" sz="2000" dirty="0"/>
              <a:t>(have to) </a:t>
            </a:r>
            <a:r>
              <a:rPr lang="en-US" sz="2000" dirty="0">
                <a:effectLst/>
              </a:rPr>
              <a:t>look for friends and make a </a:t>
            </a:r>
            <a:r>
              <a:rPr lang="en-US" sz="2000" dirty="0"/>
              <a:t>team because most probability you will be similar to them.</a:t>
            </a:r>
          </a:p>
          <a:p>
            <a:endParaRPr lang="en-US" sz="2000" dirty="0"/>
          </a:p>
          <a:p>
            <a:r>
              <a:rPr lang="en-US" sz="2000" dirty="0"/>
              <a:t>If you want to get good grades, </a:t>
            </a:r>
            <a:r>
              <a:rPr lang="en-US" sz="2000"/>
              <a:t>you have to </a:t>
            </a:r>
            <a:r>
              <a:rPr lang="en-US" sz="2000" dirty="0"/>
              <a:t>study hard, so you must control your time and not waste time.</a:t>
            </a:r>
          </a:p>
          <a:p>
            <a:endParaRPr lang="en-US" sz="2000" dirty="0"/>
          </a:p>
          <a:p>
            <a:r>
              <a:rPr lang="en-US" sz="2000" dirty="0"/>
              <a:t>You should study and hang out with friends and have fun together. So you should have a plan for your life </a:t>
            </a:r>
          </a:p>
          <a:p>
            <a:endParaRPr lang="en-US" sz="2000" dirty="0"/>
          </a:p>
          <a:p>
            <a:endParaRPr lang="en-US" dirty="0"/>
          </a:p>
        </p:txBody>
      </p:sp>
      <p:sp>
        <p:nvSpPr>
          <p:cNvPr id="13" name="TextBox 12">
            <a:extLst>
              <a:ext uri="{FF2B5EF4-FFF2-40B4-BE49-F238E27FC236}">
                <a16:creationId xmlns:a16="http://schemas.microsoft.com/office/drawing/2014/main" id="{10D00169-B33A-E268-F876-922A528047C4}"/>
              </a:ext>
            </a:extLst>
          </p:cNvPr>
          <p:cNvSpPr txBox="1"/>
          <p:nvPr/>
        </p:nvSpPr>
        <p:spPr>
          <a:xfrm>
            <a:off x="877824" y="488272"/>
            <a:ext cx="4892661" cy="4524315"/>
          </a:xfrm>
          <a:prstGeom prst="rect">
            <a:avLst/>
          </a:prstGeom>
          <a:noFill/>
        </p:spPr>
        <p:txBody>
          <a:bodyPr wrap="square" rtlCol="0">
            <a:spAutoFit/>
          </a:bodyPr>
          <a:lstStyle/>
          <a:p>
            <a:r>
              <a:rPr lang="en-US" sz="7200" dirty="0"/>
              <a:t>What manners are correct for freshmen?</a:t>
            </a:r>
          </a:p>
        </p:txBody>
      </p:sp>
      <p:sp>
        <p:nvSpPr>
          <p:cNvPr id="21" name="Text Placeholder 20">
            <a:extLst>
              <a:ext uri="{FF2B5EF4-FFF2-40B4-BE49-F238E27FC236}">
                <a16:creationId xmlns:a16="http://schemas.microsoft.com/office/drawing/2014/main" id="{BB9CDF4B-5AC5-6104-556C-6CAF1E209537}"/>
              </a:ext>
            </a:extLst>
          </p:cNvPr>
          <p:cNvSpPr>
            <a:spLocks noGrp="1"/>
          </p:cNvSpPr>
          <p:nvPr>
            <p:ph type="body" idx="1"/>
          </p:nvPr>
        </p:nvSpPr>
        <p:spPr>
          <a:xfrm>
            <a:off x="5944488" y="91795"/>
            <a:ext cx="4114800" cy="347472"/>
          </a:xfrm>
        </p:spPr>
        <p:txBody>
          <a:bodyPr/>
          <a:lstStyle/>
          <a:p>
            <a:r>
              <a:rPr lang="en-US" dirty="0"/>
              <a:t>In my </a:t>
            </a:r>
            <a:r>
              <a:rPr lang="en-US" dirty="0" err="1"/>
              <a:t>opinon</a:t>
            </a:r>
            <a:r>
              <a:rPr lang="en-US" dirty="0"/>
              <a:t>:</a:t>
            </a:r>
          </a:p>
        </p:txBody>
      </p:sp>
    </p:spTree>
    <p:extLst>
      <p:ext uri="{BB962C8B-B14F-4D97-AF65-F5344CB8AC3E}">
        <p14:creationId xmlns:p14="http://schemas.microsoft.com/office/powerpoint/2010/main" val="39437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cap="all" spc="0" dirty="0"/>
              <a:t>Mahdi </a:t>
            </a:r>
            <a:r>
              <a:rPr lang="en-US" sz="2000" cap="all" spc="0" dirty="0" err="1"/>
              <a:t>mansourikhah</a:t>
            </a:r>
            <a:endParaRPr lang="en-US" sz="2000" cap="all" spc="0" dirty="0"/>
          </a:p>
          <a:p>
            <a:pPr marL="0" indent="0" algn="ctr">
              <a:lnSpc>
                <a:spcPts val="2660"/>
              </a:lnSpc>
              <a:spcBef>
                <a:spcPts val="0"/>
              </a:spcBef>
              <a:buNone/>
            </a:pPr>
            <a:r>
              <a:rPr lang="en-US" dirty="0"/>
              <a:t>mahdimnkh81</a:t>
            </a:r>
            <a:endParaRPr lang="en-US" sz="2000" cap="all" spc="0" dirty="0"/>
          </a:p>
        </p:txBody>
      </p:sp>
    </p:spTree>
    <p:extLst>
      <p:ext uri="{BB962C8B-B14F-4D97-AF65-F5344CB8AC3E}">
        <p14:creationId xmlns:p14="http://schemas.microsoft.com/office/powerpoint/2010/main" val="333412764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{FFD93824-2F57-42E9-ACDB-7F96B396B337}tf67061901_win32</Template>
  <TotalTime>268</TotalTime>
  <Words>367</Words>
  <Application>Microsoft Office PowerPoint</Application>
  <PresentationFormat>Widescreen</PresentationFormat>
  <Paragraphs>30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Daytona Condensed Light</vt:lpstr>
      <vt:lpstr>Posterama</vt:lpstr>
      <vt:lpstr>Office Theme</vt:lpstr>
      <vt:lpstr>A Day in life of a freshman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Day in life of a freshman</dc:title>
  <dc:creator>reza mansouri</dc:creator>
  <cp:lastModifiedBy>reza mansouri</cp:lastModifiedBy>
  <cp:revision>5</cp:revision>
  <dcterms:created xsi:type="dcterms:W3CDTF">2023-11-16T16:24:44Z</dcterms:created>
  <dcterms:modified xsi:type="dcterms:W3CDTF">2023-11-17T18:45:43Z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