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296" r:id="rId6"/>
    <p:sldId id="317" r:id="rId7"/>
    <p:sldId id="306" r:id="rId8"/>
    <p:sldId id="314" r:id="rId9"/>
    <p:sldId id="307" r:id="rId10"/>
    <p:sldId id="318" r:id="rId11"/>
    <p:sldId id="319" r:id="rId12"/>
    <p:sldId id="320" r:id="rId13"/>
    <p:sldId id="310"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65" d="100"/>
          <a:sy n="65" d="100"/>
        </p:scale>
        <p:origin x="77" y="35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9/21/2023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9/21/2023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dirty="0"/>
              <a:t>Click icon to add picture</a:t>
            </a:r>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dirty="0"/>
              <a:t>Click icon to add picture</a:t>
            </a:r>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dirty="0"/>
              <a:t>Click icon to add picture</a:t>
            </a:r>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dirty="0"/>
              <a:t>Click icon to add picture</a:t>
            </a:r>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Helping Others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104283" y="6289296"/>
            <a:ext cx="2026358" cy="438912"/>
          </a:xfrm>
        </p:spPr>
        <p:txBody>
          <a:bodyPr/>
          <a:lstStyle/>
          <a:p>
            <a:r>
              <a:rPr lang="en-US" dirty="0"/>
              <a:t>mahdimnkh81​</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594075"/>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660124" y="2627791"/>
            <a:ext cx="8783848" cy="2166152"/>
          </a:xfrm>
        </p:spPr>
        <p:txBody>
          <a:bodyPr>
            <a:normAutofit/>
          </a:bodyPr>
          <a:lstStyle/>
          <a:p>
            <a:pPr marL="0" indent="0">
              <a:lnSpc>
                <a:spcPct val="100000"/>
              </a:lnSpc>
              <a:buNone/>
            </a:pPr>
            <a:endParaRPr lang="en-US" sz="2800" dirty="0">
              <a:solidFill>
                <a:schemeClr val="accent3"/>
              </a:solidFill>
              <a:cs typeface="Calibri"/>
            </a:endParaRPr>
          </a:p>
          <a:p>
            <a:pPr marL="0" indent="0">
              <a:lnSpc>
                <a:spcPct val="100000"/>
              </a:lnSpc>
              <a:buNone/>
            </a:pPr>
            <a:r>
              <a:rPr lang="en-US" sz="2800" dirty="0">
                <a:solidFill>
                  <a:schemeClr val="accent3"/>
                </a:solidFill>
                <a:cs typeface="Calibri"/>
              </a:rPr>
              <a:t>In the world, we should increase kindness And</a:t>
            </a:r>
          </a:p>
          <a:p>
            <a:pPr marL="0" indent="0">
              <a:lnSpc>
                <a:spcPct val="100000"/>
              </a:lnSpc>
              <a:buNone/>
            </a:pPr>
            <a:r>
              <a:rPr lang="en-US" sz="2800" dirty="0">
                <a:solidFill>
                  <a:schemeClr val="accent3"/>
                </a:solidFill>
                <a:cs typeface="Calibri"/>
              </a:rPr>
              <a:t>We should help others because it has many profits for us.</a:t>
            </a: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7" name="TextBox 6">
            <a:extLst>
              <a:ext uri="{FF2B5EF4-FFF2-40B4-BE49-F238E27FC236}">
                <a16:creationId xmlns:a16="http://schemas.microsoft.com/office/drawing/2014/main" id="{4CCC55AC-D252-E7C0-5A44-901252F37DDA}"/>
              </a:ext>
            </a:extLst>
          </p:cNvPr>
          <p:cNvSpPr txBox="1"/>
          <p:nvPr/>
        </p:nvSpPr>
        <p:spPr>
          <a:xfrm>
            <a:off x="82118" y="6526104"/>
            <a:ext cx="1665910" cy="369332"/>
          </a:xfrm>
          <a:prstGeom prst="rect">
            <a:avLst/>
          </a:prstGeom>
          <a:noFill/>
        </p:spPr>
        <p:txBody>
          <a:bodyPr wrap="square">
            <a:spAutoFit/>
          </a:bodyPr>
          <a:lstStyle/>
          <a:p>
            <a:r>
              <a:rPr lang="en-US" sz="1800" dirty="0"/>
              <a:t>mahdimnkh81​</a:t>
            </a:r>
          </a:p>
        </p:txBody>
      </p:sp>
    </p:spTree>
    <p:extLst>
      <p:ext uri="{BB962C8B-B14F-4D97-AF65-F5344CB8AC3E}">
        <p14:creationId xmlns:p14="http://schemas.microsoft.com/office/powerpoint/2010/main" val="52070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483875" y="2601601"/>
            <a:ext cx="4037387" cy="1654798"/>
          </a:xfrm>
        </p:spPr>
        <p:txBody>
          <a:bodyPr/>
          <a:lstStyle/>
          <a:p>
            <a:r>
              <a:rPr lang="en-US" dirty="0"/>
              <a:t>Mahdi Mansourikhah</a:t>
            </a:r>
          </a:p>
          <a:p>
            <a:r>
              <a:rPr lang="en-US" dirty="0"/>
              <a:t>mahdimansourikhah@gmail.com</a:t>
            </a:r>
          </a:p>
          <a:p>
            <a:endParaRPr lang="en-US" dirty="0"/>
          </a:p>
        </p:txBody>
      </p:sp>
      <p:sp>
        <p:nvSpPr>
          <p:cNvPr id="4" name="TextBox 3">
            <a:extLst>
              <a:ext uri="{FF2B5EF4-FFF2-40B4-BE49-F238E27FC236}">
                <a16:creationId xmlns:a16="http://schemas.microsoft.com/office/drawing/2014/main" id="{CBE4F930-961C-6146-F218-5D20F2EEFDB4}"/>
              </a:ext>
            </a:extLst>
          </p:cNvPr>
          <p:cNvSpPr txBox="1"/>
          <p:nvPr/>
        </p:nvSpPr>
        <p:spPr>
          <a:xfrm>
            <a:off x="1480" y="6488668"/>
            <a:ext cx="1694155" cy="369332"/>
          </a:xfrm>
          <a:prstGeom prst="rect">
            <a:avLst/>
          </a:prstGeom>
          <a:noFill/>
        </p:spPr>
        <p:txBody>
          <a:bodyPr wrap="square">
            <a:spAutoFit/>
          </a:bodyPr>
          <a:lstStyle/>
          <a:p>
            <a:r>
              <a:rPr lang="en-US" sz="1800" dirty="0"/>
              <a:t>mahdimnkh81​</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1225296" y="1426464"/>
            <a:ext cx="3922776" cy="3944526"/>
          </a:xfrm>
        </p:spPr>
        <p:txBody>
          <a:bodyPr>
            <a:normAutofit/>
          </a:bodyPr>
          <a:lstStyle/>
          <a:p>
            <a:r>
              <a:rPr lang="en-US" sz="13800" dirty="0"/>
              <a:t>Story</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308973" y="3952926"/>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8121" y="188861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043930" y="136525"/>
            <a:ext cx="4907278" cy="6495094"/>
          </a:xfrm>
        </p:spPr>
        <p:txBody>
          <a:bodyPr vert="horz" lIns="91440" tIns="45720" rIns="91440" bIns="45720" rtlCol="0" anchor="t">
            <a:normAutofit fontScale="92500"/>
          </a:bodyPr>
          <a:lstStyle/>
          <a:p>
            <a:r>
              <a:rPr lang="en-US" dirty="0">
                <a:solidFill>
                  <a:schemeClr val="accent3"/>
                </a:solidFill>
                <a:latin typeface="Gill Sans Nova Light" panose="020B0302020104020203" pitchFamily="34" charset="0"/>
                <a:cs typeface="Calibri"/>
              </a:rPr>
              <a:t>I’m </a:t>
            </a:r>
            <a:r>
              <a:rPr lang="en-US" dirty="0" err="1">
                <a:solidFill>
                  <a:schemeClr val="accent3"/>
                </a:solidFill>
                <a:latin typeface="Gill Sans Nova Light" panose="020B0302020104020203" pitchFamily="34" charset="0"/>
                <a:cs typeface="Calibri"/>
              </a:rPr>
              <a:t>gonna</a:t>
            </a:r>
            <a:r>
              <a:rPr lang="en-US" dirty="0">
                <a:solidFill>
                  <a:schemeClr val="accent3"/>
                </a:solidFill>
                <a:latin typeface="Gill Sans Nova Light" panose="020B0302020104020203" pitchFamily="34" charset="0"/>
                <a:cs typeface="Calibri"/>
              </a:rPr>
              <a:t> tell a story about a person who works in a Habitat organization.</a:t>
            </a:r>
          </a:p>
          <a:p>
            <a:r>
              <a:rPr lang="en-US" dirty="0">
                <a:latin typeface="Gill Sans Nova Light" panose="020B0302020104020203" pitchFamily="34" charset="0"/>
                <a:cs typeface="Calibri"/>
              </a:rPr>
              <a:t>Habitat is a nonprofit </a:t>
            </a:r>
            <a:r>
              <a:rPr lang="en-US" dirty="0">
                <a:solidFill>
                  <a:schemeClr val="accent3"/>
                </a:solidFill>
                <a:latin typeface="Gill Sans Nova Light" panose="020B0302020104020203" pitchFamily="34" charset="0"/>
                <a:cs typeface="Calibri"/>
              </a:rPr>
              <a:t>organization that helps people who need help.</a:t>
            </a:r>
          </a:p>
          <a:p>
            <a:r>
              <a:rPr lang="en-US" dirty="0">
                <a:latin typeface="Gill Sans Nova Light" panose="020B0302020104020203" pitchFamily="34" charset="0"/>
                <a:cs typeface="Calibri"/>
              </a:rPr>
              <a:t>Mariko is an employee who works there. She’s 24 years old and she’s from Japan. She traveled to Negros Island in the Philippines three times as a volunteer.</a:t>
            </a:r>
          </a:p>
          <a:p>
            <a:r>
              <a:rPr lang="en-US" dirty="0">
                <a:latin typeface="Gill Sans Nova Light" panose="020B0302020104020203" pitchFamily="34" charset="0"/>
                <a:cs typeface="Calibri"/>
              </a:rPr>
              <a:t>The first one, she went to </a:t>
            </a:r>
            <a:r>
              <a:rPr lang="en-US" dirty="0" err="1">
                <a:latin typeface="Gill Sans Nova Light" panose="020B0302020104020203" pitchFamily="34" charset="0"/>
                <a:cs typeface="Calibri"/>
              </a:rPr>
              <a:t>Nergros</a:t>
            </a:r>
            <a:r>
              <a:rPr lang="en-US" dirty="0">
                <a:latin typeface="Gill Sans Nova Light" panose="020B0302020104020203" pitchFamily="34" charset="0"/>
                <a:cs typeface="Calibri"/>
              </a:rPr>
              <a:t> as a student leader with 28 classmates from Kyoto University to help people there.</a:t>
            </a:r>
          </a:p>
          <a:p>
            <a:endParaRPr lang="en-US" dirty="0">
              <a:solidFill>
                <a:schemeClr val="accent3"/>
              </a:solidFill>
              <a:latin typeface="Gill Sans Nova Light" panose="020B0302020104020203" pitchFamily="34" charset="0"/>
              <a:cs typeface="Calibri"/>
            </a:endParaRP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7" name="Subtitle 2">
            <a:extLst>
              <a:ext uri="{FF2B5EF4-FFF2-40B4-BE49-F238E27FC236}">
                <a16:creationId xmlns:a16="http://schemas.microsoft.com/office/drawing/2014/main" id="{6B9CA186-183B-7905-E1F3-D8DDB80D33C0}"/>
              </a:ext>
            </a:extLst>
          </p:cNvPr>
          <p:cNvSpPr txBox="1">
            <a:spLocks/>
          </p:cNvSpPr>
          <p:nvPr/>
        </p:nvSpPr>
        <p:spPr>
          <a:xfrm>
            <a:off x="104282" y="6289296"/>
            <a:ext cx="2052991" cy="438912"/>
          </a:xfrm>
          <a:prstGeom prst="rect">
            <a:avLst/>
          </a:prstGeom>
        </p:spPr>
        <p:txBody>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mahdimnkh81</a:t>
            </a:r>
            <a:r>
              <a:rPr lang="en-US" dirty="0"/>
              <a:t>​</a:t>
            </a:r>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6EA84F2E-EF7B-ADF4-7A55-51D0CB4D2290}"/>
              </a:ext>
            </a:extLst>
          </p:cNvPr>
          <p:cNvSpPr>
            <a:spLocks noGrp="1"/>
          </p:cNvSpPr>
          <p:nvPr>
            <p:ph type="body" sz="quarter" idx="13"/>
          </p:nvPr>
        </p:nvSpPr>
        <p:spPr>
          <a:xfrm>
            <a:off x="1225296" y="1426464"/>
            <a:ext cx="3922776" cy="3944526"/>
          </a:xfrm>
        </p:spPr>
        <p:txBody>
          <a:bodyPr>
            <a:normAutofit/>
          </a:bodyPr>
          <a:lstStyle/>
          <a:p>
            <a:r>
              <a:rPr lang="en-US" sz="13800" dirty="0"/>
              <a:t>Story</a:t>
            </a:r>
          </a:p>
        </p:txBody>
      </p:sp>
      <p:sp>
        <p:nvSpPr>
          <p:cNvPr id="16" name="Content Placeholder 2">
            <a:extLst>
              <a:ext uri="{FF2B5EF4-FFF2-40B4-BE49-F238E27FC236}">
                <a16:creationId xmlns:a16="http://schemas.microsoft.com/office/drawing/2014/main" id="{C98C9F1C-0D3D-2055-5F85-DE26E3CE0DDE}"/>
              </a:ext>
            </a:extLst>
          </p:cNvPr>
          <p:cNvSpPr>
            <a:spLocks noGrp="1"/>
          </p:cNvSpPr>
          <p:nvPr>
            <p:ph sz="quarter" idx="4"/>
          </p:nvPr>
        </p:nvSpPr>
        <p:spPr>
          <a:xfrm>
            <a:off x="6937398" y="362906"/>
            <a:ext cx="4896536" cy="6358569"/>
          </a:xfrm>
        </p:spPr>
        <p:txBody>
          <a:bodyPr vert="horz" lIns="91440" tIns="45720" rIns="91440" bIns="45720" rtlCol="0" anchor="t">
            <a:normAutofit fontScale="92500" lnSpcReduction="10000"/>
          </a:bodyPr>
          <a:lstStyle/>
          <a:p>
            <a:r>
              <a:rPr lang="en-US" dirty="0">
                <a:solidFill>
                  <a:schemeClr val="accent3"/>
                </a:solidFill>
                <a:latin typeface="Gill Sans Nova Light" panose="020B0302020104020203" pitchFamily="34" charset="0"/>
                <a:cs typeface="Calibri"/>
              </a:rPr>
              <a:t>She said: </a:t>
            </a:r>
            <a:r>
              <a:rPr lang="en-US" dirty="0">
                <a:latin typeface="Gill Sans Nova Light" panose="020B0302020104020203" pitchFamily="34" charset="0"/>
                <a:cs typeface="Calibri"/>
              </a:rPr>
              <a:t>we saw many people who are wonderful. Their lifestyle showed there are many valuable things in life such as spending time with family and friends,</a:t>
            </a:r>
          </a:p>
          <a:p>
            <a:r>
              <a:rPr lang="en-US" dirty="0">
                <a:latin typeface="Gill Sans Nova Light" panose="020B0302020104020203" pitchFamily="34" charset="0"/>
                <a:cs typeface="Calibri"/>
              </a:rPr>
              <a:t>d</a:t>
            </a:r>
            <a:r>
              <a:rPr lang="en-US" dirty="0">
                <a:solidFill>
                  <a:schemeClr val="accent3"/>
                </a:solidFill>
                <a:latin typeface="Gill Sans Nova Light" panose="020B0302020104020203" pitchFamily="34" charset="0"/>
                <a:cs typeface="Calibri"/>
              </a:rPr>
              <a:t>evelopin</a:t>
            </a:r>
            <a:r>
              <a:rPr lang="en-US" dirty="0">
                <a:latin typeface="Gill Sans Nova Light" panose="020B0302020104020203" pitchFamily="34" charset="0"/>
                <a:cs typeface="Calibri"/>
              </a:rPr>
              <a:t>g close relationships, helping each other, and realizing what do you have. We thought that we came here to help them but they helped us to see valuable things in our life. </a:t>
            </a:r>
          </a:p>
          <a:p>
            <a:r>
              <a:rPr lang="en-US" dirty="0">
                <a:latin typeface="Gill Sans Nova Light" panose="020B0302020104020203" pitchFamily="34" charset="0"/>
                <a:cs typeface="Calibri"/>
              </a:rPr>
              <a:t>Habitat brings people together and helps us to care about each other.</a:t>
            </a:r>
          </a:p>
          <a:p>
            <a:r>
              <a:rPr lang="en-US" dirty="0">
                <a:latin typeface="Gill Sans Nova Light" panose="020B0302020104020203" pitchFamily="34" charset="0"/>
                <a:cs typeface="Calibri"/>
              </a:rPr>
              <a:t>Because these remain after death.</a:t>
            </a:r>
          </a:p>
          <a:p>
            <a:endParaRPr lang="en-US" dirty="0">
              <a:solidFill>
                <a:schemeClr val="accent3"/>
              </a:solidFill>
              <a:latin typeface="Gill Sans Nova Light" panose="020B0302020104020203" pitchFamily="34" charset="0"/>
              <a:cs typeface="Calibri"/>
            </a:endParaRPr>
          </a:p>
          <a:p>
            <a:endParaRPr lang="en-US" dirty="0">
              <a:solidFill>
                <a:schemeClr val="accent3"/>
              </a:solidFill>
              <a:latin typeface="Gill Sans Nova Light" panose="020B0302020104020203" pitchFamily="34" charset="0"/>
              <a:cs typeface="Calibri"/>
            </a:endParaRPr>
          </a:p>
        </p:txBody>
      </p:sp>
      <p:sp>
        <p:nvSpPr>
          <p:cNvPr id="17" name="Footer Placeholder 4">
            <a:extLst>
              <a:ext uri="{FF2B5EF4-FFF2-40B4-BE49-F238E27FC236}">
                <a16:creationId xmlns:a16="http://schemas.microsoft.com/office/drawing/2014/main" id="{77A6F4DC-1A99-9B32-9142-437EB44D32BD}"/>
              </a:ext>
            </a:extLst>
          </p:cNvPr>
          <p:cNvSpPr>
            <a:spLocks noGrp="1"/>
          </p:cNvSpPr>
          <p:nvPr>
            <p:ph type="ftr" sz="quarter" idx="11"/>
          </p:nvPr>
        </p:nvSpPr>
        <p:spPr>
          <a:xfrm>
            <a:off x="228599" y="6356350"/>
            <a:ext cx="2097351" cy="365125"/>
          </a:xfrm>
        </p:spPr>
        <p:txBody>
          <a:bodyPr/>
          <a:lstStyle/>
          <a:p>
            <a:r>
              <a:rPr lang="en-US" sz="2400" dirty="0"/>
              <a:t>mahdimnkh81</a:t>
            </a:r>
            <a:endParaRPr lang="en-US" sz="1800" dirty="0"/>
          </a:p>
        </p:txBody>
      </p:sp>
      <p:sp>
        <p:nvSpPr>
          <p:cNvPr id="18" name="Slide Number Placeholder 5">
            <a:extLst>
              <a:ext uri="{FF2B5EF4-FFF2-40B4-BE49-F238E27FC236}">
                <a16:creationId xmlns:a16="http://schemas.microsoft.com/office/drawing/2014/main" id="{DBEE6FD3-AB17-DCCB-C23C-7687288046ED}"/>
              </a:ext>
            </a:extLst>
          </p:cNvPr>
          <p:cNvSpPr>
            <a:spLocks noGrp="1"/>
          </p:cNvSpPr>
          <p:nvPr>
            <p:ph type="sldNum" sz="quarter" idx="12"/>
          </p:nvPr>
        </p:nvSpPr>
        <p:spPr>
          <a:xfrm>
            <a:off x="9208008" y="6356350"/>
            <a:ext cx="2743200" cy="365125"/>
          </a:xfrm>
        </p:spPr>
        <p:txBody>
          <a:bodyPr/>
          <a:lstStyle/>
          <a:p>
            <a:fld id="{294A09A9-5501-47C1-A89A-A340965A2BE2}" type="slidenum">
              <a:rPr lang="en-US" smtClean="0"/>
              <a:t>3</a:t>
            </a:fld>
            <a:endParaRPr lang="en-US" dirty="0"/>
          </a:p>
        </p:txBody>
      </p:sp>
      <p:pic>
        <p:nvPicPr>
          <p:cNvPr id="19" name="Picture 18" descr="Floral leaf accent">
            <a:extLst>
              <a:ext uri="{FF2B5EF4-FFF2-40B4-BE49-F238E27FC236}">
                <a16:creationId xmlns:a16="http://schemas.microsoft.com/office/drawing/2014/main" id="{D43A49B6-BC70-0E24-530A-E174D8F16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877" y="1675550"/>
            <a:ext cx="1791038" cy="2033695"/>
          </a:xfrm>
          <a:prstGeom prst="rect">
            <a:avLst/>
          </a:prstGeom>
        </p:spPr>
      </p:pic>
    </p:spTree>
    <p:extLst>
      <p:ext uri="{BB962C8B-B14F-4D97-AF65-F5344CB8AC3E}">
        <p14:creationId xmlns:p14="http://schemas.microsoft.com/office/powerpoint/2010/main" val="144312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25880"/>
            <a:ext cx="8695944" cy="1325880"/>
          </a:xfrm>
        </p:spPr>
        <p:txBody>
          <a:bodyPr>
            <a:normAutofit/>
          </a:bodyPr>
          <a:lstStyle/>
          <a:p>
            <a:pPr algn="l"/>
            <a:r>
              <a:rPr lang="en-US" sz="4000" dirty="0"/>
              <a:t>Have you ever helped each other? How?</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486298"/>
            <a:ext cx="7744968" cy="2697480"/>
          </a:xfrm>
        </p:spPr>
        <p:txBody>
          <a:bodyPr/>
          <a:lstStyle/>
          <a:p>
            <a:pPr algn="l"/>
            <a:r>
              <a:rPr lang="en-US" dirty="0"/>
              <a:t>I wish, there isn’t any person who answer this question : No</a:t>
            </a:r>
          </a:p>
          <a:p>
            <a:pPr algn="l"/>
            <a:r>
              <a:rPr lang="en-US" dirty="0"/>
              <a:t>If you answer No, you must go to dark room and think about yourself and this question, why do I have this manner?</a:t>
            </a:r>
          </a:p>
          <a:p>
            <a:pPr algn="l"/>
            <a:r>
              <a:rPr lang="en-US" dirty="0"/>
              <a:t>I think every person has ever helped others for example: help your mother.</a:t>
            </a:r>
          </a:p>
          <a:p>
            <a:pPr algn="l"/>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a:xfrm>
            <a:off x="228600" y="6356350"/>
            <a:ext cx="1519428" cy="365125"/>
          </a:xfrm>
        </p:spPr>
        <p:txBody>
          <a:bodyPr/>
          <a:lstStyle/>
          <a:p>
            <a:r>
              <a:rPr lang="en-US" sz="1800" dirty="0"/>
              <a:t>mahdimnkh81​</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743456" y="2404871"/>
            <a:ext cx="8705088" cy="2524179"/>
          </a:xfrm>
        </p:spPr>
        <p:txBody>
          <a:bodyPr>
            <a:normAutofit fontScale="90000"/>
          </a:bodyPr>
          <a:lstStyle/>
          <a:p>
            <a:pPr algn="l"/>
            <a:r>
              <a:rPr lang="en-US" dirty="0"/>
              <a:t>There are a lot of verse</a:t>
            </a:r>
            <a:r>
              <a:rPr lang="fa-IR" dirty="0"/>
              <a:t> </a:t>
            </a:r>
            <a:r>
              <a:rPr lang="en-US" dirty="0"/>
              <a:t>about help in Quran ex:</a:t>
            </a:r>
            <a:br>
              <a:rPr lang="en-US" dirty="0"/>
            </a:br>
            <a:br>
              <a:rPr lang="en-US" dirty="0"/>
            </a:br>
            <a:r>
              <a:rPr lang="en-US" dirty="0"/>
              <a:t> God loves person who help others.</a:t>
            </a:r>
            <a:br>
              <a:rPr lang="en-US" dirty="0"/>
            </a:br>
            <a:br>
              <a:rPr lang="en-US" dirty="0"/>
            </a:br>
            <a:endParaRPr lang="en-US"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
        <p:nvSpPr>
          <p:cNvPr id="6" name="TextBox 5">
            <a:extLst>
              <a:ext uri="{FF2B5EF4-FFF2-40B4-BE49-F238E27FC236}">
                <a16:creationId xmlns:a16="http://schemas.microsoft.com/office/drawing/2014/main" id="{15ABE801-FFFC-78F9-1503-D0C1C259AA08}"/>
              </a:ext>
            </a:extLst>
          </p:cNvPr>
          <p:cNvSpPr txBox="1"/>
          <p:nvPr/>
        </p:nvSpPr>
        <p:spPr>
          <a:xfrm>
            <a:off x="99874" y="6446265"/>
            <a:ext cx="1711171" cy="369332"/>
          </a:xfrm>
          <a:prstGeom prst="rect">
            <a:avLst/>
          </a:prstGeom>
          <a:noFill/>
        </p:spPr>
        <p:txBody>
          <a:bodyPr wrap="square">
            <a:spAutoFit/>
          </a:bodyPr>
          <a:lstStyle/>
          <a:p>
            <a:r>
              <a:rPr lang="en-US" sz="1800" dirty="0"/>
              <a:t>mahdimnkh81​</a:t>
            </a:r>
          </a:p>
        </p:txBody>
      </p:sp>
    </p:spTree>
    <p:extLst>
      <p:ext uri="{BB962C8B-B14F-4D97-AF65-F5344CB8AC3E}">
        <p14:creationId xmlns:p14="http://schemas.microsoft.com/office/powerpoint/2010/main" val="156398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t>Who do you help?</a:t>
            </a:r>
          </a:p>
        </p:txBody>
      </p:sp>
      <p:pic>
        <p:nvPicPr>
          <p:cNvPr id="41" name="Picture Placeholder 40" descr="Team member headshot">
            <a:extLst>
              <a:ext uri="{FF2B5EF4-FFF2-40B4-BE49-F238E27FC236}">
                <a16:creationId xmlns:a16="http://schemas.microsoft.com/office/drawing/2014/main" id="{4F9E84D0-E7B3-63FA-BFFC-45B52AE85894}"/>
              </a:ext>
            </a:extLst>
          </p:cNvPr>
          <p:cNvPicPr>
            <a:picLocks noGrp="1" noChangeAspect="1"/>
          </p:cNvPicPr>
          <p:nvPr>
            <p:ph type="pic" sz="quarter" idx="12"/>
          </p:nvPr>
        </p:nvPicPr>
        <p:blipFill rotWithShape="1">
          <a:blip r:embed="rId2"/>
          <a:srcRect l="39" r="39"/>
          <a:stretch/>
        </p:blipFill>
        <p:spPr/>
      </p:pic>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Student</a:t>
            </a:r>
          </a:p>
        </p:txBody>
      </p:sp>
      <p:pic>
        <p:nvPicPr>
          <p:cNvPr id="43" name="Picture Placeholder 42" descr="Team member headshot">
            <a:extLst>
              <a:ext uri="{FF2B5EF4-FFF2-40B4-BE49-F238E27FC236}">
                <a16:creationId xmlns:a16="http://schemas.microsoft.com/office/drawing/2014/main" id="{20485BBC-3BEC-5430-3677-301E7A3D19F4}"/>
              </a:ext>
            </a:extLst>
          </p:cNvPr>
          <p:cNvPicPr>
            <a:picLocks noGrp="1" noChangeAspect="1"/>
          </p:cNvPicPr>
          <p:nvPr>
            <p:ph type="pic" sz="quarter" idx="17"/>
          </p:nvPr>
        </p:nvPicPr>
        <p:blipFill rotWithShape="1">
          <a:blip r:embed="rId3"/>
          <a:srcRect l="39" r="39"/>
          <a:stretch/>
        </p:blipFill>
        <p:spPr/>
      </p:pic>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Girlfriend</a:t>
            </a:r>
          </a:p>
        </p:txBody>
      </p:sp>
      <p:pic>
        <p:nvPicPr>
          <p:cNvPr id="45" name="Picture Placeholder 44" descr="Team member headshot">
            <a:extLst>
              <a:ext uri="{FF2B5EF4-FFF2-40B4-BE49-F238E27FC236}">
                <a16:creationId xmlns:a16="http://schemas.microsoft.com/office/drawing/2014/main" id="{62DE0294-702E-6C2F-FFA6-33EA99E75BB5}"/>
              </a:ext>
            </a:extLst>
          </p:cNvPr>
          <p:cNvPicPr>
            <a:picLocks noGrp="1" noChangeAspect="1"/>
          </p:cNvPicPr>
          <p:nvPr>
            <p:ph type="pic" sz="quarter" idx="16"/>
          </p:nvPr>
        </p:nvPicPr>
        <p:blipFill rotWithShape="1">
          <a:blip r:embed="rId4"/>
          <a:srcRect t="260" b="260"/>
          <a:stretch/>
        </p:blipFill>
        <p:spPr/>
      </p:pic>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a:xfrm>
            <a:off x="6233779" y="3926721"/>
            <a:ext cx="2194560" cy="355600"/>
          </a:xfrm>
        </p:spPr>
        <p:txBody>
          <a:bodyPr/>
          <a:lstStyle/>
          <a:p>
            <a:r>
              <a:rPr lang="en-US" dirty="0"/>
              <a:t>Colleague</a:t>
            </a:r>
          </a:p>
        </p:txBody>
      </p:sp>
      <p:pic>
        <p:nvPicPr>
          <p:cNvPr id="47" name="Picture Placeholder 46" descr="Team member headshot">
            <a:extLst>
              <a:ext uri="{FF2B5EF4-FFF2-40B4-BE49-F238E27FC236}">
                <a16:creationId xmlns:a16="http://schemas.microsoft.com/office/drawing/2014/main" id="{7A487797-34AF-E5DF-3477-6F12967EFB33}"/>
              </a:ext>
            </a:extLst>
          </p:cNvPr>
          <p:cNvPicPr>
            <a:picLocks noGrp="1" noChangeAspect="1"/>
          </p:cNvPicPr>
          <p:nvPr>
            <p:ph type="pic" sz="quarter" idx="15"/>
          </p:nvPr>
        </p:nvPicPr>
        <p:blipFill rotWithShape="1">
          <a:blip r:embed="rId5"/>
          <a:srcRect l="39" r="39"/>
          <a:stretch/>
        </p:blipFill>
        <p:spPr/>
      </p:pic>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a:xfrm>
            <a:off x="8664494" y="4477748"/>
            <a:ext cx="2194560" cy="355600"/>
          </a:xfrm>
        </p:spPr>
        <p:txBody>
          <a:bodyPr/>
          <a:lstStyle/>
          <a:p>
            <a:r>
              <a:rPr lang="en-US" dirty="0"/>
              <a:t>​</a:t>
            </a:r>
          </a:p>
          <a:p>
            <a:endParaRPr lang="en-US" dirty="0"/>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a:xfrm>
            <a:off x="228600" y="6356350"/>
            <a:ext cx="1484790" cy="365125"/>
          </a:xfrm>
        </p:spPr>
        <p:txBody>
          <a:bodyPr/>
          <a:lstStyle/>
          <a:p>
            <a:r>
              <a:rPr lang="en-US" sz="1400" dirty="0"/>
              <a:t>mahdimnkh81​</a:t>
            </a:r>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9" name="TextBox 8">
            <a:extLst>
              <a:ext uri="{FF2B5EF4-FFF2-40B4-BE49-F238E27FC236}">
                <a16:creationId xmlns:a16="http://schemas.microsoft.com/office/drawing/2014/main" id="{F5EA9B95-B101-1BAE-DF27-B1D8CAC07724}"/>
              </a:ext>
            </a:extLst>
          </p:cNvPr>
          <p:cNvSpPr txBox="1"/>
          <p:nvPr/>
        </p:nvSpPr>
        <p:spPr>
          <a:xfrm>
            <a:off x="9153197" y="3907101"/>
            <a:ext cx="1426411" cy="400110"/>
          </a:xfrm>
          <a:prstGeom prst="rect">
            <a:avLst/>
          </a:prstGeom>
          <a:noFill/>
        </p:spPr>
        <p:txBody>
          <a:bodyPr wrap="square">
            <a:spAutoFit/>
          </a:bodyPr>
          <a:lstStyle/>
          <a:p>
            <a:r>
              <a:rPr lang="en-US" sz="2000" dirty="0">
                <a:latin typeface="Gill Sans Nova" panose="020B0602020104020203" pitchFamily="34" charset="0"/>
              </a:rPr>
              <a:t>Classmate</a:t>
            </a:r>
            <a:endParaRPr lang="en-US" dirty="0">
              <a:latin typeface="Gill Sans Nova" panose="020B0602020104020203" pitchFamily="34" charset="0"/>
            </a:endParaRPr>
          </a:p>
        </p:txBody>
      </p:sp>
    </p:spTree>
    <p:extLst>
      <p:ext uri="{BB962C8B-B14F-4D97-AF65-F5344CB8AC3E}">
        <p14:creationId xmlns:p14="http://schemas.microsoft.com/office/powerpoint/2010/main" val="227683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743456" y="2404871"/>
            <a:ext cx="8705088" cy="2524179"/>
          </a:xfrm>
        </p:spPr>
        <p:txBody>
          <a:bodyPr>
            <a:normAutofit fontScale="90000"/>
          </a:bodyPr>
          <a:lstStyle/>
          <a:p>
            <a:pPr algn="l"/>
            <a:r>
              <a:rPr lang="en-US" dirty="0"/>
              <a:t>In my opinion, you should help every person, however, what do they do</a:t>
            </a:r>
            <a:br>
              <a:rPr lang="en-US" dirty="0"/>
            </a:br>
            <a:r>
              <a:rPr lang="en-US" dirty="0"/>
              <a:t>you should pay attention to personality of each person, not their position.</a:t>
            </a:r>
            <a:br>
              <a:rPr lang="en-US" dirty="0"/>
            </a:br>
            <a:br>
              <a:rPr lang="en-US" dirty="0"/>
            </a:br>
            <a:endParaRPr lang="en-US"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
        <p:nvSpPr>
          <p:cNvPr id="4" name="TextBox 3">
            <a:extLst>
              <a:ext uri="{FF2B5EF4-FFF2-40B4-BE49-F238E27FC236}">
                <a16:creationId xmlns:a16="http://schemas.microsoft.com/office/drawing/2014/main" id="{6CE138C3-64BF-6ABC-5557-139763A16070}"/>
              </a:ext>
            </a:extLst>
          </p:cNvPr>
          <p:cNvSpPr txBox="1"/>
          <p:nvPr/>
        </p:nvSpPr>
        <p:spPr>
          <a:xfrm>
            <a:off x="1480" y="6428510"/>
            <a:ext cx="6094520" cy="369332"/>
          </a:xfrm>
          <a:prstGeom prst="rect">
            <a:avLst/>
          </a:prstGeom>
          <a:noFill/>
        </p:spPr>
        <p:txBody>
          <a:bodyPr wrap="square">
            <a:spAutoFit/>
          </a:bodyPr>
          <a:lstStyle/>
          <a:p>
            <a:r>
              <a:rPr lang="en-US" sz="1800" dirty="0"/>
              <a:t>mahdimnkh81​</a:t>
            </a:r>
          </a:p>
        </p:txBody>
      </p:sp>
    </p:spTree>
    <p:extLst>
      <p:ext uri="{BB962C8B-B14F-4D97-AF65-F5344CB8AC3E}">
        <p14:creationId xmlns:p14="http://schemas.microsoft.com/office/powerpoint/2010/main" val="9899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100832" y="2334827"/>
            <a:ext cx="3630966" cy="2201661"/>
          </a:xfrm>
        </p:spPr>
        <p:txBody>
          <a:bodyPr>
            <a:normAutofit/>
          </a:bodyPr>
          <a:lstStyle/>
          <a:p>
            <a:r>
              <a:rPr lang="en-US" dirty="0"/>
              <a:t>advantages</a:t>
            </a:r>
            <a:br>
              <a:rPr lang="en-US" dirty="0"/>
            </a:br>
            <a:r>
              <a:rPr lang="en-US" dirty="0"/>
              <a:t>Of</a:t>
            </a:r>
            <a:br>
              <a:rPr lang="en-US" dirty="0"/>
            </a:br>
            <a:r>
              <a:rPr lang="en-US" dirty="0"/>
              <a:t>Help</a:t>
            </a:r>
          </a:p>
        </p:txBody>
      </p:sp>
      <p:sp>
        <p:nvSpPr>
          <p:cNvPr id="3" name="TextBox 2">
            <a:extLst>
              <a:ext uri="{FF2B5EF4-FFF2-40B4-BE49-F238E27FC236}">
                <a16:creationId xmlns:a16="http://schemas.microsoft.com/office/drawing/2014/main" id="{136CCE9A-61FA-9CBE-D9B3-64EC8A181A3E}"/>
              </a:ext>
            </a:extLst>
          </p:cNvPr>
          <p:cNvSpPr txBox="1"/>
          <p:nvPr/>
        </p:nvSpPr>
        <p:spPr>
          <a:xfrm>
            <a:off x="6915705" y="275208"/>
            <a:ext cx="4980373" cy="6186309"/>
          </a:xfrm>
          <a:prstGeom prst="rect">
            <a:avLst/>
          </a:prstGeom>
          <a:noFill/>
        </p:spPr>
        <p:txBody>
          <a:bodyPr wrap="square" rtlCol="0">
            <a:spAutoFit/>
          </a:bodyPr>
          <a:lstStyle/>
          <a:p>
            <a:pPr>
              <a:lnSpc>
                <a:spcPct val="150000"/>
              </a:lnSpc>
            </a:pPr>
            <a:r>
              <a:rPr lang="en-US" sz="3600" dirty="0"/>
              <a:t>If you help others, you’ll</a:t>
            </a:r>
          </a:p>
          <a:p>
            <a:pPr>
              <a:lnSpc>
                <a:spcPct val="150000"/>
              </a:lnSpc>
            </a:pPr>
            <a:r>
              <a:rPr lang="en-US" sz="3600" dirty="0"/>
              <a:t>1- Get a good sense.</a:t>
            </a:r>
          </a:p>
          <a:p>
            <a:pPr>
              <a:lnSpc>
                <a:spcPct val="150000"/>
              </a:lnSpc>
            </a:pPr>
            <a:r>
              <a:rPr lang="en-US" sz="3600" dirty="0"/>
              <a:t>2- Grow up self-esteem.</a:t>
            </a:r>
          </a:p>
          <a:p>
            <a:pPr>
              <a:lnSpc>
                <a:spcPct val="150000"/>
              </a:lnSpc>
            </a:pPr>
            <a:r>
              <a:rPr lang="en-US" sz="3600" i="0" dirty="0">
                <a:solidFill>
                  <a:srgbClr val="333333"/>
                </a:solidFill>
                <a:effectLst/>
                <a:latin typeface="Gill Sans Nova Light (Body)"/>
              </a:rPr>
              <a:t>3- Change your vision.</a:t>
            </a:r>
          </a:p>
          <a:p>
            <a:pPr>
              <a:lnSpc>
                <a:spcPct val="150000"/>
              </a:lnSpc>
            </a:pPr>
            <a:r>
              <a:rPr lang="en-US" sz="3600" dirty="0">
                <a:solidFill>
                  <a:srgbClr val="333333"/>
                </a:solidFill>
                <a:latin typeface="Gill Sans Nova Light (Body)"/>
              </a:rPr>
              <a:t>4- Increase your lifespan.</a:t>
            </a:r>
          </a:p>
          <a:p>
            <a:pPr>
              <a:lnSpc>
                <a:spcPct val="150000"/>
              </a:lnSpc>
            </a:pPr>
            <a:r>
              <a:rPr lang="en-US" sz="3600" dirty="0">
                <a:solidFill>
                  <a:srgbClr val="333333"/>
                </a:solidFill>
                <a:latin typeface="Gill Sans Nova Light (Body)"/>
              </a:rPr>
              <a:t>5- Help yourself.</a:t>
            </a:r>
          </a:p>
          <a:p>
            <a:pPr>
              <a:lnSpc>
                <a:spcPct val="150000"/>
              </a:lnSpc>
            </a:pPr>
            <a:r>
              <a:rPr lang="en-US" sz="3600" i="0" dirty="0">
                <a:solidFill>
                  <a:srgbClr val="333333"/>
                </a:solidFill>
                <a:effectLst/>
                <a:latin typeface="Gill Sans Nova Light (Body)"/>
              </a:rPr>
              <a:t>6</a:t>
            </a:r>
            <a:r>
              <a:rPr lang="en-US" sz="3600" dirty="0">
                <a:solidFill>
                  <a:srgbClr val="333333"/>
                </a:solidFill>
                <a:latin typeface="Gill Sans Nova Light (Body)"/>
              </a:rPr>
              <a:t>-  have a happy life.</a:t>
            </a:r>
            <a:endParaRPr lang="en-US" sz="3600" i="0" dirty="0">
              <a:solidFill>
                <a:srgbClr val="333333"/>
              </a:solidFill>
              <a:effectLst/>
              <a:latin typeface="Gill Sans Nova Light (Body)"/>
            </a:endParaRPr>
          </a:p>
          <a:p>
            <a:endParaRPr lang="en-US" dirty="0"/>
          </a:p>
        </p:txBody>
      </p:sp>
      <p:sp>
        <p:nvSpPr>
          <p:cNvPr id="6" name="TextBox 5">
            <a:extLst>
              <a:ext uri="{FF2B5EF4-FFF2-40B4-BE49-F238E27FC236}">
                <a16:creationId xmlns:a16="http://schemas.microsoft.com/office/drawing/2014/main" id="{A2A9385F-E0A6-6758-10D2-9C4870D383A1}"/>
              </a:ext>
            </a:extLst>
          </p:cNvPr>
          <p:cNvSpPr txBox="1"/>
          <p:nvPr/>
        </p:nvSpPr>
        <p:spPr>
          <a:xfrm>
            <a:off x="1480" y="6461517"/>
            <a:ext cx="1880586" cy="369332"/>
          </a:xfrm>
          <a:prstGeom prst="rect">
            <a:avLst/>
          </a:prstGeom>
          <a:noFill/>
        </p:spPr>
        <p:txBody>
          <a:bodyPr wrap="square">
            <a:spAutoFit/>
          </a:bodyPr>
          <a:lstStyle/>
          <a:p>
            <a:r>
              <a:rPr lang="en-US" sz="1800" dirty="0"/>
              <a:t>mahdimnkh81​</a:t>
            </a:r>
          </a:p>
        </p:txBody>
      </p:sp>
    </p:spTree>
    <p:extLst>
      <p:ext uri="{BB962C8B-B14F-4D97-AF65-F5344CB8AC3E}">
        <p14:creationId xmlns:p14="http://schemas.microsoft.com/office/powerpoint/2010/main" val="246303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How can we help other?</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23" name="TextBox 22">
            <a:extLst>
              <a:ext uri="{FF2B5EF4-FFF2-40B4-BE49-F238E27FC236}">
                <a16:creationId xmlns:a16="http://schemas.microsoft.com/office/drawing/2014/main" id="{19BE4A1F-6A33-3BF2-94C7-6EEF0E14A40F}"/>
              </a:ext>
            </a:extLst>
          </p:cNvPr>
          <p:cNvSpPr txBox="1"/>
          <p:nvPr/>
        </p:nvSpPr>
        <p:spPr>
          <a:xfrm>
            <a:off x="2286000" y="2038360"/>
            <a:ext cx="8962008" cy="3539430"/>
          </a:xfrm>
          <a:prstGeom prst="rect">
            <a:avLst/>
          </a:prstGeom>
          <a:noFill/>
        </p:spPr>
        <p:txBody>
          <a:bodyPr wrap="square" rtlCol="0">
            <a:spAutoFit/>
          </a:bodyPr>
          <a:lstStyle/>
          <a:p>
            <a:r>
              <a:rPr lang="en-US" sz="2800" dirty="0"/>
              <a:t>1- As much as possible give food and money to people in need</a:t>
            </a:r>
          </a:p>
          <a:p>
            <a:r>
              <a:rPr lang="en-US" sz="2800" dirty="0"/>
              <a:t>2- Give medical facilities to people in need.</a:t>
            </a:r>
          </a:p>
          <a:p>
            <a:r>
              <a:rPr lang="en-US" sz="2800" dirty="0"/>
              <a:t>3-  Come round and give presents </a:t>
            </a:r>
            <a:r>
              <a:rPr lang="en-US" sz="2800"/>
              <a:t>to poor.</a:t>
            </a:r>
            <a:endParaRPr lang="en-US" sz="2800" dirty="0"/>
          </a:p>
          <a:p>
            <a:r>
              <a:rPr lang="en-US" sz="2800" dirty="0"/>
              <a:t>4- Give blood </a:t>
            </a:r>
          </a:p>
          <a:p>
            <a:r>
              <a:rPr lang="en-US" sz="2800" dirty="0"/>
              <a:t>5- Create a place for people who don’t have home.</a:t>
            </a:r>
          </a:p>
          <a:p>
            <a:r>
              <a:rPr lang="en-US" sz="2800" dirty="0"/>
              <a:t>6- Get a job for people who don’t have a job.</a:t>
            </a:r>
          </a:p>
          <a:p>
            <a:r>
              <a:rPr lang="en-US" sz="2800" dirty="0"/>
              <a:t>7- when you want to see and talk to a person, at first smile then talk to him or her.</a:t>
            </a:r>
          </a:p>
        </p:txBody>
      </p:sp>
      <p:sp>
        <p:nvSpPr>
          <p:cNvPr id="25" name="TextBox 24">
            <a:extLst>
              <a:ext uri="{FF2B5EF4-FFF2-40B4-BE49-F238E27FC236}">
                <a16:creationId xmlns:a16="http://schemas.microsoft.com/office/drawing/2014/main" id="{398A1873-7C76-932A-3AD3-9D12CD7B9418}"/>
              </a:ext>
            </a:extLst>
          </p:cNvPr>
          <p:cNvSpPr txBox="1"/>
          <p:nvPr/>
        </p:nvSpPr>
        <p:spPr>
          <a:xfrm>
            <a:off x="1480" y="6488668"/>
            <a:ext cx="1560990" cy="369332"/>
          </a:xfrm>
          <a:prstGeom prst="rect">
            <a:avLst/>
          </a:prstGeom>
          <a:noFill/>
        </p:spPr>
        <p:txBody>
          <a:bodyPr wrap="square">
            <a:spAutoFit/>
          </a:bodyPr>
          <a:lstStyle/>
          <a:p>
            <a:r>
              <a:rPr lang="en-US" sz="1800" dirty="0"/>
              <a:t>mahdimnkh81​</a:t>
            </a:r>
          </a:p>
        </p:txBody>
      </p:sp>
    </p:spTree>
    <p:extLst>
      <p:ext uri="{BB962C8B-B14F-4D97-AF65-F5344CB8AC3E}">
        <p14:creationId xmlns:p14="http://schemas.microsoft.com/office/powerpoint/2010/main" val="776852410"/>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{22EDB5C9-1EBC-48C3-8E99-0CFAA96FD7B1}tf56410444_win32</Template>
  <TotalTime>586</TotalTime>
  <Words>490</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Baskerville</vt:lpstr>
      <vt:lpstr>Baskerville Old Face</vt:lpstr>
      <vt:lpstr>Calibri</vt:lpstr>
      <vt:lpstr>Gill Sans Light</vt:lpstr>
      <vt:lpstr>Gill Sans Nova</vt:lpstr>
      <vt:lpstr>Gill Sans Nova Light</vt:lpstr>
      <vt:lpstr>Gill Sans Nova Light (Body)</vt:lpstr>
      <vt:lpstr>Office Theme</vt:lpstr>
      <vt:lpstr>Helping Others</vt:lpstr>
      <vt:lpstr>PowerPoint Presentation</vt:lpstr>
      <vt:lpstr>PowerPoint Presentation</vt:lpstr>
      <vt:lpstr>Have you ever helped each other? How?</vt:lpstr>
      <vt:lpstr>There are a lot of verse about help in Quran ex:   God loves person who help others.  </vt:lpstr>
      <vt:lpstr>Who do you help?</vt:lpstr>
      <vt:lpstr>In my opinion, you should help every person, however, what do they do you should pay attention to personality of each person, not their position.  </vt:lpstr>
      <vt:lpstr>advantages Of Help</vt:lpstr>
      <vt:lpstr>How can we help other?</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Helping Others</dc:title>
  <dc:creator>reza mansouri</dc:creator>
  <cp:lastModifiedBy>reza mansouri</cp:lastModifiedBy>
  <cp:revision>14</cp:revision>
  <dcterms:created xsi:type="dcterms:W3CDTF">2023-09-16T18:42:43Z</dcterms:created>
  <dcterms:modified xsi:type="dcterms:W3CDTF">2023-09-21T14:56:05Z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