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0"/>
  </p:notesMasterIdLst>
  <p:sldIdLst>
    <p:sldId id="256" r:id="rId2"/>
    <p:sldId id="258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20" r:id="rId14"/>
    <p:sldId id="317" r:id="rId15"/>
    <p:sldId id="259" r:id="rId16"/>
    <p:sldId id="318" r:id="rId17"/>
    <p:sldId id="319" r:id="rId18"/>
    <p:sldId id="321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Bebas Neue" panose="020B0000000000000000" pitchFamily="34" charset="0"/>
      <p:regular r:id="rId22"/>
    </p:embeddedFont>
    <p:embeddedFont>
      <p:font typeface="Comfortaa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117529-372D-4EAB-B08F-F1A7D73D90F2}">
  <a:tblStyle styleId="{D3117529-372D-4EAB-B08F-F1A7D73D90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c66b833e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4c66b833e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232f0176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232f0176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651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232f0176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232f0176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232f0176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232f0176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300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232f0176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232f0176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4c66b833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4c66b833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4c66b833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4c66b833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52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4c66b833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4c66b833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12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232f01766_1_17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2232f01766_1_17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59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232f01766_1_17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2232f01766_1_17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254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232f01766_1_17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2232f01766_1_17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25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232f01766_1_17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2232f01766_1_17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225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232f0176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232f0176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2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45575" y="1077625"/>
            <a:ext cx="5052900" cy="23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5256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71760" y="-424457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3747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0074" y="-586499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284300" y="1801460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587299" y="3535257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535080" y="2295937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7186" y="2619003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209260" y="3466325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209260" y="3090576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23549" y="-514273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 rot="5400000">
            <a:off x="-524808" y="1494138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 rot="5400000">
            <a:off x="-5817" y="2639785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 rot="5400000">
            <a:off x="-674076" y="4419276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 rot="-5400000">
            <a:off x="5073598" y="3095424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 rot="-5400000">
            <a:off x="4698222" y="1827745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 rot="-5400000">
            <a:off x="5697212" y="2826735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6946525" y="-75457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 rot="10800000" flipH="1">
            <a:off x="-610111" y="-420997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 rot="10800000" flipH="1">
            <a:off x="-562185" y="-205384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 rot="10800000" flipH="1">
            <a:off x="-562185" y="-393259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9"/>
          <p:cNvSpPr/>
          <p:nvPr/>
        </p:nvSpPr>
        <p:spPr>
          <a:xfrm rot="10800000" flipH="1">
            <a:off x="659175" y="-328750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 rot="10800000" flipH="1">
            <a:off x="-154025" y="-1579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 rot="10800000" flipH="1">
            <a:off x="-110700" y="-13290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/>
          <p:nvPr/>
        </p:nvSpPr>
        <p:spPr>
          <a:xfrm rot="10800000">
            <a:off x="6425950" y="2109538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 rot="10800000">
            <a:off x="6267900" y="3462388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 rot="10800000">
            <a:off x="7368975" y="4533838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 rot="10800000" flipH="1">
            <a:off x="8404384" y="-3488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59175" y="3948438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-154025" y="2625688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-110700" y="3051988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/>
          <p:nvPr/>
        </p:nvSpPr>
        <p:spPr>
          <a:xfrm flipH="1">
            <a:off x="6425950" y="-328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/>
          <p:nvPr/>
        </p:nvSpPr>
        <p:spPr>
          <a:xfrm flipH="1">
            <a:off x="6267900" y="-205150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 flipH="1">
            <a:off x="7368975" y="-205150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1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60532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 rot="10800000">
            <a:off x="7074850" y="-6262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720000" y="2325813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3"/>
          </p:nvPr>
        </p:nvSpPr>
        <p:spPr>
          <a:xfrm>
            <a:off x="3327300" y="18748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4" hasCustomPrompt="1"/>
          </p:nvPr>
        </p:nvSpPr>
        <p:spPr>
          <a:xfrm>
            <a:off x="33273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3327300" y="23293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6"/>
          </p:nvPr>
        </p:nvSpPr>
        <p:spPr>
          <a:xfrm>
            <a:off x="60876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9"/>
          </p:nvPr>
        </p:nvSpPr>
        <p:spPr>
          <a:xfrm>
            <a:off x="7200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15"/>
          </p:nvPr>
        </p:nvSpPr>
        <p:spPr>
          <a:xfrm>
            <a:off x="3327300" y="36642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16" hasCustomPrompt="1"/>
          </p:nvPr>
        </p:nvSpPr>
        <p:spPr>
          <a:xfrm>
            <a:off x="33273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7"/>
          </p:nvPr>
        </p:nvSpPr>
        <p:spPr>
          <a:xfrm>
            <a:off x="3327300" y="41187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18"/>
          </p:nvPr>
        </p:nvSpPr>
        <p:spPr>
          <a:xfrm>
            <a:off x="60876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119975"/>
            <a:ext cx="133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 flipH="1">
            <a:off x="6449100" y="-437475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10800000">
            <a:off x="7074850" y="-6262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2525675" y="3178675"/>
            <a:ext cx="4092600" cy="15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2525700" y="2741600"/>
            <a:ext cx="409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 rot="10800000">
            <a:off x="6946525" y="-75457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10800000" flipH="1">
            <a:off x="-610111" y="-420997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10800000" flipH="1">
            <a:off x="-562185" y="-205384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10800000" flipH="1">
            <a:off x="-562185" y="-393259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7" r:id="rId4"/>
    <p:sldLayoutId id="2147483658" r:id="rId5"/>
    <p:sldLayoutId id="2147483661" r:id="rId6"/>
    <p:sldLayoutId id="2147483662" r:id="rId7"/>
    <p:sldLayoutId id="2147483664" r:id="rId8"/>
    <p:sldLayoutId id="2147483666" r:id="rId9"/>
    <p:sldLayoutId id="2147483669" r:id="rId10"/>
    <p:sldLayoutId id="2147483670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ctrTitle"/>
          </p:nvPr>
        </p:nvSpPr>
        <p:spPr>
          <a:xfrm>
            <a:off x="1719510" y="1552546"/>
            <a:ext cx="6134406" cy="23602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Software Testing</a:t>
            </a:r>
            <a:br>
              <a:rPr lang="en-US" b="1" i="0" dirty="0">
                <a:solidFill>
                  <a:srgbClr val="273239"/>
                </a:solidFill>
                <a:effectLst/>
                <a:latin typeface="Source Sans 3"/>
              </a:rPr>
            </a:b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10E130-6FAC-58D4-CDBD-14777F6A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163172"/>
            <a:ext cx="7308475" cy="32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0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22;p48">
            <a:extLst>
              <a:ext uri="{FF2B5EF4-FFF2-40B4-BE49-F238E27FC236}">
                <a16:creationId xmlns:a16="http://schemas.microsoft.com/office/drawing/2014/main" id="{C17FD39A-BC18-7CE7-C741-2736C2D2B8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018" y="5236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Test Frameworks</a:t>
            </a:r>
            <a:endParaRPr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77374-A129-1DA0-98EB-57290727297E}"/>
              </a:ext>
            </a:extLst>
          </p:cNvPr>
          <p:cNvSpPr txBox="1"/>
          <p:nvPr/>
        </p:nvSpPr>
        <p:spPr>
          <a:xfrm>
            <a:off x="1082489" y="1516156"/>
            <a:ext cx="75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EAD5C-2F86-DBF1-062F-EE1713F26581}"/>
              </a:ext>
            </a:extLst>
          </p:cNvPr>
          <p:cNvSpPr txBox="1"/>
          <p:nvPr/>
        </p:nvSpPr>
        <p:spPr>
          <a:xfrm>
            <a:off x="1270746" y="2151413"/>
            <a:ext cx="81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1431AB-61DC-1FA1-D614-0789EDD4DDE2}"/>
              </a:ext>
            </a:extLst>
          </p:cNvPr>
          <p:cNvSpPr/>
          <p:nvPr/>
        </p:nvSpPr>
        <p:spPr>
          <a:xfrm>
            <a:off x="1027019" y="1780520"/>
            <a:ext cx="110940" cy="1020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C9431-57C6-C147-F0D0-213B344D87DF}"/>
              </a:ext>
            </a:extLst>
          </p:cNvPr>
          <p:cNvSpPr txBox="1"/>
          <p:nvPr/>
        </p:nvSpPr>
        <p:spPr>
          <a:xfrm>
            <a:off x="1082488" y="2842515"/>
            <a:ext cx="108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212892-9EAE-8D00-5AFB-2B78ECCC90D0}"/>
              </a:ext>
            </a:extLst>
          </p:cNvPr>
          <p:cNvSpPr/>
          <p:nvPr/>
        </p:nvSpPr>
        <p:spPr>
          <a:xfrm>
            <a:off x="1027019" y="3075085"/>
            <a:ext cx="110940" cy="1020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DD811-D7FF-ABCB-2490-328534391421}"/>
              </a:ext>
            </a:extLst>
          </p:cNvPr>
          <p:cNvSpPr txBox="1"/>
          <p:nvPr/>
        </p:nvSpPr>
        <p:spPr>
          <a:xfrm>
            <a:off x="1270745" y="3393761"/>
            <a:ext cx="102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PHPUnit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69BCC-1EEA-D73B-BEAB-5FF3E4B85772}"/>
              </a:ext>
            </a:extLst>
          </p:cNvPr>
          <p:cNvSpPr txBox="1"/>
          <p:nvPr/>
        </p:nvSpPr>
        <p:spPr>
          <a:xfrm>
            <a:off x="5813610" y="2151413"/>
            <a:ext cx="694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Junit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B7009-575E-9F72-7155-10EE4003257F}"/>
              </a:ext>
            </a:extLst>
          </p:cNvPr>
          <p:cNvSpPr txBox="1"/>
          <p:nvPr/>
        </p:nvSpPr>
        <p:spPr>
          <a:xfrm>
            <a:off x="5437091" y="1516156"/>
            <a:ext cx="1212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68FD6B-55AC-071E-C033-DD3E95916DF9}"/>
              </a:ext>
            </a:extLst>
          </p:cNvPr>
          <p:cNvSpPr/>
          <p:nvPr/>
        </p:nvSpPr>
        <p:spPr>
          <a:xfrm>
            <a:off x="5326151" y="1816326"/>
            <a:ext cx="110940" cy="1020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5A2B58-137F-194B-73B3-8148FC309C4D}"/>
              </a:ext>
            </a:extLst>
          </p:cNvPr>
          <p:cNvSpPr/>
          <p:nvPr/>
        </p:nvSpPr>
        <p:spPr>
          <a:xfrm>
            <a:off x="5326151" y="3126119"/>
            <a:ext cx="110940" cy="1020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B9FEC1-9347-934E-2E68-7AEE6A4B1A62}"/>
              </a:ext>
            </a:extLst>
          </p:cNvPr>
          <p:cNvSpPr txBox="1"/>
          <p:nvPr/>
        </p:nvSpPr>
        <p:spPr>
          <a:xfrm>
            <a:off x="5558117" y="2873221"/>
            <a:ext cx="157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5CAD0-D771-D77E-3503-DAF86DAE54ED}"/>
              </a:ext>
            </a:extLst>
          </p:cNvPr>
          <p:cNvSpPr txBox="1"/>
          <p:nvPr/>
        </p:nvSpPr>
        <p:spPr>
          <a:xfrm>
            <a:off x="5813610" y="3502695"/>
            <a:ext cx="900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Pytest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0793D5-707E-C4DA-0846-927F8B70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617" y="1437437"/>
            <a:ext cx="1429311" cy="12965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90B039-5905-823B-5E22-D797F002F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619" y="3398947"/>
            <a:ext cx="2143125" cy="13707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6447AE-43EE-AD45-7853-AF7A87C92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320" y="1564568"/>
            <a:ext cx="1189501" cy="10933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BAB85D-00B6-7D09-E504-D9F38BE4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633" y="3810472"/>
            <a:ext cx="2628900" cy="9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5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84C32C-983D-6E0C-747B-E804CDD7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93" y="2285400"/>
            <a:ext cx="6299947" cy="572700"/>
          </a:xfrm>
        </p:spPr>
        <p:txBody>
          <a:bodyPr/>
          <a:lstStyle/>
          <a:p>
            <a:r>
              <a:rPr lang="en-US" dirty="0"/>
              <a:t>Write the first test</a:t>
            </a:r>
          </a:p>
        </p:txBody>
      </p:sp>
    </p:spTree>
    <p:extLst>
      <p:ext uri="{BB962C8B-B14F-4D97-AF65-F5344CB8AC3E}">
        <p14:creationId xmlns:p14="http://schemas.microsoft.com/office/powerpoint/2010/main" val="309286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67C2A-E8CE-8380-97DE-5425578D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675" y="690923"/>
            <a:ext cx="4092600" cy="572700"/>
          </a:xfrm>
        </p:spPr>
        <p:txBody>
          <a:bodyPr/>
          <a:lstStyle/>
          <a:p>
            <a:r>
              <a:rPr lang="en-US" dirty="0"/>
              <a:t>3 LAWS OF TDD</a:t>
            </a:r>
          </a:p>
        </p:txBody>
      </p:sp>
      <p:sp>
        <p:nvSpPr>
          <p:cNvPr id="6" name="Google Shape;530;p48">
            <a:extLst>
              <a:ext uri="{FF2B5EF4-FFF2-40B4-BE49-F238E27FC236}">
                <a16:creationId xmlns:a16="http://schemas.microsoft.com/office/drawing/2014/main" id="{F2DC55AF-29EF-C7E4-43A7-374AAC1E1F47}"/>
              </a:ext>
            </a:extLst>
          </p:cNvPr>
          <p:cNvSpPr txBox="1">
            <a:spLocks/>
          </p:cNvSpPr>
          <p:nvPr/>
        </p:nvSpPr>
        <p:spPr>
          <a:xfrm>
            <a:off x="987297" y="1742534"/>
            <a:ext cx="790085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400" dirty="0">
                <a:solidFill>
                  <a:schemeClr val="dk1"/>
                </a:solidFill>
              </a:rPr>
              <a:t>You can’t write any production code until you have first written a failing test.</a:t>
            </a:r>
          </a:p>
        </p:txBody>
      </p:sp>
      <p:sp>
        <p:nvSpPr>
          <p:cNvPr id="8" name="Google Shape;530;p48">
            <a:extLst>
              <a:ext uri="{FF2B5EF4-FFF2-40B4-BE49-F238E27FC236}">
                <a16:creationId xmlns:a16="http://schemas.microsoft.com/office/drawing/2014/main" id="{2C34C07C-3389-E6EF-F0B0-05E9016B81D0}"/>
              </a:ext>
            </a:extLst>
          </p:cNvPr>
          <p:cNvSpPr txBox="1">
            <a:spLocks/>
          </p:cNvSpPr>
          <p:nvPr/>
        </p:nvSpPr>
        <p:spPr>
          <a:xfrm>
            <a:off x="987296" y="2749630"/>
            <a:ext cx="809619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400" dirty="0">
                <a:solidFill>
                  <a:schemeClr val="dk1"/>
                </a:solidFill>
              </a:rPr>
              <a:t>You can’t write more of a unit test than is sufficient to fail, and not compiling is failing.</a:t>
            </a:r>
          </a:p>
        </p:txBody>
      </p:sp>
      <p:sp>
        <p:nvSpPr>
          <p:cNvPr id="2" name="Google Shape;530;p48">
            <a:extLst>
              <a:ext uri="{FF2B5EF4-FFF2-40B4-BE49-F238E27FC236}">
                <a16:creationId xmlns:a16="http://schemas.microsoft.com/office/drawing/2014/main" id="{8E0A6D54-FE59-A7E2-0042-557689431938}"/>
              </a:ext>
            </a:extLst>
          </p:cNvPr>
          <p:cNvSpPr txBox="1">
            <a:spLocks/>
          </p:cNvSpPr>
          <p:nvPr/>
        </p:nvSpPr>
        <p:spPr>
          <a:xfrm>
            <a:off x="987296" y="3852761"/>
            <a:ext cx="809619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400" dirty="0">
                <a:solidFill>
                  <a:schemeClr val="dk1"/>
                </a:solidFill>
              </a:rPr>
              <a:t>You can’t write more production code than is sufficient to pass the currently failing unit test.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406B2E-220E-F39B-535D-41204A561719}"/>
              </a:ext>
            </a:extLst>
          </p:cNvPr>
          <p:cNvSpPr/>
          <p:nvPr/>
        </p:nvSpPr>
        <p:spPr>
          <a:xfrm>
            <a:off x="798558" y="1932641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F57D23-E711-14C0-8C2D-E3E92D94003A}"/>
              </a:ext>
            </a:extLst>
          </p:cNvPr>
          <p:cNvSpPr/>
          <p:nvPr/>
        </p:nvSpPr>
        <p:spPr>
          <a:xfrm>
            <a:off x="798558" y="2937558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4130E6-122D-616B-115C-5B58AC769012}"/>
              </a:ext>
            </a:extLst>
          </p:cNvPr>
          <p:cNvSpPr/>
          <p:nvPr/>
        </p:nvSpPr>
        <p:spPr>
          <a:xfrm>
            <a:off x="798558" y="4082993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23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4B5E6-CD8F-B71E-EEA6-5B18B954C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24" y="1418663"/>
            <a:ext cx="6259606" cy="3617259"/>
          </a:xfrm>
          <a:prstGeom prst="rect">
            <a:avLst/>
          </a:prstGeom>
        </p:spPr>
      </p:pic>
      <p:sp>
        <p:nvSpPr>
          <p:cNvPr id="6" name="Google Shape;522;p48">
            <a:extLst>
              <a:ext uri="{FF2B5EF4-FFF2-40B4-BE49-F238E27FC236}">
                <a16:creationId xmlns:a16="http://schemas.microsoft.com/office/drawing/2014/main" id="{D8831A87-874F-B2E0-CCC9-1C705F2E35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90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TDD Cycle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5432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67C2A-E8CE-8380-97DE-5425578D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675" y="690923"/>
            <a:ext cx="4092600" cy="572700"/>
          </a:xfrm>
        </p:spPr>
        <p:txBody>
          <a:bodyPr/>
          <a:lstStyle/>
          <a:p>
            <a:r>
              <a:rPr lang="en-US" dirty="0"/>
              <a:t>Why use TDD?</a:t>
            </a:r>
          </a:p>
        </p:txBody>
      </p:sp>
      <p:sp>
        <p:nvSpPr>
          <p:cNvPr id="6" name="Google Shape;530;p48">
            <a:extLst>
              <a:ext uri="{FF2B5EF4-FFF2-40B4-BE49-F238E27FC236}">
                <a16:creationId xmlns:a16="http://schemas.microsoft.com/office/drawing/2014/main" id="{F2DC55AF-29EF-C7E4-43A7-374AAC1E1F47}"/>
              </a:ext>
            </a:extLst>
          </p:cNvPr>
          <p:cNvSpPr txBox="1">
            <a:spLocks/>
          </p:cNvSpPr>
          <p:nvPr/>
        </p:nvSpPr>
        <p:spPr>
          <a:xfrm>
            <a:off x="806116" y="1618955"/>
            <a:ext cx="443823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>
                <a:solidFill>
                  <a:schemeClr val="dk1"/>
                </a:solidFill>
              </a:rPr>
              <a:t>Better program design</a:t>
            </a:r>
          </a:p>
        </p:txBody>
      </p:sp>
      <p:sp>
        <p:nvSpPr>
          <p:cNvPr id="7" name="Google Shape;530;p48">
            <a:extLst>
              <a:ext uri="{FF2B5EF4-FFF2-40B4-BE49-F238E27FC236}">
                <a16:creationId xmlns:a16="http://schemas.microsoft.com/office/drawing/2014/main" id="{8FF65537-7913-4ED9-C29F-56E516C4694C}"/>
              </a:ext>
            </a:extLst>
          </p:cNvPr>
          <p:cNvSpPr txBox="1">
            <a:spLocks/>
          </p:cNvSpPr>
          <p:nvPr/>
        </p:nvSpPr>
        <p:spPr>
          <a:xfrm>
            <a:off x="550622" y="2146655"/>
            <a:ext cx="443823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>
                <a:solidFill>
                  <a:schemeClr val="dk1"/>
                </a:solidFill>
              </a:rPr>
              <a:t>-Two Hat Rule</a:t>
            </a:r>
          </a:p>
        </p:txBody>
      </p:sp>
      <p:sp>
        <p:nvSpPr>
          <p:cNvPr id="8" name="Google Shape;530;p48">
            <a:extLst>
              <a:ext uri="{FF2B5EF4-FFF2-40B4-BE49-F238E27FC236}">
                <a16:creationId xmlns:a16="http://schemas.microsoft.com/office/drawing/2014/main" id="{2C34C07C-3389-E6EF-F0B0-05E9016B81D0}"/>
              </a:ext>
            </a:extLst>
          </p:cNvPr>
          <p:cNvSpPr txBox="1">
            <a:spLocks/>
          </p:cNvSpPr>
          <p:nvPr/>
        </p:nvSpPr>
        <p:spPr>
          <a:xfrm>
            <a:off x="1229698" y="2996846"/>
            <a:ext cx="742348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7B371B-5054-5D51-6F52-6CFD36044974}"/>
              </a:ext>
            </a:extLst>
          </p:cNvPr>
          <p:cNvSpPr/>
          <p:nvPr/>
        </p:nvSpPr>
        <p:spPr>
          <a:xfrm>
            <a:off x="1391063" y="1900539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67C2A-E8CE-8380-97DE-5425578D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675" y="690923"/>
            <a:ext cx="4092600" cy="572700"/>
          </a:xfrm>
        </p:spPr>
        <p:txBody>
          <a:bodyPr/>
          <a:lstStyle/>
          <a:p>
            <a:r>
              <a:rPr lang="en-US" dirty="0"/>
              <a:t>Why use TDD?</a:t>
            </a:r>
          </a:p>
        </p:txBody>
      </p:sp>
      <p:sp>
        <p:nvSpPr>
          <p:cNvPr id="6" name="Google Shape;530;p48">
            <a:extLst>
              <a:ext uri="{FF2B5EF4-FFF2-40B4-BE49-F238E27FC236}">
                <a16:creationId xmlns:a16="http://schemas.microsoft.com/office/drawing/2014/main" id="{F2DC55AF-29EF-C7E4-43A7-374AAC1E1F47}"/>
              </a:ext>
            </a:extLst>
          </p:cNvPr>
          <p:cNvSpPr txBox="1">
            <a:spLocks/>
          </p:cNvSpPr>
          <p:nvPr/>
        </p:nvSpPr>
        <p:spPr>
          <a:xfrm>
            <a:off x="806116" y="1618955"/>
            <a:ext cx="443823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>
                <a:solidFill>
                  <a:schemeClr val="dk1"/>
                </a:solidFill>
              </a:rPr>
              <a:t>Better program design</a:t>
            </a:r>
          </a:p>
        </p:txBody>
      </p:sp>
      <p:sp>
        <p:nvSpPr>
          <p:cNvPr id="7" name="Google Shape;530;p48">
            <a:extLst>
              <a:ext uri="{FF2B5EF4-FFF2-40B4-BE49-F238E27FC236}">
                <a16:creationId xmlns:a16="http://schemas.microsoft.com/office/drawing/2014/main" id="{8FF65537-7913-4ED9-C29F-56E516C4694C}"/>
              </a:ext>
            </a:extLst>
          </p:cNvPr>
          <p:cNvSpPr txBox="1">
            <a:spLocks/>
          </p:cNvSpPr>
          <p:nvPr/>
        </p:nvSpPr>
        <p:spPr>
          <a:xfrm>
            <a:off x="550622" y="2146655"/>
            <a:ext cx="443823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>
                <a:solidFill>
                  <a:schemeClr val="dk1"/>
                </a:solidFill>
              </a:rPr>
              <a:t>-Two Hat Rule</a:t>
            </a:r>
          </a:p>
        </p:txBody>
      </p:sp>
      <p:sp>
        <p:nvSpPr>
          <p:cNvPr id="8" name="Google Shape;530;p48">
            <a:extLst>
              <a:ext uri="{FF2B5EF4-FFF2-40B4-BE49-F238E27FC236}">
                <a16:creationId xmlns:a16="http://schemas.microsoft.com/office/drawing/2014/main" id="{2C34C07C-3389-E6EF-F0B0-05E9016B81D0}"/>
              </a:ext>
            </a:extLst>
          </p:cNvPr>
          <p:cNvSpPr txBox="1">
            <a:spLocks/>
          </p:cNvSpPr>
          <p:nvPr/>
        </p:nvSpPr>
        <p:spPr>
          <a:xfrm>
            <a:off x="1229698" y="2996846"/>
            <a:ext cx="742348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>
                <a:solidFill>
                  <a:schemeClr val="dk1"/>
                </a:solidFill>
              </a:rPr>
              <a:t>Write the code that exactly does what we want exactly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BA78A47-D3AD-1463-565C-87608E29F4BC}"/>
              </a:ext>
            </a:extLst>
          </p:cNvPr>
          <p:cNvSpPr/>
          <p:nvPr/>
        </p:nvSpPr>
        <p:spPr>
          <a:xfrm>
            <a:off x="1337275" y="1882805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733061-B1D4-4639-ED2F-1948E256789E}"/>
              </a:ext>
            </a:extLst>
          </p:cNvPr>
          <p:cNvSpPr/>
          <p:nvPr/>
        </p:nvSpPr>
        <p:spPr>
          <a:xfrm>
            <a:off x="1337275" y="3260696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1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67C2A-E8CE-8380-97DE-5425578D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675" y="690923"/>
            <a:ext cx="4092600" cy="572700"/>
          </a:xfrm>
        </p:spPr>
        <p:txBody>
          <a:bodyPr/>
          <a:lstStyle/>
          <a:p>
            <a:r>
              <a:rPr lang="en-US" dirty="0"/>
              <a:t>Why use TDD?</a:t>
            </a:r>
          </a:p>
        </p:txBody>
      </p:sp>
      <p:sp>
        <p:nvSpPr>
          <p:cNvPr id="6" name="Google Shape;530;p48">
            <a:extLst>
              <a:ext uri="{FF2B5EF4-FFF2-40B4-BE49-F238E27FC236}">
                <a16:creationId xmlns:a16="http://schemas.microsoft.com/office/drawing/2014/main" id="{F2DC55AF-29EF-C7E4-43A7-374AAC1E1F47}"/>
              </a:ext>
            </a:extLst>
          </p:cNvPr>
          <p:cNvSpPr txBox="1">
            <a:spLocks/>
          </p:cNvSpPr>
          <p:nvPr/>
        </p:nvSpPr>
        <p:spPr>
          <a:xfrm>
            <a:off x="806116" y="1618955"/>
            <a:ext cx="443823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>
                <a:solidFill>
                  <a:schemeClr val="dk1"/>
                </a:solidFill>
              </a:rPr>
              <a:t>Better program design</a:t>
            </a:r>
          </a:p>
        </p:txBody>
      </p:sp>
      <p:sp>
        <p:nvSpPr>
          <p:cNvPr id="7" name="Google Shape;530;p48">
            <a:extLst>
              <a:ext uri="{FF2B5EF4-FFF2-40B4-BE49-F238E27FC236}">
                <a16:creationId xmlns:a16="http://schemas.microsoft.com/office/drawing/2014/main" id="{8FF65537-7913-4ED9-C29F-56E516C4694C}"/>
              </a:ext>
            </a:extLst>
          </p:cNvPr>
          <p:cNvSpPr txBox="1">
            <a:spLocks/>
          </p:cNvSpPr>
          <p:nvPr/>
        </p:nvSpPr>
        <p:spPr>
          <a:xfrm>
            <a:off x="550622" y="2146655"/>
            <a:ext cx="443823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>
                <a:solidFill>
                  <a:schemeClr val="dk1"/>
                </a:solidFill>
              </a:rPr>
              <a:t>-Two Hat Rule</a:t>
            </a:r>
          </a:p>
        </p:txBody>
      </p:sp>
      <p:sp>
        <p:nvSpPr>
          <p:cNvPr id="8" name="Google Shape;530;p48">
            <a:extLst>
              <a:ext uri="{FF2B5EF4-FFF2-40B4-BE49-F238E27FC236}">
                <a16:creationId xmlns:a16="http://schemas.microsoft.com/office/drawing/2014/main" id="{2C34C07C-3389-E6EF-F0B0-05E9016B81D0}"/>
              </a:ext>
            </a:extLst>
          </p:cNvPr>
          <p:cNvSpPr txBox="1">
            <a:spLocks/>
          </p:cNvSpPr>
          <p:nvPr/>
        </p:nvSpPr>
        <p:spPr>
          <a:xfrm>
            <a:off x="1229698" y="2996846"/>
            <a:ext cx="742348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>
                <a:solidFill>
                  <a:schemeClr val="dk1"/>
                </a:solidFill>
              </a:rPr>
              <a:t>Write the code that exactly does what we want exactly</a:t>
            </a:r>
          </a:p>
        </p:txBody>
      </p:sp>
      <p:sp>
        <p:nvSpPr>
          <p:cNvPr id="2" name="Google Shape;530;p48">
            <a:extLst>
              <a:ext uri="{FF2B5EF4-FFF2-40B4-BE49-F238E27FC236}">
                <a16:creationId xmlns:a16="http://schemas.microsoft.com/office/drawing/2014/main" id="{8E0A6D54-FE59-A7E2-0042-557689431938}"/>
              </a:ext>
            </a:extLst>
          </p:cNvPr>
          <p:cNvSpPr txBox="1">
            <a:spLocks/>
          </p:cNvSpPr>
          <p:nvPr/>
        </p:nvSpPr>
        <p:spPr>
          <a:xfrm>
            <a:off x="1438482" y="3794705"/>
            <a:ext cx="742348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>
                <a:solidFill>
                  <a:schemeClr val="dk1"/>
                </a:solidFill>
              </a:rPr>
              <a:t>Fast Feedback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406B2E-220E-F39B-535D-41204A561719}"/>
              </a:ext>
            </a:extLst>
          </p:cNvPr>
          <p:cNvSpPr/>
          <p:nvPr/>
        </p:nvSpPr>
        <p:spPr>
          <a:xfrm>
            <a:off x="1343646" y="1873645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F57D23-E711-14C0-8C2D-E3E92D94003A}"/>
              </a:ext>
            </a:extLst>
          </p:cNvPr>
          <p:cNvSpPr/>
          <p:nvPr/>
        </p:nvSpPr>
        <p:spPr>
          <a:xfrm>
            <a:off x="1343646" y="3227078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4130E6-122D-616B-115C-5B58AC769012}"/>
              </a:ext>
            </a:extLst>
          </p:cNvPr>
          <p:cNvSpPr/>
          <p:nvPr/>
        </p:nvSpPr>
        <p:spPr>
          <a:xfrm>
            <a:off x="1383987" y="4058555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3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2;p64">
            <a:extLst>
              <a:ext uri="{FF2B5EF4-FFF2-40B4-BE49-F238E27FC236}">
                <a16:creationId xmlns:a16="http://schemas.microsoft.com/office/drawing/2014/main" id="{D203D0E9-E116-022F-9CAB-8210C09FB252}"/>
              </a:ext>
            </a:extLst>
          </p:cNvPr>
          <p:cNvSpPr txBox="1">
            <a:spLocks/>
          </p:cNvSpPr>
          <p:nvPr/>
        </p:nvSpPr>
        <p:spPr>
          <a:xfrm>
            <a:off x="1210235" y="2189343"/>
            <a:ext cx="6790765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15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8176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xfrm>
            <a:off x="1210234" y="1347175"/>
            <a:ext cx="387275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the right  software</a:t>
            </a:r>
            <a:endParaRPr dirty="0"/>
          </a:p>
        </p:txBody>
      </p:sp>
      <p:sp>
        <p:nvSpPr>
          <p:cNvPr id="275" name="Google Shape;275;p36"/>
          <p:cNvSpPr txBox="1">
            <a:spLocks noGrp="1"/>
          </p:cNvSpPr>
          <p:nvPr>
            <p:ph type="title" idx="2"/>
          </p:nvPr>
        </p:nvSpPr>
        <p:spPr>
          <a:xfrm>
            <a:off x="720000" y="1330575"/>
            <a:ext cx="490235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fa-IR" dirty="0"/>
              <a:t>(</a:t>
            </a:r>
            <a:endParaRPr dirty="0"/>
          </a:p>
        </p:txBody>
      </p:sp>
      <p:sp>
        <p:nvSpPr>
          <p:cNvPr id="292" name="Google Shape;292;p36"/>
          <p:cNvSpPr txBox="1">
            <a:spLocks noGrp="1"/>
          </p:cNvSpPr>
          <p:nvPr>
            <p:ph type="title" idx="21"/>
          </p:nvPr>
        </p:nvSpPr>
        <p:spPr>
          <a:xfrm>
            <a:off x="260576" y="218753"/>
            <a:ext cx="740874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important parts in the software</a:t>
            </a:r>
            <a:endParaRPr dirty="0"/>
          </a:p>
        </p:txBody>
      </p:sp>
      <p:sp>
        <p:nvSpPr>
          <p:cNvPr id="293" name="Google Shape;293;p36"/>
          <p:cNvSpPr/>
          <p:nvPr/>
        </p:nvSpPr>
        <p:spPr>
          <a:xfrm>
            <a:off x="2304375" y="-797750"/>
            <a:ext cx="2028900" cy="22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xfrm>
            <a:off x="1210234" y="1347175"/>
            <a:ext cx="387275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the right  software</a:t>
            </a:r>
            <a:endParaRPr dirty="0"/>
          </a:p>
        </p:txBody>
      </p:sp>
      <p:sp>
        <p:nvSpPr>
          <p:cNvPr id="275" name="Google Shape;275;p36"/>
          <p:cNvSpPr txBox="1">
            <a:spLocks noGrp="1"/>
          </p:cNvSpPr>
          <p:nvPr>
            <p:ph type="title" idx="2"/>
          </p:nvPr>
        </p:nvSpPr>
        <p:spPr>
          <a:xfrm>
            <a:off x="720000" y="1330575"/>
            <a:ext cx="490235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fa-IR" dirty="0"/>
              <a:t>(</a:t>
            </a:r>
            <a:endParaRPr dirty="0"/>
          </a:p>
        </p:txBody>
      </p:sp>
      <p:sp>
        <p:nvSpPr>
          <p:cNvPr id="278" name="Google Shape;278;p36"/>
          <p:cNvSpPr txBox="1">
            <a:spLocks noGrp="1"/>
          </p:cNvSpPr>
          <p:nvPr>
            <p:ph type="title" idx="4"/>
          </p:nvPr>
        </p:nvSpPr>
        <p:spPr>
          <a:xfrm>
            <a:off x="720000" y="227505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fa-IR" dirty="0"/>
              <a:t>(</a:t>
            </a:r>
            <a:endParaRPr dirty="0"/>
          </a:p>
        </p:txBody>
      </p:sp>
      <p:sp>
        <p:nvSpPr>
          <p:cNvPr id="289" name="Google Shape;289;p36"/>
          <p:cNvSpPr txBox="1">
            <a:spLocks noGrp="1"/>
          </p:cNvSpPr>
          <p:nvPr>
            <p:ph type="title" idx="18"/>
          </p:nvPr>
        </p:nvSpPr>
        <p:spPr>
          <a:xfrm>
            <a:off x="1210235" y="2307900"/>
            <a:ext cx="398033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the software Right</a:t>
            </a:r>
            <a:endParaRPr dirty="0"/>
          </a:p>
        </p:txBody>
      </p:sp>
      <p:sp>
        <p:nvSpPr>
          <p:cNvPr id="292" name="Google Shape;292;p36"/>
          <p:cNvSpPr txBox="1">
            <a:spLocks noGrp="1"/>
          </p:cNvSpPr>
          <p:nvPr>
            <p:ph type="title" idx="21"/>
          </p:nvPr>
        </p:nvSpPr>
        <p:spPr>
          <a:xfrm>
            <a:off x="260576" y="218753"/>
            <a:ext cx="740874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important parts in the software</a:t>
            </a:r>
            <a:endParaRPr dirty="0"/>
          </a:p>
        </p:txBody>
      </p:sp>
      <p:sp>
        <p:nvSpPr>
          <p:cNvPr id="293" name="Google Shape;293;p36"/>
          <p:cNvSpPr/>
          <p:nvPr/>
        </p:nvSpPr>
        <p:spPr>
          <a:xfrm>
            <a:off x="2304375" y="-797750"/>
            <a:ext cx="2028900" cy="22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68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xfrm>
            <a:off x="1210234" y="1347175"/>
            <a:ext cx="387275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the right  software</a:t>
            </a:r>
            <a:endParaRPr dirty="0"/>
          </a:p>
        </p:txBody>
      </p:sp>
      <p:sp>
        <p:nvSpPr>
          <p:cNvPr id="275" name="Google Shape;275;p36"/>
          <p:cNvSpPr txBox="1">
            <a:spLocks noGrp="1"/>
          </p:cNvSpPr>
          <p:nvPr>
            <p:ph type="title" idx="2"/>
          </p:nvPr>
        </p:nvSpPr>
        <p:spPr>
          <a:xfrm>
            <a:off x="720000" y="1330575"/>
            <a:ext cx="490235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fa-IR" dirty="0"/>
              <a:t>(</a:t>
            </a:r>
            <a:endParaRPr dirty="0"/>
          </a:p>
        </p:txBody>
      </p:sp>
      <p:sp>
        <p:nvSpPr>
          <p:cNvPr id="278" name="Google Shape;278;p36"/>
          <p:cNvSpPr txBox="1">
            <a:spLocks noGrp="1"/>
          </p:cNvSpPr>
          <p:nvPr>
            <p:ph type="title" idx="4"/>
          </p:nvPr>
        </p:nvSpPr>
        <p:spPr>
          <a:xfrm>
            <a:off x="720000" y="227505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fa-IR" dirty="0"/>
              <a:t>(</a:t>
            </a:r>
            <a:endParaRPr dirty="0"/>
          </a:p>
        </p:txBody>
      </p:sp>
      <p:sp>
        <p:nvSpPr>
          <p:cNvPr id="289" name="Google Shape;289;p36"/>
          <p:cNvSpPr txBox="1">
            <a:spLocks noGrp="1"/>
          </p:cNvSpPr>
          <p:nvPr>
            <p:ph type="title" idx="18"/>
          </p:nvPr>
        </p:nvSpPr>
        <p:spPr>
          <a:xfrm>
            <a:off x="1210235" y="2307900"/>
            <a:ext cx="398033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the software right</a:t>
            </a:r>
            <a:endParaRPr dirty="0"/>
          </a:p>
        </p:txBody>
      </p:sp>
      <p:sp>
        <p:nvSpPr>
          <p:cNvPr id="292" name="Google Shape;292;p36"/>
          <p:cNvSpPr txBox="1">
            <a:spLocks noGrp="1"/>
          </p:cNvSpPr>
          <p:nvPr>
            <p:ph type="title" idx="21"/>
          </p:nvPr>
        </p:nvSpPr>
        <p:spPr>
          <a:xfrm>
            <a:off x="260576" y="218753"/>
            <a:ext cx="740874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important parts in the software</a:t>
            </a:r>
            <a:endParaRPr dirty="0"/>
          </a:p>
        </p:txBody>
      </p:sp>
      <p:sp>
        <p:nvSpPr>
          <p:cNvPr id="293" name="Google Shape;293;p36"/>
          <p:cNvSpPr/>
          <p:nvPr/>
        </p:nvSpPr>
        <p:spPr>
          <a:xfrm>
            <a:off x="2304375" y="-797750"/>
            <a:ext cx="2028900" cy="22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92;p36">
            <a:extLst>
              <a:ext uri="{FF2B5EF4-FFF2-40B4-BE49-F238E27FC236}">
                <a16:creationId xmlns:a16="http://schemas.microsoft.com/office/drawing/2014/main" id="{55E012FB-E2EF-1832-9865-82CBD33FB841}"/>
              </a:ext>
            </a:extLst>
          </p:cNvPr>
          <p:cNvSpPr txBox="1">
            <a:spLocks/>
          </p:cNvSpPr>
          <p:nvPr/>
        </p:nvSpPr>
        <p:spPr>
          <a:xfrm>
            <a:off x="720000" y="3880835"/>
            <a:ext cx="74087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0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Automated test can help us</a:t>
            </a:r>
          </a:p>
        </p:txBody>
      </p:sp>
    </p:spTree>
    <p:extLst>
      <p:ext uri="{BB962C8B-B14F-4D97-AF65-F5344CB8AC3E}">
        <p14:creationId xmlns:p14="http://schemas.microsoft.com/office/powerpoint/2010/main" val="115406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>
            <a:spLocks noGrp="1"/>
          </p:cNvSpPr>
          <p:nvPr>
            <p:ph type="title"/>
          </p:nvPr>
        </p:nvSpPr>
        <p:spPr>
          <a:xfrm>
            <a:off x="720000" y="490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HOW?</a:t>
            </a:r>
            <a:endParaRPr sz="3000" dirty="0"/>
          </a:p>
        </p:txBody>
      </p:sp>
      <p:sp>
        <p:nvSpPr>
          <p:cNvPr id="530" name="Google Shape;530;p48"/>
          <p:cNvSpPr txBox="1">
            <a:spLocks noGrp="1"/>
          </p:cNvSpPr>
          <p:nvPr>
            <p:ph type="title" idx="4294967295"/>
          </p:nvPr>
        </p:nvSpPr>
        <p:spPr>
          <a:xfrm>
            <a:off x="456493" y="1148308"/>
            <a:ext cx="232704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Documentation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2B357F-EC9D-D238-44F4-46C40535CC0B}"/>
              </a:ext>
            </a:extLst>
          </p:cNvPr>
          <p:cNvSpPr/>
          <p:nvPr/>
        </p:nvSpPr>
        <p:spPr>
          <a:xfrm>
            <a:off x="456493" y="1422951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Google Shape;530;p48">
            <a:extLst>
              <a:ext uri="{FF2B5EF4-FFF2-40B4-BE49-F238E27FC236}">
                <a16:creationId xmlns:a16="http://schemas.microsoft.com/office/drawing/2014/main" id="{6183DF2D-643F-D93C-663A-E91FA70D61F2}"/>
              </a:ext>
            </a:extLst>
          </p:cNvPr>
          <p:cNvSpPr txBox="1">
            <a:spLocks/>
          </p:cNvSpPr>
          <p:nvPr/>
        </p:nvSpPr>
        <p:spPr>
          <a:xfrm>
            <a:off x="810598" y="1583097"/>
            <a:ext cx="399000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>
                <a:solidFill>
                  <a:schemeClr val="dk1"/>
                </a:solidFill>
              </a:rPr>
              <a:t>-Technical Document</a:t>
            </a:r>
          </a:p>
        </p:txBody>
      </p:sp>
      <p:sp>
        <p:nvSpPr>
          <p:cNvPr id="5" name="Google Shape;530;p48">
            <a:extLst>
              <a:ext uri="{FF2B5EF4-FFF2-40B4-BE49-F238E27FC236}">
                <a16:creationId xmlns:a16="http://schemas.microsoft.com/office/drawing/2014/main" id="{BE2D2729-E982-3847-F66C-32E82FC907CC}"/>
              </a:ext>
            </a:extLst>
          </p:cNvPr>
          <p:cNvSpPr txBox="1">
            <a:spLocks/>
          </p:cNvSpPr>
          <p:nvPr/>
        </p:nvSpPr>
        <p:spPr>
          <a:xfrm>
            <a:off x="810598" y="2070970"/>
            <a:ext cx="399000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>
                <a:solidFill>
                  <a:schemeClr val="dk1"/>
                </a:solidFill>
              </a:rPr>
              <a:t>-Business Document</a:t>
            </a:r>
          </a:p>
        </p:txBody>
      </p:sp>
    </p:spTree>
    <p:extLst>
      <p:ext uri="{BB962C8B-B14F-4D97-AF65-F5344CB8AC3E}">
        <p14:creationId xmlns:p14="http://schemas.microsoft.com/office/powerpoint/2010/main" val="44377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>
            <a:spLocks noGrp="1"/>
          </p:cNvSpPr>
          <p:nvPr>
            <p:ph type="title"/>
          </p:nvPr>
        </p:nvSpPr>
        <p:spPr>
          <a:xfrm>
            <a:off x="720000" y="490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HOW?</a:t>
            </a:r>
            <a:endParaRPr sz="3000" dirty="0"/>
          </a:p>
        </p:txBody>
      </p:sp>
      <p:sp>
        <p:nvSpPr>
          <p:cNvPr id="530" name="Google Shape;530;p48"/>
          <p:cNvSpPr txBox="1">
            <a:spLocks noGrp="1"/>
          </p:cNvSpPr>
          <p:nvPr>
            <p:ph type="title" idx="4294967295"/>
          </p:nvPr>
        </p:nvSpPr>
        <p:spPr>
          <a:xfrm>
            <a:off x="456493" y="1148308"/>
            <a:ext cx="232704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Documentation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2B357F-EC9D-D238-44F4-46C40535CC0B}"/>
              </a:ext>
            </a:extLst>
          </p:cNvPr>
          <p:cNvSpPr/>
          <p:nvPr/>
        </p:nvSpPr>
        <p:spPr>
          <a:xfrm>
            <a:off x="456493" y="1422951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Google Shape;530;p48">
            <a:extLst>
              <a:ext uri="{FF2B5EF4-FFF2-40B4-BE49-F238E27FC236}">
                <a16:creationId xmlns:a16="http://schemas.microsoft.com/office/drawing/2014/main" id="{6183DF2D-643F-D93C-663A-E91FA70D61F2}"/>
              </a:ext>
            </a:extLst>
          </p:cNvPr>
          <p:cNvSpPr txBox="1">
            <a:spLocks/>
          </p:cNvSpPr>
          <p:nvPr/>
        </p:nvSpPr>
        <p:spPr>
          <a:xfrm>
            <a:off x="810598" y="1583097"/>
            <a:ext cx="399000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>
                <a:solidFill>
                  <a:schemeClr val="dk1"/>
                </a:solidFill>
              </a:rPr>
              <a:t>-Technical Document</a:t>
            </a:r>
          </a:p>
        </p:txBody>
      </p:sp>
      <p:sp>
        <p:nvSpPr>
          <p:cNvPr id="5" name="Google Shape;530;p48">
            <a:extLst>
              <a:ext uri="{FF2B5EF4-FFF2-40B4-BE49-F238E27FC236}">
                <a16:creationId xmlns:a16="http://schemas.microsoft.com/office/drawing/2014/main" id="{BE2D2729-E982-3847-F66C-32E82FC907CC}"/>
              </a:ext>
            </a:extLst>
          </p:cNvPr>
          <p:cNvSpPr txBox="1">
            <a:spLocks/>
          </p:cNvSpPr>
          <p:nvPr/>
        </p:nvSpPr>
        <p:spPr>
          <a:xfrm>
            <a:off x="810598" y="2070970"/>
            <a:ext cx="399000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>
                <a:solidFill>
                  <a:schemeClr val="dk1"/>
                </a:solidFill>
              </a:rPr>
              <a:t>-Business Document</a:t>
            </a:r>
          </a:p>
        </p:txBody>
      </p:sp>
      <p:sp>
        <p:nvSpPr>
          <p:cNvPr id="4" name="Google Shape;530;p48">
            <a:extLst>
              <a:ext uri="{FF2B5EF4-FFF2-40B4-BE49-F238E27FC236}">
                <a16:creationId xmlns:a16="http://schemas.microsoft.com/office/drawing/2014/main" id="{42F22974-5336-7BAC-CF5B-77A4C7A2FE5C}"/>
              </a:ext>
            </a:extLst>
          </p:cNvPr>
          <p:cNvSpPr txBox="1">
            <a:spLocks/>
          </p:cNvSpPr>
          <p:nvPr/>
        </p:nvSpPr>
        <p:spPr>
          <a:xfrm>
            <a:off x="261510" y="2768854"/>
            <a:ext cx="232704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>
                <a:solidFill>
                  <a:schemeClr val="dk1"/>
                </a:solidFill>
              </a:rPr>
              <a:t>Refactoring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113D4-50D8-64F0-35FB-B00C0ECA530F}"/>
              </a:ext>
            </a:extLst>
          </p:cNvPr>
          <p:cNvSpPr/>
          <p:nvPr/>
        </p:nvSpPr>
        <p:spPr>
          <a:xfrm>
            <a:off x="460268" y="3028026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8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>
            <a:spLocks noGrp="1"/>
          </p:cNvSpPr>
          <p:nvPr>
            <p:ph type="title"/>
          </p:nvPr>
        </p:nvSpPr>
        <p:spPr>
          <a:xfrm>
            <a:off x="720000" y="490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HOW?</a:t>
            </a:r>
            <a:endParaRPr sz="3000" dirty="0"/>
          </a:p>
        </p:txBody>
      </p:sp>
      <p:sp>
        <p:nvSpPr>
          <p:cNvPr id="530" name="Google Shape;530;p48"/>
          <p:cNvSpPr txBox="1">
            <a:spLocks noGrp="1"/>
          </p:cNvSpPr>
          <p:nvPr>
            <p:ph type="title" idx="4294967295"/>
          </p:nvPr>
        </p:nvSpPr>
        <p:spPr>
          <a:xfrm>
            <a:off x="456493" y="1148308"/>
            <a:ext cx="232704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Documentation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2B357F-EC9D-D238-44F4-46C40535CC0B}"/>
              </a:ext>
            </a:extLst>
          </p:cNvPr>
          <p:cNvSpPr/>
          <p:nvPr/>
        </p:nvSpPr>
        <p:spPr>
          <a:xfrm>
            <a:off x="456493" y="1422951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Google Shape;530;p48">
            <a:extLst>
              <a:ext uri="{FF2B5EF4-FFF2-40B4-BE49-F238E27FC236}">
                <a16:creationId xmlns:a16="http://schemas.microsoft.com/office/drawing/2014/main" id="{6183DF2D-643F-D93C-663A-E91FA70D61F2}"/>
              </a:ext>
            </a:extLst>
          </p:cNvPr>
          <p:cNvSpPr txBox="1">
            <a:spLocks/>
          </p:cNvSpPr>
          <p:nvPr/>
        </p:nvSpPr>
        <p:spPr>
          <a:xfrm>
            <a:off x="810598" y="1583097"/>
            <a:ext cx="399000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>
                <a:solidFill>
                  <a:schemeClr val="dk1"/>
                </a:solidFill>
              </a:rPr>
              <a:t>-Technical Document</a:t>
            </a:r>
          </a:p>
        </p:txBody>
      </p:sp>
      <p:sp>
        <p:nvSpPr>
          <p:cNvPr id="5" name="Google Shape;530;p48">
            <a:extLst>
              <a:ext uri="{FF2B5EF4-FFF2-40B4-BE49-F238E27FC236}">
                <a16:creationId xmlns:a16="http://schemas.microsoft.com/office/drawing/2014/main" id="{BE2D2729-E982-3847-F66C-32E82FC907CC}"/>
              </a:ext>
            </a:extLst>
          </p:cNvPr>
          <p:cNvSpPr txBox="1">
            <a:spLocks/>
          </p:cNvSpPr>
          <p:nvPr/>
        </p:nvSpPr>
        <p:spPr>
          <a:xfrm>
            <a:off x="810598" y="2070970"/>
            <a:ext cx="399000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>
                <a:solidFill>
                  <a:schemeClr val="dk1"/>
                </a:solidFill>
              </a:rPr>
              <a:t>-Business Document</a:t>
            </a:r>
          </a:p>
        </p:txBody>
      </p:sp>
      <p:sp>
        <p:nvSpPr>
          <p:cNvPr id="4" name="Google Shape;530;p48">
            <a:extLst>
              <a:ext uri="{FF2B5EF4-FFF2-40B4-BE49-F238E27FC236}">
                <a16:creationId xmlns:a16="http://schemas.microsoft.com/office/drawing/2014/main" id="{42F22974-5336-7BAC-CF5B-77A4C7A2FE5C}"/>
              </a:ext>
            </a:extLst>
          </p:cNvPr>
          <p:cNvSpPr txBox="1">
            <a:spLocks/>
          </p:cNvSpPr>
          <p:nvPr/>
        </p:nvSpPr>
        <p:spPr>
          <a:xfrm>
            <a:off x="261510" y="2768854"/>
            <a:ext cx="232704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>
                <a:solidFill>
                  <a:schemeClr val="dk1"/>
                </a:solidFill>
              </a:rPr>
              <a:t>Refactoring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113D4-50D8-64F0-35FB-B00C0ECA530F}"/>
              </a:ext>
            </a:extLst>
          </p:cNvPr>
          <p:cNvSpPr/>
          <p:nvPr/>
        </p:nvSpPr>
        <p:spPr>
          <a:xfrm>
            <a:off x="460268" y="3028026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Google Shape;530;p48">
            <a:extLst>
              <a:ext uri="{FF2B5EF4-FFF2-40B4-BE49-F238E27FC236}">
                <a16:creationId xmlns:a16="http://schemas.microsoft.com/office/drawing/2014/main" id="{D3E3F18F-A8E1-E5DE-72F8-A88B01253598}"/>
              </a:ext>
            </a:extLst>
          </p:cNvPr>
          <p:cNvSpPr txBox="1">
            <a:spLocks/>
          </p:cNvSpPr>
          <p:nvPr/>
        </p:nvSpPr>
        <p:spPr>
          <a:xfrm>
            <a:off x="153932" y="3389464"/>
            <a:ext cx="232704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>
                <a:solidFill>
                  <a:schemeClr val="dk1"/>
                </a:solidFill>
              </a:rPr>
              <a:t>Feedback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9BD751-4A65-6332-7BCA-D96F8A90C170}"/>
              </a:ext>
            </a:extLst>
          </p:cNvPr>
          <p:cNvSpPr/>
          <p:nvPr/>
        </p:nvSpPr>
        <p:spPr>
          <a:xfrm>
            <a:off x="456493" y="3610006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6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>
            <a:spLocks noGrp="1"/>
          </p:cNvSpPr>
          <p:nvPr>
            <p:ph type="title"/>
          </p:nvPr>
        </p:nvSpPr>
        <p:spPr>
          <a:xfrm>
            <a:off x="720000" y="490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HOW?</a:t>
            </a:r>
            <a:endParaRPr sz="3000" dirty="0"/>
          </a:p>
        </p:txBody>
      </p:sp>
      <p:sp>
        <p:nvSpPr>
          <p:cNvPr id="530" name="Google Shape;530;p48"/>
          <p:cNvSpPr txBox="1">
            <a:spLocks noGrp="1"/>
          </p:cNvSpPr>
          <p:nvPr>
            <p:ph type="title" idx="4294967295"/>
          </p:nvPr>
        </p:nvSpPr>
        <p:spPr>
          <a:xfrm>
            <a:off x="456493" y="1148308"/>
            <a:ext cx="232704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Documentation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2B357F-EC9D-D238-44F4-46C40535CC0B}"/>
              </a:ext>
            </a:extLst>
          </p:cNvPr>
          <p:cNvSpPr/>
          <p:nvPr/>
        </p:nvSpPr>
        <p:spPr>
          <a:xfrm>
            <a:off x="456493" y="1422951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Google Shape;530;p48">
            <a:extLst>
              <a:ext uri="{FF2B5EF4-FFF2-40B4-BE49-F238E27FC236}">
                <a16:creationId xmlns:a16="http://schemas.microsoft.com/office/drawing/2014/main" id="{6183DF2D-643F-D93C-663A-E91FA70D61F2}"/>
              </a:ext>
            </a:extLst>
          </p:cNvPr>
          <p:cNvSpPr txBox="1">
            <a:spLocks/>
          </p:cNvSpPr>
          <p:nvPr/>
        </p:nvSpPr>
        <p:spPr>
          <a:xfrm>
            <a:off x="810598" y="1583097"/>
            <a:ext cx="399000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>
                <a:solidFill>
                  <a:schemeClr val="dk1"/>
                </a:solidFill>
              </a:rPr>
              <a:t>-Technical Document</a:t>
            </a:r>
          </a:p>
        </p:txBody>
      </p:sp>
      <p:sp>
        <p:nvSpPr>
          <p:cNvPr id="5" name="Google Shape;530;p48">
            <a:extLst>
              <a:ext uri="{FF2B5EF4-FFF2-40B4-BE49-F238E27FC236}">
                <a16:creationId xmlns:a16="http://schemas.microsoft.com/office/drawing/2014/main" id="{BE2D2729-E982-3847-F66C-32E82FC907CC}"/>
              </a:ext>
            </a:extLst>
          </p:cNvPr>
          <p:cNvSpPr txBox="1">
            <a:spLocks/>
          </p:cNvSpPr>
          <p:nvPr/>
        </p:nvSpPr>
        <p:spPr>
          <a:xfrm>
            <a:off x="810598" y="2070970"/>
            <a:ext cx="399000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>
                <a:solidFill>
                  <a:schemeClr val="dk1"/>
                </a:solidFill>
              </a:rPr>
              <a:t>-Business Document</a:t>
            </a:r>
          </a:p>
        </p:txBody>
      </p:sp>
      <p:sp>
        <p:nvSpPr>
          <p:cNvPr id="4" name="Google Shape;530;p48">
            <a:extLst>
              <a:ext uri="{FF2B5EF4-FFF2-40B4-BE49-F238E27FC236}">
                <a16:creationId xmlns:a16="http://schemas.microsoft.com/office/drawing/2014/main" id="{42F22974-5336-7BAC-CF5B-77A4C7A2FE5C}"/>
              </a:ext>
            </a:extLst>
          </p:cNvPr>
          <p:cNvSpPr txBox="1">
            <a:spLocks/>
          </p:cNvSpPr>
          <p:nvPr/>
        </p:nvSpPr>
        <p:spPr>
          <a:xfrm>
            <a:off x="261510" y="2768854"/>
            <a:ext cx="232704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>
                <a:solidFill>
                  <a:schemeClr val="dk1"/>
                </a:solidFill>
              </a:rPr>
              <a:t>Refactoring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113D4-50D8-64F0-35FB-B00C0ECA530F}"/>
              </a:ext>
            </a:extLst>
          </p:cNvPr>
          <p:cNvSpPr/>
          <p:nvPr/>
        </p:nvSpPr>
        <p:spPr>
          <a:xfrm>
            <a:off x="460268" y="3028026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Google Shape;530;p48">
            <a:extLst>
              <a:ext uri="{FF2B5EF4-FFF2-40B4-BE49-F238E27FC236}">
                <a16:creationId xmlns:a16="http://schemas.microsoft.com/office/drawing/2014/main" id="{D3E3F18F-A8E1-E5DE-72F8-A88B01253598}"/>
              </a:ext>
            </a:extLst>
          </p:cNvPr>
          <p:cNvSpPr txBox="1">
            <a:spLocks/>
          </p:cNvSpPr>
          <p:nvPr/>
        </p:nvSpPr>
        <p:spPr>
          <a:xfrm>
            <a:off x="153932" y="3389464"/>
            <a:ext cx="232704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>
                <a:solidFill>
                  <a:schemeClr val="dk1"/>
                </a:solidFill>
              </a:rPr>
              <a:t>Feedback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9BD751-4A65-6332-7BCA-D96F8A90C170}"/>
              </a:ext>
            </a:extLst>
          </p:cNvPr>
          <p:cNvSpPr/>
          <p:nvPr/>
        </p:nvSpPr>
        <p:spPr>
          <a:xfrm>
            <a:off x="456493" y="3610006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Google Shape;530;p48">
            <a:extLst>
              <a:ext uri="{FF2B5EF4-FFF2-40B4-BE49-F238E27FC236}">
                <a16:creationId xmlns:a16="http://schemas.microsoft.com/office/drawing/2014/main" id="{A3103789-8209-E69A-5B01-BFE3915BE08E}"/>
              </a:ext>
            </a:extLst>
          </p:cNvPr>
          <p:cNvSpPr txBox="1">
            <a:spLocks/>
          </p:cNvSpPr>
          <p:nvPr/>
        </p:nvSpPr>
        <p:spPr>
          <a:xfrm>
            <a:off x="261509" y="3995192"/>
            <a:ext cx="350366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>
                <a:solidFill>
                  <a:schemeClr val="dk1"/>
                </a:solidFill>
              </a:rPr>
              <a:t>  Save Time and Money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9B47D7-1115-7509-F37E-E75102A40923}"/>
              </a:ext>
            </a:extLst>
          </p:cNvPr>
          <p:cNvSpPr/>
          <p:nvPr/>
        </p:nvSpPr>
        <p:spPr>
          <a:xfrm>
            <a:off x="456493" y="4225424"/>
            <a:ext cx="80682" cy="67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3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36A644-BA40-E7CD-D5F7-194314AC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552" y="900952"/>
            <a:ext cx="4482895" cy="3940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9DA7DB-5D49-115B-6DCB-71259885F079}"/>
              </a:ext>
            </a:extLst>
          </p:cNvPr>
          <p:cNvSpPr txBox="1"/>
          <p:nvPr/>
        </p:nvSpPr>
        <p:spPr>
          <a:xfrm>
            <a:off x="1089211" y="2048530"/>
            <a:ext cx="1143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Slower</a:t>
            </a:r>
          </a:p>
          <a:p>
            <a:r>
              <a:rPr lang="en-US" dirty="0"/>
              <a:t>expensive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CFCE3-F9E4-4A0A-A89D-445FC43966D6}"/>
              </a:ext>
            </a:extLst>
          </p:cNvPr>
          <p:cNvSpPr txBox="1"/>
          <p:nvPr/>
        </p:nvSpPr>
        <p:spPr>
          <a:xfrm>
            <a:off x="1089211" y="4070071"/>
            <a:ext cx="1143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Faster</a:t>
            </a:r>
          </a:p>
          <a:p>
            <a:r>
              <a:rPr lang="en-US" dirty="0"/>
              <a:t>Cheaper</a:t>
            </a:r>
          </a:p>
        </p:txBody>
      </p:sp>
    </p:spTree>
    <p:extLst>
      <p:ext uri="{BB962C8B-B14F-4D97-AF65-F5344CB8AC3E}">
        <p14:creationId xmlns:p14="http://schemas.microsoft.com/office/powerpoint/2010/main" val="22996840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239</Words>
  <Application>Microsoft Office PowerPoint</Application>
  <PresentationFormat>On-screen Show (16:9)</PresentationFormat>
  <Paragraphs>69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Comfortaa</vt:lpstr>
      <vt:lpstr>Anaheim</vt:lpstr>
      <vt:lpstr>Source Sans 3</vt:lpstr>
      <vt:lpstr>Arial</vt:lpstr>
      <vt:lpstr>Bebas Neue</vt:lpstr>
      <vt:lpstr>Simple Watery Shapes Style MK Campaign by Slidesgo</vt:lpstr>
      <vt:lpstr>Software Testing </vt:lpstr>
      <vt:lpstr>Building the right  software</vt:lpstr>
      <vt:lpstr>Building the right  software</vt:lpstr>
      <vt:lpstr>Building the right  software</vt:lpstr>
      <vt:lpstr>HOW?</vt:lpstr>
      <vt:lpstr>HOW?</vt:lpstr>
      <vt:lpstr>HOW?</vt:lpstr>
      <vt:lpstr>HOW?</vt:lpstr>
      <vt:lpstr>PowerPoint Presentation</vt:lpstr>
      <vt:lpstr>PowerPoint Presentation</vt:lpstr>
      <vt:lpstr>Test Frameworks</vt:lpstr>
      <vt:lpstr>Write the first test</vt:lpstr>
      <vt:lpstr>3 LAWS OF TDD</vt:lpstr>
      <vt:lpstr>TDD Cycle</vt:lpstr>
      <vt:lpstr>Why use TDD?</vt:lpstr>
      <vt:lpstr>Why use TDD?</vt:lpstr>
      <vt:lpstr>Why use TDD?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Asus</dc:creator>
  <cp:lastModifiedBy>reza mansouri</cp:lastModifiedBy>
  <cp:revision>11</cp:revision>
  <dcterms:modified xsi:type="dcterms:W3CDTF">2024-01-05T19:11:46Z</dcterms:modified>
</cp:coreProperties>
</file>