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94" r:id="rId5"/>
    <p:sldId id="275" r:id="rId6"/>
    <p:sldId id="276" r:id="rId7"/>
    <p:sldId id="278" r:id="rId8"/>
    <p:sldId id="279" r:id="rId9"/>
    <p:sldId id="282" r:id="rId10"/>
    <p:sldId id="280" r:id="rId11"/>
    <p:sldId id="277" r:id="rId12"/>
    <p:sldId id="281" r:id="rId13"/>
    <p:sldId id="259" r:id="rId14"/>
    <p:sldId id="260" r:id="rId15"/>
    <p:sldId id="261" r:id="rId16"/>
    <p:sldId id="283" r:id="rId17"/>
    <p:sldId id="262" r:id="rId18"/>
    <p:sldId id="308" r:id="rId19"/>
    <p:sldId id="268" r:id="rId20"/>
    <p:sldId id="296" r:id="rId21"/>
    <p:sldId id="297" r:id="rId22"/>
    <p:sldId id="306" r:id="rId23"/>
    <p:sldId id="302" r:id="rId24"/>
    <p:sldId id="303" r:id="rId25"/>
    <p:sldId id="304" r:id="rId26"/>
    <p:sldId id="305" r:id="rId27"/>
    <p:sldId id="269" r:id="rId28"/>
    <p:sldId id="284" r:id="rId29"/>
    <p:sldId id="263" r:id="rId30"/>
    <p:sldId id="285" r:id="rId31"/>
    <p:sldId id="290" r:id="rId32"/>
    <p:sldId id="286" r:id="rId33"/>
    <p:sldId id="291" r:id="rId34"/>
    <p:sldId id="287" r:id="rId35"/>
    <p:sldId id="292" r:id="rId36"/>
    <p:sldId id="288" r:id="rId37"/>
    <p:sldId id="298" r:id="rId38"/>
    <p:sldId id="307" r:id="rId39"/>
    <p:sldId id="293" r:id="rId40"/>
    <p:sldId id="301" r:id="rId41"/>
    <p:sldId id="300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1">
              <a:defRPr>
                <a:cs typeface="12   Yagut_shsmrt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Yekan" pitchFamily="2" charset="-78"/>
              </a:defRPr>
            </a:lvl1pPr>
            <a:lvl2pPr algn="r" rtl="1">
              <a:defRPr>
                <a:cs typeface="B Yekan" pitchFamily="2" charset="-78"/>
              </a:defRPr>
            </a:lvl2pPr>
            <a:lvl3pPr algn="r" rtl="1">
              <a:defRPr>
                <a:cs typeface="B Yekan" pitchFamily="2" charset="-78"/>
              </a:defRPr>
            </a:lvl3pPr>
            <a:lvl4pPr algn="r" rtl="1">
              <a:defRPr>
                <a:cs typeface="B Yekan" pitchFamily="2" charset="-78"/>
              </a:defRPr>
            </a:lvl4pPr>
            <a:lvl5pPr algn="r" rtl="1">
              <a:defRPr>
                <a:cs typeface="B Yeka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EE88-BD5A-4C61-92DD-4779A6913337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CBC7-D787-463D-A888-AB7E4B47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d/d4/The_wheel_of_life,_Trongsa_dzo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1034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14400"/>
            <a:ext cx="3048000" cy="1470025"/>
          </a:xfrm>
        </p:spPr>
        <p:txBody>
          <a:bodyPr>
            <a:noAutofit/>
          </a:bodyPr>
          <a:lstStyle/>
          <a:p>
            <a:r>
              <a:rPr lang="fa-IR" sz="8800" dirty="0" smtClean="0">
                <a:solidFill>
                  <a:srgbClr val="FFFF00"/>
                </a:solidFill>
                <a:cs typeface="12   Yagut_shsmrt" pitchFamily="2" charset="-78"/>
              </a:rPr>
              <a:t>چرخ زندگی</a:t>
            </a:r>
            <a:endParaRPr lang="en-US" sz="8800" dirty="0">
              <a:solidFill>
                <a:srgbClr val="FFFF00"/>
              </a:solidFill>
              <a:cs typeface="12   Yagut_shsmrt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962400"/>
            <a:ext cx="3048000" cy="2057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chemeClr val="tx1"/>
                </a:solidFill>
                <a:cs typeface="B Yekan" pitchFamily="2" charset="-78"/>
              </a:rPr>
              <a:t>چگونه چرخ رضایت از زندگی‌مان درست بچرخد؟</a:t>
            </a:r>
            <a:endParaRPr lang="en-US" dirty="0">
              <a:solidFill>
                <a:schemeClr val="tx1"/>
              </a:solidFill>
              <a:cs typeface="B Yekan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solidFill>
                  <a:srgbClr val="002060"/>
                </a:solidFill>
                <a:cs typeface="12   Yagut_shsmrt" pitchFamily="2" charset="-78"/>
              </a:rPr>
              <a:t>رضایت شما چقدر است؟</a:t>
            </a:r>
            <a:endParaRPr lang="fa-IR" sz="2800" dirty="0" smtClean="0">
              <a:solidFill>
                <a:srgbClr val="002060"/>
              </a:solidFill>
              <a:cs typeface="B Yeka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58138" y="1752602"/>
            <a:ext cx="3831776" cy="38535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2658" y="170905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2200" y="2590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599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5942" y="5361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744" y="4447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5774" y="249282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58138" y="1752602"/>
            <a:ext cx="3831776" cy="38535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2658" y="170905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2200" y="2590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599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5942" y="5361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744" y="4447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5774" y="249282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cxnSp>
        <p:nvCxnSpPr>
          <p:cNvPr id="59" name="Straight Arrow Connector 58"/>
          <p:cNvCxnSpPr>
            <a:stCxn id="48" idx="7"/>
          </p:cNvCxnSpPr>
          <p:nvPr/>
        </p:nvCxnSpPr>
        <p:spPr>
          <a:xfrm rot="5400000" flipH="1" flipV="1">
            <a:off x="5527811" y="1291552"/>
            <a:ext cx="1326340" cy="724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72200" y="575846"/>
            <a:ext cx="12954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حلقه خطر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61" name="Straight Arrow Connector 60"/>
          <p:cNvCxnSpPr>
            <a:stCxn id="6" idx="6"/>
          </p:cNvCxnSpPr>
          <p:nvPr/>
        </p:nvCxnSpPr>
        <p:spPr>
          <a:xfrm flipV="1">
            <a:off x="5638800" y="3429000"/>
            <a:ext cx="19812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0" y="3242846"/>
            <a:ext cx="14478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چرخ پتانسیل‌ها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58138" y="1752602"/>
            <a:ext cx="3831776" cy="385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2658" y="170905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2200" y="2590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599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5942" y="5361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744" y="4447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5774" y="249282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cxnSp>
        <p:nvCxnSpPr>
          <p:cNvPr id="59" name="Straight Arrow Connector 58"/>
          <p:cNvCxnSpPr>
            <a:stCxn id="48" idx="7"/>
          </p:cNvCxnSpPr>
          <p:nvPr/>
        </p:nvCxnSpPr>
        <p:spPr>
          <a:xfrm rot="5400000" flipH="1" flipV="1">
            <a:off x="5527811" y="1291552"/>
            <a:ext cx="1326340" cy="724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72200" y="575846"/>
            <a:ext cx="12954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حلقه خطر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61" name="Straight Arrow Connector 60"/>
          <p:cNvCxnSpPr>
            <a:stCxn id="6" idx="6"/>
          </p:cNvCxnSpPr>
          <p:nvPr/>
        </p:nvCxnSpPr>
        <p:spPr>
          <a:xfrm flipV="1">
            <a:off x="5638800" y="3429000"/>
            <a:ext cx="19812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2667000" y="1447800"/>
            <a:ext cx="1828800" cy="1066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057400" y="31242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4648200"/>
            <a:ext cx="14478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3"/>
          </p:cNvCxnSpPr>
          <p:nvPr/>
        </p:nvCxnSpPr>
        <p:spPr>
          <a:xfrm flipH="1">
            <a:off x="5943600" y="2631328"/>
            <a:ext cx="97974" cy="201687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5" idx="3"/>
          </p:cNvCxnSpPr>
          <p:nvPr/>
        </p:nvCxnSpPr>
        <p:spPr>
          <a:xfrm>
            <a:off x="4495800" y="1447800"/>
            <a:ext cx="1545774" cy="11835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0" y="3242846"/>
            <a:ext cx="14478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چرخ پتانسیل‌ها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58138" y="1752602"/>
            <a:ext cx="3831776" cy="385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2658" y="170905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62200" y="2590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599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5942" y="5361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744" y="4447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5774" y="249282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Yekan" pitchFamily="2" charset="-78"/>
              </a:rPr>
              <a:t>5</a:t>
            </a:r>
            <a:endParaRPr lang="en-US" sz="1200" dirty="0">
              <a:cs typeface="B Yekan" pitchFamily="2" charset="-78"/>
            </a:endParaRPr>
          </a:p>
        </p:txBody>
      </p:sp>
      <p:cxnSp>
        <p:nvCxnSpPr>
          <p:cNvPr id="59" name="Straight Arrow Connector 58"/>
          <p:cNvCxnSpPr>
            <a:stCxn id="48" idx="7"/>
          </p:cNvCxnSpPr>
          <p:nvPr/>
        </p:nvCxnSpPr>
        <p:spPr>
          <a:xfrm rot="5400000" flipH="1" flipV="1">
            <a:off x="5527811" y="1291552"/>
            <a:ext cx="1326340" cy="724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72200" y="575846"/>
            <a:ext cx="12954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حلقه خطر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61" name="Straight Arrow Connector 60"/>
          <p:cNvCxnSpPr>
            <a:stCxn id="6" idx="6"/>
          </p:cNvCxnSpPr>
          <p:nvPr/>
        </p:nvCxnSpPr>
        <p:spPr>
          <a:xfrm flipV="1">
            <a:off x="5638800" y="3429000"/>
            <a:ext cx="19812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2667000" y="1447800"/>
            <a:ext cx="1828800" cy="1066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057400" y="31242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4648200"/>
            <a:ext cx="14478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3"/>
          </p:cNvCxnSpPr>
          <p:nvPr/>
        </p:nvCxnSpPr>
        <p:spPr>
          <a:xfrm flipH="1">
            <a:off x="5943600" y="2631328"/>
            <a:ext cx="97974" cy="201687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5" idx="3"/>
          </p:cNvCxnSpPr>
          <p:nvPr/>
        </p:nvCxnSpPr>
        <p:spPr>
          <a:xfrm>
            <a:off x="4495800" y="1447800"/>
            <a:ext cx="1545774" cy="11835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8" idx="2"/>
          </p:cNvCxnSpPr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</p:cNvCxnSpPr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1" idx="3"/>
          </p:cNvCxnSpPr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1" idx="3"/>
          </p:cNvCxnSpPr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20000" y="3242846"/>
            <a:ext cx="14478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چرخ پتانسیل‌ها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0" y="3581400"/>
            <a:ext cx="9906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پتانسیل‌ها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2667000" y="1447800"/>
            <a:ext cx="1828800" cy="1066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057400" y="31242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4648200"/>
            <a:ext cx="14478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943600" y="2631328"/>
            <a:ext cx="97974" cy="201687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1447800"/>
            <a:ext cx="1545774" cy="11835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43400" y="2209800"/>
            <a:ext cx="9906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رضایت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810000" y="3581400"/>
            <a:ext cx="9906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پتانسیل‌ها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2667000" y="1447800"/>
            <a:ext cx="1828800" cy="1066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057400" y="31242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4648200"/>
            <a:ext cx="14478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943600" y="2631328"/>
            <a:ext cx="97974" cy="201687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1447800"/>
            <a:ext cx="1545774" cy="11835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43400" y="2209800"/>
            <a:ext cx="9906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رضایت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8" name="Oval 27"/>
          <p:cNvSpPr/>
          <p:nvPr/>
        </p:nvSpPr>
        <p:spPr>
          <a:xfrm rot="1495697">
            <a:off x="5349530" y="4373725"/>
            <a:ext cx="559883" cy="164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rot="5400000" flipH="1" flipV="1">
            <a:off x="5784845" y="3460617"/>
            <a:ext cx="799971" cy="104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0106401">
            <a:off x="3356486" y="4204053"/>
            <a:ext cx="449856" cy="1168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6"/>
          </p:cNvCxnSpPr>
          <p:nvPr/>
        </p:nvCxnSpPr>
        <p:spPr>
          <a:xfrm flipV="1">
            <a:off x="3785445" y="3352800"/>
            <a:ext cx="2615355" cy="81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24600" y="2971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Yekan" pitchFamily="2" charset="-78"/>
              </a:rPr>
              <a:t>ناحیه‌های بحرانی</a:t>
            </a:r>
            <a:endParaRPr lang="en-US" sz="32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914900" y="3238500"/>
            <a:ext cx="18288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95800" y="4419600"/>
            <a:ext cx="10668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4343400"/>
            <a:ext cx="10668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019300" y="2933700"/>
            <a:ext cx="19050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514600" y="17526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752600"/>
            <a:ext cx="16764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914900" y="3238500"/>
            <a:ext cx="18288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95800" y="4419600"/>
            <a:ext cx="10668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4343400"/>
            <a:ext cx="10668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019300" y="2933700"/>
            <a:ext cx="19050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514600" y="1752600"/>
            <a:ext cx="1905000" cy="685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752600"/>
            <a:ext cx="16764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25146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dirty="0" smtClean="0">
                <a:solidFill>
                  <a:sysClr val="windowText" lastClr="000000"/>
                </a:solidFill>
                <a:cs typeface="B Yekan" pitchFamily="2" charset="-78"/>
              </a:rPr>
              <a:t>این چرخ </a:t>
            </a:r>
            <a:r>
              <a:rPr lang="fa-IR" sz="4800" dirty="0" smtClean="0">
                <a:solidFill>
                  <a:srgbClr val="00B0F0"/>
                </a:solidFill>
                <a:cs typeface="B Yekan" pitchFamily="2" charset="-78"/>
              </a:rPr>
              <a:t>نمی‌چرخد</a:t>
            </a:r>
            <a:endParaRPr lang="en-US" sz="4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5067300" y="3619500"/>
            <a:ext cx="2209800" cy="152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495800" y="4800600"/>
            <a:ext cx="17526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971800" y="4648200"/>
            <a:ext cx="1524000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1790700" y="3467100"/>
            <a:ext cx="2057400" cy="30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2667000" y="1752600"/>
            <a:ext cx="17526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19600" y="1752600"/>
            <a:ext cx="16764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5146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dirty="0" smtClean="0">
                <a:solidFill>
                  <a:srgbClr val="00B0F0"/>
                </a:solidFill>
                <a:cs typeface="B Yekan" pitchFamily="2" charset="-78"/>
              </a:rPr>
              <a:t>تعادل</a:t>
            </a:r>
            <a:r>
              <a:rPr lang="fa-IR" sz="4800" dirty="0" smtClean="0">
                <a:cs typeface="B Yekan" pitchFamily="2" charset="-78"/>
              </a:rPr>
              <a:t> </a:t>
            </a:r>
          </a:p>
          <a:p>
            <a:pPr algn="ctr" rtl="1"/>
            <a:r>
              <a:rPr lang="fa-IR" sz="4800" dirty="0" smtClean="0">
                <a:cs typeface="B Yekan" pitchFamily="2" charset="-78"/>
              </a:rPr>
              <a:t>ایجاد کنید</a:t>
            </a:r>
            <a:endParaRPr lang="en-US" sz="48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2" name="Picture 4" descr="http://newhopepnh.org/wp-content/uploads/2014/01/busy-sidewal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fa-IR" sz="4800" dirty="0" smtClean="0"/>
              <a:t>ارزش‎آفرینی و رضایت از زندگی در </a:t>
            </a:r>
            <a:r>
              <a:rPr lang="fa-IR" sz="19900" dirty="0" smtClean="0">
                <a:solidFill>
                  <a:srgbClr val="FFFF00"/>
                </a:solidFill>
              </a:rPr>
              <a:t>تعادل</a:t>
            </a:r>
            <a:r>
              <a:rPr lang="fa-IR" sz="4800" dirty="0" smtClean="0"/>
              <a:t/>
            </a:r>
            <a:br>
              <a:rPr lang="fa-IR" sz="4800" dirty="0" smtClean="0"/>
            </a:br>
            <a:r>
              <a:rPr lang="fa-IR" sz="4800" dirty="0" smtClean="0"/>
              <a:t> است</a:t>
            </a:r>
            <a:endParaRPr lang="en-US" sz="4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5067300" y="3619500"/>
            <a:ext cx="2209800" cy="152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495800" y="4800600"/>
            <a:ext cx="1752600" cy="457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200400" y="4495800"/>
            <a:ext cx="1295400" cy="762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2171700" y="3467100"/>
            <a:ext cx="1752600" cy="30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2895600" y="1752600"/>
            <a:ext cx="1524000" cy="990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19600" y="1752600"/>
            <a:ext cx="16764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5146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dirty="0" smtClean="0">
                <a:solidFill>
                  <a:srgbClr val="00B0F0"/>
                </a:solidFill>
                <a:cs typeface="B Yekan" pitchFamily="2" charset="-78"/>
              </a:rPr>
              <a:t>تعادل</a:t>
            </a:r>
            <a:r>
              <a:rPr lang="fa-IR" sz="4800" dirty="0" smtClean="0">
                <a:cs typeface="B Yekan" pitchFamily="2" charset="-78"/>
              </a:rPr>
              <a:t> </a:t>
            </a:r>
          </a:p>
          <a:p>
            <a:pPr algn="ctr" rtl="1"/>
            <a:r>
              <a:rPr lang="fa-IR" sz="4800" dirty="0" smtClean="0">
                <a:cs typeface="B Yekan" pitchFamily="2" charset="-78"/>
              </a:rPr>
              <a:t>ایجاد کنید</a:t>
            </a:r>
            <a:endParaRPr lang="en-US" sz="48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fa-IR" sz="8000" dirty="0" smtClean="0"/>
              <a:t>و یک نکته دیگر...</a:t>
            </a:r>
            <a:endParaRPr lang="en-US" sz="8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5067300" y="3695700"/>
            <a:ext cx="25146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495800" y="4953000"/>
            <a:ext cx="1828800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43200" y="4800600"/>
            <a:ext cx="1752600" cy="762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638300" y="3695700"/>
            <a:ext cx="2209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2743200" y="1295400"/>
            <a:ext cx="1752600" cy="1295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95800" y="1295400"/>
            <a:ext cx="1828800" cy="1143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961382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Yekan" pitchFamily="2" charset="-78"/>
              </a:rPr>
              <a:t>این کش نیست، نخ است</a:t>
            </a:r>
            <a:endParaRPr lang="en-US" sz="3200" dirty="0">
              <a:cs typeface="B Yekan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4914900" y="3467100"/>
            <a:ext cx="13716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4343400" y="4419600"/>
            <a:ext cx="1295400" cy="990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3314700" y="4381500"/>
            <a:ext cx="14478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2590800" y="3124200"/>
            <a:ext cx="14478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3048000" y="1295400"/>
            <a:ext cx="1447800" cy="1371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4305300" y="1485900"/>
            <a:ext cx="1600200" cy="1219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961382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Yekan" pitchFamily="2" charset="-78"/>
              </a:rPr>
              <a:t>این کش نیست، نخ است</a:t>
            </a:r>
            <a:endParaRPr lang="en-US" sz="32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5029200" y="3581400"/>
            <a:ext cx="19050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495800" y="4648200"/>
            <a:ext cx="1752600" cy="152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581400" y="4114800"/>
            <a:ext cx="9144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2590800" y="3124200"/>
            <a:ext cx="14478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3048000" y="1295400"/>
            <a:ext cx="1447800" cy="1371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4305300" y="1485900"/>
            <a:ext cx="1600200" cy="1219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961382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Yekan" pitchFamily="2" charset="-78"/>
              </a:rPr>
              <a:t>این کش نیست، نخ است</a:t>
            </a:r>
            <a:endParaRPr lang="en-US" sz="3200" dirty="0">
              <a:cs typeface="B Yekan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5029200" y="3581400"/>
            <a:ext cx="19050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495800" y="4648200"/>
            <a:ext cx="1752600" cy="152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581400" y="4114800"/>
            <a:ext cx="914400" cy="533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2171700" y="2705100"/>
            <a:ext cx="1752600" cy="1066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2514600" y="1981200"/>
            <a:ext cx="1905000" cy="381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19600" y="1981200"/>
            <a:ext cx="12954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2961382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Yekan" pitchFamily="2" charset="-78"/>
              </a:rPr>
              <a:t>این کش نیست، نخ است</a:t>
            </a:r>
            <a:endParaRPr lang="en-US" sz="3200" dirty="0">
              <a:cs typeface="B Yekan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5105400" y="3657600"/>
            <a:ext cx="2590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495800" y="4953000"/>
            <a:ext cx="1905000" cy="990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14600" y="4953000"/>
            <a:ext cx="1981200" cy="990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295400" y="3657600"/>
            <a:ext cx="2514600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2590800" y="1524000"/>
            <a:ext cx="1828800" cy="9144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19600" y="1524000"/>
            <a:ext cx="1981200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1800" y="2961382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cs typeface="B Yekan" pitchFamily="2" charset="-78"/>
              </a:rPr>
              <a:t>با </a:t>
            </a:r>
            <a:r>
              <a:rPr lang="fa-IR" sz="3600" dirty="0" smtClean="0">
                <a:solidFill>
                  <a:srgbClr val="00B0F0"/>
                </a:solidFill>
                <a:cs typeface="B Yekan" pitchFamily="2" charset="-78"/>
              </a:rPr>
              <a:t>مهارت‌افزایی</a:t>
            </a:r>
            <a:r>
              <a:rPr lang="fa-IR" sz="3600" dirty="0" smtClean="0">
                <a:cs typeface="B Yekan" pitchFamily="2" charset="-78"/>
              </a:rPr>
              <a:t> طول این نخ را بلند کنید</a:t>
            </a:r>
            <a:endParaRPr lang="en-US" sz="3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fa-IR" sz="16600" dirty="0" smtClean="0"/>
              <a:t>چگونه؟</a:t>
            </a:r>
            <a:endParaRPr lang="en-US" sz="16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84516" y="457200"/>
            <a:ext cx="6357256" cy="6400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solidFill>
                  <a:srgbClr val="FFFF00"/>
                </a:solidFill>
                <a:cs typeface="B Yekan" pitchFamily="2" charset="-78"/>
              </a:rPr>
              <a:t>استعدادها و داشته‌ها</a:t>
            </a:r>
            <a:endParaRPr lang="en-US" sz="2800" dirty="0">
              <a:solidFill>
                <a:srgbClr val="FFFF00"/>
              </a:solidFill>
              <a:cs typeface="B Yekan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1400" y="4572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Yekan" pitchFamily="2" charset="-78"/>
              </a:rPr>
              <a:t>اهداف</a:t>
            </a:r>
            <a:endParaRPr lang="en-US" sz="3200" dirty="0">
              <a:cs typeface="B Yekan" pitchFamily="2" charset="-78"/>
            </a:endParaRPr>
          </a:p>
        </p:txBody>
      </p:sp>
      <p:sp>
        <p:nvSpPr>
          <p:cNvPr id="33" name="Up Arrow 32"/>
          <p:cNvSpPr/>
          <p:nvPr/>
        </p:nvSpPr>
        <p:spPr>
          <a:xfrm rot="2548051">
            <a:off x="5592244" y="1743013"/>
            <a:ext cx="685800" cy="12571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fa-IR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Yekan" pitchFamily="2" charset="-78"/>
              </a:rPr>
              <a:t>مهارت‌افزایی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B Yekan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73733" y="331246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Yekan" pitchFamily="2" charset="-78"/>
              </a:rPr>
              <a:t>انگیزش</a:t>
            </a:r>
            <a:endParaRPr lang="en-US" sz="2400" dirty="0">
              <a:cs typeface="B Yekan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 rot="5400000">
            <a:off x="6441133" y="323626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Yekan" pitchFamily="2" charset="-78"/>
              </a:rPr>
              <a:t>چالش</a:t>
            </a:r>
            <a:endParaRPr lang="en-US" sz="2400" dirty="0">
              <a:cs typeface="B Yekan" pitchFamily="2" charset="-78"/>
            </a:endParaRPr>
          </a:p>
        </p:txBody>
      </p:sp>
      <p:sp>
        <p:nvSpPr>
          <p:cNvPr id="36" name="Up Arrow 35"/>
          <p:cNvSpPr/>
          <p:nvPr/>
        </p:nvSpPr>
        <p:spPr>
          <a:xfrm rot="18741457">
            <a:off x="2773107" y="1840045"/>
            <a:ext cx="685800" cy="12571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rtl="1"/>
            <a:r>
              <a:rPr lang="fa-I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Yekan" pitchFamily="2" charset="-78"/>
              </a:rPr>
              <a:t>انضباط شخصی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B Yekan" pitchFamily="2" charset="-78"/>
            </a:endParaRPr>
          </a:p>
        </p:txBody>
      </p:sp>
      <p:sp>
        <p:nvSpPr>
          <p:cNvPr id="37" name="Up Arrow 36"/>
          <p:cNvSpPr/>
          <p:nvPr/>
        </p:nvSpPr>
        <p:spPr>
          <a:xfrm rot="14142091">
            <a:off x="2655606" y="4199901"/>
            <a:ext cx="685800" cy="12571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rtl="1"/>
            <a:r>
              <a:rPr lang="fa-IR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Yekan" pitchFamily="2" charset="-78"/>
              </a:rPr>
              <a:t>برنامه‌ریزی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B Yekan" pitchFamily="2" charset="-78"/>
            </a:endParaRPr>
          </a:p>
        </p:txBody>
      </p:sp>
      <p:sp>
        <p:nvSpPr>
          <p:cNvPr id="39" name="Up Arrow 38"/>
          <p:cNvSpPr/>
          <p:nvPr/>
        </p:nvSpPr>
        <p:spPr>
          <a:xfrm rot="7541600">
            <a:off x="5701667" y="4207648"/>
            <a:ext cx="685800" cy="12571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fa-IR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Yekan" pitchFamily="2" charset="-78"/>
              </a:rPr>
              <a:t>یادگیری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6" name="Picture 4" descr="http://thumbs.dreamstime.com/z/frustrated-expressions-feelings-moods-life-passions-35651924.jpg"/>
          <p:cNvPicPr>
            <a:picLocks noChangeAspect="1" noChangeArrowheads="1"/>
          </p:cNvPicPr>
          <p:nvPr/>
        </p:nvPicPr>
        <p:blipFill>
          <a:blip r:embed="rId2" cstate="print"/>
          <a:srcRect b="9387"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استعدادها و داشته‌هاتان را مشخص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a-IR" sz="28700" dirty="0">
                <a:solidFill>
                  <a:srgbClr val="FFFF00"/>
                </a:solidFill>
                <a:cs typeface="B Titr" pitchFamily="2" charset="-78"/>
              </a:rPr>
              <a:t>1</a:t>
            </a:r>
            <a:endParaRPr lang="en-US" sz="28700" dirty="0">
              <a:solidFill>
                <a:srgbClr val="FFFF00"/>
              </a:solidFill>
              <a:cs typeface="B Titr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8" idx="2"/>
          </p:cNvCxnSpPr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</p:cNvCxnSpPr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1" idx="3"/>
          </p:cNvCxnSpPr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1" idx="3"/>
          </p:cNvCxnSpPr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رضایت فعلی‌تان را مشخص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a-IR" sz="28700" dirty="0">
                <a:solidFill>
                  <a:srgbClr val="FFFF00"/>
                </a:solidFill>
                <a:cs typeface="B Titr" pitchFamily="2" charset="-78"/>
              </a:rPr>
              <a:t>2</a:t>
            </a:r>
            <a:endParaRPr lang="en-US" sz="28700" dirty="0">
              <a:solidFill>
                <a:srgbClr val="FFFF00"/>
              </a:solidFill>
              <a:cs typeface="B Titr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3200400" y="2209800"/>
            <a:ext cx="12954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0" y="3543300"/>
            <a:ext cx="1600200" cy="152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5029200"/>
            <a:ext cx="1981200" cy="76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060351" y="3612551"/>
            <a:ext cx="2397872" cy="4354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2209800"/>
            <a:ext cx="1545774" cy="4215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8" idx="2"/>
          </p:cNvCxnSpPr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</p:cNvCxnSpPr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1" idx="3"/>
          </p:cNvCxnSpPr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1" idx="3"/>
          </p:cNvCxnSpPr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/>
              <a:t>رضایت مطلوب در سه سال آینده را مشخص کنید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a-IR" sz="28700" dirty="0" smtClean="0">
                <a:solidFill>
                  <a:srgbClr val="FFFF00"/>
                </a:solidFill>
                <a:cs typeface="B Titr" pitchFamily="2" charset="-78"/>
              </a:rPr>
              <a:t>3</a:t>
            </a:r>
            <a:endParaRPr lang="en-US" sz="28700" dirty="0">
              <a:solidFill>
                <a:srgbClr val="FFFF00"/>
              </a:solidFill>
              <a:cs typeface="B Titr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590800"/>
            <a:ext cx="2286000" cy="22098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4"/>
          </p:cNvCxnSpPr>
          <p:nvPr/>
        </p:nvCxnSpPr>
        <p:spPr>
          <a:xfrm rot="16200000" flipH="1">
            <a:off x="1801586" y="3701142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209800" y="2209800"/>
            <a:ext cx="449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2743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2858" y="41256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9064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1658" y="4233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4028" y="4690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362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4766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252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9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5986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10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5800" y="3352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Yekan" pitchFamily="2" charset="-78"/>
              </a:rPr>
              <a:t>0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0" y="28618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43400" y="4492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4188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2800" y="3121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Yekan" pitchFamily="2" charset="-78"/>
              </a:rPr>
              <a:t>10</a:t>
            </a:r>
            <a:endParaRPr lang="en-US" sz="14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3200400" y="2209800"/>
            <a:ext cx="12954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0" y="3543300"/>
            <a:ext cx="1600200" cy="152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5029200"/>
            <a:ext cx="1981200" cy="76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060351" y="3612551"/>
            <a:ext cx="2397872" cy="4354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2209800"/>
            <a:ext cx="1545774" cy="4215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8" idx="2"/>
          </p:cNvCxnSpPr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</p:cNvCxnSpPr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1" idx="3"/>
          </p:cNvCxnSpPr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1" idx="3"/>
          </p:cNvCxnSpPr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0800000" flipV="1">
            <a:off x="2667000" y="1524000"/>
            <a:ext cx="1828800" cy="990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752600" y="3429000"/>
            <a:ext cx="21336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71800" y="4648200"/>
            <a:ext cx="152400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4495800" y="4800600"/>
            <a:ext cx="167640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5105400" y="3429000"/>
            <a:ext cx="24384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1524000"/>
            <a:ext cx="19812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برنامه راهبردی شخصی‌تان را تدوین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a-IR" sz="28700" dirty="0" smtClean="0">
                <a:solidFill>
                  <a:srgbClr val="FFFF00"/>
                </a:solidFill>
                <a:cs typeface="B Titr" pitchFamily="2" charset="-78"/>
              </a:rPr>
              <a:t>4</a:t>
            </a:r>
            <a:endParaRPr lang="en-US" sz="28700" dirty="0">
              <a:solidFill>
                <a:srgbClr val="FFFF00"/>
              </a:solidFill>
              <a:cs typeface="B Titr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3200400" y="2209800"/>
            <a:ext cx="12954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0" y="3543300"/>
            <a:ext cx="1600200" cy="152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5029200"/>
            <a:ext cx="1981200" cy="76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060351" y="3612551"/>
            <a:ext cx="2397872" cy="4354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2209800"/>
            <a:ext cx="1545774" cy="4215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0800000" flipV="1">
            <a:off x="2667000" y="1524000"/>
            <a:ext cx="1828800" cy="990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752600" y="3429000"/>
            <a:ext cx="21336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71800" y="4648200"/>
            <a:ext cx="152400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4495800" y="4800600"/>
            <a:ext cx="167640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5105400" y="3429000"/>
            <a:ext cx="24384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1524000"/>
            <a:ext cx="19812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8716" y="957944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5370" y="21336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8716" y="6281056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51054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3200400" y="2209800"/>
            <a:ext cx="12954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0" y="3543300"/>
            <a:ext cx="1600200" cy="152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4419600"/>
            <a:ext cx="11430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4495800" y="5029200"/>
            <a:ext cx="1981200" cy="76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060351" y="3612551"/>
            <a:ext cx="2397872" cy="4354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95800" y="2209800"/>
            <a:ext cx="1545774" cy="4215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343400" y="3124200"/>
            <a:ext cx="533400" cy="228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646712" y="3582888"/>
            <a:ext cx="764977" cy="609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4913412" y="3849590"/>
            <a:ext cx="2975" cy="838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3733800" y="4188024"/>
            <a:ext cx="762000" cy="791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3313956" y="3694956"/>
            <a:ext cx="915888" cy="762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810000" y="2971800"/>
            <a:ext cx="685800" cy="3033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0800000" flipV="1">
            <a:off x="2667000" y="1524000"/>
            <a:ext cx="1828800" cy="990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752600" y="3429000"/>
            <a:ext cx="21336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71800" y="4648200"/>
            <a:ext cx="152400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4495800" y="4800600"/>
            <a:ext cx="167640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5105400" y="3429000"/>
            <a:ext cx="24384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1524000"/>
            <a:ext cx="19812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2688771" y="1502229"/>
            <a:ext cx="3777343" cy="3842657"/>
          </a:xfrm>
          <a:custGeom>
            <a:avLst/>
            <a:gdLst>
              <a:gd name="connsiteX0" fmla="*/ 0 w 3777343"/>
              <a:gd name="connsiteY0" fmla="*/ 1023257 h 3842657"/>
              <a:gd name="connsiteX1" fmla="*/ 1828800 w 3777343"/>
              <a:gd name="connsiteY1" fmla="*/ 0 h 3842657"/>
              <a:gd name="connsiteX2" fmla="*/ 3777343 w 3777343"/>
              <a:gd name="connsiteY2" fmla="*/ 870857 h 3842657"/>
              <a:gd name="connsiteX3" fmla="*/ 3603172 w 3777343"/>
              <a:gd name="connsiteY3" fmla="*/ 2383971 h 3842657"/>
              <a:gd name="connsiteX4" fmla="*/ 3352800 w 3777343"/>
              <a:gd name="connsiteY4" fmla="*/ 1121228 h 3842657"/>
              <a:gd name="connsiteX5" fmla="*/ 1807029 w 3777343"/>
              <a:gd name="connsiteY5" fmla="*/ 707571 h 3842657"/>
              <a:gd name="connsiteX6" fmla="*/ 511629 w 3777343"/>
              <a:gd name="connsiteY6" fmla="*/ 1317171 h 3842657"/>
              <a:gd name="connsiteX7" fmla="*/ 653143 w 3777343"/>
              <a:gd name="connsiteY7" fmla="*/ 2917371 h 3842657"/>
              <a:gd name="connsiteX8" fmla="*/ 1796143 w 3777343"/>
              <a:gd name="connsiteY8" fmla="*/ 3592285 h 3842657"/>
              <a:gd name="connsiteX9" fmla="*/ 2547258 w 3777343"/>
              <a:gd name="connsiteY9" fmla="*/ 3592285 h 3842657"/>
              <a:gd name="connsiteX10" fmla="*/ 1807029 w 3777343"/>
              <a:gd name="connsiteY10" fmla="*/ 3842657 h 3842657"/>
              <a:gd name="connsiteX11" fmla="*/ 293915 w 3777343"/>
              <a:gd name="connsiteY11" fmla="*/ 3167742 h 3842657"/>
              <a:gd name="connsiteX12" fmla="*/ 0 w 3777343"/>
              <a:gd name="connsiteY12" fmla="*/ 1023257 h 384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77343" h="3842657">
                <a:moveTo>
                  <a:pt x="0" y="1023257"/>
                </a:moveTo>
                <a:lnTo>
                  <a:pt x="1828800" y="0"/>
                </a:lnTo>
                <a:lnTo>
                  <a:pt x="3777343" y="870857"/>
                </a:lnTo>
                <a:lnTo>
                  <a:pt x="3603172" y="2383971"/>
                </a:lnTo>
                <a:lnTo>
                  <a:pt x="3352800" y="1121228"/>
                </a:lnTo>
                <a:lnTo>
                  <a:pt x="1807029" y="707571"/>
                </a:lnTo>
                <a:lnTo>
                  <a:pt x="511629" y="1317171"/>
                </a:lnTo>
                <a:lnTo>
                  <a:pt x="653143" y="2917371"/>
                </a:lnTo>
                <a:lnTo>
                  <a:pt x="1796143" y="3592285"/>
                </a:lnTo>
                <a:lnTo>
                  <a:pt x="2547258" y="3592285"/>
                </a:lnTo>
                <a:lnTo>
                  <a:pt x="1807029" y="3842657"/>
                </a:lnTo>
                <a:lnTo>
                  <a:pt x="293915" y="3167742"/>
                </a:lnTo>
                <a:lnTo>
                  <a:pt x="0" y="102325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85800"/>
          <a:ext cx="8382000" cy="548639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53911"/>
                <a:gridCol w="1913831"/>
                <a:gridCol w="1861458"/>
                <a:gridCol w="1676400"/>
                <a:gridCol w="1676400"/>
              </a:tblGrid>
              <a:tr h="783771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عوامل منفی</a:t>
                      </a:r>
                    </a:p>
                    <a:p>
                      <a:pPr algn="ctr" rtl="1"/>
                      <a:r>
                        <a:rPr lang="fa-IR" sz="1400" dirty="0" smtClean="0">
                          <a:cs typeface="B Yekan" pitchFamily="2" charset="-78"/>
                        </a:rPr>
                        <a:t>ضعف‌ها/تهدیدها</a:t>
                      </a:r>
                      <a:endParaRPr lang="en-US" sz="1400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عوامل مثبت</a:t>
                      </a:r>
                    </a:p>
                    <a:p>
                      <a:pPr algn="ctr" rtl="1"/>
                      <a:r>
                        <a:rPr lang="fa-IR" sz="1400" dirty="0" smtClean="0">
                          <a:cs typeface="B Yekan" pitchFamily="2" charset="-78"/>
                        </a:rPr>
                        <a:t>نقاط</a:t>
                      </a:r>
                      <a:r>
                        <a:rPr lang="fa-IR" sz="1400" baseline="0" dirty="0" smtClean="0">
                          <a:cs typeface="B Yekan" pitchFamily="2" charset="-78"/>
                        </a:rPr>
                        <a:t> قوت/فرصت‌ها</a:t>
                      </a:r>
                      <a:endParaRPr lang="en-US" sz="1400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اقدامات</a:t>
                      </a:r>
                    </a:p>
                    <a:p>
                      <a:pPr algn="ctr" rtl="1"/>
                      <a:r>
                        <a:rPr lang="fa-IR" sz="1400" dirty="0" smtClean="0">
                          <a:cs typeface="B Yekan" pitchFamily="2" charset="-78"/>
                        </a:rPr>
                        <a:t>مهارت/یادگیری/تجربه</a:t>
                      </a:r>
                      <a:endParaRPr lang="en-US" sz="1400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اهداف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خانواده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شغل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سلامتی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دغدغه‌ها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معنویات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</a:tr>
              <a:tr h="78377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Yekan" pitchFamily="2" charset="-78"/>
                        </a:rPr>
                        <a:t>تحصیلات</a:t>
                      </a:r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Yeka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cs typeface="B Yeka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fa-IR" sz="11500" dirty="0" smtClean="0">
                <a:solidFill>
                  <a:srgbClr val="FFFF00"/>
                </a:solidFill>
              </a:rPr>
              <a:t>ارزش</a:t>
            </a:r>
            <a:r>
              <a:rPr lang="fa-IR" sz="11500" dirty="0" smtClean="0"/>
              <a:t> آفرینی</a:t>
            </a:r>
            <a:br>
              <a:rPr lang="fa-IR" sz="11500" dirty="0" smtClean="0"/>
            </a:br>
            <a:r>
              <a:rPr lang="fa-IR" sz="11500" dirty="0" smtClean="0"/>
              <a:t> شخصی </a:t>
            </a:r>
            <a:endParaRPr lang="en-US" sz="115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Autofit/>
          </a:bodyPr>
          <a:lstStyle/>
          <a:p>
            <a:r>
              <a:rPr lang="fa-IR" sz="16600" dirty="0" smtClean="0">
                <a:solidFill>
                  <a:srgbClr val="FFFF00"/>
                </a:solidFill>
              </a:rPr>
              <a:t>موفق</a:t>
            </a:r>
            <a:r>
              <a:rPr lang="fa-IR" sz="16600" dirty="0" smtClean="0"/>
              <a:t> باشید</a:t>
            </a:r>
            <a:endParaRPr lang="en-US" sz="16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gofutureshr.com/wp/wp-content/uploads/2013/08/resource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50" y="0"/>
            <a:ext cx="915315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4572000" cy="3276600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ارائه شده در کارگاه ارزش‌آفرینی</a:t>
            </a:r>
            <a:r>
              <a:rPr lang="fa-IR" sz="2000" dirty="0" smtClean="0">
                <a:cs typeface="B Yekan" pitchFamily="2" charset="-78"/>
              </a:rPr>
              <a:t/>
            </a:r>
            <a:br>
              <a:rPr lang="fa-IR" sz="2000" dirty="0" smtClean="0">
                <a:cs typeface="B Yekan" pitchFamily="2" charset="-78"/>
              </a:rPr>
            </a:br>
            <a:r>
              <a:rPr lang="fa-IR" sz="2000" dirty="0">
                <a:cs typeface="B Yekan" pitchFamily="2" charset="-78"/>
              </a:rPr>
              <a:t/>
            </a:r>
            <a:br>
              <a:rPr lang="fa-IR" sz="2000" dirty="0">
                <a:cs typeface="B Yekan" pitchFamily="2" charset="-78"/>
              </a:rPr>
            </a:br>
            <a:r>
              <a:rPr lang="fa-IR" sz="2000" dirty="0" smtClean="0">
                <a:cs typeface="B Yekan" pitchFamily="2" charset="-78"/>
              </a:rPr>
              <a:t/>
            </a:r>
            <a:br>
              <a:rPr lang="fa-IR" sz="2000" dirty="0" smtClean="0">
                <a:cs typeface="B Yekan" pitchFamily="2" charset="-78"/>
              </a:rPr>
            </a:br>
            <a:r>
              <a:rPr lang="fa-IR" sz="2000" dirty="0" smtClean="0">
                <a:cs typeface="B Yekan" pitchFamily="2" charset="-78"/>
              </a:rPr>
              <a:t/>
            </a:r>
            <a:br>
              <a:rPr lang="fa-IR" sz="2000" dirty="0" smtClean="0">
                <a:cs typeface="B Yekan" pitchFamily="2" charset="-78"/>
              </a:rPr>
            </a:br>
            <a:r>
              <a:rPr lang="fa-IR" sz="2000" dirty="0">
                <a:cs typeface="B Yekan" pitchFamily="2" charset="-78"/>
              </a:rPr>
              <a:t/>
            </a:r>
            <a:br>
              <a:rPr lang="fa-IR" sz="2000" dirty="0">
                <a:cs typeface="B Yekan" pitchFamily="2" charset="-78"/>
              </a:rPr>
            </a:br>
            <a:r>
              <a:rPr lang="fa-IR" sz="2000" dirty="0" smtClean="0">
                <a:cs typeface="B Yekan" pitchFamily="2" charset="-78"/>
              </a:rPr>
              <a:t/>
            </a:r>
            <a:br>
              <a:rPr lang="fa-IR" sz="2000" dirty="0" smtClean="0">
                <a:cs typeface="B Yekan" pitchFamily="2" charset="-78"/>
              </a:rPr>
            </a:br>
            <a:r>
              <a:rPr lang="en-US" sz="2000" dirty="0" smtClean="0">
                <a:cs typeface="B Yekan" pitchFamily="2" charset="-78"/>
              </a:rPr>
              <a:t/>
            </a:r>
            <a:br>
              <a:rPr lang="en-US" sz="2000" dirty="0" smtClean="0">
                <a:cs typeface="B Yekan" pitchFamily="2" charset="-78"/>
              </a:rPr>
            </a:br>
            <a:r>
              <a:rPr lang="fa-IR" sz="2000" dirty="0" smtClean="0">
                <a:cs typeface="B Yekan" pitchFamily="2" charset="-78"/>
              </a:rPr>
              <a:t>ایده پایه‌ای چرخ زندگی را با کپی رایت زیر گسترش داده‌ام</a:t>
            </a:r>
            <a:endParaRPr lang="en-US" sz="20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953000"/>
            <a:ext cx="4648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"Wheel of Life" is a trademark of Meyer Resource Group, Inc. "Success Motivation" is a trademark of Success Motivation, Inc. (see </a:t>
            </a:r>
            <a:r>
              <a:rPr lang="en-US" sz="1400" b="1" i="1" dirty="0" smtClean="0"/>
              <a:t>www.success-motivation.com</a:t>
            </a:r>
            <a:r>
              <a:rPr lang="en-US" sz="1400" i="1" dirty="0" smtClean="0"/>
              <a:t>).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417" t="14166" r="15624" b="10000"/>
          <a:stretch>
            <a:fillRect/>
          </a:stretch>
        </p:blipFill>
        <p:spPr bwMode="auto">
          <a:xfrm>
            <a:off x="0" y="998113"/>
            <a:ext cx="9144000" cy="585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12   Yagut_shsmrt" pitchFamily="2" charset="-78"/>
              </a:rPr>
              <a:t>www.mnasseri.ir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12   Yagut_shsmrt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AB4-F2AB-4B0C-9AD1-49080ED9CD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fa-IR" sz="13800" dirty="0" smtClean="0"/>
              <a:t>چه باید کرد؟</a:t>
            </a:r>
            <a:endParaRPr lang="en-US" sz="13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santiagoadventures.com/wp-content/uploads/2012/06/Heli-5-photo-credit-Patricia-Saff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143000"/>
          </a:xfrm>
        </p:spPr>
        <p:txBody>
          <a:bodyPr/>
          <a:lstStyle/>
          <a:p>
            <a:r>
              <a:rPr lang="fa-IR" dirty="0" smtClean="0"/>
              <a:t>نگاه هلیکوپتری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dirty="0" smtClean="0">
                <a:solidFill>
                  <a:srgbClr val="002060"/>
                </a:solidFill>
                <a:cs typeface="12   Yagut_shsmrt" pitchFamily="2" charset="-78"/>
              </a:rPr>
              <a:t>زندگی شما</a:t>
            </a:r>
            <a:endParaRPr lang="en-US" sz="7200" dirty="0">
              <a:solidFill>
                <a:srgbClr val="002060"/>
              </a:solidFill>
              <a:cs typeface="12   Yagut_shsmrt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 smtClean="0">
                <a:solidFill>
                  <a:srgbClr val="002060"/>
                </a:solidFill>
                <a:cs typeface="12   Yagut_shsmrt" pitchFamily="2" charset="-78"/>
              </a:rPr>
              <a:t>زندگی شما</a:t>
            </a:r>
            <a:endParaRPr lang="en-US" sz="7200" dirty="0" smtClean="0">
              <a:solidFill>
                <a:srgbClr val="002060"/>
              </a:solidFill>
              <a:cs typeface="12   Yagut_shsmrt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486" y="1034142"/>
            <a:ext cx="5410200" cy="533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solidFill>
                  <a:srgbClr val="002060"/>
                </a:solidFill>
                <a:cs typeface="12   Yagut_shsmrt" pitchFamily="2" charset="-78"/>
              </a:rPr>
              <a:t>چرخ زندگی</a:t>
            </a:r>
            <a:r>
              <a:rPr lang="en-US" sz="4400" dirty="0">
                <a:solidFill>
                  <a:srgbClr val="002060"/>
                </a:solidFill>
                <a:cs typeface="12   Yagut_shsmrt" pitchFamily="2" charset="-78"/>
              </a:rPr>
              <a:t>®</a:t>
            </a:r>
            <a:endParaRPr lang="fa-IR" sz="4400" dirty="0" smtClean="0">
              <a:solidFill>
                <a:srgbClr val="002060"/>
              </a:solidFill>
              <a:cs typeface="12   Yagut_shsmrt" pitchFamily="2" charset="-78"/>
            </a:endParaRPr>
          </a:p>
          <a:p>
            <a:pPr algn="ctr" rtl="1"/>
            <a:endParaRPr lang="fa-IR" sz="4400" dirty="0" smtClean="0">
              <a:solidFill>
                <a:srgbClr val="002060"/>
              </a:solidFill>
              <a:cs typeface="12   Yagut_shsmrt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002060"/>
                </a:solidFill>
                <a:cs typeface="B Yekan" pitchFamily="2" charset="-78"/>
              </a:rPr>
              <a:t>ارزیابی کنید</a:t>
            </a:r>
            <a:endParaRPr lang="en-US" sz="2800" dirty="0" smtClean="0">
              <a:solidFill>
                <a:srgbClr val="002060"/>
              </a:solidFill>
              <a:cs typeface="B Yekan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002060"/>
                </a:solidFill>
                <a:cs typeface="B Yekan" pitchFamily="2" charset="-78"/>
              </a:rPr>
              <a:t>برنامه‌ریزی کنید</a:t>
            </a:r>
          </a:p>
          <a:p>
            <a:pPr algn="ctr" rtl="1"/>
            <a:r>
              <a:rPr lang="fa-IR" sz="2800" dirty="0" smtClean="0">
                <a:solidFill>
                  <a:srgbClr val="002060"/>
                </a:solidFill>
                <a:cs typeface="B Yekan" pitchFamily="2" charset="-78"/>
              </a:rPr>
              <a:t>عمل کنید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47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شغل و دارایی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09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خانه و خانواده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تحصیلات و دانش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معنویات و روحیات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6400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Yekan" pitchFamily="2" charset="-78"/>
              </a:rPr>
              <a:t>دغدغه‌های اجتماعی و فرهنگی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18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Yekan" pitchFamily="2" charset="-78"/>
              </a:rPr>
              <a:t>سلامتی و زیبایی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782</Words>
  <Application>Microsoft Office PowerPoint</Application>
  <PresentationFormat>On-screen Show (4:3)</PresentationFormat>
  <Paragraphs>360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چرخ زندگی</vt:lpstr>
      <vt:lpstr>Slide 2</vt:lpstr>
      <vt:lpstr>Slide 3</vt:lpstr>
      <vt:lpstr>ارزش آفرینی  شخصی </vt:lpstr>
      <vt:lpstr>چه باید کرد؟</vt:lpstr>
      <vt:lpstr>نگاه هلیکوپتری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ارزش‎آفرینی و رضایت از زندگی در تعادل  است</vt:lpstr>
      <vt:lpstr>Slide 21</vt:lpstr>
      <vt:lpstr>و یک نکته دیگر...</vt:lpstr>
      <vt:lpstr>Slide 23</vt:lpstr>
      <vt:lpstr>Slide 24</vt:lpstr>
      <vt:lpstr>Slide 25</vt:lpstr>
      <vt:lpstr>Slide 26</vt:lpstr>
      <vt:lpstr>Slide 27</vt:lpstr>
      <vt:lpstr>چگونه؟</vt:lpstr>
      <vt:lpstr>Slide 29</vt:lpstr>
      <vt:lpstr>استعدادها و داشته‌هاتان را مشخص کنید</vt:lpstr>
      <vt:lpstr>Slide 31</vt:lpstr>
      <vt:lpstr>رضایت فعلی‌تان را مشخص کنید</vt:lpstr>
      <vt:lpstr>Slide 33</vt:lpstr>
      <vt:lpstr>رضایت مطلوب در سه سال آینده را مشخص کنید</vt:lpstr>
      <vt:lpstr>Slide 35</vt:lpstr>
      <vt:lpstr>برنامه راهبردی شخصی‌تان را تدوین کنید</vt:lpstr>
      <vt:lpstr>Slide 37</vt:lpstr>
      <vt:lpstr>Slide 38</vt:lpstr>
      <vt:lpstr>Slide 39</vt:lpstr>
      <vt:lpstr>موفق باشید</vt:lpstr>
      <vt:lpstr>ارائه شده در کارگاه ارزش‌آفرینی       ایده پایه‌ای چرخ زندگی را با کپی رایت زیر گسترش داده‌ام</vt:lpstr>
      <vt:lpstr>Slide 42</vt:lpstr>
    </vt:vector>
  </TitlesOfParts>
  <Company>NPSoft.ir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mahdi</dc:creator>
  <cp:lastModifiedBy>NPSoft</cp:lastModifiedBy>
  <cp:revision>25</cp:revision>
  <dcterms:created xsi:type="dcterms:W3CDTF">2014-05-11T18:27:36Z</dcterms:created>
  <dcterms:modified xsi:type="dcterms:W3CDTF">2014-05-12T09:32:40Z</dcterms:modified>
</cp:coreProperties>
</file>