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2" r:id="rId2"/>
    <p:sldId id="312" r:id="rId3"/>
    <p:sldId id="294" r:id="rId4"/>
    <p:sldId id="310" r:id="rId5"/>
    <p:sldId id="311" r:id="rId6"/>
    <p:sldId id="309" r:id="rId7"/>
    <p:sldId id="295" r:id="rId8"/>
    <p:sldId id="296" r:id="rId9"/>
    <p:sldId id="297" r:id="rId10"/>
    <p:sldId id="298" r:id="rId11"/>
    <p:sldId id="299" r:id="rId12"/>
    <p:sldId id="300" r:id="rId13"/>
    <p:sldId id="274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3" r:id="rId23"/>
    <p:sldId id="315" r:id="rId24"/>
    <p:sldId id="318" r:id="rId25"/>
    <p:sldId id="316" r:id="rId26"/>
    <p:sldId id="31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E7E63-07F3-4051-88F1-1E3149F097C7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59C6E-A362-4B68-918A-72BFF1DC8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36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6547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0597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6507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1992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4529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847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4617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9234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3205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9142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549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02FC3-C259-41BA-9C9F-FDAFF512487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4458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637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02FC3-C259-41BA-9C9F-FDAFF512487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69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02FC3-C259-41BA-9C9F-FDAFF512487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4458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02FC3-C259-41BA-9C9F-FDAFF512487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4458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02FC3-C259-41BA-9C9F-FDAFF512487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69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02FC3-C259-41BA-9C9F-FDAFF512487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952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3986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029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641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2758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9474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0357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59C6E-A362-4B68-918A-72BFF1DC89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895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E5B-EB09-4730-A3EA-171105EA0BB3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71E-82A7-4C45-9C74-C631B1B18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E5B-EB09-4730-A3EA-171105EA0BB3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71E-82A7-4C45-9C74-C631B1B18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E5B-EB09-4730-A3EA-171105EA0BB3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71E-82A7-4C45-9C74-C631B1B18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1">
              <a:defRPr>
                <a:cs typeface="B Yekan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cs typeface="B Yekan" pitchFamily="2" charset="-78"/>
              </a:defRPr>
            </a:lvl1pPr>
            <a:lvl2pPr algn="r" rtl="1">
              <a:defRPr>
                <a:cs typeface="B Yekan" pitchFamily="2" charset="-78"/>
              </a:defRPr>
            </a:lvl2pPr>
            <a:lvl3pPr algn="r" rtl="1">
              <a:defRPr>
                <a:cs typeface="B Yekan" pitchFamily="2" charset="-78"/>
              </a:defRPr>
            </a:lvl3pPr>
            <a:lvl4pPr algn="r" rtl="1">
              <a:defRPr>
                <a:cs typeface="B Yekan" pitchFamily="2" charset="-78"/>
              </a:defRPr>
            </a:lvl4pPr>
            <a:lvl5pPr algn="r" rtl="1">
              <a:defRPr>
                <a:cs typeface="B Yeka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E5B-EB09-4730-A3EA-171105EA0BB3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71E-82A7-4C45-9C74-C631B1B18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E5B-EB09-4730-A3EA-171105EA0BB3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71E-82A7-4C45-9C74-C631B1B18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E5B-EB09-4730-A3EA-171105EA0BB3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71E-82A7-4C45-9C74-C631B1B18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E5B-EB09-4730-A3EA-171105EA0BB3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71E-82A7-4C45-9C74-C631B1B18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E5B-EB09-4730-A3EA-171105EA0BB3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71E-82A7-4C45-9C74-C631B1B18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E5B-EB09-4730-A3EA-171105EA0BB3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71E-82A7-4C45-9C74-C631B1B18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E5B-EB09-4730-A3EA-171105EA0BB3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71E-82A7-4C45-9C74-C631B1B18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0E5B-EB09-4730-A3EA-171105EA0BB3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D71E-82A7-4C45-9C74-C631B1B18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0E5B-EB09-4730-A3EA-171105EA0BB3}" type="datetimeFigureOut">
              <a:rPr lang="en-US" smtClean="0"/>
              <a:pPr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DD71E-82A7-4C45-9C74-C631B1B182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mahdinasser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linkedin.com/in/mahdinasseri" TargetMode="External"/><Relationship Id="rId4" Type="http://schemas.openxmlformats.org/officeDocument/2006/relationships/hyperlink" Target="http://www.slideshare.net/mahdinasseri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ahdinasseri/value-and-growth-models-for-startups-slilde-series-by-mahdinasser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ahdinasseri/growth-by-focusing-on-customer-by-mahdinasser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ahdinasseri/buyer-persona-template-5850755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mahdinasseri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linkedin.com/in/mahdinasseri" TargetMode="External"/><Relationship Id="rId4" Type="http://schemas.openxmlformats.org/officeDocument/2006/relationships/hyperlink" Target="http://www.slideshare.net/mahdinasser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7010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86569" y="1414552"/>
            <a:ext cx="400943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115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 Rezvan" pitchFamily="2" charset="-78"/>
                <a:cs typeface="A Rezvan" pitchFamily="2" charset="-78"/>
              </a:rPr>
              <a:t>خـــریــــد</a:t>
            </a:r>
            <a:endParaRPr lang="en-US" sz="115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 Rezvan" pitchFamily="2" charset="-78"/>
              <a:cs typeface="A Rezvan" pitchFamily="2" charset="-78"/>
            </a:endParaRPr>
          </a:p>
        </p:txBody>
      </p:sp>
      <p:pic>
        <p:nvPicPr>
          <p:cNvPr id="35" name="Picture 4" descr="http://webdiis.unizar.es/~silarri/GRAPHICS/crowds.png"/>
          <p:cNvPicPr>
            <a:picLocks noChangeAspect="1" noChangeArrowheads="1"/>
          </p:cNvPicPr>
          <p:nvPr/>
        </p:nvPicPr>
        <p:blipFill>
          <a:blip r:embed="rId3" cstate="print"/>
          <a:srcRect l="17111"/>
          <a:stretch>
            <a:fillRect/>
          </a:stretch>
        </p:blipFill>
        <p:spPr bwMode="auto">
          <a:xfrm>
            <a:off x="990600" y="4178564"/>
            <a:ext cx="7013575" cy="2679436"/>
          </a:xfrm>
          <a:prstGeom prst="rect">
            <a:avLst/>
          </a:prstGeom>
          <a:noFill/>
        </p:spPr>
      </p:pic>
      <p:pic>
        <p:nvPicPr>
          <p:cNvPr id="36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t="49870" r="59740"/>
          <a:stretch>
            <a:fillRect/>
          </a:stretch>
        </p:blipFill>
        <p:spPr bwMode="auto">
          <a:xfrm flipH="1">
            <a:off x="2819400" y="2971800"/>
            <a:ext cx="2362200" cy="1225550"/>
          </a:xfrm>
          <a:prstGeom prst="rect">
            <a:avLst/>
          </a:prstGeom>
          <a:noFill/>
        </p:spPr>
      </p:pic>
      <p:pic>
        <p:nvPicPr>
          <p:cNvPr id="15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l="54545"/>
          <a:stretch>
            <a:fillRect/>
          </a:stretch>
        </p:blipFill>
        <p:spPr bwMode="auto">
          <a:xfrm>
            <a:off x="6019800" y="2660650"/>
            <a:ext cx="2667000" cy="2444750"/>
          </a:xfrm>
          <a:prstGeom prst="rect">
            <a:avLst/>
          </a:prstGeom>
          <a:noFill/>
        </p:spPr>
      </p:pic>
      <p:pic>
        <p:nvPicPr>
          <p:cNvPr id="45063" name="Picture 7" descr="D:\dropbox\Dropbox (Personal)\@axprint\slideshare\growth\slides\speech-bubble-51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533400"/>
            <a:ext cx="2514600" cy="2514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634176" y="152400"/>
            <a:ext cx="1443024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1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Yekan" pitchFamily="2" charset="-78"/>
              </a:rPr>
              <a:t>5</a:t>
            </a:r>
            <a:endParaRPr lang="en-US" sz="16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Yekan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6422" y="609600"/>
            <a:ext cx="3716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A Chamran" pitchFamily="2" charset="-78"/>
              </a:rPr>
              <a:t>مــرحـلــه فــــرایـــنـــد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A Chamran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933271"/>
            <a:ext cx="37753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 Rezvan" pitchFamily="2" charset="-78"/>
                <a:cs typeface="A Rezvan" pitchFamily="2" charset="-78"/>
              </a:rPr>
              <a:t>تصمیم‌گیری</a:t>
            </a:r>
          </a:p>
        </p:txBody>
      </p:sp>
      <p:sp>
        <p:nvSpPr>
          <p:cNvPr id="45065" name="AutoShape 9" descr="https://picons.me/_img/main-b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7" name="AutoShape 11" descr="https://picons.me/_img/main-b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l="54545"/>
          <a:stretch>
            <a:fillRect/>
          </a:stretch>
        </p:blipFill>
        <p:spPr bwMode="auto">
          <a:xfrm flipH="1">
            <a:off x="8077200" y="3810000"/>
            <a:ext cx="2667000" cy="2444750"/>
          </a:xfrm>
          <a:prstGeom prst="rect">
            <a:avLst/>
          </a:prstGeom>
          <a:noFill/>
        </p:spPr>
      </p:pic>
      <p:pic>
        <p:nvPicPr>
          <p:cNvPr id="17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l="54545"/>
          <a:stretch>
            <a:fillRect/>
          </a:stretch>
        </p:blipFill>
        <p:spPr bwMode="auto">
          <a:xfrm flipH="1">
            <a:off x="-304800" y="2133600"/>
            <a:ext cx="2667000" cy="2444750"/>
          </a:xfrm>
          <a:prstGeom prst="rect">
            <a:avLst/>
          </a:prstGeom>
          <a:noFill/>
        </p:spPr>
      </p:pic>
      <p:pic>
        <p:nvPicPr>
          <p:cNvPr id="18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r="59740"/>
          <a:stretch>
            <a:fillRect/>
          </a:stretch>
        </p:blipFill>
        <p:spPr bwMode="auto">
          <a:xfrm>
            <a:off x="990600" y="-1066800"/>
            <a:ext cx="2362200" cy="2444750"/>
          </a:xfrm>
          <a:prstGeom prst="rect">
            <a:avLst/>
          </a:prstGeom>
          <a:noFill/>
        </p:spPr>
      </p:pic>
      <p:pic>
        <p:nvPicPr>
          <p:cNvPr id="19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r="59740"/>
          <a:stretch>
            <a:fillRect/>
          </a:stretch>
        </p:blipFill>
        <p:spPr bwMode="auto">
          <a:xfrm flipH="1">
            <a:off x="-914400" y="-152400"/>
            <a:ext cx="2362200" cy="2444750"/>
          </a:xfrm>
          <a:prstGeom prst="rect">
            <a:avLst/>
          </a:prstGeom>
          <a:noFill/>
        </p:spPr>
      </p:pic>
      <p:pic>
        <p:nvPicPr>
          <p:cNvPr id="20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r="59740"/>
          <a:stretch>
            <a:fillRect/>
          </a:stretch>
        </p:blipFill>
        <p:spPr bwMode="auto">
          <a:xfrm flipH="1">
            <a:off x="1981200" y="-1752600"/>
            <a:ext cx="2362200" cy="2444750"/>
          </a:xfrm>
          <a:prstGeom prst="rect">
            <a:avLst/>
          </a:prstGeom>
          <a:noFill/>
        </p:spPr>
      </p:pic>
      <p:pic>
        <p:nvPicPr>
          <p:cNvPr id="21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r="59740"/>
          <a:stretch>
            <a:fillRect/>
          </a:stretch>
        </p:blipFill>
        <p:spPr bwMode="auto">
          <a:xfrm flipH="1">
            <a:off x="8382000" y="0"/>
            <a:ext cx="2362200" cy="2444750"/>
          </a:xfrm>
          <a:prstGeom prst="rect">
            <a:avLst/>
          </a:prstGeom>
          <a:noFill/>
        </p:spPr>
      </p:pic>
      <p:pic>
        <p:nvPicPr>
          <p:cNvPr id="22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r="59740" b="53247"/>
          <a:stretch>
            <a:fillRect/>
          </a:stretch>
        </p:blipFill>
        <p:spPr bwMode="auto">
          <a:xfrm>
            <a:off x="3962400" y="-381000"/>
            <a:ext cx="2362200" cy="1143000"/>
          </a:xfrm>
          <a:prstGeom prst="rect">
            <a:avLst/>
          </a:prstGeom>
          <a:noFill/>
        </p:spPr>
      </p:pic>
      <p:pic>
        <p:nvPicPr>
          <p:cNvPr id="23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l="61039" t="34286" r="22078" b="28312"/>
          <a:stretch>
            <a:fillRect/>
          </a:stretch>
        </p:blipFill>
        <p:spPr bwMode="auto">
          <a:xfrm>
            <a:off x="4876800" y="2971800"/>
            <a:ext cx="990600" cy="914400"/>
          </a:xfrm>
          <a:prstGeom prst="rect">
            <a:avLst/>
          </a:prstGeom>
          <a:noFill/>
        </p:spPr>
      </p:pic>
      <p:pic>
        <p:nvPicPr>
          <p:cNvPr id="24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r="79221" b="28312"/>
          <a:stretch>
            <a:fillRect/>
          </a:stretch>
        </p:blipFill>
        <p:spPr bwMode="auto">
          <a:xfrm flipH="1">
            <a:off x="2590800" y="2743200"/>
            <a:ext cx="1219200" cy="1752600"/>
          </a:xfrm>
          <a:prstGeom prst="rect">
            <a:avLst/>
          </a:prstGeom>
          <a:noFill/>
        </p:spPr>
      </p:pic>
      <p:pic>
        <p:nvPicPr>
          <p:cNvPr id="25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t="15584" r="85714" b="31429"/>
          <a:stretch>
            <a:fillRect/>
          </a:stretch>
        </p:blipFill>
        <p:spPr bwMode="auto">
          <a:xfrm>
            <a:off x="7620000" y="-647700"/>
            <a:ext cx="838200" cy="1295400"/>
          </a:xfrm>
          <a:prstGeom prst="rect">
            <a:avLst/>
          </a:prstGeom>
          <a:noFill/>
        </p:spPr>
      </p:pic>
      <p:pic>
        <p:nvPicPr>
          <p:cNvPr id="26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t="15584" r="85714" b="31429"/>
          <a:stretch>
            <a:fillRect/>
          </a:stretch>
        </p:blipFill>
        <p:spPr bwMode="auto">
          <a:xfrm>
            <a:off x="8229600" y="2286000"/>
            <a:ext cx="838200" cy="1295400"/>
          </a:xfrm>
          <a:prstGeom prst="rect">
            <a:avLst/>
          </a:prstGeom>
          <a:noFill/>
        </p:spPr>
      </p:pic>
      <p:pic>
        <p:nvPicPr>
          <p:cNvPr id="27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l="61039" t="34286" r="22078" b="28312"/>
          <a:stretch>
            <a:fillRect/>
          </a:stretch>
        </p:blipFill>
        <p:spPr bwMode="auto">
          <a:xfrm>
            <a:off x="1676400" y="3429000"/>
            <a:ext cx="990600" cy="914400"/>
          </a:xfrm>
          <a:prstGeom prst="rect">
            <a:avLst/>
          </a:prstGeom>
          <a:noFill/>
        </p:spPr>
      </p:pic>
      <p:pic>
        <p:nvPicPr>
          <p:cNvPr id="29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l="61039" t="34286" r="22078" b="28312"/>
          <a:stretch>
            <a:fillRect/>
          </a:stretch>
        </p:blipFill>
        <p:spPr bwMode="auto">
          <a:xfrm>
            <a:off x="6629400" y="-457200"/>
            <a:ext cx="990600" cy="914400"/>
          </a:xfrm>
          <a:prstGeom prst="rect">
            <a:avLst/>
          </a:prstGeom>
          <a:noFill/>
        </p:spPr>
      </p:pic>
      <p:pic>
        <p:nvPicPr>
          <p:cNvPr id="30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l="61039" t="34286" r="22078" b="28312"/>
          <a:stretch>
            <a:fillRect/>
          </a:stretch>
        </p:blipFill>
        <p:spPr bwMode="auto">
          <a:xfrm>
            <a:off x="990600" y="1295400"/>
            <a:ext cx="990600" cy="914400"/>
          </a:xfrm>
          <a:prstGeom prst="rect">
            <a:avLst/>
          </a:prstGeom>
          <a:noFill/>
        </p:spPr>
      </p:pic>
      <p:pic>
        <p:nvPicPr>
          <p:cNvPr id="31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l="54545"/>
          <a:stretch>
            <a:fillRect/>
          </a:stretch>
        </p:blipFill>
        <p:spPr bwMode="auto">
          <a:xfrm>
            <a:off x="8153400" y="5635625"/>
            <a:ext cx="2667000" cy="2444750"/>
          </a:xfrm>
          <a:prstGeom prst="rect">
            <a:avLst/>
          </a:prstGeom>
          <a:noFill/>
        </p:spPr>
      </p:pic>
      <p:pic>
        <p:nvPicPr>
          <p:cNvPr id="32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l="54545"/>
          <a:stretch>
            <a:fillRect/>
          </a:stretch>
        </p:blipFill>
        <p:spPr bwMode="auto">
          <a:xfrm>
            <a:off x="-990600" y="4267200"/>
            <a:ext cx="2667000" cy="2444750"/>
          </a:xfrm>
          <a:prstGeom prst="rect">
            <a:avLst/>
          </a:prstGeom>
          <a:noFill/>
        </p:spPr>
      </p:pic>
      <p:pic>
        <p:nvPicPr>
          <p:cNvPr id="33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r="59740"/>
          <a:stretch>
            <a:fillRect/>
          </a:stretch>
        </p:blipFill>
        <p:spPr bwMode="auto">
          <a:xfrm flipH="1">
            <a:off x="5105400" y="-1752600"/>
            <a:ext cx="2362200" cy="2444750"/>
          </a:xfrm>
          <a:prstGeom prst="rect">
            <a:avLst/>
          </a:prstGeom>
          <a:noFill/>
        </p:spPr>
      </p:pic>
      <p:pic>
        <p:nvPicPr>
          <p:cNvPr id="38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l="77922" t="34286" b="28312"/>
          <a:stretch>
            <a:fillRect/>
          </a:stretch>
        </p:blipFill>
        <p:spPr bwMode="auto">
          <a:xfrm flipH="1">
            <a:off x="3581400" y="3352800"/>
            <a:ext cx="1295400" cy="914400"/>
          </a:xfrm>
          <a:prstGeom prst="rect">
            <a:avLst/>
          </a:prstGeom>
          <a:noFill/>
        </p:spPr>
      </p:pic>
      <p:pic>
        <p:nvPicPr>
          <p:cNvPr id="40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l="54545"/>
          <a:stretch>
            <a:fillRect/>
          </a:stretch>
        </p:blipFill>
        <p:spPr bwMode="auto">
          <a:xfrm flipH="1">
            <a:off x="-1066800" y="6248400"/>
            <a:ext cx="2667000" cy="2444750"/>
          </a:xfrm>
          <a:prstGeom prst="rect">
            <a:avLst/>
          </a:prstGeom>
          <a:noFill/>
        </p:spPr>
      </p:pic>
      <p:pic>
        <p:nvPicPr>
          <p:cNvPr id="41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l="28572" r="59740" b="40779"/>
          <a:stretch>
            <a:fillRect/>
          </a:stretch>
        </p:blipFill>
        <p:spPr bwMode="auto">
          <a:xfrm rot="19916067" flipH="1">
            <a:off x="4872260" y="3581405"/>
            <a:ext cx="685800" cy="1447800"/>
          </a:xfrm>
          <a:prstGeom prst="rect">
            <a:avLst/>
          </a:prstGeom>
          <a:noFill/>
        </p:spPr>
      </p:pic>
      <p:pic>
        <p:nvPicPr>
          <p:cNvPr id="42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l="28572" r="59740" b="40779"/>
          <a:stretch>
            <a:fillRect/>
          </a:stretch>
        </p:blipFill>
        <p:spPr bwMode="auto">
          <a:xfrm flipH="1">
            <a:off x="2738660" y="4419600"/>
            <a:ext cx="685800" cy="1447800"/>
          </a:xfrm>
          <a:prstGeom prst="rect">
            <a:avLst/>
          </a:prstGeom>
          <a:noFill/>
        </p:spPr>
      </p:pic>
      <p:pic>
        <p:nvPicPr>
          <p:cNvPr id="43" name="Picture 12" descr="D:\dropbox\Dropbox (Personal)\@axprint\slideshare\growth\slides\main-bg.png"/>
          <p:cNvPicPr>
            <a:picLocks noChangeAspect="1" noChangeArrowheads="1"/>
          </p:cNvPicPr>
          <p:nvPr/>
        </p:nvPicPr>
        <p:blipFill>
          <a:blip r:embed="rId4" cstate="print"/>
          <a:srcRect t="15584" r="85714" b="31429"/>
          <a:stretch>
            <a:fillRect/>
          </a:stretch>
        </p:blipFill>
        <p:spPr bwMode="auto">
          <a:xfrm>
            <a:off x="2667000" y="5791200"/>
            <a:ext cx="838200" cy="1295400"/>
          </a:xfrm>
          <a:prstGeom prst="rect">
            <a:avLst/>
          </a:prstGeom>
          <a:noFill/>
        </p:spPr>
      </p:pic>
      <p:sp>
        <p:nvSpPr>
          <p:cNvPr id="37" name="Rectangle 36"/>
          <p:cNvSpPr/>
          <p:nvPr/>
        </p:nvSpPr>
        <p:spPr>
          <a:xfrm>
            <a:off x="0" y="3276600"/>
            <a:ext cx="9144000" cy="553998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/>
            <a:r>
              <a:rPr lang="fa-IR" sz="2900" dirty="0" smtClean="0">
                <a:latin typeface="A KOo"/>
                <a:cs typeface="B Koodak" panose="00000700000000000000" pitchFamily="2" charset="-78"/>
              </a:rPr>
              <a:t>          به </a:t>
            </a:r>
            <a:r>
              <a:rPr lang="fa-IR" sz="2900" dirty="0">
                <a:latin typeface="A KOo"/>
                <a:cs typeface="B Koodak" panose="00000700000000000000" pitchFamily="2" charset="-78"/>
              </a:rPr>
              <a:t>جای فروش </a:t>
            </a:r>
            <a:r>
              <a:rPr lang="fa-IR" sz="2900" dirty="0" smtClean="0">
                <a:latin typeface="A KOo"/>
                <a:cs typeface="B Koodak" panose="00000700000000000000" pitchFamily="2" charset="-78"/>
              </a:rPr>
              <a:t>محصول، یک تجربه خوب خلق </a:t>
            </a:r>
            <a:r>
              <a:rPr lang="fa-IR" sz="2900" dirty="0">
                <a:latin typeface="A KOo"/>
                <a:cs typeface="B Koodak" panose="00000700000000000000" pitchFamily="2" charset="-78"/>
              </a:rPr>
              <a:t>کنید</a:t>
            </a:r>
            <a:endParaRPr lang="en-US" sz="2900" dirty="0">
              <a:latin typeface="A KOo"/>
              <a:cs typeface="B Koodak" panose="00000700000000000000" pitchFamily="2" charset="-78"/>
            </a:endParaRPr>
          </a:p>
        </p:txBody>
      </p:sp>
      <p:pic>
        <p:nvPicPr>
          <p:cNvPr id="39" name="Picture 2" descr="D:\dropbox\Dropbox\work\my logo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3965" y="5562988"/>
            <a:ext cx="1552435" cy="12950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664684" y="45720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45720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4611469"/>
            <a:ext cx="42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684" y="53340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53340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5334000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905000" y="4648200"/>
            <a:ext cx="1848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B Koodak" pitchFamily="2" charset="-78"/>
              </a:rPr>
              <a:t>ارزیابی منطقی</a:t>
            </a:r>
            <a:endParaRPr lang="en-US" sz="2800" dirty="0">
              <a:cs typeface="B Koodak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52600" y="5410200"/>
            <a:ext cx="2098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B Koodak" pitchFamily="2" charset="-78"/>
              </a:rPr>
              <a:t>ارزیابی احساسی</a:t>
            </a:r>
            <a:endParaRPr lang="en-US" sz="2800" dirty="0">
              <a:cs typeface="B Koodak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304800"/>
            <a:ext cx="5562600" cy="1066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0" y="304800"/>
            <a:ext cx="762000" cy="106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67212" y="304800"/>
            <a:ext cx="6767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3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6800" y="2133600"/>
            <a:ext cx="47644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6000" dirty="0" smtClean="0">
                <a:solidFill>
                  <a:srgbClr val="FFFF00"/>
                </a:solidFill>
                <a:cs typeface="A  Mitra_5 (MRT)" pitchFamily="2" charset="-78"/>
              </a:rPr>
              <a:t>دلیلی قانع‌کننده</a:t>
            </a:r>
            <a:endParaRPr lang="en-US" sz="6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76898" y="1589782"/>
            <a:ext cx="4875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آنها دوست دارند برای تصمیم خود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28600" y="0"/>
            <a:ext cx="12954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3225225"/>
            <a:ext cx="17940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داشته باشند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53000" y="511314"/>
            <a:ext cx="28504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000" dirty="0" smtClean="0">
                <a:cs typeface="B Koodak" pitchFamily="2" charset="-78"/>
              </a:rPr>
              <a:t>ارزیابی گزینه‌ها</a:t>
            </a:r>
            <a:endParaRPr lang="en-US" sz="4000" dirty="0">
              <a:cs typeface="B Koodak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352800"/>
            <a:ext cx="3001928" cy="30019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4518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664684" y="45720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45720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4611469"/>
            <a:ext cx="42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684" y="53340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53340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5334000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76400" y="4648200"/>
            <a:ext cx="2217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B Koodak" pitchFamily="2" charset="-78"/>
              </a:rPr>
              <a:t>ارزش خرید بهتر</a:t>
            </a:r>
            <a:endParaRPr lang="en-US" sz="2800" dirty="0">
              <a:cs typeface="B Koodak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76400" y="5410200"/>
            <a:ext cx="2222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B Koodak" pitchFamily="2" charset="-78"/>
              </a:rPr>
              <a:t>تجربه خرید بهتر</a:t>
            </a:r>
            <a:endParaRPr lang="en-US" sz="2800" dirty="0">
              <a:cs typeface="B Koodak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304800"/>
            <a:ext cx="5562600" cy="1066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0" y="304800"/>
            <a:ext cx="762000" cy="106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67212" y="304800"/>
            <a:ext cx="6767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4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6800" y="2489537"/>
            <a:ext cx="15616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6000" dirty="0" smtClean="0">
                <a:solidFill>
                  <a:srgbClr val="FFFF00"/>
                </a:solidFill>
                <a:cs typeface="A  Mitra_5 (MRT)" pitchFamily="2" charset="-78"/>
              </a:rPr>
              <a:t>بهتر</a:t>
            </a:r>
            <a:endParaRPr lang="en-US" sz="6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76898" y="1589782"/>
            <a:ext cx="47676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آنها در نهایت از کسی می‌خرند که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28600" y="0"/>
            <a:ext cx="12954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2158425"/>
            <a:ext cx="3007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نیاز و خواسته آنها را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81344" y="457200"/>
            <a:ext cx="3595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000" dirty="0" smtClean="0">
                <a:cs typeface="B Koodak" pitchFamily="2" charset="-78"/>
              </a:rPr>
              <a:t>خـــــــــــریـــــــد</a:t>
            </a:r>
            <a:endParaRPr lang="en-US" sz="4000" dirty="0">
              <a:cs typeface="B Koodak" pitchFamily="2" charset="-78"/>
            </a:endParaRPr>
          </a:p>
        </p:txBody>
      </p:sp>
      <p:pic>
        <p:nvPicPr>
          <p:cNvPr id="22" name="Picture 2" descr="http://escrip.com/assets/img/how/step2-sho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168" y="3766125"/>
            <a:ext cx="3812282" cy="22873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066800" y="3505200"/>
            <a:ext cx="1879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برآورده کند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5059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664684" y="45720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45720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4611469"/>
            <a:ext cx="42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684" y="53340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53340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5334000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52600" y="4648200"/>
            <a:ext cx="1994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B Koodak" pitchFamily="2" charset="-78"/>
              </a:rPr>
              <a:t>رضایت مشتری</a:t>
            </a:r>
            <a:endParaRPr lang="en-US" sz="2800" dirty="0">
              <a:cs typeface="B Koodak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65590" y="5410200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cs typeface="B Koodak" pitchFamily="2" charset="-78"/>
              </a:rPr>
              <a:t>خدمات پس از فروش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304800"/>
            <a:ext cx="5562600" cy="1066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0" y="304800"/>
            <a:ext cx="762000" cy="106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67212" y="304800"/>
            <a:ext cx="6767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5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66800" y="2133600"/>
            <a:ext cx="262764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6000" dirty="0" smtClean="0">
                <a:solidFill>
                  <a:srgbClr val="FFFF00"/>
                </a:solidFill>
                <a:cs typeface="A  Mitra_5 (MRT)" pitchFamily="2" charset="-78"/>
              </a:rPr>
              <a:t>ادامه دارد</a:t>
            </a:r>
            <a:endParaRPr lang="en-US" sz="6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76898" y="1589782"/>
            <a:ext cx="4815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فرایند خرید، بعد از خرید همچنان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28600" y="0"/>
            <a:ext cx="12954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50476" y="457200"/>
            <a:ext cx="34708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000" dirty="0" smtClean="0">
                <a:cs typeface="B Koodak" pitchFamily="2" charset="-78"/>
              </a:rPr>
              <a:t>بــعــد از خــریـــد</a:t>
            </a:r>
            <a:endParaRPr lang="en-US" sz="4000" dirty="0">
              <a:cs typeface="B Koodak" pitchFamily="2" charset="-78"/>
            </a:endParaRPr>
          </a:p>
        </p:txBody>
      </p:sp>
      <p:pic>
        <p:nvPicPr>
          <p:cNvPr id="6146" name="Picture 2" descr="http://redboxeasyweb.com/wp-content/uploads/icon-custom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14717"/>
            <a:ext cx="2447412" cy="24474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066800" y="3149025"/>
            <a:ext cx="444384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آنها به این فکر می‌کنند که</a:t>
            </a:r>
          </a:p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آیا تصمیم درستی گرفتند یا نه؟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072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inforce your brand through marketing&#10;strategies. Let consumers feel the need.&#10;Billboards Social media&#10;promotions&#10;Flyers&#10;1&#10; "/>
          <p:cNvPicPr>
            <a:picLocks noChangeAspect="1" noChangeArrowheads="1"/>
          </p:cNvPicPr>
          <p:nvPr/>
        </p:nvPicPr>
        <p:blipFill rotWithShape="1">
          <a:blip r:embed="rId2" cstate="print"/>
          <a:srcRect t="80000"/>
          <a:stretch/>
        </p:blipFill>
        <p:spPr bwMode="auto">
          <a:xfrm>
            <a:off x="-1837" y="3581400"/>
            <a:ext cx="9145837" cy="3280684"/>
          </a:xfrm>
          <a:prstGeom prst="rect">
            <a:avLst/>
          </a:prstGeom>
          <a:noFill/>
        </p:spPr>
      </p:pic>
      <p:pic>
        <p:nvPicPr>
          <p:cNvPr id="31746" name="Picture 2" descr="Reinforce your brand through marketing&#10;strategies. Let consumers feel the need.&#10;Billboards Social media&#10;promotions&#10;Flyers&#10;1&#10; "/>
          <p:cNvPicPr>
            <a:picLocks noChangeAspect="1" noChangeArrowheads="1"/>
          </p:cNvPicPr>
          <p:nvPr/>
        </p:nvPicPr>
        <p:blipFill rotWithShape="1">
          <a:blip r:embed="rId2" cstate="print"/>
          <a:srcRect b="46667"/>
          <a:stretch/>
        </p:blipFill>
        <p:spPr bwMode="auto">
          <a:xfrm>
            <a:off x="-1" y="-11016"/>
            <a:ext cx="9160131" cy="366788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85800" y="3810000"/>
            <a:ext cx="7927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B Koodak" pitchFamily="2" charset="-78"/>
              </a:rPr>
              <a:t>با شناخت فرایند تصمیم‌گیری مشتری و طراحی یک ارتباط خلاقانه</a:t>
            </a:r>
          </a:p>
        </p:txBody>
      </p:sp>
      <p:pic>
        <p:nvPicPr>
          <p:cNvPr id="6" name="Picture 2" descr="D:\Mahdi\Axkade\icon\sh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864" y="1214836"/>
            <a:ext cx="2438400" cy="2438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837" y="4267200"/>
            <a:ext cx="9161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7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 Farhood" panose="02000503000000020004" pitchFamily="2" charset="-78"/>
              </a:rPr>
              <a:t>تجربه خرید منحصربه‌فردی خلق کنید.</a:t>
            </a:r>
            <a:endParaRPr lang="en-US" sz="7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 Farhood" panose="02000503000000020004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flipH="1">
            <a:off x="1066800" y="0"/>
            <a:ext cx="80772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77817" y="2667000"/>
            <a:ext cx="80661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077817" y="5257800"/>
            <a:ext cx="3103084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5297269"/>
            <a:ext cx="42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7817" y="6019800"/>
            <a:ext cx="3103084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6019800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09800" y="5334000"/>
            <a:ext cx="1116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تبلیغات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64976" y="6167735"/>
            <a:ext cx="2297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solidFill>
                  <a:schemeClr val="bg1"/>
                </a:solidFill>
                <a:cs typeface="B Koodak" pitchFamily="2" charset="-78"/>
              </a:rPr>
              <a:t>جایگاه‌سازی محصول</a:t>
            </a:r>
            <a:endParaRPr lang="en-US" sz="24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800" y="376434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chemeClr val="bg1"/>
                </a:solidFill>
                <a:latin typeface="A KOo"/>
                <a:cs typeface="B Koodak" pitchFamily="2" charset="-78"/>
              </a:rPr>
              <a:t>کاری کنید مردم متوجه شوند چه نیازی دارند.</a:t>
            </a:r>
          </a:p>
          <a:p>
            <a:pPr algn="ctr" rtl="1"/>
            <a:r>
              <a:rPr lang="fa-IR" sz="3200" dirty="0" smtClean="0">
                <a:solidFill>
                  <a:schemeClr val="bg1"/>
                </a:solidFill>
                <a:latin typeface="A KOo"/>
                <a:cs typeface="B Koodak" pitchFamily="2" charset="-78"/>
              </a:rPr>
              <a:t>یا روی نیازهایی که مردم به خوبی از آنها آگاه هستند تمرکز کنید</a:t>
            </a:r>
            <a:endParaRPr lang="en-US" sz="3200" dirty="0" smtClean="0">
              <a:solidFill>
                <a:schemeClr val="bg1"/>
              </a:solidFill>
              <a:latin typeface="A KOo"/>
              <a:cs typeface="B Koodak" pitchFamily="2" charset="-78"/>
            </a:endParaRPr>
          </a:p>
        </p:txBody>
      </p:sp>
      <p:pic>
        <p:nvPicPr>
          <p:cNvPr id="9218" name="Picture 2" descr="http://www.reklamistanbul.com.tr/wp-content/uploads/2015/08/reklam_istanbul_flat_billboard_icon_kah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247" y="1505129"/>
            <a:ext cx="2210306" cy="2210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ounded Rectangle 31"/>
          <p:cNvSpPr/>
          <p:nvPr/>
        </p:nvSpPr>
        <p:spPr>
          <a:xfrm>
            <a:off x="6172200" y="5257800"/>
            <a:ext cx="3505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8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14074" y="5297269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4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72200" y="6019800"/>
            <a:ext cx="3505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8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86800" y="5997714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000" dirty="0" smtClean="0">
                <a:solidFill>
                  <a:srgbClr val="FFFF00"/>
                </a:solidFill>
                <a:cs typeface="A  Mitra_5 (MRT)" pitchFamily="2" charset="-78"/>
              </a:rPr>
              <a:t>5</a:t>
            </a:r>
            <a:endParaRPr lang="en-US" sz="4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553200" y="5405735"/>
            <a:ext cx="1830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solidFill>
                  <a:schemeClr val="bg1"/>
                </a:solidFill>
                <a:cs typeface="B Koodak" pitchFamily="2" charset="-78"/>
              </a:rPr>
              <a:t>بازاریابی محتوی</a:t>
            </a:r>
            <a:endParaRPr lang="en-US" sz="24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400800" y="6167735"/>
            <a:ext cx="2145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solidFill>
                  <a:schemeClr val="bg1"/>
                </a:solidFill>
                <a:cs typeface="B Koodak" pitchFamily="2" charset="-78"/>
              </a:rPr>
              <a:t>کمپین‌های اجتماعی</a:t>
            </a:r>
            <a:endParaRPr lang="en-US" sz="24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114800" y="304800"/>
            <a:ext cx="5562600" cy="1066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82000" y="304800"/>
            <a:ext cx="762000" cy="1066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67212" y="304800"/>
            <a:ext cx="6767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1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410926" y="511314"/>
            <a:ext cx="38186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000" dirty="0" smtClean="0">
                <a:solidFill>
                  <a:srgbClr val="002060"/>
                </a:solidFill>
                <a:cs typeface="B Koodak" pitchFamily="2" charset="-78"/>
              </a:rPr>
              <a:t>شناسایی نیاز/خواست</a:t>
            </a:r>
            <a:endParaRPr lang="en-US" sz="4000" dirty="0">
              <a:solidFill>
                <a:srgbClr val="00206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3271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flipH="1">
            <a:off x="1066800" y="0"/>
            <a:ext cx="80772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077817" y="2667000"/>
            <a:ext cx="80661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cons.iconarchive.com/icons/jozef89/services-flat/512/website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10" y="1505129"/>
            <a:ext cx="2213060" cy="2213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1077817" y="5257800"/>
            <a:ext cx="3103084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5297269"/>
            <a:ext cx="42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7817" y="6019800"/>
            <a:ext cx="3103084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6019800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46097" y="5334000"/>
            <a:ext cx="2634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وب‌سایت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46097" y="6167735"/>
            <a:ext cx="2645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کاتالوگ‌ها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800" y="376434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chemeClr val="bg1"/>
                </a:solidFill>
                <a:latin typeface="A KOo"/>
                <a:cs typeface="B Koodak" pitchFamily="2" charset="-78"/>
              </a:rPr>
              <a:t>اطلاعات دقیق و جامعی از محصولات و خدمات خود آماده کنید و آن را از طریق کانال‌های مختلف در اختیار مردم قرار دهید.</a:t>
            </a:r>
            <a:endParaRPr lang="en-US" sz="3200" dirty="0" smtClean="0">
              <a:solidFill>
                <a:schemeClr val="bg1"/>
              </a:solidFill>
              <a:latin typeface="A KOo"/>
              <a:cs typeface="B Koodak" pitchFamily="2" charset="-7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72200" y="5257800"/>
            <a:ext cx="3505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8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14074" y="5297269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72200" y="6019800"/>
            <a:ext cx="3505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8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86800" y="5997714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0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4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72200" y="5405735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توصیه دوستان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221571" y="6167735"/>
            <a:ext cx="2437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وبلاگ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114800" y="304800"/>
            <a:ext cx="5562600" cy="1066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82000" y="304800"/>
            <a:ext cx="762000" cy="1066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67212" y="304800"/>
            <a:ext cx="6767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2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724400" y="511314"/>
            <a:ext cx="3288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000" dirty="0" smtClean="0">
                <a:solidFill>
                  <a:srgbClr val="002060"/>
                </a:solidFill>
                <a:cs typeface="B Koodak" pitchFamily="2" charset="-78"/>
              </a:rPr>
              <a:t>جستجوی اطلاعات</a:t>
            </a:r>
            <a:endParaRPr lang="en-US" sz="4000" dirty="0">
              <a:solidFill>
                <a:srgbClr val="00206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339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flipH="1">
            <a:off x="1080570" y="0"/>
            <a:ext cx="80772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077817" y="2667000"/>
            <a:ext cx="80661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822" y="1524000"/>
            <a:ext cx="2230748" cy="2230748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1077817" y="5257800"/>
            <a:ext cx="3103084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5297269"/>
            <a:ext cx="42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7817" y="6019800"/>
            <a:ext cx="3103084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6019800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35017" y="5334000"/>
            <a:ext cx="2645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لندینگ پیج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6096000"/>
            <a:ext cx="2656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قابلیت مقایسه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800" y="376434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chemeClr val="bg1"/>
                </a:solidFill>
                <a:latin typeface="A KOo"/>
                <a:cs typeface="B Koodak" pitchFamily="2" charset="-78"/>
              </a:rPr>
              <a:t>اطلاعات کافی را برای مقایسه محصولات خود با محصولات دیگر فراهم کنید. روی ارزش پیشنهادی خود تمرکز کنید. صادق باشید</a:t>
            </a:r>
            <a:endParaRPr lang="en-US" sz="3200" dirty="0" smtClean="0">
              <a:solidFill>
                <a:schemeClr val="bg1"/>
              </a:solidFill>
              <a:latin typeface="A KOo"/>
              <a:cs typeface="B Koodak" pitchFamily="2" charset="-7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72200" y="5257800"/>
            <a:ext cx="3505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8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14074" y="5297269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72200" y="6019800"/>
            <a:ext cx="3505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8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86800" y="5997714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0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4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72199" y="5467290"/>
            <a:ext cx="2514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 smtClean="0">
                <a:solidFill>
                  <a:schemeClr val="bg1"/>
                </a:solidFill>
                <a:cs typeface="B Koodak" pitchFamily="2" charset="-78"/>
              </a:rPr>
              <a:t>نظر کاربران / کارشناس</a:t>
            </a:r>
            <a:endParaRPr lang="en-US" sz="20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72199" y="6096000"/>
            <a:ext cx="2514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تخفیف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114800" y="304800"/>
            <a:ext cx="5562600" cy="1066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82000" y="304800"/>
            <a:ext cx="762000" cy="1066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67212" y="304800"/>
            <a:ext cx="6767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3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953000" y="511314"/>
            <a:ext cx="28504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000" dirty="0" smtClean="0">
                <a:solidFill>
                  <a:srgbClr val="002060"/>
                </a:solidFill>
                <a:cs typeface="B Koodak" pitchFamily="2" charset="-78"/>
              </a:rPr>
              <a:t>ارزیابی گزینه‌ها</a:t>
            </a:r>
            <a:endParaRPr lang="en-US" sz="4000" dirty="0">
              <a:solidFill>
                <a:srgbClr val="00206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2673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flipH="1">
            <a:off x="1066800" y="0"/>
            <a:ext cx="80772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077817" y="2667000"/>
            <a:ext cx="80661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85" y="1508518"/>
            <a:ext cx="2187715" cy="2187715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1077817" y="5257800"/>
            <a:ext cx="3103084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5297269"/>
            <a:ext cx="42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7817" y="6019800"/>
            <a:ext cx="3103084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6019800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35017" y="5410200"/>
            <a:ext cx="26458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 smtClean="0">
                <a:solidFill>
                  <a:schemeClr val="bg1"/>
                </a:solidFill>
                <a:cs typeface="B Koodak" pitchFamily="2" charset="-78"/>
              </a:rPr>
              <a:t>روش‌های مختلف پرداخت</a:t>
            </a:r>
            <a:endParaRPr lang="en-US" sz="20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6167735"/>
            <a:ext cx="2656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solidFill>
                  <a:schemeClr val="bg1"/>
                </a:solidFill>
                <a:cs typeface="B Koodak" pitchFamily="2" charset="-78"/>
              </a:rPr>
              <a:t>ضمانت بازگشت کالا</a:t>
            </a:r>
            <a:endParaRPr lang="en-US" sz="24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800" y="376434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chemeClr val="bg1"/>
                </a:solidFill>
                <a:latin typeface="A KOo"/>
                <a:cs typeface="B Koodak" pitchFamily="2" charset="-78"/>
              </a:rPr>
              <a:t>اعتماد ایجاد کنید، ریسک تصمیم‌گیری مشتری را کاهش دهید، پرداخت را آسان کنید و تا حد ممکن زمان پرداخت تا تحویل را کم کنید.</a:t>
            </a:r>
            <a:endParaRPr lang="en-US" sz="3200" dirty="0" smtClean="0">
              <a:solidFill>
                <a:schemeClr val="bg1"/>
              </a:solidFill>
              <a:latin typeface="A KOo"/>
              <a:cs typeface="B Koodak" pitchFamily="2" charset="-7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72200" y="5257800"/>
            <a:ext cx="3505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8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14074" y="5297269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72200" y="6019800"/>
            <a:ext cx="3505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8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86800" y="5997714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0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4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72199" y="5391090"/>
            <a:ext cx="2514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 smtClean="0">
                <a:solidFill>
                  <a:schemeClr val="bg1"/>
                </a:solidFill>
                <a:cs typeface="B Koodak" pitchFamily="2" charset="-78"/>
              </a:rPr>
              <a:t>بسته‌بندی و تحویل مطمئن</a:t>
            </a:r>
            <a:endParaRPr lang="en-US" sz="20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72199" y="6156718"/>
            <a:ext cx="251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solidFill>
                  <a:schemeClr val="bg1"/>
                </a:solidFill>
                <a:cs typeface="B Koodak" pitchFamily="2" charset="-78"/>
              </a:rPr>
              <a:t>پیگیری سفارش</a:t>
            </a:r>
            <a:endParaRPr lang="en-US" sz="24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114800" y="304800"/>
            <a:ext cx="5562600" cy="1066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82000" y="304800"/>
            <a:ext cx="762000" cy="1066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67212" y="304800"/>
            <a:ext cx="6767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4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0900" y="511314"/>
            <a:ext cx="4201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dirty="0" smtClean="0">
                <a:solidFill>
                  <a:srgbClr val="002060"/>
                </a:solidFill>
                <a:cs typeface="B Koodak" pitchFamily="2" charset="-78"/>
              </a:rPr>
              <a:t>خــــــــریــــــــد</a:t>
            </a:r>
            <a:endParaRPr lang="en-US" sz="4000" dirty="0">
              <a:solidFill>
                <a:srgbClr val="00206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3348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flipH="1">
            <a:off x="1066800" y="0"/>
            <a:ext cx="80772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077817" y="2667000"/>
            <a:ext cx="80661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www.inovent.in/wp-content/uploads/2015/04/Customer-Supp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510" y="1522735"/>
            <a:ext cx="2213060" cy="22130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1077817" y="5257800"/>
            <a:ext cx="3103084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5297269"/>
            <a:ext cx="42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7817" y="6019800"/>
            <a:ext cx="3103084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6019800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35017" y="5410200"/>
            <a:ext cx="2645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solidFill>
                  <a:schemeClr val="bg1"/>
                </a:solidFill>
                <a:cs typeface="B Koodak" pitchFamily="2" charset="-78"/>
              </a:rPr>
              <a:t>شبکه‌های اجتماعی</a:t>
            </a:r>
            <a:endParaRPr lang="en-US" sz="24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6167735"/>
            <a:ext cx="2656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solidFill>
                  <a:schemeClr val="bg1"/>
                </a:solidFill>
                <a:cs typeface="B Koodak" pitchFamily="2" charset="-78"/>
              </a:rPr>
              <a:t>نظرسنجی از مشتری</a:t>
            </a:r>
            <a:endParaRPr lang="en-US" sz="24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800" y="376434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chemeClr val="bg1"/>
                </a:solidFill>
                <a:latin typeface="A KOo"/>
                <a:cs typeface="B Koodak" pitchFamily="2" charset="-78"/>
              </a:rPr>
              <a:t>بازخور و نظرات مشتری را بعد از خرید جمع‌آوری کنید. با بهبود ارتباط با مشتری بعد از خرید یک رابطه صمیمی با او ایجاد کنید.</a:t>
            </a:r>
            <a:endParaRPr lang="en-US" sz="3200" dirty="0" smtClean="0">
              <a:solidFill>
                <a:schemeClr val="bg1"/>
              </a:solidFill>
              <a:latin typeface="A KOo"/>
              <a:cs typeface="B Koodak" pitchFamily="2" charset="-7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72200" y="5257800"/>
            <a:ext cx="3505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8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14074" y="5297269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6172200" y="6019800"/>
            <a:ext cx="3505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8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86800" y="5997714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0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4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172199" y="5391090"/>
            <a:ext cx="2514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solidFill>
                  <a:schemeClr val="bg1"/>
                </a:solidFill>
                <a:cs typeface="B Koodak" pitchFamily="2" charset="-78"/>
              </a:rPr>
              <a:t>خدمات پس از فروش</a:t>
            </a:r>
            <a:endParaRPr lang="en-US" sz="24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172199" y="6156718"/>
            <a:ext cx="2514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solidFill>
                  <a:schemeClr val="bg1"/>
                </a:solidFill>
                <a:cs typeface="B Koodak" pitchFamily="2" charset="-78"/>
              </a:rPr>
              <a:t>نظرات آنلاین مشتری</a:t>
            </a:r>
            <a:endParaRPr lang="en-US" sz="24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114800" y="304800"/>
            <a:ext cx="5562600" cy="1066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382000" y="304800"/>
            <a:ext cx="762000" cy="1066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467212" y="304800"/>
            <a:ext cx="6767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5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80900" y="511314"/>
            <a:ext cx="4201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dirty="0" smtClean="0">
                <a:solidFill>
                  <a:srgbClr val="002060"/>
                </a:solidFill>
                <a:cs typeface="B Koodak" pitchFamily="2" charset="-78"/>
              </a:rPr>
              <a:t>بعد از خـــــــریــــد</a:t>
            </a:r>
            <a:endParaRPr lang="en-US" sz="4000" dirty="0">
              <a:solidFill>
                <a:srgbClr val="00206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5749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flipH="1">
            <a:off x="1066800" y="0"/>
            <a:ext cx="80772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077817" y="2667000"/>
            <a:ext cx="80661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68" y="1524000"/>
            <a:ext cx="2219900" cy="2219900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1077816" y="5257800"/>
            <a:ext cx="3646583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5297269"/>
            <a:ext cx="42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7817" y="6019800"/>
            <a:ext cx="3646582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6019800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35017" y="5410200"/>
            <a:ext cx="3189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 smtClean="0">
                <a:solidFill>
                  <a:schemeClr val="bg1"/>
                </a:solidFill>
                <a:cs typeface="B Koodak" pitchFamily="2" charset="-78"/>
              </a:rPr>
              <a:t>ریسک تصمیم‌گیری را کاهش دهید</a:t>
            </a:r>
            <a:endParaRPr lang="en-US" sz="20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3999" y="6167735"/>
            <a:ext cx="3200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solidFill>
                  <a:schemeClr val="bg1"/>
                </a:solidFill>
                <a:cs typeface="B Koodak" pitchFamily="2" charset="-78"/>
              </a:rPr>
              <a:t>همواره به او اطمینان دهید</a:t>
            </a:r>
            <a:endParaRPr lang="en-US" sz="24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800" y="4063425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chemeClr val="bg1"/>
                </a:solidFill>
                <a:latin typeface="A KOo"/>
                <a:cs typeface="B Koodak" pitchFamily="2" charset="-78"/>
              </a:rPr>
              <a:t>و در کل فرایند تصمیم‌گیری خرید، همراه مشتری باشید</a:t>
            </a:r>
            <a:endParaRPr lang="en-US" sz="3200" dirty="0" smtClean="0">
              <a:solidFill>
                <a:schemeClr val="bg1"/>
              </a:solidFill>
              <a:latin typeface="A KOo"/>
              <a:cs typeface="B Koodak" pitchFamily="2" charset="-7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1200" y="5257800"/>
            <a:ext cx="3886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8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14074" y="5297269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91200" y="6019800"/>
            <a:ext cx="3886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8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86800" y="5997714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0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4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1201" y="5391090"/>
            <a:ext cx="289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ابهام را کم کنید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91199" y="6120825"/>
            <a:ext cx="28955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chemeClr val="bg1"/>
                </a:solidFill>
                <a:cs typeface="B Koodak" pitchFamily="2" charset="-78"/>
              </a:rPr>
              <a:t>صادق باشید</a:t>
            </a:r>
            <a:endParaRPr lang="en-US" sz="32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219200" y="304800"/>
            <a:ext cx="7772400" cy="1066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19200" y="558225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rgbClr val="002060"/>
                </a:solidFill>
                <a:cs typeface="B Koodak" pitchFamily="2" charset="-78"/>
              </a:rPr>
              <a:t>فرایند تصمیم‌گیری مشتری خودتان را شناسایی کنید</a:t>
            </a:r>
            <a:endParaRPr lang="en-US" sz="3200" dirty="0">
              <a:solidFill>
                <a:srgbClr val="00206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5748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ropbox\portrate\DSC085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solidFill>
              <a:srgbClr val="385D8A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hlinkClick r:id="rId4"/>
          </p:cNvPr>
          <p:cNvSpPr/>
          <p:nvPr/>
        </p:nvSpPr>
        <p:spPr>
          <a:xfrm>
            <a:off x="914400" y="0"/>
            <a:ext cx="7239000" cy="6858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29000" y="609600"/>
            <a:ext cx="2099132" cy="1478644"/>
            <a:chOff x="0" y="0"/>
            <a:chExt cx="748" cy="549"/>
          </a:xfrm>
        </p:grpSpPr>
        <p:sp>
          <p:nvSpPr>
            <p:cNvPr id="8" name="AutoShape 30"/>
            <p:cNvSpPr>
              <a:spLocks/>
            </p:cNvSpPr>
            <p:nvPr/>
          </p:nvSpPr>
          <p:spPr bwMode="auto">
            <a:xfrm>
              <a:off x="0" y="148"/>
              <a:ext cx="748" cy="401"/>
            </a:xfrm>
            <a:custGeom>
              <a:avLst/>
              <a:gdLst>
                <a:gd name="T0" fmla="*/ 20668 w 20701"/>
                <a:gd name="T1" fmla="*/ 37 h 20627"/>
                <a:gd name="T2" fmla="*/ 18371 w 20701"/>
                <a:gd name="T3" fmla="*/ 1837 h 20627"/>
                <a:gd name="T4" fmla="*/ 12570 w 20701"/>
                <a:gd name="T5" fmla="*/ 3637 h 20627"/>
                <a:gd name="T6" fmla="*/ 10515 w 20701"/>
                <a:gd name="T7" fmla="*/ 5437 h 20627"/>
                <a:gd name="T8" fmla="*/ 10262 w 20701"/>
                <a:gd name="T9" fmla="*/ 5874 h 20627"/>
                <a:gd name="T10" fmla="*/ 10187 w 20701"/>
                <a:gd name="T11" fmla="*/ 5662 h 20627"/>
                <a:gd name="T12" fmla="*/ 8132 w 20701"/>
                <a:gd name="T13" fmla="*/ 3862 h 20627"/>
                <a:gd name="T14" fmla="*/ 2331 w 20701"/>
                <a:gd name="T15" fmla="*/ 2062 h 20627"/>
                <a:gd name="T16" fmla="*/ 34 w 20701"/>
                <a:gd name="T17" fmla="*/ 262 h 20627"/>
                <a:gd name="T18" fmla="*/ 4385 w 20701"/>
                <a:gd name="T19" fmla="*/ 7462 h 20627"/>
                <a:gd name="T20" fmla="*/ 5111 w 20701"/>
                <a:gd name="T21" fmla="*/ 18487 h 20627"/>
                <a:gd name="T22" fmla="*/ 8736 w 20701"/>
                <a:gd name="T23" fmla="*/ 20287 h 20627"/>
                <a:gd name="T24" fmla="*/ 10066 w 20701"/>
                <a:gd name="T25" fmla="*/ 17812 h 20627"/>
                <a:gd name="T26" fmla="*/ 10066 w 20701"/>
                <a:gd name="T27" fmla="*/ 9487 h 20627"/>
                <a:gd name="T28" fmla="*/ 10623 w 20701"/>
                <a:gd name="T29" fmla="*/ 9257 h 20627"/>
                <a:gd name="T30" fmla="*/ 10636 w 20701"/>
                <a:gd name="T31" fmla="*/ 9262 h 20627"/>
                <a:gd name="T32" fmla="*/ 10636 w 20701"/>
                <a:gd name="T33" fmla="*/ 17587 h 20627"/>
                <a:gd name="T34" fmla="*/ 11966 w 20701"/>
                <a:gd name="T35" fmla="*/ 20062 h 20627"/>
                <a:gd name="T36" fmla="*/ 15591 w 20701"/>
                <a:gd name="T37" fmla="*/ 18262 h 20627"/>
                <a:gd name="T38" fmla="*/ 16317 w 20701"/>
                <a:gd name="T39" fmla="*/ 7237 h 20627"/>
                <a:gd name="T40" fmla="*/ 20668 w 20701"/>
                <a:gd name="T41" fmla="*/ 37 h 20627"/>
                <a:gd name="T42" fmla="*/ 20668 w 20701"/>
                <a:gd name="T43" fmla="*/ 37 h 20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01" h="20627">
                  <a:moveTo>
                    <a:pt x="20668" y="37"/>
                  </a:moveTo>
                  <a:cubicBezTo>
                    <a:pt x="20668" y="37"/>
                    <a:pt x="20668" y="-413"/>
                    <a:pt x="18371" y="1837"/>
                  </a:cubicBezTo>
                  <a:cubicBezTo>
                    <a:pt x="16075" y="4087"/>
                    <a:pt x="13899" y="3637"/>
                    <a:pt x="12570" y="3637"/>
                  </a:cubicBezTo>
                  <a:cubicBezTo>
                    <a:pt x="11240" y="3637"/>
                    <a:pt x="10757" y="4312"/>
                    <a:pt x="10515" y="5437"/>
                  </a:cubicBezTo>
                  <a:cubicBezTo>
                    <a:pt x="10473" y="5634"/>
                    <a:pt x="10382" y="5775"/>
                    <a:pt x="10262" y="5874"/>
                  </a:cubicBezTo>
                  <a:cubicBezTo>
                    <a:pt x="10230" y="5812"/>
                    <a:pt x="10204" y="5742"/>
                    <a:pt x="10187" y="5662"/>
                  </a:cubicBezTo>
                  <a:cubicBezTo>
                    <a:pt x="9945" y="4537"/>
                    <a:pt x="9462" y="3862"/>
                    <a:pt x="8132" y="3862"/>
                  </a:cubicBezTo>
                  <a:cubicBezTo>
                    <a:pt x="6803" y="3862"/>
                    <a:pt x="4627" y="4312"/>
                    <a:pt x="2331" y="2062"/>
                  </a:cubicBezTo>
                  <a:cubicBezTo>
                    <a:pt x="34" y="-188"/>
                    <a:pt x="34" y="262"/>
                    <a:pt x="34" y="262"/>
                  </a:cubicBezTo>
                  <a:cubicBezTo>
                    <a:pt x="-449" y="3862"/>
                    <a:pt x="4385" y="7462"/>
                    <a:pt x="4385" y="7462"/>
                  </a:cubicBezTo>
                  <a:cubicBezTo>
                    <a:pt x="4385" y="7462"/>
                    <a:pt x="3902" y="15787"/>
                    <a:pt x="5111" y="18487"/>
                  </a:cubicBezTo>
                  <a:cubicBezTo>
                    <a:pt x="6319" y="21187"/>
                    <a:pt x="7890" y="20737"/>
                    <a:pt x="8736" y="20287"/>
                  </a:cubicBezTo>
                  <a:cubicBezTo>
                    <a:pt x="9582" y="19837"/>
                    <a:pt x="10066" y="17812"/>
                    <a:pt x="10066" y="17812"/>
                  </a:cubicBezTo>
                  <a:lnTo>
                    <a:pt x="10066" y="9487"/>
                  </a:lnTo>
                  <a:lnTo>
                    <a:pt x="10623" y="9257"/>
                  </a:lnTo>
                  <a:lnTo>
                    <a:pt x="10636" y="9262"/>
                  </a:lnTo>
                  <a:lnTo>
                    <a:pt x="10636" y="17587"/>
                  </a:lnTo>
                  <a:cubicBezTo>
                    <a:pt x="10636" y="17587"/>
                    <a:pt x="11120" y="19612"/>
                    <a:pt x="11966" y="20062"/>
                  </a:cubicBezTo>
                  <a:cubicBezTo>
                    <a:pt x="12812" y="20512"/>
                    <a:pt x="14383" y="20962"/>
                    <a:pt x="15591" y="18262"/>
                  </a:cubicBezTo>
                  <a:cubicBezTo>
                    <a:pt x="16800" y="15562"/>
                    <a:pt x="16317" y="7237"/>
                    <a:pt x="16317" y="7237"/>
                  </a:cubicBezTo>
                  <a:cubicBezTo>
                    <a:pt x="16317" y="7237"/>
                    <a:pt x="21151" y="3637"/>
                    <a:pt x="20668" y="37"/>
                  </a:cubicBezTo>
                  <a:close/>
                  <a:moveTo>
                    <a:pt x="20668" y="37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AutoShape 31"/>
            <p:cNvSpPr>
              <a:spLocks/>
            </p:cNvSpPr>
            <p:nvPr/>
          </p:nvSpPr>
          <p:spPr bwMode="auto">
            <a:xfrm>
              <a:off x="169" y="0"/>
              <a:ext cx="188" cy="188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AutoShape 32"/>
            <p:cNvSpPr>
              <a:spLocks/>
            </p:cNvSpPr>
            <p:nvPr/>
          </p:nvSpPr>
          <p:spPr bwMode="auto">
            <a:xfrm>
              <a:off x="392" y="0"/>
              <a:ext cx="188" cy="188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2647652"/>
            <a:ext cx="9144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مروج کارآفرینی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ranian Sans" pitchFamily="2" charset="-78"/>
              <a:cs typeface="Iranian Sans" pitchFamily="2" charset="-78"/>
            </a:endParaRPr>
          </a:p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مشاور، مربی و مدرس کارآفرینی</a:t>
            </a:r>
          </a:p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مدیر توسعه کسب و کار عکس‌پرینت</a:t>
            </a:r>
            <a:endParaRPr lang="fa-IR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ranian Sans" pitchFamily="2" charset="-78"/>
              <a:cs typeface="Iranian Sans" pitchFamily="2" charset="-78"/>
            </a:endParaRPr>
          </a:p>
          <a:p>
            <a:pPr algn="ctr" rtl="1"/>
            <a:r>
              <a:rPr lang="fa-IR" sz="4800" b="1" dirty="0" smtClean="0">
                <a:solidFill>
                  <a:srgbClr val="FFFF00"/>
                </a:solidFill>
                <a:latin typeface="A Rezvan" pitchFamily="2" charset="-78"/>
                <a:cs typeface="B Zar" pitchFamily="2" charset="-78"/>
              </a:rPr>
              <a:t>مهدی ناصری</a:t>
            </a:r>
            <a:endParaRPr lang="en-US" sz="4000" b="1" dirty="0">
              <a:solidFill>
                <a:srgbClr val="FFFF00"/>
              </a:solidFill>
              <a:latin typeface="A Rezvan" pitchFamily="2" charset="-78"/>
              <a:cs typeface="B Zar" pitchFamily="2" charset="-78"/>
            </a:endParaRPr>
          </a:p>
        </p:txBody>
      </p:sp>
      <p:pic>
        <p:nvPicPr>
          <p:cNvPr id="15" name="Picture 2" descr="D:\dropbox\Dropbox\work\my logo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6200" y="5486400"/>
            <a:ext cx="1552435" cy="1295012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62292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Elm"/>
                <a:cs typeface="B Elm" pitchFamily="2" charset="-78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Elm"/>
                <a:cs typeface="B Elm" pitchFamily="2" charset="-78"/>
              </a:rPr>
              <a:t>mahdinasseri</a:t>
            </a:r>
            <a:endParaRPr lang="en-US" sz="2000" dirty="0">
              <a:solidFill>
                <a:schemeClr val="bg1"/>
              </a:solidFill>
              <a:latin typeface="Elm"/>
              <a:cs typeface="B El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27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flipH="1">
            <a:off x="1066800" y="0"/>
            <a:ext cx="80772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077817" y="2667000"/>
            <a:ext cx="80661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503803"/>
            <a:ext cx="2306197" cy="2306197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1077816" y="5257800"/>
            <a:ext cx="3646583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5297269"/>
            <a:ext cx="42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7817" y="6019800"/>
            <a:ext cx="3646582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6019800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35017" y="5334000"/>
            <a:ext cx="3189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تصمیم‌گیری صبورانه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3999" y="6096000"/>
            <a:ext cx="3200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تصمیم‌گیری احساسی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800" y="4063425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chemeClr val="bg1"/>
                </a:solidFill>
                <a:latin typeface="A KOo"/>
                <a:cs typeface="B Koodak" pitchFamily="2" charset="-78"/>
              </a:rPr>
              <a:t>مدل رفتاری تصمیم‌گیری مشتریان خود را مشخص کنید</a:t>
            </a:r>
            <a:endParaRPr lang="en-US" sz="3200" dirty="0" smtClean="0">
              <a:solidFill>
                <a:schemeClr val="bg1"/>
              </a:solidFill>
              <a:latin typeface="A KOo"/>
              <a:cs typeface="B Koodak" pitchFamily="2" charset="-7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1200" y="5257800"/>
            <a:ext cx="3886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8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14074" y="5297269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91200" y="6019800"/>
            <a:ext cx="3886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8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86800" y="5997714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0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4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1201" y="5391090"/>
            <a:ext cx="289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تصمیم‌گیری لحظه‌ای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91199" y="6120825"/>
            <a:ext cx="2895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تصمیم‌گیری تحلیلی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219200" y="304800"/>
            <a:ext cx="7772400" cy="1066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19200" y="558225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rgbClr val="002060"/>
                </a:solidFill>
                <a:cs typeface="B Koodak" pitchFamily="2" charset="-78"/>
              </a:rPr>
              <a:t>فرایند تصمیم‌گیری مشتری خودتان را شناسایی کنید</a:t>
            </a:r>
            <a:endParaRPr lang="en-US" sz="3200" dirty="0">
              <a:solidFill>
                <a:srgbClr val="00206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75884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flipH="1">
            <a:off x="1066800" y="0"/>
            <a:ext cx="80772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077817" y="2667000"/>
            <a:ext cx="806618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74" y="1482906"/>
            <a:ext cx="2327094" cy="2327094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1077816" y="5257800"/>
            <a:ext cx="3646583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5297269"/>
            <a:ext cx="42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7817" y="6019800"/>
            <a:ext cx="3646582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6019800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35017" y="5334000"/>
            <a:ext cx="3189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تصمیم‌گیر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3999" y="6096000"/>
            <a:ext cx="3200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مصرف‌کننده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66800" y="4231213"/>
            <a:ext cx="807720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100" dirty="0" smtClean="0">
                <a:solidFill>
                  <a:schemeClr val="bg1"/>
                </a:solidFill>
                <a:latin typeface="A KOo"/>
                <a:cs typeface="B Koodak" pitchFamily="2" charset="-78"/>
              </a:rPr>
              <a:t>نقش افرادی را در یک فرایند خرید به درستی تشخیص دهید</a:t>
            </a:r>
            <a:endParaRPr lang="en-US" sz="3100" dirty="0" smtClean="0">
              <a:solidFill>
                <a:schemeClr val="bg1"/>
              </a:solidFill>
              <a:latin typeface="A KOo"/>
              <a:cs typeface="B Koodak" pitchFamily="2" charset="-7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91200" y="5257800"/>
            <a:ext cx="3886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686800" y="5257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714074" y="5297269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91200" y="6019800"/>
            <a:ext cx="3886200" cy="685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686800" y="6019800"/>
            <a:ext cx="457200" cy="6858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686800" y="5997714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0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4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791201" y="5391090"/>
            <a:ext cx="289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تاثیرگذار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791199" y="6120825"/>
            <a:ext cx="2895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solidFill>
                  <a:schemeClr val="bg1"/>
                </a:solidFill>
                <a:cs typeface="B Koodak" pitchFamily="2" charset="-78"/>
              </a:rPr>
              <a:t>خریدار</a:t>
            </a:r>
            <a:endParaRPr lang="en-US" sz="2800" dirty="0">
              <a:solidFill>
                <a:schemeClr val="bg1"/>
              </a:solidFill>
              <a:cs typeface="B Koodak" pitchFamily="2" charset="-78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219200" y="304800"/>
            <a:ext cx="7772400" cy="10668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19200" y="558225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rgbClr val="002060"/>
                </a:solidFill>
                <a:cs typeface="B Koodak" pitchFamily="2" charset="-78"/>
              </a:rPr>
              <a:t>فرایند تصمیم‌گیری مشتری خودتان را شناسایی کنید</a:t>
            </a:r>
            <a:endParaRPr lang="en-US" sz="3200" dirty="0">
              <a:solidFill>
                <a:srgbClr val="002060"/>
              </a:solidFill>
              <a:cs typeface="B Koodak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30783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4400" y="0"/>
            <a:ext cx="7239000" cy="6858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33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Koodak" pitchFamily="2" charset="-78"/>
              </a:rPr>
              <a:t>این اسلاید بخشی از ارائه من در کارگاه</a:t>
            </a:r>
            <a:endParaRPr lang="en-US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Koodak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16187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600" b="1" dirty="0" smtClean="0">
                <a:solidFill>
                  <a:srgbClr val="FFFF00"/>
                </a:solidFill>
                <a:latin typeface="A Rezvan" pitchFamily="2" charset="-78"/>
                <a:cs typeface="B Zar" pitchFamily="2" charset="-78"/>
              </a:rPr>
              <a:t>از «خلق ارزش» تا «استراتژی رشد» </a:t>
            </a:r>
          </a:p>
          <a:p>
            <a:pPr algn="ctr" rtl="1"/>
            <a:r>
              <a:rPr lang="fa-IR" sz="3600" b="1" dirty="0" smtClean="0">
                <a:solidFill>
                  <a:srgbClr val="FFFF00"/>
                </a:solidFill>
                <a:latin typeface="A Rezvan" pitchFamily="2" charset="-78"/>
                <a:cs typeface="B Zar" pitchFamily="2" charset="-78"/>
              </a:rPr>
              <a:t>برای استارتاپ‌ها</a:t>
            </a:r>
            <a:endParaRPr lang="en-US" sz="2800" b="1" dirty="0">
              <a:solidFill>
                <a:srgbClr val="FFFF00"/>
              </a:solidFill>
              <a:latin typeface="A Rezvan" pitchFamily="2" charset="-78"/>
              <a:cs typeface="B Zar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438400"/>
            <a:ext cx="9144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Koodak" pitchFamily="2" charset="-78"/>
              </a:rPr>
              <a:t>بود که در اتاق بازرگانی اصفهان برگزار شد.</a:t>
            </a:r>
          </a:p>
          <a:p>
            <a:pPr algn="ctr" rtl="1">
              <a:defRPr/>
            </a:pPr>
            <a:endParaRPr lang="fa-IR" sz="11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Koodak" pitchFamily="2" charset="-78"/>
            </a:endParaRPr>
          </a:p>
          <a:p>
            <a:pPr algn="ctr" rtl="1">
              <a:defRPr/>
            </a:pPr>
            <a:r>
              <a:rPr lang="fa-IR" sz="2400" dirty="0" smtClean="0">
                <a:cs typeface="B Koodak" pitchFamily="2" charset="-78"/>
              </a:rPr>
              <a:t>برای مشاهده مطالب دیگر ارائه شده در این کارگاه</a:t>
            </a:r>
          </a:p>
          <a:p>
            <a:pPr algn="ctr" rtl="1">
              <a:defRPr/>
            </a:pPr>
            <a:r>
              <a:rPr lang="fa-IR" sz="3200" dirty="0" smtClean="0">
                <a:cs typeface="B Koodak" pitchFamily="2" charset="-78"/>
              </a:rPr>
              <a:t>روی لینک زیر کلیک کنید</a:t>
            </a:r>
            <a:endParaRPr lang="en-US" sz="3200" dirty="0" smtClean="0">
              <a:cs typeface="B Koodak" pitchFamily="2" charset="-78"/>
            </a:endParaRPr>
          </a:p>
        </p:txBody>
      </p:sp>
      <p:pic>
        <p:nvPicPr>
          <p:cNvPr id="11" name="Picture 2" descr="D:\dropbox\Dropbox (Personal)\work\slides\Published\49 اسلایدهای کارگاه مدل ارزش و مدل رشد استارتاپ ها (اتاق بازرگانی اصفهان)\Value &amp; Growth Models for Startups - Slilde Series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4000500"/>
            <a:ext cx="3505200" cy="2628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523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4400" y="0"/>
            <a:ext cx="7239000" cy="6858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76200" y="1531203"/>
            <a:ext cx="9144000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مفهوم </a:t>
            </a:r>
            <a:r>
              <a:rPr lang="fa-IR" sz="2400" b="1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فانل مشتری </a:t>
            </a:r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به شما کمک می‌کند،</a:t>
            </a:r>
          </a:p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با تمرکز روی مشتری رشد کنید</a:t>
            </a:r>
          </a:p>
          <a:p>
            <a:pPr algn="ctr" rtl="1"/>
            <a:endParaRPr lang="fa-IR" sz="105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ranian Sans" pitchFamily="2" charset="-78"/>
              <a:cs typeface="Iranian Sans" pitchFamily="2" charset="-78"/>
            </a:endParaRPr>
          </a:p>
          <a:p>
            <a:pPr algn="ct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با کلیک روی تصویر زیر آن را مطالعه کنید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2292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Elm"/>
                <a:cs typeface="B Elm" pitchFamily="2" charset="-78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Elm"/>
                <a:cs typeface="B Elm" pitchFamily="2" charset="-78"/>
              </a:rPr>
              <a:t>mahdinasseri</a:t>
            </a:r>
            <a:endParaRPr lang="en-US" sz="2000" dirty="0">
              <a:solidFill>
                <a:schemeClr val="bg1"/>
              </a:solidFill>
              <a:latin typeface="Elm"/>
              <a:cs typeface="B Elm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2367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7200" dirty="0" smtClean="0">
                <a:solidFill>
                  <a:srgbClr val="FFFF00"/>
                </a:solidFill>
                <a:latin typeface="A Rezvan" pitchFamily="2" charset="-78"/>
                <a:cs typeface="A Rezvan" pitchFamily="2" charset="-78"/>
              </a:rPr>
              <a:t>مطالب مرتبط</a:t>
            </a:r>
            <a:endParaRPr lang="en-US" sz="7200" dirty="0">
              <a:solidFill>
                <a:srgbClr val="FFFF00"/>
              </a:solidFill>
              <a:latin typeface="A Rezvan" pitchFamily="2" charset="-78"/>
              <a:cs typeface="A Rezvan" pitchFamily="2" charset="-78"/>
            </a:endParaRPr>
          </a:p>
        </p:txBody>
      </p:sp>
      <p:pic>
        <p:nvPicPr>
          <p:cNvPr id="1026" name="Picture 2" descr="D:\dropbox\Dropbox (Personal)\@axprint\slideshare\growth\slides\02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124200"/>
            <a:ext cx="3276600" cy="2457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527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4400" y="0"/>
            <a:ext cx="7239000" cy="6858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76200" y="1531203"/>
            <a:ext cx="9144000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مفهوم </a:t>
            </a:r>
            <a:r>
              <a:rPr lang="fa-IR" sz="2400" b="1" dirty="0" smtClean="0">
                <a:solidFill>
                  <a:srgbClr val="FFFF00"/>
                </a:solidFill>
                <a:latin typeface="Iranian Sans" pitchFamily="2" charset="-78"/>
                <a:cs typeface="Iranian Sans" pitchFamily="2" charset="-78"/>
              </a:rPr>
              <a:t>پرسونای خریدار </a:t>
            </a:r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به شما کمک می‌کند،</a:t>
            </a:r>
          </a:p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مشتریان خود را بهتر بشناسید.</a:t>
            </a:r>
          </a:p>
          <a:p>
            <a:pPr algn="ctr" rtl="1"/>
            <a:endParaRPr lang="fa-IR" sz="105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ranian Sans" pitchFamily="2" charset="-78"/>
              <a:cs typeface="Iranian Sans" pitchFamily="2" charset="-78"/>
            </a:endParaRPr>
          </a:p>
          <a:p>
            <a:pPr algn="ct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با کلیک روی تصویر زیر آن را مطالعه کنید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2292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Elm"/>
                <a:cs typeface="B Elm" pitchFamily="2" charset="-78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Elm"/>
                <a:cs typeface="B Elm" pitchFamily="2" charset="-78"/>
              </a:rPr>
              <a:t>mahdinasseri</a:t>
            </a:r>
            <a:endParaRPr lang="en-US" sz="2000" dirty="0">
              <a:solidFill>
                <a:schemeClr val="bg1"/>
              </a:solidFill>
              <a:latin typeface="Elm"/>
              <a:cs typeface="B Elm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2367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7200" dirty="0" smtClean="0">
                <a:solidFill>
                  <a:srgbClr val="FFFF00"/>
                </a:solidFill>
                <a:latin typeface="A Rezvan" pitchFamily="2" charset="-78"/>
                <a:cs typeface="A Rezvan" pitchFamily="2" charset="-78"/>
              </a:rPr>
              <a:t>مطالب مرتبط</a:t>
            </a:r>
            <a:endParaRPr lang="en-US" sz="7200" dirty="0">
              <a:solidFill>
                <a:srgbClr val="FFFF00"/>
              </a:solidFill>
              <a:latin typeface="A Rezvan" pitchFamily="2" charset="-78"/>
              <a:cs typeface="A Rezvan" pitchFamily="2" charset="-78"/>
            </a:endParaRPr>
          </a:p>
        </p:txBody>
      </p:sp>
      <p:pic>
        <p:nvPicPr>
          <p:cNvPr id="10242" name="Picture 2" descr="‫چیست؟‬ ‫خریذار‬ ‫پرسونای‬ ‫یک‬&#10;‫پزطوًای‬‫خزیذار‬‫یک‬‫غ‬ ‫وای‬ً‫یل‬ ‫ک‬‫و‬‫یی‬ ‫روا‬‫اس‬‫یک‬‫ؼتزی‬ ‫ه‬‫ل‬‫آ‬ٍ‫ایذ‬‫اطت‬.‫ا...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2895600"/>
            <a:ext cx="4114800" cy="2315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527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429000" y="609600"/>
            <a:ext cx="2099132" cy="1478644"/>
            <a:chOff x="0" y="0"/>
            <a:chExt cx="748" cy="549"/>
          </a:xfrm>
        </p:grpSpPr>
        <p:sp>
          <p:nvSpPr>
            <p:cNvPr id="8" name="AutoShape 30"/>
            <p:cNvSpPr>
              <a:spLocks/>
            </p:cNvSpPr>
            <p:nvPr/>
          </p:nvSpPr>
          <p:spPr bwMode="auto">
            <a:xfrm>
              <a:off x="0" y="148"/>
              <a:ext cx="748" cy="401"/>
            </a:xfrm>
            <a:custGeom>
              <a:avLst/>
              <a:gdLst>
                <a:gd name="T0" fmla="*/ 20668 w 20701"/>
                <a:gd name="T1" fmla="*/ 37 h 20627"/>
                <a:gd name="T2" fmla="*/ 18371 w 20701"/>
                <a:gd name="T3" fmla="*/ 1837 h 20627"/>
                <a:gd name="T4" fmla="*/ 12570 w 20701"/>
                <a:gd name="T5" fmla="*/ 3637 h 20627"/>
                <a:gd name="T6" fmla="*/ 10515 w 20701"/>
                <a:gd name="T7" fmla="*/ 5437 h 20627"/>
                <a:gd name="T8" fmla="*/ 10262 w 20701"/>
                <a:gd name="T9" fmla="*/ 5874 h 20627"/>
                <a:gd name="T10" fmla="*/ 10187 w 20701"/>
                <a:gd name="T11" fmla="*/ 5662 h 20627"/>
                <a:gd name="T12" fmla="*/ 8132 w 20701"/>
                <a:gd name="T13" fmla="*/ 3862 h 20627"/>
                <a:gd name="T14" fmla="*/ 2331 w 20701"/>
                <a:gd name="T15" fmla="*/ 2062 h 20627"/>
                <a:gd name="T16" fmla="*/ 34 w 20701"/>
                <a:gd name="T17" fmla="*/ 262 h 20627"/>
                <a:gd name="T18" fmla="*/ 4385 w 20701"/>
                <a:gd name="T19" fmla="*/ 7462 h 20627"/>
                <a:gd name="T20" fmla="*/ 5111 w 20701"/>
                <a:gd name="T21" fmla="*/ 18487 h 20627"/>
                <a:gd name="T22" fmla="*/ 8736 w 20701"/>
                <a:gd name="T23" fmla="*/ 20287 h 20627"/>
                <a:gd name="T24" fmla="*/ 10066 w 20701"/>
                <a:gd name="T25" fmla="*/ 17812 h 20627"/>
                <a:gd name="T26" fmla="*/ 10066 w 20701"/>
                <a:gd name="T27" fmla="*/ 9487 h 20627"/>
                <a:gd name="T28" fmla="*/ 10623 w 20701"/>
                <a:gd name="T29" fmla="*/ 9257 h 20627"/>
                <a:gd name="T30" fmla="*/ 10636 w 20701"/>
                <a:gd name="T31" fmla="*/ 9262 h 20627"/>
                <a:gd name="T32" fmla="*/ 10636 w 20701"/>
                <a:gd name="T33" fmla="*/ 17587 h 20627"/>
                <a:gd name="T34" fmla="*/ 11966 w 20701"/>
                <a:gd name="T35" fmla="*/ 20062 h 20627"/>
                <a:gd name="T36" fmla="*/ 15591 w 20701"/>
                <a:gd name="T37" fmla="*/ 18262 h 20627"/>
                <a:gd name="T38" fmla="*/ 16317 w 20701"/>
                <a:gd name="T39" fmla="*/ 7237 h 20627"/>
                <a:gd name="T40" fmla="*/ 20668 w 20701"/>
                <a:gd name="T41" fmla="*/ 37 h 20627"/>
                <a:gd name="T42" fmla="*/ 20668 w 20701"/>
                <a:gd name="T43" fmla="*/ 37 h 20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01" h="20627">
                  <a:moveTo>
                    <a:pt x="20668" y="37"/>
                  </a:moveTo>
                  <a:cubicBezTo>
                    <a:pt x="20668" y="37"/>
                    <a:pt x="20668" y="-413"/>
                    <a:pt x="18371" y="1837"/>
                  </a:cubicBezTo>
                  <a:cubicBezTo>
                    <a:pt x="16075" y="4087"/>
                    <a:pt x="13899" y="3637"/>
                    <a:pt x="12570" y="3637"/>
                  </a:cubicBezTo>
                  <a:cubicBezTo>
                    <a:pt x="11240" y="3637"/>
                    <a:pt x="10757" y="4312"/>
                    <a:pt x="10515" y="5437"/>
                  </a:cubicBezTo>
                  <a:cubicBezTo>
                    <a:pt x="10473" y="5634"/>
                    <a:pt x="10382" y="5775"/>
                    <a:pt x="10262" y="5874"/>
                  </a:cubicBezTo>
                  <a:cubicBezTo>
                    <a:pt x="10230" y="5812"/>
                    <a:pt x="10204" y="5742"/>
                    <a:pt x="10187" y="5662"/>
                  </a:cubicBezTo>
                  <a:cubicBezTo>
                    <a:pt x="9945" y="4537"/>
                    <a:pt x="9462" y="3862"/>
                    <a:pt x="8132" y="3862"/>
                  </a:cubicBezTo>
                  <a:cubicBezTo>
                    <a:pt x="6803" y="3862"/>
                    <a:pt x="4627" y="4312"/>
                    <a:pt x="2331" y="2062"/>
                  </a:cubicBezTo>
                  <a:cubicBezTo>
                    <a:pt x="34" y="-188"/>
                    <a:pt x="34" y="262"/>
                    <a:pt x="34" y="262"/>
                  </a:cubicBezTo>
                  <a:cubicBezTo>
                    <a:pt x="-449" y="3862"/>
                    <a:pt x="4385" y="7462"/>
                    <a:pt x="4385" y="7462"/>
                  </a:cubicBezTo>
                  <a:cubicBezTo>
                    <a:pt x="4385" y="7462"/>
                    <a:pt x="3902" y="15787"/>
                    <a:pt x="5111" y="18487"/>
                  </a:cubicBezTo>
                  <a:cubicBezTo>
                    <a:pt x="6319" y="21187"/>
                    <a:pt x="7890" y="20737"/>
                    <a:pt x="8736" y="20287"/>
                  </a:cubicBezTo>
                  <a:cubicBezTo>
                    <a:pt x="9582" y="19837"/>
                    <a:pt x="10066" y="17812"/>
                    <a:pt x="10066" y="17812"/>
                  </a:cubicBezTo>
                  <a:lnTo>
                    <a:pt x="10066" y="9487"/>
                  </a:lnTo>
                  <a:lnTo>
                    <a:pt x="10623" y="9257"/>
                  </a:lnTo>
                  <a:lnTo>
                    <a:pt x="10636" y="9262"/>
                  </a:lnTo>
                  <a:lnTo>
                    <a:pt x="10636" y="17587"/>
                  </a:lnTo>
                  <a:cubicBezTo>
                    <a:pt x="10636" y="17587"/>
                    <a:pt x="11120" y="19612"/>
                    <a:pt x="11966" y="20062"/>
                  </a:cubicBezTo>
                  <a:cubicBezTo>
                    <a:pt x="12812" y="20512"/>
                    <a:pt x="14383" y="20962"/>
                    <a:pt x="15591" y="18262"/>
                  </a:cubicBezTo>
                  <a:cubicBezTo>
                    <a:pt x="16800" y="15562"/>
                    <a:pt x="16317" y="7237"/>
                    <a:pt x="16317" y="7237"/>
                  </a:cubicBezTo>
                  <a:cubicBezTo>
                    <a:pt x="16317" y="7237"/>
                    <a:pt x="21151" y="3637"/>
                    <a:pt x="20668" y="37"/>
                  </a:cubicBezTo>
                  <a:close/>
                  <a:moveTo>
                    <a:pt x="20668" y="37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AutoShape 31"/>
            <p:cNvSpPr>
              <a:spLocks/>
            </p:cNvSpPr>
            <p:nvPr/>
          </p:nvSpPr>
          <p:spPr bwMode="auto">
            <a:xfrm>
              <a:off x="169" y="0"/>
              <a:ext cx="188" cy="188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AutoShape 32"/>
            <p:cNvSpPr>
              <a:spLocks/>
            </p:cNvSpPr>
            <p:nvPr/>
          </p:nvSpPr>
          <p:spPr bwMode="auto">
            <a:xfrm>
              <a:off x="392" y="0"/>
              <a:ext cx="188" cy="188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" name="Oval 3">
            <a:hlinkClick r:id="rId3"/>
          </p:cNvPr>
          <p:cNvSpPr/>
          <p:nvPr/>
        </p:nvSpPr>
        <p:spPr>
          <a:xfrm>
            <a:off x="914400" y="0"/>
            <a:ext cx="7239000" cy="6858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351782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cs typeface="B Koodak" pitchFamily="2" charset="-78"/>
              </a:rPr>
              <a:t>اگر مطالب این اسلاید برای‌تان مفید بود</a:t>
            </a:r>
            <a:endParaRPr lang="en-US" sz="32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cs typeface="B Koodak" pitchFamily="2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2545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4000" b="1" dirty="0" smtClean="0">
                <a:solidFill>
                  <a:srgbClr val="FFFF00"/>
                </a:solidFill>
                <a:latin typeface="A Rezvan" pitchFamily="2" charset="-78"/>
                <a:cs typeface="B Zar" pitchFamily="2" charset="-78"/>
              </a:rPr>
              <a:t>آن را با دیگران به اشتراک بگذارید</a:t>
            </a:r>
            <a:endParaRPr lang="en-US" sz="3200" b="1" dirty="0">
              <a:solidFill>
                <a:srgbClr val="FFFF00"/>
              </a:solidFill>
              <a:latin typeface="A Rezvan" pitchFamily="2" charset="-78"/>
              <a:cs typeface="B Zar" pitchFamily="2" charset="-7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48006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FF00"/>
                </a:solidFill>
                <a:latin typeface="Elm"/>
                <a:cs typeface="B Elm" pitchFamily="2" charset="-78"/>
              </a:rPr>
              <a:t>@</a:t>
            </a:r>
            <a:r>
              <a:rPr lang="en-US" sz="2000" dirty="0" err="1" smtClean="0">
                <a:solidFill>
                  <a:srgbClr val="FFFF00"/>
                </a:solidFill>
                <a:latin typeface="Elm"/>
                <a:cs typeface="B Elm" pitchFamily="2" charset="-78"/>
              </a:rPr>
              <a:t>mahdinasseri</a:t>
            </a:r>
            <a:endParaRPr lang="en-US" sz="2000" dirty="0">
              <a:solidFill>
                <a:srgbClr val="FFFF00"/>
              </a:solidFill>
              <a:latin typeface="Elm"/>
              <a:cs typeface="B Elm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39624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2400" dirty="0" smtClean="0">
                <a:cs typeface="B Koodak" pitchFamily="2" charset="-78"/>
              </a:rPr>
              <a:t>و با این کار به من کمک کنید </a:t>
            </a:r>
          </a:p>
          <a:p>
            <a:pPr algn="ctr" rtl="1">
              <a:defRPr/>
            </a:pPr>
            <a:r>
              <a:rPr lang="fa-IR" sz="2400" dirty="0" smtClean="0">
                <a:cs typeface="B Koodak" pitchFamily="2" charset="-78"/>
              </a:rPr>
              <a:t>تا به افراد بیشتری کمک کنم</a:t>
            </a:r>
            <a:endParaRPr lang="en-US" sz="2400" dirty="0" smtClean="0">
              <a:cs typeface="B Koodak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15556" t="80889" r="67778" b="12889"/>
          <a:stretch>
            <a:fillRect/>
          </a:stretch>
        </p:blipFill>
        <p:spPr bwMode="auto">
          <a:xfrm>
            <a:off x="3200400" y="6182360"/>
            <a:ext cx="2895600" cy="67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0" y="5525869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dirty="0" smtClean="0">
                <a:cs typeface="B Yekan" pitchFamily="2" charset="-78"/>
              </a:rPr>
              <a:t>با کلیک روی دکمه </a:t>
            </a:r>
            <a:r>
              <a:rPr lang="en-US" dirty="0" smtClean="0">
                <a:cs typeface="B Yekan" pitchFamily="2" charset="-78"/>
              </a:rPr>
              <a:t>Share</a:t>
            </a:r>
            <a:r>
              <a:rPr lang="fa-IR" dirty="0" smtClean="0">
                <a:cs typeface="B Yekan" pitchFamily="2" charset="-78"/>
              </a:rPr>
              <a:t> </a:t>
            </a:r>
          </a:p>
          <a:p>
            <a:pPr algn="ctr" rtl="1"/>
            <a:r>
              <a:rPr lang="fa-IR" dirty="0" smtClean="0">
                <a:cs typeface="B Yekan" pitchFamily="2" charset="-78"/>
              </a:rPr>
              <a:t>پایین همین اسلاید</a:t>
            </a:r>
            <a:endParaRPr lang="en-US" dirty="0">
              <a:cs typeface="B Yeka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3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dropbox\Dropbox\portrate\DSC085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solidFill>
              <a:srgbClr val="385D8A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hlinkClick r:id="rId4"/>
          </p:cNvPr>
          <p:cNvSpPr/>
          <p:nvPr/>
        </p:nvSpPr>
        <p:spPr>
          <a:xfrm>
            <a:off x="914400" y="0"/>
            <a:ext cx="7239000" cy="6858000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hlinkClick r:id="rId4"/>
          </p:cNvPr>
          <p:cNvSpPr txBox="1"/>
          <p:nvPr/>
        </p:nvSpPr>
        <p:spPr>
          <a:xfrm>
            <a:off x="0" y="3544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www.slideshare.net/mahdinasseri</a:t>
            </a:r>
          </a:p>
        </p:txBody>
      </p:sp>
      <p:sp>
        <p:nvSpPr>
          <p:cNvPr id="21" name="Rectangle 20">
            <a:hlinkClick r:id="rId4"/>
          </p:cNvPr>
          <p:cNvSpPr/>
          <p:nvPr/>
        </p:nvSpPr>
        <p:spPr>
          <a:xfrm>
            <a:off x="0" y="235178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fa-IR" sz="3200" dirty="0" smtClean="0">
                <a:solidFill>
                  <a:schemeClr val="bg1"/>
                </a:solidFill>
                <a:cs typeface="B Koodak" pitchFamily="2" charset="-78"/>
              </a:rPr>
              <a:t>برای مشاهده اسلایدهای بیشتر</a:t>
            </a:r>
          </a:p>
          <a:p>
            <a:pPr algn="ctr" rtl="1">
              <a:defRPr/>
            </a:pPr>
            <a:r>
              <a:rPr lang="fa-IR" sz="3200" dirty="0" smtClean="0">
                <a:solidFill>
                  <a:schemeClr val="bg1"/>
                </a:solidFill>
                <a:cs typeface="B Koodak" pitchFamily="2" charset="-78"/>
              </a:rPr>
              <a:t>مرا در اسلایدشیر دنبال کنید</a:t>
            </a:r>
            <a:endParaRPr lang="en-US" sz="3200" dirty="0" smtClean="0">
              <a:solidFill>
                <a:schemeClr val="bg1"/>
              </a:solidFill>
              <a:cs typeface="B Koodak" pitchFamily="2" charset="-78"/>
            </a:endParaRPr>
          </a:p>
        </p:txBody>
      </p:sp>
      <p:grpSp>
        <p:nvGrpSpPr>
          <p:cNvPr id="22" name="Group 33"/>
          <p:cNvGrpSpPr>
            <a:grpSpLocks/>
          </p:cNvGrpSpPr>
          <p:nvPr/>
        </p:nvGrpSpPr>
        <p:grpSpPr bwMode="auto">
          <a:xfrm>
            <a:off x="3429000" y="609600"/>
            <a:ext cx="2099132" cy="1478644"/>
            <a:chOff x="0" y="0"/>
            <a:chExt cx="748" cy="549"/>
          </a:xfrm>
        </p:grpSpPr>
        <p:sp>
          <p:nvSpPr>
            <p:cNvPr id="23" name="AutoShape 30"/>
            <p:cNvSpPr>
              <a:spLocks/>
            </p:cNvSpPr>
            <p:nvPr/>
          </p:nvSpPr>
          <p:spPr bwMode="auto">
            <a:xfrm>
              <a:off x="0" y="148"/>
              <a:ext cx="748" cy="401"/>
            </a:xfrm>
            <a:custGeom>
              <a:avLst/>
              <a:gdLst>
                <a:gd name="T0" fmla="*/ 20668 w 20701"/>
                <a:gd name="T1" fmla="*/ 37 h 20627"/>
                <a:gd name="T2" fmla="*/ 18371 w 20701"/>
                <a:gd name="T3" fmla="*/ 1837 h 20627"/>
                <a:gd name="T4" fmla="*/ 12570 w 20701"/>
                <a:gd name="T5" fmla="*/ 3637 h 20627"/>
                <a:gd name="T6" fmla="*/ 10515 w 20701"/>
                <a:gd name="T7" fmla="*/ 5437 h 20627"/>
                <a:gd name="T8" fmla="*/ 10262 w 20701"/>
                <a:gd name="T9" fmla="*/ 5874 h 20627"/>
                <a:gd name="T10" fmla="*/ 10187 w 20701"/>
                <a:gd name="T11" fmla="*/ 5662 h 20627"/>
                <a:gd name="T12" fmla="*/ 8132 w 20701"/>
                <a:gd name="T13" fmla="*/ 3862 h 20627"/>
                <a:gd name="T14" fmla="*/ 2331 w 20701"/>
                <a:gd name="T15" fmla="*/ 2062 h 20627"/>
                <a:gd name="T16" fmla="*/ 34 w 20701"/>
                <a:gd name="T17" fmla="*/ 262 h 20627"/>
                <a:gd name="T18" fmla="*/ 4385 w 20701"/>
                <a:gd name="T19" fmla="*/ 7462 h 20627"/>
                <a:gd name="T20" fmla="*/ 5111 w 20701"/>
                <a:gd name="T21" fmla="*/ 18487 h 20627"/>
                <a:gd name="T22" fmla="*/ 8736 w 20701"/>
                <a:gd name="T23" fmla="*/ 20287 h 20627"/>
                <a:gd name="T24" fmla="*/ 10066 w 20701"/>
                <a:gd name="T25" fmla="*/ 17812 h 20627"/>
                <a:gd name="T26" fmla="*/ 10066 w 20701"/>
                <a:gd name="T27" fmla="*/ 9487 h 20627"/>
                <a:gd name="T28" fmla="*/ 10623 w 20701"/>
                <a:gd name="T29" fmla="*/ 9257 h 20627"/>
                <a:gd name="T30" fmla="*/ 10636 w 20701"/>
                <a:gd name="T31" fmla="*/ 9262 h 20627"/>
                <a:gd name="T32" fmla="*/ 10636 w 20701"/>
                <a:gd name="T33" fmla="*/ 17587 h 20627"/>
                <a:gd name="T34" fmla="*/ 11966 w 20701"/>
                <a:gd name="T35" fmla="*/ 20062 h 20627"/>
                <a:gd name="T36" fmla="*/ 15591 w 20701"/>
                <a:gd name="T37" fmla="*/ 18262 h 20627"/>
                <a:gd name="T38" fmla="*/ 16317 w 20701"/>
                <a:gd name="T39" fmla="*/ 7237 h 20627"/>
                <a:gd name="T40" fmla="*/ 20668 w 20701"/>
                <a:gd name="T41" fmla="*/ 37 h 20627"/>
                <a:gd name="T42" fmla="*/ 20668 w 20701"/>
                <a:gd name="T43" fmla="*/ 37 h 20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701" h="20627">
                  <a:moveTo>
                    <a:pt x="20668" y="37"/>
                  </a:moveTo>
                  <a:cubicBezTo>
                    <a:pt x="20668" y="37"/>
                    <a:pt x="20668" y="-413"/>
                    <a:pt x="18371" y="1837"/>
                  </a:cubicBezTo>
                  <a:cubicBezTo>
                    <a:pt x="16075" y="4087"/>
                    <a:pt x="13899" y="3637"/>
                    <a:pt x="12570" y="3637"/>
                  </a:cubicBezTo>
                  <a:cubicBezTo>
                    <a:pt x="11240" y="3637"/>
                    <a:pt x="10757" y="4312"/>
                    <a:pt x="10515" y="5437"/>
                  </a:cubicBezTo>
                  <a:cubicBezTo>
                    <a:pt x="10473" y="5634"/>
                    <a:pt x="10382" y="5775"/>
                    <a:pt x="10262" y="5874"/>
                  </a:cubicBezTo>
                  <a:cubicBezTo>
                    <a:pt x="10230" y="5812"/>
                    <a:pt x="10204" y="5742"/>
                    <a:pt x="10187" y="5662"/>
                  </a:cubicBezTo>
                  <a:cubicBezTo>
                    <a:pt x="9945" y="4537"/>
                    <a:pt x="9462" y="3862"/>
                    <a:pt x="8132" y="3862"/>
                  </a:cubicBezTo>
                  <a:cubicBezTo>
                    <a:pt x="6803" y="3862"/>
                    <a:pt x="4627" y="4312"/>
                    <a:pt x="2331" y="2062"/>
                  </a:cubicBezTo>
                  <a:cubicBezTo>
                    <a:pt x="34" y="-188"/>
                    <a:pt x="34" y="262"/>
                    <a:pt x="34" y="262"/>
                  </a:cubicBezTo>
                  <a:cubicBezTo>
                    <a:pt x="-449" y="3862"/>
                    <a:pt x="4385" y="7462"/>
                    <a:pt x="4385" y="7462"/>
                  </a:cubicBezTo>
                  <a:cubicBezTo>
                    <a:pt x="4385" y="7462"/>
                    <a:pt x="3902" y="15787"/>
                    <a:pt x="5111" y="18487"/>
                  </a:cubicBezTo>
                  <a:cubicBezTo>
                    <a:pt x="6319" y="21187"/>
                    <a:pt x="7890" y="20737"/>
                    <a:pt x="8736" y="20287"/>
                  </a:cubicBezTo>
                  <a:cubicBezTo>
                    <a:pt x="9582" y="19837"/>
                    <a:pt x="10066" y="17812"/>
                    <a:pt x="10066" y="17812"/>
                  </a:cubicBezTo>
                  <a:lnTo>
                    <a:pt x="10066" y="9487"/>
                  </a:lnTo>
                  <a:lnTo>
                    <a:pt x="10623" y="9257"/>
                  </a:lnTo>
                  <a:lnTo>
                    <a:pt x="10636" y="9262"/>
                  </a:lnTo>
                  <a:lnTo>
                    <a:pt x="10636" y="17587"/>
                  </a:lnTo>
                  <a:cubicBezTo>
                    <a:pt x="10636" y="17587"/>
                    <a:pt x="11120" y="19612"/>
                    <a:pt x="11966" y="20062"/>
                  </a:cubicBezTo>
                  <a:cubicBezTo>
                    <a:pt x="12812" y="20512"/>
                    <a:pt x="14383" y="20962"/>
                    <a:pt x="15591" y="18262"/>
                  </a:cubicBezTo>
                  <a:cubicBezTo>
                    <a:pt x="16800" y="15562"/>
                    <a:pt x="16317" y="7237"/>
                    <a:pt x="16317" y="7237"/>
                  </a:cubicBezTo>
                  <a:cubicBezTo>
                    <a:pt x="16317" y="7237"/>
                    <a:pt x="21151" y="3637"/>
                    <a:pt x="20668" y="37"/>
                  </a:cubicBezTo>
                  <a:close/>
                  <a:moveTo>
                    <a:pt x="20668" y="37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" name="AutoShape 31"/>
            <p:cNvSpPr>
              <a:spLocks/>
            </p:cNvSpPr>
            <p:nvPr/>
          </p:nvSpPr>
          <p:spPr bwMode="auto">
            <a:xfrm>
              <a:off x="169" y="0"/>
              <a:ext cx="188" cy="188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5" y="21600"/>
                    <a:pt x="10800" y="21600"/>
                  </a:cubicBezTo>
                  <a:cubicBezTo>
                    <a:pt x="4836" y="21600"/>
                    <a:pt x="0" y="16764"/>
                    <a:pt x="0" y="10800"/>
                  </a:cubicBezTo>
                  <a:cubicBezTo>
                    <a:pt x="0" y="4835"/>
                    <a:pt x="4836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5" name="AutoShape 32"/>
            <p:cNvSpPr>
              <a:spLocks/>
            </p:cNvSpPr>
            <p:nvPr/>
          </p:nvSpPr>
          <p:spPr bwMode="auto">
            <a:xfrm>
              <a:off x="392" y="0"/>
              <a:ext cx="188" cy="188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4"/>
                    <a:pt x="16764" y="21600"/>
                    <a:pt x="10800" y="21600"/>
                  </a:cubicBezTo>
                  <a:cubicBezTo>
                    <a:pt x="4835" y="21600"/>
                    <a:pt x="0" y="1676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EA8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6" name="Rectangle 25">
            <a:hlinkClick r:id="rId4"/>
          </p:cNvPr>
          <p:cNvSpPr/>
          <p:nvPr/>
        </p:nvSpPr>
        <p:spPr>
          <a:xfrm>
            <a:off x="0" y="4356318"/>
            <a:ext cx="91440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مروج کارآفرینی</a:t>
            </a:r>
            <a:endParaRPr lang="en-US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ranian Sans" pitchFamily="2" charset="-78"/>
              <a:cs typeface="Iranian Sans" pitchFamily="2" charset="-78"/>
            </a:endParaRPr>
          </a:p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مشاور، مربی و مدرس کارآفرینی</a:t>
            </a:r>
          </a:p>
          <a:p>
            <a:pPr algn="ctr" rtl="1"/>
            <a:r>
              <a:rPr lang="fa-I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Iranian Sans" pitchFamily="2" charset="-78"/>
                <a:cs typeface="Iranian Sans" pitchFamily="2" charset="-78"/>
              </a:rPr>
              <a:t>مدیر توسعه کسب و کار عکس‌پرینت</a:t>
            </a:r>
            <a:endParaRPr lang="fa-IR" sz="1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Iranian Sans" pitchFamily="2" charset="-78"/>
              <a:cs typeface="Iranian Sans" pitchFamily="2" charset="-78"/>
            </a:endParaRPr>
          </a:p>
          <a:p>
            <a:pPr algn="ctr" rtl="1"/>
            <a:r>
              <a:rPr lang="fa-IR" sz="4800" b="1" dirty="0" smtClean="0">
                <a:solidFill>
                  <a:srgbClr val="FFFF00"/>
                </a:solidFill>
                <a:latin typeface="A Rezvan" pitchFamily="2" charset="-78"/>
                <a:cs typeface="B Zar" pitchFamily="2" charset="-78"/>
              </a:rPr>
              <a:t>مهدی ناصری</a:t>
            </a:r>
            <a:endParaRPr lang="en-US" sz="4000" b="1" dirty="0">
              <a:solidFill>
                <a:srgbClr val="FFFF00"/>
              </a:solidFill>
              <a:latin typeface="A Rezvan" pitchFamily="2" charset="-78"/>
              <a:cs typeface="B Zar" pitchFamily="2" charset="-78"/>
            </a:endParaRPr>
          </a:p>
        </p:txBody>
      </p:sp>
      <p:pic>
        <p:nvPicPr>
          <p:cNvPr id="27" name="Picture 2" descr="D:\dropbox\Dropbox\work\my logo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96200" y="5486400"/>
            <a:ext cx="1552435" cy="1295012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0" y="622929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Elm"/>
                <a:cs typeface="B Elm" pitchFamily="2" charset="-78"/>
              </a:rPr>
              <a:t>@</a:t>
            </a:r>
            <a:r>
              <a:rPr lang="en-US" sz="2000" dirty="0" err="1" smtClean="0">
                <a:solidFill>
                  <a:schemeClr val="bg1"/>
                </a:solidFill>
                <a:latin typeface="Elm"/>
                <a:cs typeface="B Elm" pitchFamily="2" charset="-78"/>
              </a:rPr>
              <a:t>mahdinasseri</a:t>
            </a:r>
            <a:endParaRPr lang="en-US" sz="2000" dirty="0">
              <a:solidFill>
                <a:schemeClr val="bg1"/>
              </a:solidFill>
              <a:latin typeface="Elm"/>
              <a:cs typeface="B El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66800" y="482025"/>
            <a:ext cx="304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fa-IR" sz="4400" dirty="0" smtClean="0">
                <a:latin typeface="A KOo"/>
                <a:cs typeface="B Koodak" pitchFamily="2" charset="-78"/>
              </a:rPr>
              <a:t>شما چگونه</a:t>
            </a:r>
            <a:endParaRPr lang="en-US" sz="4400" dirty="0">
              <a:latin typeface="A KOo"/>
              <a:cs typeface="B Koodak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533400" y="-76200"/>
            <a:ext cx="1600200" cy="693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1085671"/>
            <a:ext cx="38090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6000" dirty="0" smtClean="0">
                <a:solidFill>
                  <a:srgbClr val="FFFF00"/>
                </a:solidFill>
                <a:cs typeface="A  Mitra_5 (MRT)" pitchFamily="2" charset="-78"/>
              </a:rPr>
              <a:t>خــــریـــد</a:t>
            </a:r>
            <a:endParaRPr lang="en-US" sz="6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133600"/>
            <a:ext cx="304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fa-IR" sz="4400" dirty="0" smtClean="0">
                <a:latin typeface="A KOo"/>
                <a:cs typeface="B Koodak" pitchFamily="2" charset="-78"/>
              </a:rPr>
              <a:t>می‌کنید؟</a:t>
            </a:r>
            <a:endParaRPr lang="en-US" sz="4400" dirty="0">
              <a:latin typeface="A KOo"/>
              <a:cs typeface="B Koodak" pitchFamily="2" charset="-78"/>
            </a:endParaRPr>
          </a:p>
        </p:txBody>
      </p:sp>
      <p:pic>
        <p:nvPicPr>
          <p:cNvPr id="9218" name="Picture 2" descr="https://cdn0.iconfinder.com/data/icons/sports-and-fitness/512/breakfast_food_nutrition_diet_drink_healthy_natural_healthy_pack_milk_juice_fresh_products_water_organic_lifestyle_eat_eating_flat_design_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62400"/>
            <a:ext cx="1983486" cy="19834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cdn0.iconfinder.com/data/icons/travel-and-transportation-flat-colorful-svg-icons/136/Travel_Transportation_holiday_vacation_fun-15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62400"/>
            <a:ext cx="2057400" cy="20413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28" y="3980413"/>
            <a:ext cx="2026943" cy="2026943"/>
          </a:xfrm>
          <a:prstGeom prst="rect">
            <a:avLst/>
          </a:prstGeom>
        </p:spPr>
      </p:pic>
      <p:pic>
        <p:nvPicPr>
          <p:cNvPr id="18" name="Picture 2" descr="http://ec.europa.eu/justice/newsroom/contract/infographs/dsm/images/icon-people-an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418"/>
            <a:ext cx="2491479" cy="2485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66800" y="482025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fa-IR" sz="4000" dirty="0" smtClean="0">
                <a:latin typeface="A KOo"/>
                <a:cs typeface="B Koodak" pitchFamily="2" charset="-78"/>
              </a:rPr>
              <a:t>هر خریدی برای مشتری یک</a:t>
            </a:r>
            <a:endParaRPr lang="en-US" sz="4000" dirty="0">
              <a:latin typeface="A KOo"/>
              <a:cs typeface="B Koodak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533400" y="-76200"/>
            <a:ext cx="1600200" cy="693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1085671"/>
            <a:ext cx="47227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6000" dirty="0" smtClean="0">
                <a:solidFill>
                  <a:srgbClr val="FFFF00"/>
                </a:solidFill>
                <a:cs typeface="A  Mitra_5 (MRT)" pitchFamily="2" charset="-78"/>
              </a:rPr>
              <a:t>ســـــفــــــر</a:t>
            </a:r>
            <a:endParaRPr lang="en-US" sz="6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133600"/>
            <a:ext cx="3048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fa-IR" sz="4400" dirty="0" smtClean="0">
                <a:latin typeface="A KOo"/>
                <a:cs typeface="B Koodak" pitchFamily="2" charset="-78"/>
              </a:rPr>
              <a:t>است</a:t>
            </a:r>
            <a:endParaRPr lang="en-US" sz="4400" dirty="0">
              <a:latin typeface="A KOo"/>
              <a:cs typeface="B Koodak" pitchFamily="2" charset="-78"/>
            </a:endParaRPr>
          </a:p>
        </p:txBody>
      </p:sp>
      <p:pic>
        <p:nvPicPr>
          <p:cNvPr id="18" name="Picture 2" descr="http://ec.europa.eu/justice/newsroom/contract/infographs/dsm/images/icon-people-an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418"/>
            <a:ext cx="2491479" cy="2485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cdn.mysitemyway.com/icons-watermarks/flat-rounded-square-white-on-black/raphael/raphael_road-map/raphael_road-map_flat-rounded-square-white-on-black_512x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800"/>
            <a:ext cx="2108996" cy="21089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cdn4.iconfinder.com/data/icons/tourism-and-travel-objects/512/road_sign_direction_navigation_travel_tourism_flat_icon_symbol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57600"/>
            <a:ext cx="2133599" cy="213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cdn4.iconfinder.com/data/icons/whsr-january-flaticon-set/512/compas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29000"/>
            <a:ext cx="2594648" cy="25946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1675584" y="5987756"/>
            <a:ext cx="1905816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51784" y="6113919"/>
            <a:ext cx="1829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cs typeface="B Koodak" pitchFamily="2" charset="-78"/>
              </a:rPr>
              <a:t>چند مرحله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37784" y="6019800"/>
            <a:ext cx="1905816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13984" y="6145963"/>
            <a:ext cx="1829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000" dirty="0" smtClean="0">
                <a:cs typeface="B Koodak" pitchFamily="2" charset="-78"/>
              </a:rPr>
              <a:t>یک سری تصمیم</a:t>
            </a:r>
            <a:endParaRPr lang="en-US" sz="2000" dirty="0">
              <a:cs typeface="B Koodak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629400" y="6019800"/>
            <a:ext cx="1905816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05600" y="6145963"/>
            <a:ext cx="1829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cs typeface="B Koodak" pitchFamily="2" charset="-78"/>
              </a:rPr>
              <a:t>نیازمند کمک</a:t>
            </a:r>
            <a:endParaRPr lang="en-US" sz="2400" dirty="0">
              <a:cs typeface="B Koodak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2819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66800" y="482025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fa-IR" sz="4000" dirty="0" smtClean="0">
                <a:latin typeface="A KOo"/>
                <a:cs typeface="B Koodak" pitchFamily="2" charset="-78"/>
              </a:rPr>
              <a:t>یک کسب و کار موفق</a:t>
            </a:r>
            <a:endParaRPr lang="en-US" sz="4000" dirty="0">
              <a:latin typeface="A KOo"/>
              <a:cs typeface="B Koodak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533400" y="-76200"/>
            <a:ext cx="1600200" cy="693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1085671"/>
            <a:ext cx="38571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6000" dirty="0" smtClean="0">
                <a:solidFill>
                  <a:srgbClr val="FFFF00"/>
                </a:solidFill>
                <a:cs typeface="A  Mitra_5 (MRT)" pitchFamily="2" charset="-78"/>
              </a:rPr>
              <a:t>همراه مشتری</a:t>
            </a:r>
            <a:endParaRPr lang="en-US" sz="6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1336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fa-IR" sz="3600" dirty="0" smtClean="0">
                <a:latin typeface="A KOo"/>
                <a:cs typeface="B Koodak" pitchFamily="2" charset="-78"/>
              </a:rPr>
              <a:t>در فرایند تصمیم‌گیری خرید است</a:t>
            </a:r>
            <a:endParaRPr lang="en-US" sz="3600" dirty="0">
              <a:latin typeface="A KOo"/>
              <a:cs typeface="B Koodak" pitchFamily="2" charset="-78"/>
            </a:endParaRPr>
          </a:p>
        </p:txBody>
      </p:sp>
      <p:pic>
        <p:nvPicPr>
          <p:cNvPr id="18" name="Picture 2" descr="http://ec.europa.eu/justice/newsroom/contract/infographs/dsm/images/icon-people-an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418"/>
            <a:ext cx="2491479" cy="2485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cdn1.iconfinder.com/data/icons/modern-it-services-flat-icons/113/lifeline_lifebuoy_buoy_lifebuoy_ring_life_preserver_lifesaver_support_salvation_survival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390" y="3810000"/>
            <a:ext cx="2312995" cy="23129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cdn4.iconfinder.com/data/icons/flat-services-icons/512/partnershi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06684"/>
            <a:ext cx="2119625" cy="2119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www.axis.com/sites/default/files/tools-icon.png?chunk-nid-38138-chunk-vid-9387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906684"/>
            <a:ext cx="1977560" cy="19775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055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143000" y="482025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مشتریان</a:t>
            </a:r>
            <a:endParaRPr lang="en-US" sz="3200" dirty="0">
              <a:latin typeface="A KOo"/>
              <a:cs typeface="B Koodak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3000" y="4215825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چه کسی</a:t>
            </a:r>
            <a:endParaRPr lang="en-US" sz="7200" dirty="0" smtClean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43000" y="939225"/>
            <a:ext cx="2303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چگونه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43000" y="2539425"/>
            <a:ext cx="32351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چه چیزی</a:t>
            </a:r>
            <a:endParaRPr lang="en-US" sz="7200" dirty="0" smtClean="0">
              <a:cs typeface="A  Mitra_5 (MRT)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43000" y="2158425"/>
            <a:ext cx="2451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تصمیم‌ می‌گیرند 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5587425"/>
            <a:ext cx="1805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خرید کنند؟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43000" y="3758625"/>
            <a:ext cx="8931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4800" dirty="0" smtClean="0">
                <a:cs typeface="A  Mitra_5 (MRT)" pitchFamily="2" charset="-78"/>
              </a:rPr>
              <a:t> </a:t>
            </a:r>
            <a:r>
              <a:rPr lang="fa-IR" sz="3200" dirty="0" smtClean="0">
                <a:latin typeface="A KOo"/>
                <a:cs typeface="B Koodak" pitchFamily="2" charset="-78"/>
              </a:rPr>
              <a:t>را از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533400" y="-76200"/>
            <a:ext cx="1600200" cy="693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http://ec.europa.eu/justice/newsroom/contract/infographs/dsm/images/icon-people-an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418"/>
            <a:ext cx="2491479" cy="2485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32391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72200" y="28194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86800" y="28194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14074" y="2858869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1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72200" y="35814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5814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714074" y="3620869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2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72200" y="43434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14074" y="4382869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3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72200" y="51054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86800" y="51054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14074" y="5144869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4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72200" y="58674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686800" y="58674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86800" y="5845314"/>
            <a:ext cx="457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000" dirty="0" smtClean="0">
                <a:solidFill>
                  <a:srgbClr val="FFFF00"/>
                </a:solidFill>
                <a:cs typeface="A  Mitra_5 (MRT)" pitchFamily="2" charset="-78"/>
              </a:rPr>
              <a:t>5</a:t>
            </a:r>
            <a:endParaRPr lang="en-US" sz="40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48400" y="2945563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cs typeface="B Koodak" pitchFamily="2" charset="-78"/>
              </a:rPr>
              <a:t>شناسایی نیاز/خواست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62157" y="3696677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cs typeface="B Koodak" pitchFamily="2" charset="-78"/>
              </a:rPr>
              <a:t>جسـتجـوی اطـلاعـات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85729" y="4491335"/>
            <a:ext cx="2359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cs typeface="B Koodak" pitchFamily="2" charset="-78"/>
              </a:rPr>
              <a:t>ارزیـابــی گـزیـنـه‌هـا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24600" y="5253335"/>
            <a:ext cx="2295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cs typeface="B Koodak" pitchFamily="2" charset="-78"/>
              </a:rPr>
              <a:t>خــــــــــریـــــــــد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98749" y="6015335"/>
            <a:ext cx="231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cs typeface="B Koodak" pitchFamily="2" charset="-78"/>
              </a:rPr>
              <a:t>بــــعـــد از خــریــد</a:t>
            </a:r>
            <a:endParaRPr lang="en-US" sz="2400" dirty="0">
              <a:cs typeface="B Koodak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3000" y="482025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مشتریان</a:t>
            </a:r>
            <a:endParaRPr lang="en-US" sz="3200" dirty="0">
              <a:latin typeface="A KOo"/>
              <a:cs typeface="B Koodak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3000" y="4215825"/>
            <a:ext cx="312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چه کسی</a:t>
            </a:r>
            <a:endParaRPr lang="en-US" sz="7200" dirty="0" smtClean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43000" y="939225"/>
            <a:ext cx="2303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چگونه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43000" y="2539425"/>
            <a:ext cx="323518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چه چیزی</a:t>
            </a:r>
            <a:endParaRPr lang="en-US" sz="7200" dirty="0" smtClean="0">
              <a:cs typeface="A  Mitra_5 (MRT)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43000" y="2158425"/>
            <a:ext cx="24513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تصمیم‌ می‌گیرند 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3000" y="5587425"/>
            <a:ext cx="1805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خرید کنند؟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43000" y="3758625"/>
            <a:ext cx="8931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4800" dirty="0" smtClean="0">
                <a:cs typeface="A  Mitra_5 (MRT)" pitchFamily="2" charset="-78"/>
              </a:rPr>
              <a:t> </a:t>
            </a:r>
            <a:r>
              <a:rPr lang="fa-IR" sz="3200" dirty="0" smtClean="0">
                <a:latin typeface="A KOo"/>
                <a:cs typeface="B Koodak" pitchFamily="2" charset="-78"/>
              </a:rPr>
              <a:t>را از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533400" y="-76200"/>
            <a:ext cx="1600200" cy="693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ec.europa.eu/justice/newsroom/contract/infographs/dsm/images/icon-people-an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5418"/>
            <a:ext cx="2491479" cy="24851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664684" y="44196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44196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4459069"/>
            <a:ext cx="42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684" y="51816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51816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5181600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44137" y="4545763"/>
            <a:ext cx="2318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B Koodak" pitchFamily="2" charset="-78"/>
              </a:rPr>
              <a:t>محرک‎های درونی</a:t>
            </a:r>
            <a:endParaRPr lang="en-US" sz="2800" dirty="0">
              <a:cs typeface="B Koodak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76400" y="5257800"/>
            <a:ext cx="2291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B Koodak" pitchFamily="2" charset="-78"/>
              </a:rPr>
              <a:t>محرک‌های بیرون</a:t>
            </a:r>
            <a:endParaRPr lang="en-US" sz="2800" dirty="0">
              <a:cs typeface="B Koodak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304800"/>
            <a:ext cx="5562600" cy="1066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0" y="304800"/>
            <a:ext cx="762000" cy="106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67212" y="304800"/>
            <a:ext cx="6767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1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10926" y="511314"/>
            <a:ext cx="38186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000" dirty="0" smtClean="0">
                <a:cs typeface="B Koodak" pitchFamily="2" charset="-78"/>
              </a:rPr>
              <a:t>شناسایی نیاز/خواست</a:t>
            </a:r>
            <a:endParaRPr lang="en-US" sz="4000" dirty="0">
              <a:cs typeface="B Koodak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43000" y="939225"/>
            <a:ext cx="15568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نیاز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43000" y="2158425"/>
            <a:ext cx="507703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احساسی است که از</a:t>
            </a:r>
          </a:p>
          <a:p>
            <a:pPr rtl="1"/>
            <a:r>
              <a:rPr lang="fa-IR" sz="3200" dirty="0">
                <a:solidFill>
                  <a:srgbClr val="FFFF00"/>
                </a:solidFill>
                <a:cs typeface="A  Mitra_5 (MRT)" pitchFamily="2" charset="-78"/>
              </a:rPr>
              <a:t>عدم تناسب داشته‌ها با خواسته‌ها</a:t>
            </a:r>
          </a:p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ایجاد می‌شود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28600" y="0"/>
            <a:ext cx="12954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isba.org.uk/images/default-source/I-N-Events/i-n-icon.png?sfvrsn=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56" y="3359227"/>
            <a:ext cx="2968625" cy="2754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43968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43600" y="3429000"/>
            <a:ext cx="2590800" cy="2590800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btpinstitute.com/wp-content/uploads/2014/12/Icon-Learn-at-Own-Pac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68" y="3452757"/>
            <a:ext cx="2556832" cy="25568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>
            <a:off x="664684" y="45720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6800" y="45720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066800" y="4611469"/>
            <a:ext cx="420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64684" y="5334000"/>
            <a:ext cx="3505200" cy="685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066800" y="5334000"/>
            <a:ext cx="4572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66800" y="5334000"/>
            <a:ext cx="429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FFFF00"/>
                </a:solidFill>
                <a:cs typeface="A  Mitra_5 (MRT)" pitchFamily="2" charset="-78"/>
              </a:rPr>
              <a:t>*</a:t>
            </a:r>
            <a:endParaRPr lang="en-US" sz="36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16011" y="4698163"/>
            <a:ext cx="25987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B Koodak" pitchFamily="2" charset="-78"/>
              </a:rPr>
              <a:t>منابع داخلی اطلاعات</a:t>
            </a:r>
            <a:endParaRPr lang="en-US" sz="2800" dirty="0">
              <a:cs typeface="B Koodak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83206" y="5410200"/>
            <a:ext cx="2707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dirty="0" smtClean="0">
                <a:cs typeface="B Koodak" pitchFamily="2" charset="-78"/>
              </a:rPr>
              <a:t>منابع خارجی اطلاعات</a:t>
            </a:r>
            <a:endParaRPr lang="en-US" sz="2800" dirty="0">
              <a:cs typeface="B Koodak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304800"/>
            <a:ext cx="5562600" cy="10668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0" y="304800"/>
            <a:ext cx="762000" cy="106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67212" y="304800"/>
            <a:ext cx="67678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7200" dirty="0">
                <a:solidFill>
                  <a:srgbClr val="FFFF00"/>
                </a:solidFill>
                <a:cs typeface="A  Mitra_5 (MRT)" pitchFamily="2" charset="-78"/>
              </a:rPr>
              <a:t>2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48200" y="511314"/>
            <a:ext cx="32880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4000" dirty="0" smtClean="0">
                <a:cs typeface="B Koodak" pitchFamily="2" charset="-78"/>
              </a:rPr>
              <a:t>جستجوی اطلاعات</a:t>
            </a:r>
            <a:endParaRPr lang="en-US" sz="4000" dirty="0">
              <a:cs typeface="B Koodak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9689" y="1981200"/>
            <a:ext cx="17828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7200" dirty="0" smtClean="0">
                <a:solidFill>
                  <a:srgbClr val="FFFF00"/>
                </a:solidFill>
                <a:cs typeface="A  Mitra_5 (MRT)" pitchFamily="2" charset="-78"/>
              </a:rPr>
              <a:t>کمک</a:t>
            </a:r>
            <a:endParaRPr lang="en-US" sz="7200" dirty="0">
              <a:solidFill>
                <a:srgbClr val="FFFF00"/>
              </a:solidFill>
              <a:cs typeface="A  Mitra_5 (MRT)" pitchFamily="2" charset="-7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76898" y="1589782"/>
            <a:ext cx="2929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مشتریان برای خرید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-228600" y="0"/>
            <a:ext cx="12954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66800" y="2895600"/>
            <a:ext cx="417133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می‌خواهند آنها دوست ندارند </a:t>
            </a:r>
          </a:p>
          <a:p>
            <a:pPr rtl="1"/>
            <a:r>
              <a:rPr lang="fa-IR" sz="3200" dirty="0" smtClean="0">
                <a:latin typeface="A KOo"/>
                <a:cs typeface="B Koodak" pitchFamily="2" charset="-78"/>
              </a:rPr>
              <a:t>تصمیم اشتباهی بگیرند</a:t>
            </a:r>
            <a:endParaRPr lang="en-US" sz="3200" dirty="0" smtClean="0">
              <a:latin typeface="A KOo"/>
              <a:cs typeface="B Koodak" pitchFamily="2" charset="-7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8295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727</Words>
  <Application>Microsoft Office PowerPoint</Application>
  <PresentationFormat>On-screen Show (4:3)</PresentationFormat>
  <Paragraphs>242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NPSoft.ir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کانال های ارتباط با مشتری</dc:title>
  <dc:creator>NPSoft</dc:creator>
  <cp:lastModifiedBy>NPSoft</cp:lastModifiedBy>
  <cp:revision>66</cp:revision>
  <dcterms:created xsi:type="dcterms:W3CDTF">2016-05-27T10:18:12Z</dcterms:created>
  <dcterms:modified xsi:type="dcterms:W3CDTF">2016-06-05T19:41:09Z</dcterms:modified>
</cp:coreProperties>
</file>