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8" r:id="rId5"/>
    <p:sldId id="276" r:id="rId6"/>
    <p:sldId id="295" r:id="rId7"/>
    <p:sldId id="277" r:id="rId8"/>
    <p:sldId id="278" r:id="rId9"/>
    <p:sldId id="280" r:id="rId10"/>
    <p:sldId id="281" r:id="rId11"/>
    <p:sldId id="282" r:id="rId12"/>
    <p:sldId id="283" r:id="rId13"/>
    <p:sldId id="285" r:id="rId14"/>
    <p:sldId id="284" r:id="rId15"/>
    <p:sldId id="260" r:id="rId16"/>
    <p:sldId id="291" r:id="rId17"/>
    <p:sldId id="316" r:id="rId18"/>
    <p:sldId id="314" r:id="rId19"/>
    <p:sldId id="315" r:id="rId20"/>
    <p:sldId id="302" r:id="rId21"/>
    <p:sldId id="292" r:id="rId22"/>
    <p:sldId id="264" r:id="rId23"/>
    <p:sldId id="265" r:id="rId24"/>
    <p:sldId id="266" r:id="rId25"/>
    <p:sldId id="293" r:id="rId26"/>
    <p:sldId id="294" r:id="rId27"/>
    <p:sldId id="267" r:id="rId28"/>
    <p:sldId id="262" r:id="rId29"/>
    <p:sldId id="317" r:id="rId30"/>
    <p:sldId id="318" r:id="rId31"/>
    <p:sldId id="319" r:id="rId32"/>
    <p:sldId id="268" r:id="rId33"/>
    <p:sldId id="304" r:id="rId34"/>
    <p:sldId id="303" r:id="rId35"/>
    <p:sldId id="296" r:id="rId36"/>
    <p:sldId id="305" r:id="rId37"/>
    <p:sldId id="306" r:id="rId38"/>
    <p:sldId id="297" r:id="rId39"/>
    <p:sldId id="307" r:id="rId40"/>
    <p:sldId id="308" r:id="rId41"/>
    <p:sldId id="298" r:id="rId42"/>
    <p:sldId id="309" r:id="rId43"/>
    <p:sldId id="310" r:id="rId44"/>
    <p:sldId id="300" r:id="rId45"/>
    <p:sldId id="311" r:id="rId46"/>
    <p:sldId id="301" r:id="rId47"/>
    <p:sldId id="312" r:id="rId48"/>
    <p:sldId id="313" r:id="rId49"/>
    <p:sldId id="299" r:id="rId50"/>
    <p:sldId id="320" r:id="rId51"/>
    <p:sldId id="32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000000"/>
    <a:srgbClr val="C050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 algn="ctr" rtl="1">
              <a:defRPr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B Yagut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Yekan" pitchFamily="2" charset="-78"/>
              </a:defRPr>
            </a:lvl1pPr>
            <a:lvl2pPr algn="r" rtl="1">
              <a:defRPr>
                <a:cs typeface="B Yekan" pitchFamily="2" charset="-78"/>
              </a:defRPr>
            </a:lvl2pPr>
            <a:lvl3pPr algn="r" rtl="1">
              <a:defRPr>
                <a:cs typeface="B Yekan" pitchFamily="2" charset="-78"/>
              </a:defRPr>
            </a:lvl3pPr>
            <a:lvl4pPr algn="r" rtl="1">
              <a:defRPr>
                <a:cs typeface="B Yekan" pitchFamily="2" charset="-78"/>
              </a:defRPr>
            </a:lvl4pPr>
            <a:lvl5pPr algn="r" rtl="1">
              <a:defRPr>
                <a:cs typeface="B Yeka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 descr="C:\Users\naseri\Desktop\market-resear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73175"/>
            <a:ext cx="7772400" cy="1470025"/>
          </a:xfrm>
          <a:solidFill>
            <a:srgbClr val="000000">
              <a:alpha val="80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fa-IR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agut" pitchFamily="2" charset="-78"/>
              </a:rPr>
              <a:t>بینش مشتری</a:t>
            </a:r>
            <a:endParaRPr 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agut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7772400" cy="685800"/>
          </a:xfrm>
          <a:solidFill>
            <a:srgbClr val="000000">
              <a:alpha val="80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Yekan" pitchFamily="2" charset="-78"/>
              </a:rPr>
              <a:t>گامی برای طراحی موفق محصول برای استارتاپ‌ها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-152400" y="5943600"/>
            <a:ext cx="23622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a-IR" sz="2800" b="1" i="0" u="none" strike="noStrike" kern="1200" cap="all" spc="0" normalizeH="0" baseline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+mn-ea"/>
                <a:cs typeface="B Yekan" pitchFamily="2" charset="-78"/>
              </a:rPr>
              <a:t>مهدی ناصری  </a:t>
            </a:r>
            <a:endParaRPr kumimoji="0" lang="en-US" sz="2800" b="1" i="0" u="none" strike="noStrike" kern="120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ukwaterfeatures.com/CMSImages/face-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6569"/>
            <a:ext cx="7239000" cy="68645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8915400" cy="28194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/>
            </a:r>
            <a:br>
              <a:rPr lang="fa-IR" sz="3600" dirty="0" smtClean="0"/>
            </a:br>
            <a:r>
              <a:rPr lang="fa-IR" sz="8800" dirty="0" smtClean="0"/>
              <a:t>بینش مشتری</a:t>
            </a:r>
            <a:r>
              <a:rPr lang="fa-IR" sz="3600" dirty="0" smtClean="0"/>
              <a:t/>
            </a:r>
            <a:br>
              <a:rPr lang="fa-IR" sz="3600" dirty="0" smtClean="0"/>
            </a:b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فرصت‌های جدید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9144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نوآوری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2514" y="16002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محیط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ukwaterfeatures.com/CMSImages/face-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6569"/>
            <a:ext cx="7239000" cy="68645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8915400" cy="28194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/>
            </a:r>
            <a:br>
              <a:rPr lang="fa-IR" sz="3600" dirty="0" smtClean="0"/>
            </a:br>
            <a:r>
              <a:rPr lang="fa-IR" sz="8800" dirty="0" smtClean="0"/>
              <a:t>بینش مشتری</a:t>
            </a:r>
            <a:r>
              <a:rPr lang="fa-IR" sz="3600" dirty="0" smtClean="0"/>
              <a:t/>
            </a:r>
            <a:br>
              <a:rPr lang="fa-IR" sz="3600" dirty="0" smtClean="0"/>
            </a:b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فرصت‌های جدید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9144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نوآوری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2514" y="16002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محیط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2514" y="21336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قواعدروزمره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ukwaterfeatures.com/CMSImages/face-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6569"/>
            <a:ext cx="7239000" cy="68645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8915400" cy="28194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/>
            </a:r>
            <a:br>
              <a:rPr lang="fa-IR" sz="3600" dirty="0" smtClean="0"/>
            </a:br>
            <a:r>
              <a:rPr lang="fa-IR" sz="8800" dirty="0" smtClean="0"/>
              <a:t>بینش مشتری</a:t>
            </a:r>
            <a:r>
              <a:rPr lang="fa-IR" sz="3600" dirty="0" smtClean="0"/>
              <a:t/>
            </a:r>
            <a:br>
              <a:rPr lang="fa-IR" sz="3600" dirty="0" smtClean="0"/>
            </a:b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فرصت‌های جدید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9144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نوآوری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2514" y="16002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محیط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2514" y="21336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قواعدروزمره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2514" y="26670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دغدغه‌ها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ukwaterfeatures.com/CMSImages/face-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6569"/>
            <a:ext cx="7239000" cy="68645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8915400" cy="28194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/>
            </a:r>
            <a:br>
              <a:rPr lang="fa-IR" sz="3600" dirty="0" smtClean="0"/>
            </a:br>
            <a:r>
              <a:rPr lang="fa-IR" sz="8800" dirty="0" smtClean="0"/>
              <a:t>بینش مشتری</a:t>
            </a:r>
            <a:r>
              <a:rPr lang="fa-IR" sz="3600" dirty="0" smtClean="0"/>
              <a:t/>
            </a:r>
            <a:br>
              <a:rPr lang="fa-IR" sz="3600" dirty="0" smtClean="0"/>
            </a:b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فرصت‌های جدید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9144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نوآوری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2514" y="16002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محیط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2514" y="21336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قواعدروزمره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2514" y="32004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علایق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2514" y="26670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دغدغه‌ها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ukwaterfeatures.com/CMSImages/face-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6569"/>
            <a:ext cx="7239000" cy="68645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8915400" cy="28194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/>
            </a:r>
            <a:br>
              <a:rPr lang="fa-IR" sz="3600" dirty="0" smtClean="0"/>
            </a:br>
            <a:r>
              <a:rPr lang="fa-IR" sz="8800" dirty="0" smtClean="0"/>
              <a:t>بینش مشتری</a:t>
            </a:r>
            <a:r>
              <a:rPr lang="fa-IR" sz="3600" dirty="0" smtClean="0"/>
              <a:t/>
            </a:r>
            <a:br>
              <a:rPr lang="fa-IR" sz="3600" dirty="0" smtClean="0"/>
            </a:b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فرصت‌های جدید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9144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نوآوری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2514" y="16002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محیط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2514" y="21336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قواعدروزمره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2514" y="32004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علایق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2514" y="26670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دغدغه‌ها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2514" y="3733800"/>
            <a:ext cx="2271486" cy="4924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rtl="1"/>
            <a:r>
              <a:rPr lang="fa-I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سلایق</a:t>
            </a:r>
            <a:endParaRPr 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http://cdn.maypalo.com/wp-content/uploads/2011/10/iTunes-Apple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096514"/>
          </a:xfrm>
          <a:prstGeom prst="rect">
            <a:avLst/>
          </a:prstGeom>
          <a:noFill/>
        </p:spPr>
      </p:pic>
      <p:pic>
        <p:nvPicPr>
          <p:cNvPr id="15366" name="Picture 6" descr="http://km.support.apple.com/library/APPLE/APPLECARE_ALLGEOS/HT1665/HT1665--combo_ipod_iphone_ipad-001-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69772"/>
            <a:ext cx="9144000" cy="2788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362200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a-IR" sz="13800" dirty="0" smtClean="0"/>
              <a:t>بینش مشتری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362200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a-IR" sz="13800" dirty="0" smtClean="0"/>
              <a:t>بینش مشتری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44225"/>
            <a:ext cx="91440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یک قاعده راهنما برای تمام مراحل طراحی مدل کسب و کار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362200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a-IR" sz="13800" dirty="0" smtClean="0"/>
              <a:t>بینش مشتری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0400" y="3881735"/>
            <a:ext cx="21336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ارزش پیشنهادی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7228" y="3881735"/>
            <a:ext cx="21336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کانال‌های توزیع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878105"/>
            <a:ext cx="21336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جریان‌های درآمد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4056" y="3881735"/>
            <a:ext cx="21336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ارتباط با مشتری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844225"/>
            <a:ext cx="91440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یک قاعده راهنما برای تمام مراحل طراحی مدل کسب و کار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362200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a-IR" sz="13800" dirty="0" smtClean="0"/>
              <a:t>بینش مشتری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38862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ysClr val="windowText" lastClr="000000"/>
                </a:solidFill>
              </a:rPr>
              <a:t>شرکت‌ها هر ساله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sz="80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سرمایه‌گذاری هنگفتی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>
                <a:solidFill>
                  <a:sysClr val="windowText" lastClr="000000"/>
                </a:solidFill>
              </a:rPr>
              <a:t>روی تحقیقات بازار انجام می‌دهند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362200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a-IR" sz="13800" dirty="0" smtClean="0"/>
              <a:t>بینش مشتری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4010561"/>
            <a:ext cx="45720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مصاحبه با مشتری</a:t>
            </a: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نظرسنجی</a:t>
            </a: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تست محصول</a:t>
            </a: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پیشنهاد راه‌حل‌ها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458361"/>
            <a:ext cx="45720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نیست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2819400"/>
            <a:ext cx="4572000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صرفا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2362200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fa-IR" sz="13800" dirty="0" smtClean="0"/>
              <a:t>بینش مشتری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4010561"/>
            <a:ext cx="45720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مصاحبه با مشتری</a:t>
            </a: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نظرسنجی</a:t>
            </a: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تست محصول</a:t>
            </a: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پیشنهاد راه‌حل‌ها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458361"/>
            <a:ext cx="45720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نیست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2819400"/>
            <a:ext cx="4572000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صرفا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016514"/>
            <a:ext cx="44958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lvl="1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فهمی عمیق از دیدگاه مشتری </a:t>
            </a:r>
          </a:p>
          <a:p>
            <a:pPr marL="0" lvl="1" algn="ctr" rtl="1"/>
            <a:endParaRPr lang="fa-I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marL="0" lvl="1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رویکرد متناسب با نیاز او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458361"/>
            <a:ext cx="4495800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است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819400"/>
            <a:ext cx="4495800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یافتن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listcrown.com/wp-content/uploads/2013/10/8.-Ford-the-Innova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6969"/>
            <a:ext cx="9144000" cy="69049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5029200" cy="1143000"/>
          </a:xfrm>
        </p:spPr>
        <p:txBody>
          <a:bodyPr/>
          <a:lstStyle/>
          <a:p>
            <a:r>
              <a:rPr lang="fa-IR" dirty="0" smtClean="0"/>
              <a:t>هنری فورد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495800"/>
            <a:ext cx="9144000" cy="1524000"/>
          </a:xfrm>
          <a:prstGeom prst="rect">
            <a:avLst/>
          </a:prstGeom>
          <a:solidFill>
            <a:srgbClr val="632523">
              <a:alpha val="72157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 rtl="1">
              <a:spcBef>
                <a:spcPct val="0"/>
              </a:spcBef>
            </a:pPr>
            <a:r>
              <a:rPr lang="fa-I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B Yekan" pitchFamily="2" charset="-78"/>
              </a:rPr>
              <a:t>اگر من از مشتریان پرسیده بودم که چه چیزی می خواهند، آنها به من می گفتند: یک اسب تندرو</a:t>
            </a:r>
            <a:endParaRPr 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curatebee.com/wp-content/uploads/2013/10/3009340-poster-inst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  <a:solidFill>
            <a:srgbClr val="C0504D">
              <a:alpha val="58824"/>
            </a:srgbClr>
          </a:solidFill>
        </p:spPr>
        <p:txBody>
          <a:bodyPr/>
          <a:lstStyle/>
          <a:p>
            <a:r>
              <a:rPr lang="fa-IR" dirty="0" smtClean="0"/>
              <a:t>برای کسب بینش مشتری باید</a:t>
            </a:r>
            <a:endParaRPr lang="en-US" dirty="0"/>
          </a:p>
        </p:txBody>
      </p:sp>
      <p:sp>
        <p:nvSpPr>
          <p:cNvPr id="11266" name="AutoShape 2" descr="http://curatebee.com/wp-content/uploads/2013/10/3009340-poster-instagra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522893"/>
            <a:ext cx="9144000" cy="954107"/>
          </a:xfrm>
          <a:prstGeom prst="rect">
            <a:avLst/>
          </a:prstGeom>
          <a:solidFill>
            <a:srgbClr val="C0504D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از تمرکز صرف بر بخش های مشتری موجود خودداری کرده و حیطه دید خود را به بخش های جدید و دست نیافته گسترش داد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دیدگاه خود را تغییر دهید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4572000" cy="923330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شما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44994"/>
            <a:ext cx="4572000" cy="923330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آن‌ها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دیدگاه خود را تغییر دهید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133600"/>
            <a:ext cx="4572000" cy="954107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طراحی مدل کسب و کار سازمان‌محور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4572000" cy="923330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شما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41957"/>
            <a:ext cx="4572000" cy="954107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طراحی مدل کسب و کار مشتری‌محور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44994"/>
            <a:ext cx="4572000" cy="923330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آن‌ها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دیدگاه خود را تغییر دهید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200400"/>
            <a:ext cx="4572000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چه چیزی را می‌توانیم به مشتری بفروشیم؟</a:t>
            </a:r>
          </a:p>
          <a:p>
            <a:pPr algn="ctr" rtl="1"/>
            <a:endParaRPr lang="fa-I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چگونه می‌توانیم به کارآترین روش به مشتریان دسترسی پیدا کنیم؟</a:t>
            </a:r>
          </a:p>
          <a:p>
            <a:pPr algn="ctr" rtl="1"/>
            <a:endParaRPr lang="fa-I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نیازمند ایجاد چه نوع روابطی با مشتریان هستیم؟</a:t>
            </a:r>
          </a:p>
          <a:p>
            <a:pPr algn="ctr" rtl="1"/>
            <a:endParaRPr lang="fa-I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چگونه می‌توانیم از مشتریان خود پول بگیریم؟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133600"/>
            <a:ext cx="4572000" cy="954107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طراحی مدل کسب و کار سازمان‌محور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1143000"/>
            <a:ext cx="4572000" cy="923330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شما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200400"/>
            <a:ext cx="4572000" cy="33085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مشتری ما قصد چه کاری دارد و ما چگونه می‌توانیم به او کمک کنیم؟</a:t>
            </a:r>
          </a:p>
          <a:p>
            <a:pPr algn="ctr" rtl="1"/>
            <a:endParaRPr lang="fa-IR" sz="11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علایق مشتریان ما چیست و ما چگونه می‌توانیم کمک کنیم که به آنها دست یابند؟</a:t>
            </a:r>
          </a:p>
          <a:p>
            <a:pPr algn="ctr" rtl="1"/>
            <a:endParaRPr lang="fa-IR" sz="11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مشتریان ما علاقه دارند که چگونه مخاطب واقع شوند؟ ما به عنوان یک شرکت چگونه متناسب با عادات روزانه آنها عمل کنیم؟</a:t>
            </a:r>
          </a:p>
          <a:p>
            <a:pPr algn="ctr" rtl="1"/>
            <a:endParaRPr lang="fa-IR" sz="11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مشتریان انتظار دارند چگونه روابطی با آنها برقرار کنیم؟</a:t>
            </a:r>
          </a:p>
          <a:p>
            <a:pPr algn="ctr" rtl="1"/>
            <a:endParaRPr lang="fa-IR" sz="11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  <a:p>
            <a:pPr algn="ctr" rtl="1"/>
            <a:r>
              <a:rPr lang="fa-I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برای کسب  چه ارزشی مشتریان ما واقعا حاضر به پرداخت پول هستند؟</a:t>
            </a:r>
            <a:endParaRPr lang="en-US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41957"/>
            <a:ext cx="4572000" cy="954107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طراحی مدل کسب و کار مشتری‌محور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44994"/>
            <a:ext cx="4572000" cy="923330"/>
          </a:xfrm>
          <a:prstGeom prst="rect">
            <a:avLst/>
          </a:prstGeom>
          <a:solidFill>
            <a:srgbClr val="632523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آن‌ها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32523"/>
          </a:solidFill>
        </p:spPr>
        <p:txBody>
          <a:bodyPr>
            <a:normAutofit/>
          </a:bodyPr>
          <a:lstStyle/>
          <a:p>
            <a:r>
              <a:rPr lang="fa-IR" dirty="0" smtClean="0"/>
              <a:t>نقشه شناخت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9600" y="1143000"/>
            <a:ext cx="7848600" cy="5715000"/>
            <a:chOff x="0" y="1143000"/>
            <a:chExt cx="9144000" cy="7026640"/>
          </a:xfrm>
        </p:grpSpPr>
        <p:sp>
          <p:nvSpPr>
            <p:cNvPr id="11" name="Rectangle 10"/>
            <p:cNvSpPr/>
            <p:nvPr/>
          </p:nvSpPr>
          <p:spPr>
            <a:xfrm>
              <a:off x="0" y="1143000"/>
              <a:ext cx="9144000" cy="7026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endParaRPr lang="en-US">
                <a:cs typeface="B Yekan" pitchFamily="2" charset="-78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 flipV="1">
              <a:off x="0" y="1143000"/>
              <a:ext cx="9144000" cy="5715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1143000"/>
              <a:ext cx="9144000" cy="57150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657600" y="3048000"/>
              <a:ext cx="1970649" cy="1752600"/>
              <a:chOff x="3581400" y="2438400"/>
              <a:chExt cx="1970649" cy="17526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81400" y="2438400"/>
                <a:ext cx="1752600" cy="17526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endParaRPr lang="en-US">
                  <a:cs typeface="B Yekan" pitchFamily="2" charset="-78"/>
                </a:endParaRPr>
              </a:p>
            </p:txBody>
          </p:sp>
          <p:sp>
            <p:nvSpPr>
              <p:cNvPr id="5" name="Arc 4"/>
              <p:cNvSpPr/>
              <p:nvPr/>
            </p:nvSpPr>
            <p:spPr>
              <a:xfrm flipH="1" flipV="1">
                <a:off x="4876800" y="3581400"/>
                <a:ext cx="533400" cy="304800"/>
              </a:xfrm>
              <a:prstGeom prst="arc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1"/>
                <a:endParaRPr lang="en-US">
                  <a:cs typeface="B Yekan" pitchFamily="2" charset="-78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648200" y="2971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>
                  <a:cs typeface="B Yekan" pitchFamily="2" charset="-78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800600" y="2971800"/>
                <a:ext cx="76200" cy="762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endParaRPr lang="en-US">
                  <a:cs typeface="B Yekan" pitchFamily="2" charset="-78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310554" y="3165231"/>
                <a:ext cx="241495" cy="321212"/>
              </a:xfrm>
              <a:custGeom>
                <a:avLst/>
                <a:gdLst>
                  <a:gd name="connsiteX0" fmla="*/ 21101 w 241495"/>
                  <a:gd name="connsiteY0" fmla="*/ 0 h 321212"/>
                  <a:gd name="connsiteX1" fmla="*/ 218049 w 241495"/>
                  <a:gd name="connsiteY1" fmla="*/ 112541 h 321212"/>
                  <a:gd name="connsiteX2" fmla="*/ 161778 w 241495"/>
                  <a:gd name="connsiteY2" fmla="*/ 225083 h 321212"/>
                  <a:gd name="connsiteX3" fmla="*/ 21101 w 241495"/>
                  <a:gd name="connsiteY3" fmla="*/ 309489 h 321212"/>
                  <a:gd name="connsiteX4" fmla="*/ 35169 w 241495"/>
                  <a:gd name="connsiteY4" fmla="*/ 295421 h 32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495" h="321212">
                    <a:moveTo>
                      <a:pt x="21101" y="0"/>
                    </a:moveTo>
                    <a:cubicBezTo>
                      <a:pt x="107852" y="37513"/>
                      <a:pt x="194603" y="75027"/>
                      <a:pt x="218049" y="112541"/>
                    </a:cubicBezTo>
                    <a:cubicBezTo>
                      <a:pt x="241495" y="150055"/>
                      <a:pt x="194603" y="192258"/>
                      <a:pt x="161778" y="225083"/>
                    </a:cubicBezTo>
                    <a:cubicBezTo>
                      <a:pt x="128953" y="257908"/>
                      <a:pt x="42203" y="297766"/>
                      <a:pt x="21101" y="309489"/>
                    </a:cubicBezTo>
                    <a:cubicBezTo>
                      <a:pt x="0" y="321212"/>
                      <a:pt x="35169" y="295421"/>
                      <a:pt x="35169" y="295421"/>
                    </a:cubicBezTo>
                  </a:path>
                </a:pathLst>
              </a:cu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1"/>
                <a:endParaRPr lang="en-US">
                  <a:cs typeface="B Yekan" pitchFamily="2" charset="-78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606018" y="3053861"/>
                <a:ext cx="203982" cy="527539"/>
              </a:xfrm>
              <a:custGeom>
                <a:avLst/>
                <a:gdLst>
                  <a:gd name="connsiteX0" fmla="*/ 201637 w 203982"/>
                  <a:gd name="connsiteY0" fmla="*/ 128954 h 527539"/>
                  <a:gd name="connsiteX1" fmla="*/ 103163 w 203982"/>
                  <a:gd name="connsiteY1" fmla="*/ 16412 h 527539"/>
                  <a:gd name="connsiteX2" fmla="*/ 4689 w 203982"/>
                  <a:gd name="connsiteY2" fmla="*/ 227428 h 527539"/>
                  <a:gd name="connsiteX3" fmla="*/ 75028 w 203982"/>
                  <a:gd name="connsiteY3" fmla="*/ 410308 h 527539"/>
                  <a:gd name="connsiteX4" fmla="*/ 173502 w 203982"/>
                  <a:gd name="connsiteY4" fmla="*/ 508782 h 527539"/>
                  <a:gd name="connsiteX5" fmla="*/ 131298 w 203982"/>
                  <a:gd name="connsiteY5" fmla="*/ 297766 h 527539"/>
                  <a:gd name="connsiteX6" fmla="*/ 117231 w 203982"/>
                  <a:gd name="connsiteY6" fmla="*/ 213360 h 527539"/>
                  <a:gd name="connsiteX7" fmla="*/ 201637 w 203982"/>
                  <a:gd name="connsiteY7" fmla="*/ 128954 h 527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982" h="527539">
                    <a:moveTo>
                      <a:pt x="201637" y="128954"/>
                    </a:moveTo>
                    <a:cubicBezTo>
                      <a:pt x="199292" y="96129"/>
                      <a:pt x="135988" y="0"/>
                      <a:pt x="103163" y="16412"/>
                    </a:cubicBezTo>
                    <a:cubicBezTo>
                      <a:pt x="70338" y="32824"/>
                      <a:pt x="9378" y="161779"/>
                      <a:pt x="4689" y="227428"/>
                    </a:cubicBezTo>
                    <a:cubicBezTo>
                      <a:pt x="0" y="293077"/>
                      <a:pt x="46893" y="363416"/>
                      <a:pt x="75028" y="410308"/>
                    </a:cubicBezTo>
                    <a:cubicBezTo>
                      <a:pt x="103163" y="457200"/>
                      <a:pt x="164124" y="527539"/>
                      <a:pt x="173502" y="508782"/>
                    </a:cubicBezTo>
                    <a:cubicBezTo>
                      <a:pt x="182880" y="490025"/>
                      <a:pt x="140676" y="347003"/>
                      <a:pt x="131298" y="297766"/>
                    </a:cubicBezTo>
                    <a:cubicBezTo>
                      <a:pt x="121920" y="248529"/>
                      <a:pt x="107853" y="239150"/>
                      <a:pt x="117231" y="213360"/>
                    </a:cubicBezTo>
                    <a:cubicBezTo>
                      <a:pt x="126609" y="187570"/>
                      <a:pt x="203982" y="161779"/>
                      <a:pt x="201637" y="128954"/>
                    </a:cubicBezTo>
                    <a:close/>
                  </a:path>
                </a:pathLst>
              </a:cu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rtl="1"/>
                <a:endParaRPr lang="en-US">
                  <a:cs typeface="B Yekan" pitchFamily="2" charset="-78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10400" y="2743200"/>
              <a:ext cx="2133600" cy="147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>
                  <a:solidFill>
                    <a:srgbClr val="0070C0"/>
                  </a:solidFill>
                  <a:cs typeface="B Yekan" pitchFamily="2" charset="-78"/>
                </a:rPr>
                <a:t>او چه می‌بیند؟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محیط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دوستان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محصولات بازار</a:t>
              </a:r>
              <a:endParaRPr lang="en-US" dirty="0">
                <a:cs typeface="B Yekan" pitchFamily="2" charset="-7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19417" y="1236689"/>
              <a:ext cx="4261282" cy="147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>
                  <a:solidFill>
                    <a:srgbClr val="0070C0"/>
                  </a:solidFill>
                  <a:cs typeface="B Yekan" pitchFamily="2" charset="-78"/>
                </a:rPr>
                <a:t>او چگونه فکر می‌کند و چه احساسی دارد؟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مسائل مهم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مشغله‌های ذهنی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دغدغه‌ها و آرزوها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2971800"/>
              <a:ext cx="3170068" cy="1816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>
                  <a:solidFill>
                    <a:srgbClr val="0070C0"/>
                  </a:solidFill>
                  <a:cs typeface="B Yekan" pitchFamily="2" charset="-78"/>
                </a:rPr>
                <a:t>او چه می‌شوند؟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چیزهایی که دوستان می‌گویند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چیزهایی که رئیس می‌گوید؟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چیزهایی که افراد تاثیرگذار می‌گویند</a:t>
              </a:r>
              <a:endParaRPr lang="en-US" dirty="0">
                <a:cs typeface="B Yekan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8408" y="5101120"/>
              <a:ext cx="3406806" cy="147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dirty="0" smtClean="0">
                  <a:solidFill>
                    <a:srgbClr val="0070C0"/>
                  </a:solidFill>
                  <a:cs typeface="B Yekan" pitchFamily="2" charset="-78"/>
                </a:rPr>
                <a:t>او چه می‌گویند و انجام می‌دهد؟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نگرش به حضور در اجتماع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نوع رفتار نسبت به دیگران</a:t>
              </a:r>
            </a:p>
            <a:p>
              <a:pPr algn="ctr" rtl="1"/>
              <a:r>
                <a:rPr lang="fa-IR" dirty="0" smtClean="0">
                  <a:cs typeface="B Yekan" pitchFamily="2" charset="-78"/>
                </a:rPr>
                <a:t>ظاهر</a:t>
              </a:r>
              <a:endParaRPr lang="en-US" dirty="0">
                <a:cs typeface="B Yekan" pitchFamily="2" charset="-78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609600" y="5791200"/>
            <a:ext cx="7848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57800" y="5780782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0070C0"/>
                </a:solidFill>
                <a:cs typeface="B Yekan" pitchFamily="2" charset="-78"/>
              </a:rPr>
              <a:t>آمال</a:t>
            </a:r>
          </a:p>
          <a:p>
            <a:pPr algn="ctr" rtl="1"/>
            <a:r>
              <a:rPr lang="fa-IR" sz="1600" dirty="0" smtClean="0">
                <a:cs typeface="B Yekan" pitchFamily="2" charset="-78"/>
              </a:rPr>
              <a:t>نیازها/خواسته‌ها</a:t>
            </a:r>
          </a:p>
          <a:p>
            <a:pPr algn="ctr" rtl="1"/>
            <a:r>
              <a:rPr lang="fa-IR" sz="1600" dirty="0" smtClean="0">
                <a:cs typeface="B Yekan" pitchFamily="2" charset="-78"/>
              </a:rPr>
              <a:t>معیارهای موفقیت</a:t>
            </a:r>
          </a:p>
          <a:p>
            <a:pPr algn="ctr" rtl="1"/>
            <a:r>
              <a:rPr lang="fa-IR" sz="1600" dirty="0" smtClean="0">
                <a:cs typeface="B Yekan" pitchFamily="2" charset="-78"/>
              </a:rPr>
              <a:t>موانع</a:t>
            </a:r>
            <a:endParaRPr lang="en-US" sz="1600" dirty="0">
              <a:cs typeface="B Yekan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260" y="5733871"/>
            <a:ext cx="1831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 smtClean="0">
                <a:solidFill>
                  <a:srgbClr val="0070C0"/>
                </a:solidFill>
                <a:cs typeface="B Yekan" pitchFamily="2" charset="-78"/>
              </a:rPr>
              <a:t>آلام</a:t>
            </a:r>
          </a:p>
          <a:p>
            <a:pPr algn="ctr" rtl="1"/>
            <a:r>
              <a:rPr lang="fa-IR" sz="1600" dirty="0" smtClean="0">
                <a:cs typeface="B Yekan" pitchFamily="2" charset="-78"/>
              </a:rPr>
              <a:t>ترس‌ها</a:t>
            </a:r>
          </a:p>
          <a:p>
            <a:pPr algn="ctr" rtl="1"/>
            <a:r>
              <a:rPr lang="fa-IR" sz="1600" dirty="0" smtClean="0">
                <a:cs typeface="B Yekan" pitchFamily="2" charset="-78"/>
              </a:rPr>
              <a:t>محرومیت‌ها</a:t>
            </a:r>
          </a:p>
          <a:p>
            <a:pPr algn="ctr" rtl="1"/>
            <a:r>
              <a:rPr lang="fa-IR" sz="1600" dirty="0" smtClean="0">
                <a:cs typeface="B Yekan" pitchFamily="2" charset="-78"/>
              </a:rPr>
              <a:t>موانع</a:t>
            </a:r>
            <a:endParaRPr lang="en-US" sz="1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32523"/>
          </a:solidFill>
        </p:spPr>
        <p:txBody>
          <a:bodyPr>
            <a:normAutofit fontScale="90000"/>
          </a:bodyPr>
          <a:lstStyle/>
          <a:p>
            <a:r>
              <a:rPr lang="fa-IR" dirty="0" smtClean="0"/>
              <a:t>چگونه از نقشه شناخت مشتری استفاده کنیم؟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12893"/>
            <a:ext cx="8763000" cy="52322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تمامی بخش‌های بالقوه مشتری را با یک طوفان فکری شناسایی کنید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2555" y="1229380"/>
            <a:ext cx="518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1</a:t>
            </a:r>
            <a:endParaRPr lang="en-US" sz="28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32523"/>
          </a:solidFill>
        </p:spPr>
        <p:txBody>
          <a:bodyPr>
            <a:normAutofit fontScale="90000"/>
          </a:bodyPr>
          <a:lstStyle/>
          <a:p>
            <a:r>
              <a:rPr lang="fa-IR" dirty="0" smtClean="0"/>
              <a:t>چگونه از نقشه شناخت مشتری استفاده کنیم؟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12893"/>
            <a:ext cx="8763000" cy="52322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تمامی بخش‌های بالقوه مشتری را با یک طوفان فکری شناسایی کنید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703493"/>
            <a:ext cx="8763000" cy="954107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سه گزینه محتمل را از بین بخش‌ها انتخاب کرده و یکی از آنها را برای اولین تمرین شناخت بینش مشتری برگزینید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2555" y="1229380"/>
            <a:ext cx="518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1</a:t>
            </a:r>
            <a:endParaRPr lang="en-US" sz="2800" dirty="0">
              <a:cs typeface="B Yeka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7291" y="2219980"/>
            <a:ext cx="496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2</a:t>
            </a:r>
            <a:endParaRPr lang="en-US" sz="28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nasseri\Dropbox\Public\courses\shbu\iEnterprenuership\presents\07-customer insight\lost_in_the_crow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18288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fa-IR" spc="-300" dirty="0" smtClean="0">
                <a:solidFill>
                  <a:sysClr val="windowText" lastClr="000000"/>
                </a:solidFill>
              </a:rPr>
              <a:t>ولی در اولین </a:t>
            </a:r>
            <a:r>
              <a:rPr lang="fa-IR" spc="-300" dirty="0" smtClean="0">
                <a:solidFill>
                  <a:schemeClr val="bg1"/>
                </a:solidFill>
              </a:rPr>
              <a:t>برخورد</a:t>
            </a:r>
            <a:r>
              <a:rPr lang="fa-IR" spc="-300" dirty="0" smtClean="0">
                <a:solidFill>
                  <a:sysClr val="windowText" lastClr="000000"/>
                </a:solidFill>
              </a:rPr>
              <a:t> مشتری با محصول</a:t>
            </a:r>
            <a:r>
              <a:rPr lang="fa-IR" dirty="0" smtClean="0">
                <a:solidFill>
                  <a:sysClr val="windowText" lastClr="000000"/>
                </a:solidFill>
              </a:rPr>
              <a:t/>
            </a:r>
            <a:br>
              <a:rPr lang="fa-IR" dirty="0" smtClean="0">
                <a:solidFill>
                  <a:sysClr val="windowText" lastClr="000000"/>
                </a:solidFill>
              </a:rPr>
            </a:br>
            <a:r>
              <a:rPr lang="fa-IR" sz="5400" spc="160" dirty="0" smtClean="0">
                <a:solidFill>
                  <a:sysClr val="windowText" lastClr="000000"/>
                </a:solidFill>
              </a:rPr>
              <a:t>همه چیز </a:t>
            </a:r>
            <a:r>
              <a:rPr lang="fa-IR" sz="5400" spc="160" dirty="0" smtClean="0">
                <a:solidFill>
                  <a:schemeClr val="bg1"/>
                </a:solidFill>
              </a:rPr>
              <a:t>اشتباه</a:t>
            </a:r>
            <a:r>
              <a:rPr lang="fa-IR" sz="5400" spc="160" dirty="0" smtClean="0">
                <a:solidFill>
                  <a:sysClr val="windowText" lastClr="000000"/>
                </a:solidFill>
              </a:rPr>
              <a:t> از آب در می‌آید</a:t>
            </a:r>
            <a:endParaRPr lang="en-US" spc="16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32523"/>
          </a:solidFill>
        </p:spPr>
        <p:txBody>
          <a:bodyPr>
            <a:normAutofit fontScale="90000"/>
          </a:bodyPr>
          <a:lstStyle/>
          <a:p>
            <a:r>
              <a:rPr lang="fa-IR" dirty="0" smtClean="0"/>
              <a:t>چگونه از نقشه شناخت مشتری استفاده کنیم؟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12893"/>
            <a:ext cx="8763000" cy="52322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تمامی بخش‌های بالقوه مشتری را با یک طوفان فکری شناسایی کنید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703493"/>
            <a:ext cx="8763000" cy="954107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سه گزینه محتمل را از بین بخش‌ها انتخاب کرده و یکی از آنها را برای اولین تمرین شناخت بینش مشتری برگزینید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191000"/>
            <a:ext cx="8763000" cy="954107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خصوصیاتی اولیه را به مشتری اختصاص دهید </a:t>
            </a:r>
          </a:p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(مثل نام و ویژگی‌های جمعیت‌شناختی)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2555" y="1229380"/>
            <a:ext cx="518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1</a:t>
            </a:r>
            <a:endParaRPr lang="en-US" sz="2800" dirty="0">
              <a:cs typeface="B Yeka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7291" y="2219980"/>
            <a:ext cx="496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2</a:t>
            </a:r>
            <a:endParaRPr lang="en-US" sz="2800" dirty="0">
              <a:cs typeface="B Yekan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4140" y="3657600"/>
            <a:ext cx="496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3</a:t>
            </a:r>
            <a:endParaRPr lang="en-US" sz="28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632523"/>
          </a:solidFill>
        </p:spPr>
        <p:txBody>
          <a:bodyPr>
            <a:normAutofit fontScale="90000"/>
          </a:bodyPr>
          <a:lstStyle/>
          <a:p>
            <a:r>
              <a:rPr lang="fa-IR" dirty="0" smtClean="0"/>
              <a:t>چگونه از نقشه شناخت مشتری استفاده کنیم؟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12893"/>
            <a:ext cx="8763000" cy="52322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تمامی بخش‌های بالقوه مشتری را با یک طوفان فکری شناسایی کنید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703493"/>
            <a:ext cx="8763000" cy="954107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سه گزینه محتمل را از بین بخش‌ها انتخاب کرده و یکی از آنها را برای اولین تمرین شناخت بینش مشتری برگزینید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191000"/>
            <a:ext cx="8763000" cy="954107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خصوصیاتی اولیه را به مشتری اختصاص دهید </a:t>
            </a:r>
          </a:p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(مثل نام و ویژگی‌های جمعیت‌شناختی)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725180"/>
            <a:ext cx="8763000" cy="52322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marL="514350" indent="-514350"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با استفاده از نقشه شناخت به بینش مشتری را به دست آورید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2555" y="1229380"/>
            <a:ext cx="518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1</a:t>
            </a:r>
            <a:endParaRPr lang="en-US" sz="2800" dirty="0">
              <a:cs typeface="B Yeka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77291" y="2219980"/>
            <a:ext cx="496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2</a:t>
            </a:r>
            <a:endParaRPr lang="en-US" sz="2800" dirty="0">
              <a:cs typeface="B Yekan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4140" y="3657600"/>
            <a:ext cx="496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3</a:t>
            </a:r>
            <a:endParaRPr lang="en-US" sz="2800" dirty="0">
              <a:cs typeface="B Yekan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4140" y="5191780"/>
            <a:ext cx="496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cs typeface="B Yekan" pitchFamily="2" charset="-78"/>
              </a:rPr>
              <a:t>4</a:t>
            </a:r>
            <a:endParaRPr lang="en-US" sz="28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seri\Desktop\filepicker-wkz6AznHSlafWa1mEsfT_watch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023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را </a:t>
            </a:r>
            <a:r>
              <a:rPr lang="fa-IR" dirty="0" smtClean="0">
                <a:solidFill>
                  <a:srgbClr val="FFFF00"/>
                </a:solidFill>
              </a:rPr>
              <a:t>می‌بیند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1.</a:t>
            </a:r>
            <a:endParaRPr lang="en-US" sz="6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seri\Desktop\filepicker-wkz6AznHSlafWa1mEsfT_watch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023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را </a:t>
            </a:r>
            <a:r>
              <a:rPr lang="fa-IR" dirty="0" smtClean="0">
                <a:solidFill>
                  <a:srgbClr val="FFFF00"/>
                </a:solidFill>
              </a:rPr>
              <a:t>می‌بیند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1.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مواردی را که مشتری در محیط خود مشاهده می‌کند، توصیف کنید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seri\Desktop\filepicker-wkz6AznHSlafWa1mEsfT_watch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7023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را </a:t>
            </a:r>
            <a:r>
              <a:rPr lang="fa-IR" dirty="0" smtClean="0">
                <a:solidFill>
                  <a:srgbClr val="FFFF00"/>
                </a:solidFill>
              </a:rPr>
              <a:t>می‌بیند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1.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مواردی را که مشتری در محیط خود مشاهده می‌کند، توصیف کنید</a:t>
            </a:r>
          </a:p>
        </p:txBody>
      </p:sp>
      <p:sp>
        <p:nvSpPr>
          <p:cNvPr id="6" name="Rectangle 5"/>
          <p:cNvSpPr/>
          <p:nvPr/>
        </p:nvSpPr>
        <p:spPr>
          <a:xfrm>
            <a:off x="-4667" y="1752600"/>
            <a:ext cx="2747867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این مورد چگونه است؟</a:t>
            </a:r>
          </a:p>
        </p:txBody>
      </p:sp>
      <p:sp>
        <p:nvSpPr>
          <p:cNvPr id="7" name="Rectangle 6"/>
          <p:cNvSpPr/>
          <p:nvPr/>
        </p:nvSpPr>
        <p:spPr>
          <a:xfrm>
            <a:off x="-4724" y="2209800"/>
            <a:ext cx="3738524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چه کسانی در پیرامون او هستند؟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67000"/>
            <a:ext cx="3432350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دوستان او چه کسانی هستند؟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124200"/>
            <a:ext cx="5232523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در طول روز چه پیشنهادهایی به او ارائه می شود؟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581400"/>
            <a:ext cx="3446777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او با چه مشکلاتی مواجه است؟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incentians.com/wp-content/uploads/2013/12/Listening-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4613"/>
            <a:ext cx="9144000" cy="5713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را </a:t>
            </a:r>
            <a:r>
              <a:rPr lang="fa-IR" dirty="0" smtClean="0">
                <a:solidFill>
                  <a:srgbClr val="FFFF00"/>
                </a:solidFill>
              </a:rPr>
              <a:t>می‌شنود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2.</a:t>
            </a:r>
            <a:endParaRPr lang="en-US" sz="6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incentians.com/wp-content/uploads/2013/12/Listening-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4613"/>
            <a:ext cx="9144000" cy="5713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را </a:t>
            </a:r>
            <a:r>
              <a:rPr lang="fa-IR" dirty="0" smtClean="0">
                <a:solidFill>
                  <a:srgbClr val="FFFF00"/>
                </a:solidFill>
              </a:rPr>
              <a:t>می‌شنود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2.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چگونگی تاثیر محیط بر مشتری را توصیف کنید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incentians.com/wp-content/uploads/2013/12/Listening-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4613"/>
            <a:ext cx="9144000" cy="571338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را </a:t>
            </a:r>
            <a:r>
              <a:rPr lang="fa-IR" dirty="0" smtClean="0">
                <a:solidFill>
                  <a:srgbClr val="FFFF00"/>
                </a:solidFill>
              </a:rPr>
              <a:t>می‌شنود</a:t>
            </a:r>
            <a:r>
              <a:rPr lang="fa-IR" dirty="0" smtClean="0"/>
              <a:t>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2.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چگونگی تاثیر محیط بر مشتری را توصیف کنید</a:t>
            </a:r>
          </a:p>
        </p:txBody>
      </p:sp>
      <p:sp>
        <p:nvSpPr>
          <p:cNvPr id="6" name="Rectangle 5"/>
          <p:cNvSpPr/>
          <p:nvPr/>
        </p:nvSpPr>
        <p:spPr>
          <a:xfrm>
            <a:off x="-4667" y="1752600"/>
            <a:ext cx="2914580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دوستان او چه می‌گویند؟</a:t>
            </a:r>
          </a:p>
        </p:txBody>
      </p:sp>
      <p:sp>
        <p:nvSpPr>
          <p:cNvPr id="7" name="Rectangle 6"/>
          <p:cNvSpPr/>
          <p:nvPr/>
        </p:nvSpPr>
        <p:spPr>
          <a:xfrm>
            <a:off x="-4724" y="2209800"/>
            <a:ext cx="2847254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خانواده او چه می‌گویند؟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67000"/>
            <a:ext cx="4727576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چه کسی واقعا بر او تاثیر می‌گذارد و چگونه؟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124200"/>
            <a:ext cx="5012911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چه کانال‌های رسانه‌ای تاثیر بیشتری بر او دارد؟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deacondance.com/wp-content/uploads/2012/05/Thinking-Man-Rod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7284"/>
            <a:ext cx="9144000" cy="57107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>
            <a:noAutofit/>
          </a:bodyPr>
          <a:lstStyle/>
          <a:p>
            <a:pPr marL="742950" indent="-742950"/>
            <a:r>
              <a:rPr lang="fa-IR" sz="3200" dirty="0" smtClean="0"/>
              <a:t>او واقعا در مورد چه چیزی </a:t>
            </a:r>
            <a:r>
              <a:rPr lang="fa-IR" sz="3200" dirty="0" smtClean="0">
                <a:solidFill>
                  <a:srgbClr val="FFFF00"/>
                </a:solidFill>
              </a:rPr>
              <a:t>فکر</a:t>
            </a:r>
            <a:r>
              <a:rPr lang="fa-IR" sz="3200" dirty="0" smtClean="0"/>
              <a:t> می‌کند </a:t>
            </a:r>
            <a:br>
              <a:rPr lang="fa-IR" sz="3200" dirty="0" smtClean="0"/>
            </a:br>
            <a:r>
              <a:rPr lang="fa-IR" sz="3200" dirty="0" smtClean="0"/>
              <a:t>و چه چیزی را </a:t>
            </a:r>
            <a:r>
              <a:rPr lang="fa-IR" sz="3200" dirty="0" smtClean="0">
                <a:solidFill>
                  <a:srgbClr val="FFFF00"/>
                </a:solidFill>
              </a:rPr>
              <a:t>احساس</a:t>
            </a:r>
            <a:r>
              <a:rPr lang="fa-IR" sz="3200" dirty="0" smtClean="0"/>
              <a:t> می‌کند؟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3.</a:t>
            </a:r>
            <a:endParaRPr lang="en-US" sz="6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deacondance.com/wp-content/uploads/2012/05/Thinking-Man-Rod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7284"/>
            <a:ext cx="9144000" cy="57107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>
            <a:noAutofit/>
          </a:bodyPr>
          <a:lstStyle/>
          <a:p>
            <a:pPr marL="742950" indent="-742950"/>
            <a:r>
              <a:rPr lang="fa-IR" sz="3200" dirty="0" smtClean="0"/>
              <a:t>او واقعا در مورد چه چیزی </a:t>
            </a:r>
            <a:r>
              <a:rPr lang="fa-IR" sz="3200" dirty="0" smtClean="0">
                <a:solidFill>
                  <a:srgbClr val="FFFF00"/>
                </a:solidFill>
              </a:rPr>
              <a:t>فکر</a:t>
            </a:r>
            <a:r>
              <a:rPr lang="fa-IR" sz="3200" dirty="0" smtClean="0"/>
              <a:t> می‌کند </a:t>
            </a:r>
            <a:br>
              <a:rPr lang="fa-IR" sz="3200" dirty="0" smtClean="0"/>
            </a:br>
            <a:r>
              <a:rPr lang="fa-IR" sz="3200" dirty="0" smtClean="0"/>
              <a:t>و چه چیزی را </a:t>
            </a:r>
            <a:r>
              <a:rPr lang="fa-IR" sz="3200" dirty="0" smtClean="0">
                <a:solidFill>
                  <a:srgbClr val="FFFF00"/>
                </a:solidFill>
              </a:rPr>
              <a:t>احساس</a:t>
            </a:r>
            <a:r>
              <a:rPr lang="fa-IR" sz="3200" dirty="0" smtClean="0"/>
              <a:t> می‌کند؟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3.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سعی کنید طرحی از مواردی که در ذهن مشتری است، استخراج کنید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impacthubboulder.com/wp-content/uploads/2014/01/customer-experience-ecosys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6019800" cy="45148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144000" cy="1143000"/>
          </a:xfrm>
        </p:spPr>
        <p:txBody>
          <a:bodyPr/>
          <a:lstStyle/>
          <a:p>
            <a:r>
              <a:rPr lang="fa-I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B Yagut" pitchFamily="2" charset="-78"/>
              </a:rPr>
              <a:t>طراحی مناسب مدل کسب و کار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B Yagut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019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 smtClean="0">
                <a:cs typeface="B Yekan" pitchFamily="2" charset="-78"/>
              </a:rPr>
              <a:t>از بروز چنین انحراف واضح بین محصول طراحی شده با دیدگاه مشتری جلوگیری می کند</a:t>
            </a:r>
            <a:endParaRPr lang="en-US" sz="2000" dirty="0" smtClean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://deacondance.com/wp-content/uploads/2012/05/Thinking-Man-Rod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7284"/>
            <a:ext cx="9144000" cy="571071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>
            <a:noAutofit/>
          </a:bodyPr>
          <a:lstStyle/>
          <a:p>
            <a:pPr marL="742950" indent="-742950"/>
            <a:r>
              <a:rPr lang="fa-IR" sz="3200" dirty="0" smtClean="0"/>
              <a:t>او واقعا در مورد چه چیزی </a:t>
            </a:r>
            <a:r>
              <a:rPr lang="fa-IR" sz="3200" dirty="0" smtClean="0">
                <a:solidFill>
                  <a:srgbClr val="FFFF00"/>
                </a:solidFill>
              </a:rPr>
              <a:t>فکر</a:t>
            </a:r>
            <a:r>
              <a:rPr lang="fa-IR" sz="3200" dirty="0" smtClean="0"/>
              <a:t> می‌کند </a:t>
            </a:r>
            <a:br>
              <a:rPr lang="fa-IR" sz="3200" dirty="0" smtClean="0"/>
            </a:br>
            <a:r>
              <a:rPr lang="fa-IR" sz="3200" dirty="0" smtClean="0"/>
              <a:t>و چه چیزی را </a:t>
            </a:r>
            <a:r>
              <a:rPr lang="fa-IR" sz="3200" dirty="0" smtClean="0">
                <a:solidFill>
                  <a:srgbClr val="FFFF00"/>
                </a:solidFill>
              </a:rPr>
              <a:t>احساس</a:t>
            </a:r>
            <a:r>
              <a:rPr lang="fa-IR" sz="3200" dirty="0" smtClean="0"/>
              <a:t> می‌کند؟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3.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سعی کنید طرحی از مواردی که در ذهن مشتری است، استخراج کنید</a:t>
            </a:r>
          </a:p>
        </p:txBody>
      </p:sp>
      <p:sp>
        <p:nvSpPr>
          <p:cNvPr id="6" name="Rectangle 5"/>
          <p:cNvSpPr/>
          <p:nvPr/>
        </p:nvSpPr>
        <p:spPr>
          <a:xfrm>
            <a:off x="-4667" y="1752600"/>
            <a:ext cx="5463355" cy="707886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چه چیزی واقعا برای او مهم است؟ </a:t>
            </a:r>
          </a:p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(ممکن است این موارد را به صورت علنی بیان نکند)</a:t>
            </a:r>
          </a:p>
        </p:txBody>
      </p:sp>
      <p:sp>
        <p:nvSpPr>
          <p:cNvPr id="7" name="Rectangle 6"/>
          <p:cNvSpPr/>
          <p:nvPr/>
        </p:nvSpPr>
        <p:spPr>
          <a:xfrm>
            <a:off x="-4724" y="2514600"/>
            <a:ext cx="6082114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احساسات او را تصور کنید. چه چیزی به او انگیزه می دهد؟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971800"/>
            <a:ext cx="5335115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چه چیزی ممکن است در شب او را بیدار نگه دارد؟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429000"/>
            <a:ext cx="4809330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سعی کنید رویاها و تخیلات او را توصیف کنید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http://www.muirenhof.com/uploads/tx_imagecarousel/Fun_Fisser_Flieger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99"/>
            <a:ext cx="9144000" cy="571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</a:t>
            </a:r>
            <a:r>
              <a:rPr lang="fa-IR" dirty="0" smtClean="0">
                <a:solidFill>
                  <a:srgbClr val="FFFF00"/>
                </a:solidFill>
              </a:rPr>
              <a:t>می‌گوید</a:t>
            </a:r>
            <a:r>
              <a:rPr lang="fa-IR" dirty="0" smtClean="0"/>
              <a:t> و </a:t>
            </a:r>
            <a:r>
              <a:rPr lang="fa-IR" dirty="0" smtClean="0">
                <a:solidFill>
                  <a:srgbClr val="FFFF00"/>
                </a:solidFill>
              </a:rPr>
              <a:t>انجام</a:t>
            </a:r>
            <a:r>
              <a:rPr lang="fa-IR" dirty="0" smtClean="0"/>
              <a:t> می‌دهد؟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4.</a:t>
            </a:r>
            <a:endParaRPr lang="en-US" sz="6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http://www.muirenhof.com/uploads/tx_imagecarousel/Fun_Fisser_Flieger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99"/>
            <a:ext cx="9144000" cy="571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</a:t>
            </a:r>
            <a:r>
              <a:rPr lang="fa-IR" dirty="0" smtClean="0">
                <a:solidFill>
                  <a:srgbClr val="FFFF00"/>
                </a:solidFill>
              </a:rPr>
              <a:t>می‌گوید</a:t>
            </a:r>
            <a:r>
              <a:rPr lang="fa-IR" dirty="0" smtClean="0"/>
              <a:t> و </a:t>
            </a:r>
            <a:r>
              <a:rPr lang="fa-IR" dirty="0" smtClean="0">
                <a:solidFill>
                  <a:srgbClr val="FFFF00"/>
                </a:solidFill>
              </a:rPr>
              <a:t>انجام</a:t>
            </a:r>
            <a:r>
              <a:rPr lang="fa-IR" dirty="0" smtClean="0"/>
              <a:t> می‌دهد؟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4.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مشتری ممکن است چه چیزی بگوید و در اجتماع چگونه رفتار کند؟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http://www.muirenhof.com/uploads/tx_imagecarousel/Fun_Fisser_Flieger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99"/>
            <a:ext cx="9144000" cy="5715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/>
              <a:t>او چه چیزی </a:t>
            </a:r>
            <a:r>
              <a:rPr lang="fa-IR" dirty="0" smtClean="0">
                <a:solidFill>
                  <a:srgbClr val="FFFF00"/>
                </a:solidFill>
              </a:rPr>
              <a:t>می‌گوید</a:t>
            </a:r>
            <a:r>
              <a:rPr lang="fa-IR" dirty="0" smtClean="0"/>
              <a:t> و </a:t>
            </a:r>
            <a:r>
              <a:rPr lang="fa-IR" dirty="0" smtClean="0">
                <a:solidFill>
                  <a:srgbClr val="FFFF00"/>
                </a:solidFill>
              </a:rPr>
              <a:t>انجام</a:t>
            </a:r>
            <a:r>
              <a:rPr lang="fa-IR" dirty="0" smtClean="0"/>
              <a:t> می‌دهد؟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4.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مشتری ممکن است چه چیزی بگوید و در اجتماع چگونه رفتار کند؟</a:t>
            </a:r>
          </a:p>
        </p:txBody>
      </p:sp>
      <p:sp>
        <p:nvSpPr>
          <p:cNvPr id="6" name="Rectangle 5"/>
          <p:cNvSpPr/>
          <p:nvPr/>
        </p:nvSpPr>
        <p:spPr>
          <a:xfrm>
            <a:off x="-4667" y="1752600"/>
            <a:ext cx="2182008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علایق او چیست؟</a:t>
            </a:r>
          </a:p>
        </p:txBody>
      </p:sp>
      <p:sp>
        <p:nvSpPr>
          <p:cNvPr id="7" name="Rectangle 6"/>
          <p:cNvSpPr/>
          <p:nvPr/>
        </p:nvSpPr>
        <p:spPr>
          <a:xfrm>
            <a:off x="-4724" y="2209800"/>
            <a:ext cx="4289957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ممکن است چه چیزی به دیگران بگوید؟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67000"/>
            <a:ext cx="5161991" cy="707886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به تناقضات بالقوه بین چیزی که مشتری می گوید </a:t>
            </a:r>
          </a:p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و چیزی که واقعا فکر احساس می کند توجه کنید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www.socialmediaexplorer.com/wp-content/uploads/2011/06/Painpoints-for-SM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1206770"/>
            <a:ext cx="6629400" cy="56570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>
                <a:solidFill>
                  <a:srgbClr val="FFFF00"/>
                </a:solidFill>
              </a:rPr>
              <a:t>آلام</a:t>
            </a:r>
            <a:r>
              <a:rPr lang="fa-IR" dirty="0" smtClean="0"/>
              <a:t> و خلاءهای او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5.</a:t>
            </a:r>
            <a:endParaRPr lang="en-US" sz="6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www.socialmediaexplorer.com/wp-content/uploads/2011/06/Painpoints-for-SM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1206770"/>
            <a:ext cx="6629400" cy="56570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>
                <a:solidFill>
                  <a:srgbClr val="FFFF00"/>
                </a:solidFill>
              </a:rPr>
              <a:t>آلام</a:t>
            </a:r>
            <a:r>
              <a:rPr lang="fa-IR" dirty="0" smtClean="0"/>
              <a:t> و خلاءهای او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5.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667" y="1219200"/>
            <a:ext cx="5112297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بزرگترین محرومیت های او چه چیزهایی هستند؟</a:t>
            </a:r>
          </a:p>
        </p:txBody>
      </p:sp>
      <p:sp>
        <p:nvSpPr>
          <p:cNvPr id="7" name="Rectangle 6"/>
          <p:cNvSpPr/>
          <p:nvPr/>
        </p:nvSpPr>
        <p:spPr>
          <a:xfrm>
            <a:off x="-4724" y="1676400"/>
            <a:ext cx="4496744" cy="707886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چه موانعی بین او و مواردی که می خواهد </a:t>
            </a:r>
          </a:p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یا نیاز دارد به آنها برسد وجود دارد؟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19290"/>
            <a:ext cx="4458272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از پذیرفتن چه ریسک هایی هراس دارد؟</a:t>
            </a:r>
            <a:endParaRPr lang="en-US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http://www.markramseymedia.com/wp-content/uploads/2010/07/happy_peo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7895"/>
            <a:ext cx="9144000" cy="57201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>
                <a:solidFill>
                  <a:srgbClr val="FFFF00"/>
                </a:solidFill>
              </a:rPr>
              <a:t>آمال</a:t>
            </a:r>
            <a:r>
              <a:rPr lang="fa-IR" dirty="0" smtClean="0"/>
              <a:t> و آرزوهای مشتری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6.</a:t>
            </a:r>
            <a:endParaRPr lang="en-US" sz="66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http://www.markramseymedia.com/wp-content/uploads/2010/07/happy_peo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7895"/>
            <a:ext cx="9144000" cy="57201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>
                <a:solidFill>
                  <a:srgbClr val="FFFF00"/>
                </a:solidFill>
              </a:rPr>
              <a:t>آمال</a:t>
            </a:r>
            <a:r>
              <a:rPr lang="fa-IR" dirty="0" smtClean="0"/>
              <a:t> و آرزوهای مشتری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6.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او واقعا خواهان یا نیازمند دست یافتن به چه چیزی است؟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http://www.markramseymedia.com/wp-content/uploads/2010/07/happy_peo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7895"/>
            <a:ext cx="9144000" cy="57201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143000"/>
          </a:xfrm>
          <a:solidFill>
            <a:srgbClr val="632523"/>
          </a:solidFill>
        </p:spPr>
        <p:txBody>
          <a:bodyPr/>
          <a:lstStyle/>
          <a:p>
            <a:pPr marL="742950" indent="-742950"/>
            <a:r>
              <a:rPr lang="fa-IR" dirty="0" smtClean="0">
                <a:solidFill>
                  <a:srgbClr val="FFFF00"/>
                </a:solidFill>
              </a:rPr>
              <a:t>آمال</a:t>
            </a:r>
            <a:r>
              <a:rPr lang="fa-IR" dirty="0" smtClean="0"/>
              <a:t> و آرزوهای مشتری چیست؟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0"/>
            <a:ext cx="9172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600" dirty="0" smtClean="0">
                <a:cs typeface="B Yekan" pitchFamily="2" charset="-78"/>
              </a:rPr>
              <a:t>6.</a:t>
            </a:r>
            <a:endParaRPr lang="en-US" sz="6600" dirty="0">
              <a:cs typeface="B Yekan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7924800" cy="461665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square">
            <a:spAutoFit/>
          </a:bodyPr>
          <a:lstStyle/>
          <a:p>
            <a:pPr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او واقعا خواهان یا نیازمند دست یافتن به چه چیزی است؟</a:t>
            </a:r>
          </a:p>
        </p:txBody>
      </p:sp>
      <p:sp>
        <p:nvSpPr>
          <p:cNvPr id="6" name="Rectangle 5"/>
          <p:cNvSpPr/>
          <p:nvPr/>
        </p:nvSpPr>
        <p:spPr>
          <a:xfrm>
            <a:off x="-4667" y="1752600"/>
            <a:ext cx="4448654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او چگونه موفقیت را اندازه‌گیری می کند؟</a:t>
            </a:r>
          </a:p>
        </p:txBody>
      </p:sp>
      <p:sp>
        <p:nvSpPr>
          <p:cNvPr id="7" name="Rectangle 6"/>
          <p:cNvSpPr/>
          <p:nvPr/>
        </p:nvSpPr>
        <p:spPr>
          <a:xfrm>
            <a:off x="-4724" y="2209800"/>
            <a:ext cx="7043916" cy="400110"/>
          </a:xfrm>
          <a:prstGeom prst="rect">
            <a:avLst/>
          </a:prstGeom>
          <a:solidFill>
            <a:srgbClr val="000000">
              <a:alpha val="65098"/>
            </a:srgbClr>
          </a:solidFill>
        </p:spPr>
        <p:txBody>
          <a:bodyPr wrap="none">
            <a:spAutoFit/>
          </a:bodyPr>
          <a:lstStyle/>
          <a:p>
            <a:pPr lvl="1" rtl="1"/>
            <a:r>
              <a:rPr lang="fa-I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او از چه استراتژی‌هایی برای رسیدن به اهداف خود استفاده می کند؟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>
            <a:normAutofit/>
          </a:bodyPr>
          <a:lstStyle/>
          <a:p>
            <a:r>
              <a:rPr lang="fa-IR" sz="6600" dirty="0" smtClean="0"/>
              <a:t>یک طراحی مدرن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10367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5400" dirty="0" smtClean="0">
                <a:cs typeface="B Yekan" pitchFamily="2" charset="-78"/>
              </a:rPr>
              <a:t>کاربردی		جذاب		 مرتبط</a:t>
            </a:r>
            <a:endParaRPr lang="en-US" sz="5400" dirty="0">
              <a:cs typeface="B Yekan" pitchFamily="2" charset="-78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59402"/>
            <a:ext cx="9144000" cy="231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417" t="14166" r="15624" b="10000"/>
          <a:stretch>
            <a:fillRect/>
          </a:stretch>
        </p:blipFill>
        <p:spPr bwMode="auto">
          <a:xfrm>
            <a:off x="0" y="998113"/>
            <a:ext cx="9144000" cy="585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71546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12   Yagut_shsmrt" pitchFamily="2" charset="-78"/>
              </a:rPr>
              <a:t>about.me</a:t>
            </a:r>
            <a:r>
              <a:rPr lang="en-US" sz="66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12   Yagut_shsmrt" pitchFamily="2" charset="-78"/>
              </a:rPr>
              <a:t>/</a:t>
            </a:r>
            <a:r>
              <a:rPr lang="en-US" sz="6600" b="1" dirty="0" err="1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12   Yagut_shsmrt" pitchFamily="2" charset="-78"/>
              </a:rPr>
              <a:t>mahdi.nasseri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12   Yagut_shsmrt" pitchFamily="2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AB4-F2AB-4B0C-9AD1-49080ED9CDA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keyblog.persiangig.com/image/businessmodelgeneration9012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9144001" cy="67299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700" y="5765832"/>
            <a:ext cx="1358856" cy="777870"/>
          </a:xfrm>
          <a:solidFill>
            <a:schemeClr val="bg1"/>
          </a:solidFill>
        </p:spPr>
        <p:txBody>
          <a:bodyPr/>
          <a:lstStyle/>
          <a:p>
            <a:r>
              <a:rPr lang="fa-IR" sz="3200" dirty="0" smtClean="0">
                <a:cs typeface="B Yekan" pitchFamily="2" charset="-78"/>
              </a:rPr>
              <a:t>منبع</a:t>
            </a:r>
            <a:endParaRPr lang="en-US" sz="3200" dirty="0">
              <a:cs typeface="B Yekan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32222" b="34445"/>
          <a:stretch>
            <a:fillRect/>
          </a:stretch>
        </p:blipFill>
        <p:spPr bwMode="auto">
          <a:xfrm>
            <a:off x="-1" y="2209800"/>
            <a:ext cx="915160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33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B Yagut" pitchFamily="2" charset="-78"/>
              </a:rPr>
              <a:t>سه حوزه کلیدی</a:t>
            </a:r>
            <a:endParaRPr kumimoji="0" lang="en-US" sz="66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B Yagut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953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dirty="0" smtClean="0">
                <a:cs typeface="B Yekan" pitchFamily="2" charset="-78"/>
              </a:rPr>
              <a:t>فرایند خرید  	بازار		مشتری</a:t>
            </a:r>
            <a:endParaRPr lang="en-US" sz="4800" dirty="0"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a-IR" dirty="0" smtClean="0">
                <a:solidFill>
                  <a:sysClr val="windowText" lastClr="000000"/>
                </a:solidFill>
              </a:rPr>
              <a:t>تنها راه رسیدن به این نوع طراحی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sz="16600" dirty="0" smtClean="0"/>
              <a:t>فهم عمیق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>
                <a:solidFill>
                  <a:sysClr val="windowText" lastClr="000000"/>
                </a:solidFill>
              </a:rPr>
              <a:t>مشتریان شماست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ukwaterfeatures.com/CMSImages/face-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6569"/>
            <a:ext cx="7239000" cy="68645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8915400" cy="28194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/>
            </a:r>
            <a:br>
              <a:rPr lang="fa-IR" sz="3600" dirty="0" smtClean="0"/>
            </a:br>
            <a:r>
              <a:rPr lang="fa-IR" sz="8800" dirty="0" smtClean="0"/>
              <a:t>بینش مشتری</a:t>
            </a:r>
            <a:r>
              <a:rPr lang="fa-IR" sz="3600" dirty="0" smtClean="0"/>
              <a:t/>
            </a:r>
            <a:br>
              <a:rPr lang="fa-IR" sz="3600" dirty="0" smtClean="0"/>
            </a:br>
            <a:endParaRPr lang="en-US" sz="36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ukwaterfeatures.com/CMSImages/face-im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6569"/>
            <a:ext cx="7239000" cy="68645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38600"/>
            <a:ext cx="8915400" cy="28194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/>
            </a:r>
            <a:br>
              <a:rPr lang="fa-IR" sz="3600" dirty="0" smtClean="0"/>
            </a:br>
            <a:r>
              <a:rPr lang="fa-IR" sz="8800" dirty="0" smtClean="0"/>
              <a:t>بینش مشتری</a:t>
            </a:r>
            <a:r>
              <a:rPr lang="fa-IR" sz="3600" dirty="0" smtClean="0"/>
              <a:t/>
            </a:r>
            <a:br>
              <a:rPr lang="fa-IR" sz="3600" dirty="0" smtClean="0"/>
            </a:b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286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فرصت‌های جدید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914400"/>
            <a:ext cx="3048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نوآوری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1110</Words>
  <Application>Microsoft Office PowerPoint</Application>
  <PresentationFormat>On-screen Show (4:3)</PresentationFormat>
  <Paragraphs>230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بینش مشتری</vt:lpstr>
      <vt:lpstr>شرکت‌ها هر ساله سرمایه‌گذاری هنگفتی روی تحقیقات بازار انجام می‌دهند</vt:lpstr>
      <vt:lpstr>ولی در اولین برخورد مشتری با محصول همه چیز اشتباه از آب در می‌آید</vt:lpstr>
      <vt:lpstr>طراحی مناسب مدل کسب و کار</vt:lpstr>
      <vt:lpstr>یک طراحی مدرن</vt:lpstr>
      <vt:lpstr>Slide 6</vt:lpstr>
      <vt:lpstr>تنها راه رسیدن به این نوع طراحی فهم عمیق مشتریان شماست</vt:lpstr>
      <vt:lpstr> بینش مشتری </vt:lpstr>
      <vt:lpstr> بینش مشتری </vt:lpstr>
      <vt:lpstr> بینش مشتری </vt:lpstr>
      <vt:lpstr> بینش مشتری </vt:lpstr>
      <vt:lpstr> بینش مشتری </vt:lpstr>
      <vt:lpstr> بینش مشتری </vt:lpstr>
      <vt:lpstr> بینش مشتری </vt:lpstr>
      <vt:lpstr>Slide 15</vt:lpstr>
      <vt:lpstr>بینش مشتری</vt:lpstr>
      <vt:lpstr>بینش مشتری</vt:lpstr>
      <vt:lpstr>بینش مشتری</vt:lpstr>
      <vt:lpstr>بینش مشتری</vt:lpstr>
      <vt:lpstr>بینش مشتری</vt:lpstr>
      <vt:lpstr>بینش مشتری</vt:lpstr>
      <vt:lpstr>هنری فورد</vt:lpstr>
      <vt:lpstr>برای کسب بینش مشتری باید</vt:lpstr>
      <vt:lpstr>دیدگاه خود را تغییر دهید</vt:lpstr>
      <vt:lpstr>دیدگاه خود را تغییر دهید</vt:lpstr>
      <vt:lpstr>دیدگاه خود را تغییر دهید</vt:lpstr>
      <vt:lpstr>نقشه شناخت</vt:lpstr>
      <vt:lpstr>چگونه از نقشه شناخت مشتری استفاده کنیم؟</vt:lpstr>
      <vt:lpstr>چگونه از نقشه شناخت مشتری استفاده کنیم؟</vt:lpstr>
      <vt:lpstr>چگونه از نقشه شناخت مشتری استفاده کنیم؟</vt:lpstr>
      <vt:lpstr>چگونه از نقشه شناخت مشتری استفاده کنیم؟</vt:lpstr>
      <vt:lpstr>او چه چیزی را می‌بیند؟</vt:lpstr>
      <vt:lpstr>او چه چیزی را می‌بیند؟</vt:lpstr>
      <vt:lpstr>او چه چیزی را می‌بیند؟</vt:lpstr>
      <vt:lpstr>او چه چیزی را می‌شنود؟</vt:lpstr>
      <vt:lpstr>او چه چیزی را می‌شنود؟</vt:lpstr>
      <vt:lpstr>او چه چیزی را می‌شنود؟</vt:lpstr>
      <vt:lpstr>او واقعا در مورد چه چیزی فکر می‌کند  و چه چیزی را احساس می‌کند؟</vt:lpstr>
      <vt:lpstr>او واقعا در مورد چه چیزی فکر می‌کند  و چه چیزی را احساس می‌کند؟</vt:lpstr>
      <vt:lpstr>او واقعا در مورد چه چیزی فکر می‌کند  و چه چیزی را احساس می‌کند؟</vt:lpstr>
      <vt:lpstr>او چه چیزی می‌گوید و انجام می‌دهد؟</vt:lpstr>
      <vt:lpstr>او چه چیزی می‌گوید و انجام می‌دهد؟</vt:lpstr>
      <vt:lpstr>او چه چیزی می‌گوید و انجام می‌دهد؟</vt:lpstr>
      <vt:lpstr>آلام و خلاءهای او چیست؟</vt:lpstr>
      <vt:lpstr>آلام و خلاءهای او چیست؟</vt:lpstr>
      <vt:lpstr>آمال و آرزوهای مشتری چیست؟</vt:lpstr>
      <vt:lpstr>آمال و آرزوهای مشتری چیست؟</vt:lpstr>
      <vt:lpstr>آمال و آرزوهای مشتری چیست؟</vt:lpstr>
      <vt:lpstr>Slide 49</vt:lpstr>
      <vt:lpstr>Slide 50</vt:lpstr>
      <vt:lpstr>منبع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naseri</dc:creator>
  <cp:lastModifiedBy>NPSoft</cp:lastModifiedBy>
  <cp:revision>56</cp:revision>
  <dcterms:created xsi:type="dcterms:W3CDTF">2006-08-16T00:00:00Z</dcterms:created>
  <dcterms:modified xsi:type="dcterms:W3CDTF">2014-04-09T11:51:35Z</dcterms:modified>
</cp:coreProperties>
</file>