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0" r:id="rId2"/>
    <p:sldId id="289" r:id="rId3"/>
    <p:sldId id="291" r:id="rId4"/>
    <p:sldId id="292" r:id="rId5"/>
    <p:sldId id="310" r:id="rId6"/>
    <p:sldId id="300" r:id="rId7"/>
    <p:sldId id="290" r:id="rId8"/>
    <p:sldId id="301" r:id="rId9"/>
    <p:sldId id="311" r:id="rId10"/>
    <p:sldId id="312" r:id="rId11"/>
    <p:sldId id="313" r:id="rId12"/>
    <p:sldId id="314" r:id="rId13"/>
    <p:sldId id="299" r:id="rId14"/>
    <p:sldId id="315" r:id="rId15"/>
    <p:sldId id="316" r:id="rId16"/>
    <p:sldId id="317" r:id="rId17"/>
    <p:sldId id="318" r:id="rId18"/>
    <p:sldId id="319" r:id="rId1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8621D"/>
    <a:srgbClr val="1B404E"/>
    <a:srgbClr val="434343"/>
    <a:srgbClr val="589CEB"/>
    <a:srgbClr val="71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2" d="100"/>
          <a:sy n="202" d="100"/>
        </p:scale>
        <p:origin x="62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11303AC-2585-4263-A3C1-0E1A29D564E9}" type="datetimeFigureOut">
              <a:rPr lang="en-US" altLang="en-US"/>
              <a:pPr/>
              <a:t>11/8/2023</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90BC775-CFFC-4E75-8CA5-D4B1A8510764}" type="slidenum">
              <a:rPr lang="en-US" altLang="en-US"/>
              <a:pPr/>
              <a:t>‹#›</a:t>
            </a:fld>
            <a:endParaRPr lang="en-US" altLang="en-US"/>
          </a:p>
        </p:txBody>
      </p:sp>
    </p:spTree>
    <p:extLst>
      <p:ext uri="{BB962C8B-B14F-4D97-AF65-F5344CB8AC3E}">
        <p14:creationId xmlns:p14="http://schemas.microsoft.com/office/powerpoint/2010/main" val="14490216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BC775-CFFC-4E75-8CA5-D4B1A8510764}" type="slidenum">
              <a:rPr lang="en-US" altLang="en-US" smtClean="0"/>
              <a:pPr/>
              <a:t>9</a:t>
            </a:fld>
            <a:endParaRPr lang="en-US" altLang="en-US"/>
          </a:p>
        </p:txBody>
      </p:sp>
    </p:spTree>
    <p:extLst>
      <p:ext uri="{BB962C8B-B14F-4D97-AF65-F5344CB8AC3E}">
        <p14:creationId xmlns:p14="http://schemas.microsoft.com/office/powerpoint/2010/main" val="419509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BC775-CFFC-4E75-8CA5-D4B1A8510764}" type="slidenum">
              <a:rPr lang="en-US" altLang="en-US" smtClean="0"/>
              <a:pPr/>
              <a:t>10</a:t>
            </a:fld>
            <a:endParaRPr lang="en-US" altLang="en-US"/>
          </a:p>
        </p:txBody>
      </p:sp>
    </p:spTree>
    <p:extLst>
      <p:ext uri="{BB962C8B-B14F-4D97-AF65-F5344CB8AC3E}">
        <p14:creationId xmlns:p14="http://schemas.microsoft.com/office/powerpoint/2010/main" val="32378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BC775-CFFC-4E75-8CA5-D4B1A8510764}" type="slidenum">
              <a:rPr lang="en-US" altLang="en-US" smtClean="0"/>
              <a:pPr/>
              <a:t>11</a:t>
            </a:fld>
            <a:endParaRPr lang="en-US" altLang="en-US"/>
          </a:p>
        </p:txBody>
      </p:sp>
    </p:spTree>
    <p:extLst>
      <p:ext uri="{BB962C8B-B14F-4D97-AF65-F5344CB8AC3E}">
        <p14:creationId xmlns:p14="http://schemas.microsoft.com/office/powerpoint/2010/main" val="2445074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BC775-CFFC-4E75-8CA5-D4B1A8510764}" type="slidenum">
              <a:rPr lang="en-US" altLang="en-US" smtClean="0"/>
              <a:pPr/>
              <a:t>12</a:t>
            </a:fld>
            <a:endParaRPr lang="en-US" altLang="en-US"/>
          </a:p>
        </p:txBody>
      </p:sp>
    </p:spTree>
    <p:extLst>
      <p:ext uri="{BB962C8B-B14F-4D97-AF65-F5344CB8AC3E}">
        <p14:creationId xmlns:p14="http://schemas.microsoft.com/office/powerpoint/2010/main" val="259996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874366C-DADC-4EAF-A365-FEAF84F6B96F}" type="datetimeFigureOut">
              <a:rPr lang="en-US" altLang="en-US"/>
              <a:pPr/>
              <a:t>11/8/2023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3F10A6B-C544-4FF5-80C8-03E92756E0F8}" type="slidenum">
              <a:rPr lang="en-US" altLang="en-US"/>
              <a:pPr/>
              <a:t>‹#›</a:t>
            </a:fld>
            <a:endParaRPr lang="en-US" altLang="en-US"/>
          </a:p>
        </p:txBody>
      </p:sp>
    </p:spTree>
    <p:extLst>
      <p:ext uri="{BB962C8B-B14F-4D97-AF65-F5344CB8AC3E}">
        <p14:creationId xmlns:p14="http://schemas.microsoft.com/office/powerpoint/2010/main" val="135161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5ADD4AD-0D2C-42D4-B34C-73A8F4376FA0}" type="datetimeFigureOut">
              <a:rPr lang="en-US" altLang="en-US"/>
              <a:pPr/>
              <a:t>11/8/2023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61DC851-A5D1-4073-B789-88F512476BF4}" type="slidenum">
              <a:rPr lang="en-US" altLang="en-US"/>
              <a:pPr/>
              <a:t>‹#›</a:t>
            </a:fld>
            <a:endParaRPr lang="en-US" altLang="en-US"/>
          </a:p>
        </p:txBody>
      </p:sp>
    </p:spTree>
    <p:extLst>
      <p:ext uri="{BB962C8B-B14F-4D97-AF65-F5344CB8AC3E}">
        <p14:creationId xmlns:p14="http://schemas.microsoft.com/office/powerpoint/2010/main" val="109137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02F661B-D2E5-4BC6-B6F1-68CBEBA2E7A3}" type="datetimeFigureOut">
              <a:rPr lang="en-US" altLang="en-US"/>
              <a:pPr/>
              <a:t>11/8/2023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C2B7E52-3C2B-4821-BD56-11EFE26F7509}" type="slidenum">
              <a:rPr lang="en-US" altLang="en-US"/>
              <a:pPr/>
              <a:t>‹#›</a:t>
            </a:fld>
            <a:endParaRPr lang="en-US" altLang="en-US"/>
          </a:p>
        </p:txBody>
      </p:sp>
    </p:spTree>
    <p:extLst>
      <p:ext uri="{BB962C8B-B14F-4D97-AF65-F5344CB8AC3E}">
        <p14:creationId xmlns:p14="http://schemas.microsoft.com/office/powerpoint/2010/main" val="949737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No Backgroun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a:lvl1pPr>
          </a:lstStyle>
          <a:p>
            <a:fld id="{60D3798A-FE99-43C9-B450-FEC236CE7FE9}" type="slidenum">
              <a:rPr lang="en-US" altLang="en-US"/>
              <a:pPr/>
              <a:t>‹#›</a:t>
            </a:fld>
            <a:endParaRPr lang="en-US" altLang="en-US"/>
          </a:p>
        </p:txBody>
      </p:sp>
    </p:spTree>
    <p:extLst>
      <p:ext uri="{BB962C8B-B14F-4D97-AF65-F5344CB8AC3E}">
        <p14:creationId xmlns:p14="http://schemas.microsoft.com/office/powerpoint/2010/main" val="13672573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B274815-B53C-452B-B104-76809E40FBA3}" type="datetimeFigureOut">
              <a:rPr lang="en-US" altLang="en-US"/>
              <a:pPr/>
              <a:t>11/8/2023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F72AD02-08C8-45F6-BA6B-934F35748723}" type="slidenum">
              <a:rPr lang="en-US" altLang="en-US"/>
              <a:pPr/>
              <a:t>‹#›</a:t>
            </a:fld>
            <a:endParaRPr lang="en-US" altLang="en-US"/>
          </a:p>
        </p:txBody>
      </p:sp>
    </p:spTree>
    <p:extLst>
      <p:ext uri="{BB962C8B-B14F-4D97-AF65-F5344CB8AC3E}">
        <p14:creationId xmlns:p14="http://schemas.microsoft.com/office/powerpoint/2010/main" val="57287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399B671-603C-4D29-B327-E4F483FE6E14}" type="datetimeFigureOut">
              <a:rPr lang="en-US" altLang="en-US"/>
              <a:pPr/>
              <a:t>11/8/2023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287722-A8E1-417A-8ABC-535AB185399A}" type="slidenum">
              <a:rPr lang="en-US" altLang="en-US"/>
              <a:pPr/>
              <a:t>‹#›</a:t>
            </a:fld>
            <a:endParaRPr lang="en-US" altLang="en-US"/>
          </a:p>
        </p:txBody>
      </p:sp>
    </p:spTree>
    <p:extLst>
      <p:ext uri="{BB962C8B-B14F-4D97-AF65-F5344CB8AC3E}">
        <p14:creationId xmlns:p14="http://schemas.microsoft.com/office/powerpoint/2010/main" val="95527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DAB2CE-52D5-4A81-B345-2EC7BA908F96}" type="datetimeFigureOut">
              <a:rPr lang="en-US" altLang="en-US"/>
              <a:pPr/>
              <a:t>11/8/2023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FCAEE67-1D81-4B5C-94D7-2F63D1E8FE83}" type="slidenum">
              <a:rPr lang="en-US" altLang="en-US"/>
              <a:pPr/>
              <a:t>‹#›</a:t>
            </a:fld>
            <a:endParaRPr lang="en-US" altLang="en-US"/>
          </a:p>
        </p:txBody>
      </p:sp>
    </p:spTree>
    <p:extLst>
      <p:ext uri="{BB962C8B-B14F-4D97-AF65-F5344CB8AC3E}">
        <p14:creationId xmlns:p14="http://schemas.microsoft.com/office/powerpoint/2010/main" val="1100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DAD67A8-3A09-4E76-BD0D-BDC0838C1A2B}" type="datetimeFigureOut">
              <a:rPr lang="en-US" altLang="en-US"/>
              <a:pPr/>
              <a:t>11/8/2023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CB9EAD4-A0C0-4BF3-8835-FD6C4C3A979C}" type="slidenum">
              <a:rPr lang="en-US" altLang="en-US"/>
              <a:pPr/>
              <a:t>‹#›</a:t>
            </a:fld>
            <a:endParaRPr lang="en-US" altLang="en-US"/>
          </a:p>
        </p:txBody>
      </p:sp>
    </p:spTree>
    <p:extLst>
      <p:ext uri="{BB962C8B-B14F-4D97-AF65-F5344CB8AC3E}">
        <p14:creationId xmlns:p14="http://schemas.microsoft.com/office/powerpoint/2010/main" val="1232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0D0BCCD-66DA-4BA2-BA39-7BD3B749CBD6}" type="datetimeFigureOut">
              <a:rPr lang="en-US" altLang="en-US"/>
              <a:pPr/>
              <a:t>11/8/2023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754A617-807E-47D3-9062-05FB72857D21}" type="slidenum">
              <a:rPr lang="en-US" altLang="en-US"/>
              <a:pPr/>
              <a:t>‹#›</a:t>
            </a:fld>
            <a:endParaRPr lang="en-US" altLang="en-US"/>
          </a:p>
        </p:txBody>
      </p:sp>
    </p:spTree>
    <p:extLst>
      <p:ext uri="{BB962C8B-B14F-4D97-AF65-F5344CB8AC3E}">
        <p14:creationId xmlns:p14="http://schemas.microsoft.com/office/powerpoint/2010/main" val="53652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E3E74AC-33F7-4B8F-A510-C5C28C7EB92C}" type="datetimeFigureOut">
              <a:rPr lang="en-US" altLang="en-US"/>
              <a:pPr/>
              <a:t>11/8/2023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BD51A40-432B-4BE7-964A-D035B7B00B38}" type="slidenum">
              <a:rPr lang="en-US" altLang="en-US"/>
              <a:pPr/>
              <a:t>‹#›</a:t>
            </a:fld>
            <a:endParaRPr lang="en-US" altLang="en-US"/>
          </a:p>
        </p:txBody>
      </p:sp>
    </p:spTree>
    <p:extLst>
      <p:ext uri="{BB962C8B-B14F-4D97-AF65-F5344CB8AC3E}">
        <p14:creationId xmlns:p14="http://schemas.microsoft.com/office/powerpoint/2010/main" val="165012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8AE2037-C862-4D9E-A751-75C6BA628A3F}" type="datetimeFigureOut">
              <a:rPr lang="en-US" altLang="en-US"/>
              <a:pPr/>
              <a:t>11/8/2023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13DDB6C-F42B-4C53-89BF-14704A946840}" type="slidenum">
              <a:rPr lang="en-US" altLang="en-US"/>
              <a:pPr/>
              <a:t>‹#›</a:t>
            </a:fld>
            <a:endParaRPr lang="en-US" altLang="en-US"/>
          </a:p>
        </p:txBody>
      </p:sp>
    </p:spTree>
    <p:extLst>
      <p:ext uri="{BB962C8B-B14F-4D97-AF65-F5344CB8AC3E}">
        <p14:creationId xmlns:p14="http://schemas.microsoft.com/office/powerpoint/2010/main" val="11446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0D6EC61-BB19-47D9-AA20-D1E4122408D3}" type="datetimeFigureOut">
              <a:rPr lang="en-US" altLang="en-US"/>
              <a:pPr/>
              <a:t>11/8/2023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BAFE806-AF05-45DC-9D54-568ABC62A23A}" type="slidenum">
              <a:rPr lang="en-US" altLang="en-US"/>
              <a:pPr/>
              <a:t>‹#›</a:t>
            </a:fld>
            <a:endParaRPr lang="en-US" altLang="en-US"/>
          </a:p>
        </p:txBody>
      </p:sp>
    </p:spTree>
    <p:extLst>
      <p:ext uri="{BB962C8B-B14F-4D97-AF65-F5344CB8AC3E}">
        <p14:creationId xmlns:p14="http://schemas.microsoft.com/office/powerpoint/2010/main" val="96593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C528A56C-5046-4070-A943-7D35B9E6EF7F}" type="datetimeFigureOut">
              <a:rPr lang="en-US" altLang="en-US"/>
              <a:pPr/>
              <a:t>11/8/2023</a:t>
            </a:fld>
            <a:endParaRPr lang="en-US" alt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73914ED-6D1C-4AAF-9052-B4FEBC143D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isfahanplus.ir/" TargetMode="External"/><Relationship Id="rId2" Type="http://schemas.openxmlformats.org/officeDocument/2006/relationships/hyperlink" Target="Slideshare.net/mahdinasseri" TargetMode="Externa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hyperlink" Target="http://offers.hubspot.com/content-mapping-templat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Desktop\Buyer Persona template-fa21.png"/>
          <p:cNvPicPr>
            <a:picLocks noChangeAspect="1" noChangeArrowheads="1"/>
          </p:cNvPicPr>
          <p:nvPr/>
        </p:nvPicPr>
        <p:blipFill>
          <a:blip r:embed="rId2" cstate="print"/>
          <a:srcRect/>
          <a:stretch>
            <a:fillRect/>
          </a:stretch>
        </p:blipFill>
        <p:spPr bwMode="auto">
          <a:xfrm>
            <a:off x="-21770" y="1"/>
            <a:ext cx="9169993" cy="516255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Documents and Settings\Administrator\Desktop\Buyer Persona template-fa2.png"/>
          <p:cNvPicPr>
            <a:picLocks noChangeAspect="1" noChangeArrowheads="1"/>
          </p:cNvPicPr>
          <p:nvPr/>
        </p:nvPicPr>
        <p:blipFill>
          <a:blip r:embed="rId3" cstate="print"/>
          <a:srcRect/>
          <a:stretch>
            <a:fillRect/>
          </a:stretch>
        </p:blipFill>
        <p:spPr bwMode="auto">
          <a:xfrm>
            <a:off x="0" y="-1"/>
            <a:ext cx="9144000" cy="5147916"/>
          </a:xfrm>
          <a:prstGeom prst="rect">
            <a:avLst/>
          </a:prstGeom>
          <a:noFill/>
        </p:spPr>
      </p:pic>
      <p:sp>
        <p:nvSpPr>
          <p:cNvPr id="3" name="Rectangle 2"/>
          <p:cNvSpPr/>
          <p:nvPr/>
        </p:nvSpPr>
        <p:spPr>
          <a:xfrm>
            <a:off x="6172200" y="361950"/>
            <a:ext cx="190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59087" y="1083364"/>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اهداف</a:t>
            </a:r>
            <a:endParaRPr lang="en-US" dirty="0">
              <a:solidFill>
                <a:schemeClr val="accent1">
                  <a:lumMod val="75000"/>
                </a:schemeClr>
              </a:solidFill>
              <a:cs typeface="B Yekan" panose="00000400000000000000" pitchFamily="2" charset="-78"/>
            </a:endParaRPr>
          </a:p>
        </p:txBody>
      </p:sp>
      <p:sp>
        <p:nvSpPr>
          <p:cNvPr id="7" name="Rectangle 6"/>
          <p:cNvSpPr/>
          <p:nvPr/>
        </p:nvSpPr>
        <p:spPr>
          <a:xfrm>
            <a:off x="5859086" y="1369968"/>
            <a:ext cx="2971800" cy="276999"/>
          </a:xfrm>
          <a:prstGeom prst="rect">
            <a:avLst/>
          </a:prstGeom>
        </p:spPr>
        <p:txBody>
          <a:bodyPr wrap="square">
            <a:spAutoFit/>
          </a:bodyPr>
          <a:lstStyle/>
          <a:p>
            <a:pPr algn="ctr" rtl="1" eaLnBrk="1" hangingPunct="1"/>
            <a:r>
              <a:rPr lang="fa-IR" altLang="en-US" sz="1200" dirty="0">
                <a:solidFill>
                  <a:schemeClr val="accent1">
                    <a:lumMod val="75000"/>
                  </a:schemeClr>
                </a:solidFill>
                <a:cs typeface="B Yekan" panose="00000400000000000000" pitchFamily="2" charset="-78"/>
              </a:rPr>
              <a:t>اهداف اولیه؟ اهداف ثانویه؟</a:t>
            </a:r>
            <a:endParaRPr lang="en-US" altLang="en-US" sz="1200" dirty="0">
              <a:solidFill>
                <a:schemeClr val="accent1">
                  <a:lumMod val="75000"/>
                </a:schemeClr>
              </a:solidFill>
              <a:cs typeface="B Yekan" panose="00000400000000000000" pitchFamily="2" charset="-78"/>
            </a:endParaRPr>
          </a:p>
        </p:txBody>
      </p:sp>
      <p:sp>
        <p:nvSpPr>
          <p:cNvPr id="9" name="Rectangle 8"/>
          <p:cNvSpPr/>
          <p:nvPr/>
        </p:nvSpPr>
        <p:spPr>
          <a:xfrm>
            <a:off x="5867401" y="2454964"/>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چالش‌ها</a:t>
            </a:r>
            <a:endParaRPr lang="en-US" dirty="0">
              <a:solidFill>
                <a:schemeClr val="accent1">
                  <a:lumMod val="75000"/>
                </a:schemeClr>
              </a:solidFill>
              <a:cs typeface="B Yekan" panose="00000400000000000000" pitchFamily="2" charset="-78"/>
            </a:endParaRPr>
          </a:p>
        </p:txBody>
      </p:sp>
      <p:sp>
        <p:nvSpPr>
          <p:cNvPr id="10" name="Rectangle 9"/>
          <p:cNvSpPr/>
          <p:nvPr/>
        </p:nvSpPr>
        <p:spPr>
          <a:xfrm>
            <a:off x="5867400" y="2741568"/>
            <a:ext cx="2971800" cy="276999"/>
          </a:xfrm>
          <a:prstGeom prst="rect">
            <a:avLst/>
          </a:prstGeom>
        </p:spPr>
        <p:txBody>
          <a:bodyPr wrap="square">
            <a:spAutoFit/>
          </a:bodyPr>
          <a:lstStyle/>
          <a:p>
            <a:pPr algn="ctr" rtl="1"/>
            <a:r>
              <a:rPr lang="fa-IR" altLang="en-US" sz="1200" dirty="0">
                <a:solidFill>
                  <a:schemeClr val="accent1">
                    <a:lumMod val="75000"/>
                  </a:schemeClr>
                </a:solidFill>
                <a:cs typeface="B Yekan" panose="00000400000000000000" pitchFamily="2" charset="-78"/>
              </a:rPr>
              <a:t>چالش‌های اولیه؟ چالش‌های ثانویه؟</a:t>
            </a:r>
            <a:endParaRPr lang="en-US" altLang="en-US" sz="1200" dirty="0">
              <a:solidFill>
                <a:schemeClr val="accent1">
                  <a:lumMod val="75000"/>
                </a:schemeClr>
              </a:solidFill>
              <a:cs typeface="B Yekan" panose="00000400000000000000" pitchFamily="2" charset="-78"/>
            </a:endParaRPr>
          </a:p>
        </p:txBody>
      </p:sp>
      <p:sp>
        <p:nvSpPr>
          <p:cNvPr id="12" name="Rectangle 11"/>
          <p:cNvSpPr/>
          <p:nvPr/>
        </p:nvSpPr>
        <p:spPr>
          <a:xfrm>
            <a:off x="5867400" y="3826564"/>
            <a:ext cx="2971799" cy="338554"/>
          </a:xfrm>
          <a:prstGeom prst="rect">
            <a:avLst/>
          </a:prstGeom>
        </p:spPr>
        <p:txBody>
          <a:bodyPr wrap="square">
            <a:spAutoFit/>
          </a:bodyPr>
          <a:lstStyle/>
          <a:p>
            <a:pPr algn="ctr" rtl="1"/>
            <a:r>
              <a:rPr lang="fa-IR" sz="1600" dirty="0">
                <a:solidFill>
                  <a:schemeClr val="accent1">
                    <a:lumMod val="75000"/>
                  </a:schemeClr>
                </a:solidFill>
                <a:cs typeface="B Yekan" panose="00000400000000000000" pitchFamily="2" charset="-78"/>
              </a:rPr>
              <a:t>ما چه کاری می‌توانیم انجام دهیم؟</a:t>
            </a:r>
            <a:endParaRPr lang="en-US" sz="1600" dirty="0">
              <a:solidFill>
                <a:schemeClr val="accent1">
                  <a:lumMod val="75000"/>
                </a:schemeClr>
              </a:solidFill>
              <a:cs typeface="B Yekan" panose="00000400000000000000" pitchFamily="2" charset="-78"/>
            </a:endParaRPr>
          </a:p>
        </p:txBody>
      </p:sp>
      <p:sp>
        <p:nvSpPr>
          <p:cNvPr id="13" name="Rectangle 12"/>
          <p:cNvSpPr/>
          <p:nvPr/>
        </p:nvSpPr>
        <p:spPr>
          <a:xfrm>
            <a:off x="5867399" y="4113168"/>
            <a:ext cx="2971800" cy="461665"/>
          </a:xfrm>
          <a:prstGeom prst="rect">
            <a:avLst/>
          </a:prstGeom>
        </p:spPr>
        <p:txBody>
          <a:bodyPr wrap="square">
            <a:spAutoFit/>
          </a:bodyPr>
          <a:lstStyle/>
          <a:p>
            <a:pPr algn="ctr" rtl="1"/>
            <a:r>
              <a:rPr lang="fa-IR" altLang="en-US" sz="1200" dirty="0">
                <a:solidFill>
                  <a:schemeClr val="accent1">
                    <a:lumMod val="75000"/>
                  </a:schemeClr>
                </a:solidFill>
                <a:cs typeface="B Yekan" panose="00000400000000000000" pitchFamily="2" charset="-78"/>
              </a:rPr>
              <a:t>تا پرسونا به اهدافش برسد؟</a:t>
            </a:r>
          </a:p>
          <a:p>
            <a:pPr algn="ctr" rtl="1"/>
            <a:r>
              <a:rPr lang="fa-IR" altLang="en-US" sz="1200" dirty="0">
                <a:solidFill>
                  <a:schemeClr val="accent1">
                    <a:lumMod val="75000"/>
                  </a:schemeClr>
                </a:solidFill>
                <a:cs typeface="B Yekan" panose="00000400000000000000" pitchFamily="2" charset="-78"/>
              </a:rPr>
              <a:t>تا پرسونا به چالش‌هایش فائق آید؟</a:t>
            </a:r>
            <a:endParaRPr lang="en-US" altLang="en-US" sz="1200" dirty="0">
              <a:solidFill>
                <a:schemeClr val="accent1">
                  <a:lumMod val="75000"/>
                </a:schemeClr>
              </a:solidFill>
              <a:cs typeface="B Yekan" panose="00000400000000000000" pitchFamily="2" charset="-78"/>
            </a:endParaRPr>
          </a:p>
        </p:txBody>
      </p:sp>
      <p:sp>
        <p:nvSpPr>
          <p:cNvPr id="14" name="Rectangle 13"/>
          <p:cNvSpPr/>
          <p:nvPr/>
        </p:nvSpPr>
        <p:spPr>
          <a:xfrm>
            <a:off x="6657264" y="287464"/>
            <a:ext cx="1114408" cy="369332"/>
          </a:xfrm>
          <a:prstGeom prst="rect">
            <a:avLst/>
          </a:prstGeom>
        </p:spPr>
        <p:txBody>
          <a:bodyPr wrap="none">
            <a:spAutoFit/>
          </a:bodyPr>
          <a:lstStyle/>
          <a:p>
            <a:r>
              <a:rPr lang="fa-IR" dirty="0">
                <a:cs typeface="B Yekan" panose="00000400000000000000" pitchFamily="2" charset="-78"/>
              </a:rPr>
              <a:t>نام پرسونا:</a:t>
            </a:r>
            <a:endParaRPr lang="en-US" dirty="0">
              <a:cs typeface="B Yekan" panose="00000400000000000000" pitchFamily="2" charset="-78"/>
            </a:endParaRPr>
          </a:p>
        </p:txBody>
      </p:sp>
      <p:sp>
        <p:nvSpPr>
          <p:cNvPr id="16" name="Rectangle 15"/>
          <p:cNvSpPr/>
          <p:nvPr/>
        </p:nvSpPr>
        <p:spPr>
          <a:xfrm>
            <a:off x="304800" y="310054"/>
            <a:ext cx="2286000" cy="369332"/>
          </a:xfrm>
          <a:prstGeom prst="rect">
            <a:avLst/>
          </a:prstGeom>
        </p:spPr>
        <p:txBody>
          <a:bodyPr wrap="square">
            <a:spAutoFit/>
          </a:bodyPr>
          <a:lstStyle/>
          <a:p>
            <a:pPr algn="ctr" rtl="1" eaLnBrk="0" hangingPunct="0">
              <a:spcBef>
                <a:spcPct val="30000"/>
              </a:spcBef>
              <a:defRPr/>
            </a:pPr>
            <a:r>
              <a:rPr lang="fa-IR" dirty="0">
                <a:solidFill>
                  <a:schemeClr val="bg1"/>
                </a:solidFill>
                <a:cs typeface="B Yekan" panose="00000400000000000000" pitchFamily="2" charset="-78"/>
              </a:rPr>
              <a:t>بخش 2 : چه چیزی؟</a:t>
            </a:r>
            <a:endParaRPr lang="en-US" dirty="0">
              <a:solidFill>
                <a:schemeClr val="bg1"/>
              </a:solidFill>
              <a:cs typeface="B Yekan" panose="00000400000000000000" pitchFamily="2" charset="-78"/>
            </a:endParaRPr>
          </a:p>
        </p:txBody>
      </p:sp>
      <p:grpSp>
        <p:nvGrpSpPr>
          <p:cNvPr id="20" name="Group 1"/>
          <p:cNvGrpSpPr>
            <a:grpSpLocks/>
          </p:cNvGrpSpPr>
          <p:nvPr/>
        </p:nvGrpSpPr>
        <p:grpSpPr bwMode="auto">
          <a:xfrm>
            <a:off x="5613400" y="1200150"/>
            <a:ext cx="406400" cy="406400"/>
            <a:chOff x="1954591" y="797729"/>
            <a:chExt cx="406400" cy="406400"/>
          </a:xfrm>
        </p:grpSpPr>
        <p:sp>
          <p:nvSpPr>
            <p:cNvPr id="21" name="Oval 20"/>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2" name="TextBox 9"/>
            <p:cNvSpPr txBox="1">
              <a:spLocks noChangeArrowheads="1"/>
            </p:cNvSpPr>
            <p:nvPr/>
          </p:nvSpPr>
          <p:spPr bwMode="auto">
            <a:xfrm>
              <a:off x="2002027" y="805211"/>
              <a:ext cx="267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5</a:t>
              </a:r>
              <a:endParaRPr lang="en-US" altLang="en-US" sz="1800" b="1" dirty="0">
                <a:solidFill>
                  <a:srgbClr val="523F38"/>
                </a:solidFill>
                <a:latin typeface="Helvetica" panose="020B0604020202020204" pitchFamily="34" charset="0"/>
                <a:cs typeface="B Yekan" panose="00000400000000000000" pitchFamily="2" charset="-78"/>
              </a:endParaRPr>
            </a:p>
          </p:txBody>
        </p:sp>
      </p:grpSp>
      <p:grpSp>
        <p:nvGrpSpPr>
          <p:cNvPr id="23" name="Group 1"/>
          <p:cNvGrpSpPr>
            <a:grpSpLocks/>
          </p:cNvGrpSpPr>
          <p:nvPr/>
        </p:nvGrpSpPr>
        <p:grpSpPr bwMode="auto">
          <a:xfrm>
            <a:off x="5613400" y="2571750"/>
            <a:ext cx="406400" cy="406400"/>
            <a:chOff x="1954591" y="797729"/>
            <a:chExt cx="406400" cy="406400"/>
          </a:xfrm>
        </p:grpSpPr>
        <p:sp>
          <p:nvSpPr>
            <p:cNvPr id="24" name="Oval 23"/>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5" name="TextBox 9"/>
            <p:cNvSpPr txBox="1">
              <a:spLocks noChangeArrowheads="1"/>
            </p:cNvSpPr>
            <p:nvPr/>
          </p:nvSpPr>
          <p:spPr bwMode="auto">
            <a:xfrm>
              <a:off x="2002027" y="805211"/>
              <a:ext cx="267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6</a:t>
              </a:r>
              <a:endParaRPr lang="en-US" altLang="en-US" sz="1800" b="1" dirty="0">
                <a:solidFill>
                  <a:srgbClr val="523F38"/>
                </a:solidFill>
                <a:latin typeface="Helvetica" panose="020B0604020202020204" pitchFamily="34" charset="0"/>
                <a:cs typeface="B Yekan" panose="00000400000000000000" pitchFamily="2" charset="-78"/>
              </a:endParaRPr>
            </a:p>
          </p:txBody>
        </p:sp>
      </p:grpSp>
      <p:grpSp>
        <p:nvGrpSpPr>
          <p:cNvPr id="26" name="Group 1"/>
          <p:cNvGrpSpPr>
            <a:grpSpLocks/>
          </p:cNvGrpSpPr>
          <p:nvPr/>
        </p:nvGrpSpPr>
        <p:grpSpPr bwMode="auto">
          <a:xfrm>
            <a:off x="5613400" y="3943350"/>
            <a:ext cx="406400" cy="406400"/>
            <a:chOff x="1954591" y="797729"/>
            <a:chExt cx="406400" cy="406400"/>
          </a:xfrm>
        </p:grpSpPr>
        <p:sp>
          <p:nvSpPr>
            <p:cNvPr id="27" name="Oval 26"/>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8" name="TextBox 9"/>
            <p:cNvSpPr txBox="1">
              <a:spLocks noChangeArrowheads="1"/>
            </p:cNvSpPr>
            <p:nvPr/>
          </p:nvSpPr>
          <p:spPr bwMode="auto">
            <a:xfrm>
              <a:off x="2002027" y="805211"/>
              <a:ext cx="267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7</a:t>
              </a:r>
              <a:endParaRPr lang="en-US" altLang="en-US" sz="1800" b="1" dirty="0">
                <a:solidFill>
                  <a:srgbClr val="523F38"/>
                </a:solidFill>
                <a:latin typeface="Helvetica" panose="020B0604020202020204" pitchFamily="34" charset="0"/>
                <a:cs typeface="B Yekan" panose="00000400000000000000" pitchFamily="2" charset="-78"/>
              </a:endParaRPr>
            </a:p>
          </p:txBody>
        </p:sp>
      </p:grpSp>
      <p:sp>
        <p:nvSpPr>
          <p:cNvPr id="29" name="Rectangle 28"/>
          <p:cNvSpPr/>
          <p:nvPr/>
        </p:nvSpPr>
        <p:spPr>
          <a:xfrm>
            <a:off x="2638237" y="310689"/>
            <a:ext cx="3152964" cy="338554"/>
          </a:xfrm>
          <a:prstGeom prst="rect">
            <a:avLst/>
          </a:prstGeom>
        </p:spPr>
        <p:txBody>
          <a:bodyPr wrap="square">
            <a:spAutoFit/>
          </a:bodyPr>
          <a:lstStyle/>
          <a:p>
            <a:pPr algn="ctr"/>
            <a:r>
              <a:rPr lang="fa-IR" sz="1600" dirty="0">
                <a:cs typeface="B Koodak" panose="00000700000000000000" pitchFamily="2" charset="-78"/>
              </a:rPr>
              <a:t>مریم فتوحی</a:t>
            </a:r>
            <a:endParaRPr lang="en-US" sz="1600" dirty="0">
              <a:cs typeface="B Koodak" panose="00000700000000000000" pitchFamily="2" charset="-78"/>
            </a:endParaRPr>
          </a:p>
        </p:txBody>
      </p:sp>
      <p:sp>
        <p:nvSpPr>
          <p:cNvPr id="33" name="TextBox 3"/>
          <p:cNvSpPr txBox="1">
            <a:spLocks noChangeArrowheads="1"/>
          </p:cNvSpPr>
          <p:nvPr/>
        </p:nvSpPr>
        <p:spPr bwMode="auto">
          <a:xfrm>
            <a:off x="457200" y="997220"/>
            <a:ext cx="506476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افزایش رضایت شغلی کارکنان و کاهش ترک شغل توسط آنها</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پشتیبان سرسخت تیم‌های تجاری و مالی</a:t>
            </a:r>
          </a:p>
        </p:txBody>
      </p:sp>
      <p:sp>
        <p:nvSpPr>
          <p:cNvPr id="34" name="TextBox 3"/>
          <p:cNvSpPr txBox="1">
            <a:spLocks noChangeArrowheads="1"/>
          </p:cNvSpPr>
          <p:nvPr/>
        </p:nvSpPr>
        <p:spPr bwMode="auto">
          <a:xfrm>
            <a:off x="457200" y="2495550"/>
            <a:ext cx="506476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دستیابی به اهداف با استفاده از تعداد کم کارکنان</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تسری دادن تغییرات خوب به تمام سازمان</a:t>
            </a:r>
          </a:p>
        </p:txBody>
      </p:sp>
      <p:sp>
        <p:nvSpPr>
          <p:cNvPr id="35" name="TextBox 3"/>
          <p:cNvSpPr txBox="1">
            <a:spLocks noChangeArrowheads="1"/>
          </p:cNvSpPr>
          <p:nvPr/>
        </p:nvSpPr>
        <p:spPr bwMode="auto">
          <a:xfrm>
            <a:off x="457200" y="3879347"/>
            <a:ext cx="506476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تسهیل مدیریت اطلاعات تمام کارکنان در یک محل</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یکپارچه‌سازی با عملیات تیم‌های تجاری و مالی</a:t>
            </a:r>
          </a:p>
        </p:txBody>
      </p:sp>
    </p:spTree>
    <p:extLst>
      <p:ext uri="{BB962C8B-B14F-4D97-AF65-F5344CB8AC3E}">
        <p14:creationId xmlns:p14="http://schemas.microsoft.com/office/powerpoint/2010/main" val="12283052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Documents and Settings\Administrator\Desktop\Buyer Persona template-fa23.png"/>
          <p:cNvPicPr>
            <a:picLocks noChangeAspect="1" noChangeArrowheads="1"/>
          </p:cNvPicPr>
          <p:nvPr/>
        </p:nvPicPr>
        <p:blipFill>
          <a:blip r:embed="rId3" cstate="print"/>
          <a:srcRect/>
          <a:stretch>
            <a:fillRect/>
          </a:stretch>
        </p:blipFill>
        <p:spPr bwMode="auto">
          <a:xfrm>
            <a:off x="0" y="-4416"/>
            <a:ext cx="9144000" cy="5147915"/>
          </a:xfrm>
          <a:prstGeom prst="rect">
            <a:avLst/>
          </a:prstGeom>
          <a:noFill/>
        </p:spPr>
      </p:pic>
      <p:sp>
        <p:nvSpPr>
          <p:cNvPr id="3" name="Rectangle 2"/>
          <p:cNvSpPr/>
          <p:nvPr/>
        </p:nvSpPr>
        <p:spPr>
          <a:xfrm>
            <a:off x="6172200" y="361950"/>
            <a:ext cx="190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59087" y="1352550"/>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نقل قول‎ها</a:t>
            </a:r>
            <a:endParaRPr lang="en-US" dirty="0">
              <a:solidFill>
                <a:schemeClr val="accent1">
                  <a:lumMod val="75000"/>
                </a:schemeClr>
              </a:solidFill>
              <a:cs typeface="B Yekan" panose="00000400000000000000" pitchFamily="2" charset="-78"/>
            </a:endParaRPr>
          </a:p>
        </p:txBody>
      </p:sp>
      <p:sp>
        <p:nvSpPr>
          <p:cNvPr id="7" name="Rectangle 6"/>
          <p:cNvSpPr/>
          <p:nvPr/>
        </p:nvSpPr>
        <p:spPr>
          <a:xfrm>
            <a:off x="5859086" y="1639154"/>
            <a:ext cx="2971800" cy="276999"/>
          </a:xfrm>
          <a:prstGeom prst="rect">
            <a:avLst/>
          </a:prstGeom>
        </p:spPr>
        <p:txBody>
          <a:bodyPr wrap="square">
            <a:spAutoFit/>
          </a:bodyPr>
          <a:lstStyle/>
          <a:p>
            <a:pPr algn="ctr" rtl="1" eaLnBrk="1" hangingPunct="1"/>
            <a:r>
              <a:rPr lang="fa-IR" altLang="en-US" sz="1200" dirty="0">
                <a:solidFill>
                  <a:schemeClr val="accent1">
                    <a:lumMod val="75000"/>
                  </a:schemeClr>
                </a:solidFill>
                <a:cs typeface="B Yekan" panose="00000400000000000000" pitchFamily="2" charset="-78"/>
              </a:rPr>
              <a:t>درباره اهداف؟ چالش‌ها؟ و...</a:t>
            </a:r>
            <a:endParaRPr lang="en-US" altLang="en-US" sz="1200" dirty="0">
              <a:solidFill>
                <a:schemeClr val="accent1">
                  <a:lumMod val="75000"/>
                </a:schemeClr>
              </a:solidFill>
              <a:cs typeface="B Yekan" panose="00000400000000000000" pitchFamily="2" charset="-78"/>
            </a:endParaRPr>
          </a:p>
        </p:txBody>
      </p:sp>
      <p:sp>
        <p:nvSpPr>
          <p:cNvPr id="9" name="Rectangle 8"/>
          <p:cNvSpPr/>
          <p:nvPr/>
        </p:nvSpPr>
        <p:spPr>
          <a:xfrm>
            <a:off x="5880857" y="3486150"/>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اهداف مشترک</a:t>
            </a:r>
            <a:endParaRPr lang="en-US" dirty="0">
              <a:solidFill>
                <a:schemeClr val="accent1">
                  <a:lumMod val="75000"/>
                </a:schemeClr>
              </a:solidFill>
              <a:cs typeface="B Yekan" panose="00000400000000000000" pitchFamily="2" charset="-78"/>
            </a:endParaRPr>
          </a:p>
        </p:txBody>
      </p:sp>
      <p:sp>
        <p:nvSpPr>
          <p:cNvPr id="10" name="Rectangle 9"/>
          <p:cNvSpPr/>
          <p:nvPr/>
        </p:nvSpPr>
        <p:spPr>
          <a:xfrm>
            <a:off x="6006344" y="3772754"/>
            <a:ext cx="2680456" cy="461665"/>
          </a:xfrm>
          <a:prstGeom prst="rect">
            <a:avLst/>
          </a:prstGeom>
        </p:spPr>
        <p:txBody>
          <a:bodyPr wrap="square">
            <a:spAutoFit/>
          </a:bodyPr>
          <a:lstStyle/>
          <a:p>
            <a:pPr algn="ctr" rtl="1"/>
            <a:r>
              <a:rPr lang="fa-IR" altLang="en-US" sz="1200" dirty="0">
                <a:solidFill>
                  <a:schemeClr val="accent1">
                    <a:lumMod val="75000"/>
                  </a:schemeClr>
                </a:solidFill>
                <a:cs typeface="B Yekan" panose="00000400000000000000" pitchFamily="2" charset="-78"/>
              </a:rPr>
              <a:t>آنها چرا از سرویس/محصول شما استفاده نخواهند کرد؟</a:t>
            </a:r>
            <a:endParaRPr lang="en-US" altLang="en-US" sz="1200" dirty="0">
              <a:solidFill>
                <a:schemeClr val="accent1">
                  <a:lumMod val="75000"/>
                </a:schemeClr>
              </a:solidFill>
              <a:cs typeface="B Yekan" panose="00000400000000000000" pitchFamily="2" charset="-78"/>
            </a:endParaRPr>
          </a:p>
        </p:txBody>
      </p:sp>
      <p:sp>
        <p:nvSpPr>
          <p:cNvPr id="14" name="Rectangle 13"/>
          <p:cNvSpPr/>
          <p:nvPr/>
        </p:nvSpPr>
        <p:spPr>
          <a:xfrm>
            <a:off x="6657264" y="287464"/>
            <a:ext cx="1114408" cy="369332"/>
          </a:xfrm>
          <a:prstGeom prst="rect">
            <a:avLst/>
          </a:prstGeom>
        </p:spPr>
        <p:txBody>
          <a:bodyPr wrap="none">
            <a:spAutoFit/>
          </a:bodyPr>
          <a:lstStyle/>
          <a:p>
            <a:r>
              <a:rPr lang="fa-IR" dirty="0">
                <a:cs typeface="B Yekan" panose="00000400000000000000" pitchFamily="2" charset="-78"/>
              </a:rPr>
              <a:t>نام پرسونا:</a:t>
            </a:r>
            <a:endParaRPr lang="en-US" dirty="0">
              <a:cs typeface="B Yekan" panose="00000400000000000000" pitchFamily="2" charset="-78"/>
            </a:endParaRPr>
          </a:p>
        </p:txBody>
      </p:sp>
      <p:sp>
        <p:nvSpPr>
          <p:cNvPr id="16" name="Rectangle 15"/>
          <p:cNvSpPr/>
          <p:nvPr/>
        </p:nvSpPr>
        <p:spPr>
          <a:xfrm>
            <a:off x="304800" y="310054"/>
            <a:ext cx="2286000" cy="369332"/>
          </a:xfrm>
          <a:prstGeom prst="rect">
            <a:avLst/>
          </a:prstGeom>
        </p:spPr>
        <p:txBody>
          <a:bodyPr wrap="square">
            <a:spAutoFit/>
          </a:bodyPr>
          <a:lstStyle/>
          <a:p>
            <a:pPr algn="ctr" rtl="1" eaLnBrk="0" hangingPunct="0">
              <a:spcBef>
                <a:spcPct val="30000"/>
              </a:spcBef>
              <a:defRPr/>
            </a:pPr>
            <a:r>
              <a:rPr lang="fa-IR" dirty="0">
                <a:solidFill>
                  <a:schemeClr val="bg1"/>
                </a:solidFill>
                <a:cs typeface="B Yekan" panose="00000400000000000000" pitchFamily="2" charset="-78"/>
              </a:rPr>
              <a:t>بخش 3 : چرا؟</a:t>
            </a:r>
            <a:endParaRPr lang="en-US" dirty="0">
              <a:solidFill>
                <a:schemeClr val="bg1"/>
              </a:solidFill>
              <a:cs typeface="B Yekan" panose="00000400000000000000" pitchFamily="2" charset="-78"/>
            </a:endParaRPr>
          </a:p>
        </p:txBody>
      </p:sp>
      <p:grpSp>
        <p:nvGrpSpPr>
          <p:cNvPr id="20" name="Group 1"/>
          <p:cNvGrpSpPr>
            <a:grpSpLocks/>
          </p:cNvGrpSpPr>
          <p:nvPr/>
        </p:nvGrpSpPr>
        <p:grpSpPr bwMode="auto">
          <a:xfrm>
            <a:off x="5613400" y="1469336"/>
            <a:ext cx="406400" cy="406400"/>
            <a:chOff x="1954591" y="797729"/>
            <a:chExt cx="406400" cy="406400"/>
          </a:xfrm>
        </p:grpSpPr>
        <p:sp>
          <p:nvSpPr>
            <p:cNvPr id="21" name="Oval 20"/>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2" name="TextBox 9"/>
            <p:cNvSpPr txBox="1">
              <a:spLocks noChangeArrowheads="1"/>
            </p:cNvSpPr>
            <p:nvPr/>
          </p:nvSpPr>
          <p:spPr bwMode="auto">
            <a:xfrm>
              <a:off x="2002027" y="805211"/>
              <a:ext cx="267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8</a:t>
              </a:r>
              <a:endParaRPr lang="en-US" altLang="en-US" sz="1800" b="1" dirty="0">
                <a:solidFill>
                  <a:srgbClr val="523F38"/>
                </a:solidFill>
                <a:latin typeface="Helvetica" panose="020B0604020202020204" pitchFamily="34" charset="0"/>
                <a:cs typeface="B Yekan" panose="00000400000000000000" pitchFamily="2" charset="-78"/>
              </a:endParaRPr>
            </a:p>
          </p:txBody>
        </p:sp>
      </p:grpSp>
      <p:grpSp>
        <p:nvGrpSpPr>
          <p:cNvPr id="23" name="Group 1"/>
          <p:cNvGrpSpPr>
            <a:grpSpLocks/>
          </p:cNvGrpSpPr>
          <p:nvPr/>
        </p:nvGrpSpPr>
        <p:grpSpPr bwMode="auto">
          <a:xfrm>
            <a:off x="5626856" y="3602936"/>
            <a:ext cx="406400" cy="406400"/>
            <a:chOff x="1954591" y="797729"/>
            <a:chExt cx="406400" cy="406400"/>
          </a:xfrm>
        </p:grpSpPr>
        <p:sp>
          <p:nvSpPr>
            <p:cNvPr id="24" name="Oval 23"/>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5" name="TextBox 9"/>
            <p:cNvSpPr txBox="1">
              <a:spLocks noChangeArrowheads="1"/>
            </p:cNvSpPr>
            <p:nvPr/>
          </p:nvSpPr>
          <p:spPr bwMode="auto">
            <a:xfrm>
              <a:off x="2002027" y="805211"/>
              <a:ext cx="267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9</a:t>
              </a:r>
              <a:endParaRPr lang="en-US" altLang="en-US" sz="1800" b="1" dirty="0">
                <a:solidFill>
                  <a:srgbClr val="523F38"/>
                </a:solidFill>
                <a:latin typeface="Helvetica" panose="020B0604020202020204" pitchFamily="34" charset="0"/>
                <a:cs typeface="B Yekan" panose="00000400000000000000" pitchFamily="2" charset="-78"/>
              </a:endParaRPr>
            </a:p>
          </p:txBody>
        </p:sp>
      </p:grpSp>
      <p:sp>
        <p:nvSpPr>
          <p:cNvPr id="26" name="Rectangle 25"/>
          <p:cNvSpPr/>
          <p:nvPr/>
        </p:nvSpPr>
        <p:spPr>
          <a:xfrm>
            <a:off x="2638237" y="310689"/>
            <a:ext cx="3152964" cy="338554"/>
          </a:xfrm>
          <a:prstGeom prst="rect">
            <a:avLst/>
          </a:prstGeom>
        </p:spPr>
        <p:txBody>
          <a:bodyPr wrap="square">
            <a:spAutoFit/>
          </a:bodyPr>
          <a:lstStyle/>
          <a:p>
            <a:pPr algn="ctr"/>
            <a:r>
              <a:rPr lang="fa-IR" sz="1600" dirty="0">
                <a:cs typeface="B Koodak" panose="00000700000000000000" pitchFamily="2" charset="-78"/>
              </a:rPr>
              <a:t>مریم فتوحی</a:t>
            </a:r>
            <a:endParaRPr lang="en-US" sz="1600" dirty="0">
              <a:cs typeface="B Koodak" panose="00000700000000000000" pitchFamily="2" charset="-78"/>
            </a:endParaRPr>
          </a:p>
        </p:txBody>
      </p:sp>
      <p:sp>
        <p:nvSpPr>
          <p:cNvPr id="27" name="TextBox 3"/>
          <p:cNvSpPr txBox="1">
            <a:spLocks noChangeArrowheads="1"/>
          </p:cNvSpPr>
          <p:nvPr/>
        </p:nvSpPr>
        <p:spPr bwMode="auto">
          <a:xfrm>
            <a:off x="534387" y="1257302"/>
            <a:ext cx="506476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«در گذشته سازگاری کل سازمان با فناوری‌های جدید کار بسیار سختی بوده است»</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«من زمان کافی برای آموزش پلتفرم‌ها و پایگاه‌های داده متعدد را به کارکنان جدید ندارم»</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«من با مشکلات زیادی برای یکپارچه‌سازی اطلاعات با سایر سیستم‌ها و پایگاه‌داده‌های سازمان دست و پنجه نرم می‌کنم.»</a:t>
            </a:r>
          </a:p>
        </p:txBody>
      </p:sp>
      <p:sp>
        <p:nvSpPr>
          <p:cNvPr id="28" name="TextBox 3"/>
          <p:cNvSpPr txBox="1">
            <a:spLocks noChangeArrowheads="1"/>
          </p:cNvSpPr>
          <p:nvPr/>
        </p:nvSpPr>
        <p:spPr bwMode="auto">
          <a:xfrm>
            <a:off x="533400" y="3523286"/>
            <a:ext cx="506476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«من نگران از دست دادن داده‌ها مهم هنگام انتقال آنها به سیستم جدید هستم»</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«من نمی‌خوام مجبور شوم به کل سازمان یاد بدهم که چگونه به سیستم جدید کار بکنند.»</a:t>
            </a:r>
          </a:p>
        </p:txBody>
      </p:sp>
    </p:spTree>
    <p:extLst>
      <p:ext uri="{BB962C8B-B14F-4D97-AF65-F5344CB8AC3E}">
        <p14:creationId xmlns:p14="http://schemas.microsoft.com/office/powerpoint/2010/main" val="34837966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ocuments and Settings\Administrator\Desktop\Buyer Persona template-fa23.png"/>
          <p:cNvPicPr>
            <a:picLocks noChangeAspect="1" noChangeArrowheads="1"/>
          </p:cNvPicPr>
          <p:nvPr/>
        </p:nvPicPr>
        <p:blipFill>
          <a:blip r:embed="rId3" cstate="print"/>
          <a:srcRect/>
          <a:stretch>
            <a:fillRect/>
          </a:stretch>
        </p:blipFill>
        <p:spPr bwMode="auto">
          <a:xfrm>
            <a:off x="0" y="1"/>
            <a:ext cx="9144000" cy="5147915"/>
          </a:xfrm>
          <a:prstGeom prst="rect">
            <a:avLst/>
          </a:prstGeom>
          <a:noFill/>
        </p:spPr>
      </p:pic>
      <p:sp>
        <p:nvSpPr>
          <p:cNvPr id="3" name="Rectangle 2"/>
          <p:cNvSpPr/>
          <p:nvPr/>
        </p:nvSpPr>
        <p:spPr>
          <a:xfrm>
            <a:off x="6172200" y="361950"/>
            <a:ext cx="190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59087" y="1352550"/>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پیام‌های بازاریابی</a:t>
            </a:r>
            <a:endParaRPr lang="en-US" dirty="0">
              <a:solidFill>
                <a:schemeClr val="accent1">
                  <a:lumMod val="75000"/>
                </a:schemeClr>
              </a:solidFill>
              <a:cs typeface="B Yekan" panose="00000400000000000000" pitchFamily="2" charset="-78"/>
            </a:endParaRPr>
          </a:p>
        </p:txBody>
      </p:sp>
      <p:sp>
        <p:nvSpPr>
          <p:cNvPr id="7" name="Rectangle 6"/>
          <p:cNvSpPr/>
          <p:nvPr/>
        </p:nvSpPr>
        <p:spPr>
          <a:xfrm>
            <a:off x="6006344" y="1639154"/>
            <a:ext cx="2680456" cy="461665"/>
          </a:xfrm>
          <a:prstGeom prst="rect">
            <a:avLst/>
          </a:prstGeom>
        </p:spPr>
        <p:txBody>
          <a:bodyPr wrap="square">
            <a:spAutoFit/>
          </a:bodyPr>
          <a:lstStyle/>
          <a:p>
            <a:pPr algn="ctr" rtl="1" eaLnBrk="1" hangingPunct="1"/>
            <a:r>
              <a:rPr lang="fa-IR" altLang="en-US" sz="1200" dirty="0">
                <a:solidFill>
                  <a:schemeClr val="accent1">
                    <a:lumMod val="75000"/>
                  </a:schemeClr>
                </a:solidFill>
                <a:cs typeface="B Yekan" panose="00000400000000000000" pitchFamily="2" charset="-78"/>
              </a:rPr>
              <a:t>شما باید چگونه راهکار خود را به پرسونا توصیف کنید؟</a:t>
            </a:r>
            <a:endParaRPr lang="en-US" altLang="en-US" sz="1200" dirty="0">
              <a:solidFill>
                <a:schemeClr val="accent1">
                  <a:lumMod val="75000"/>
                </a:schemeClr>
              </a:solidFill>
              <a:cs typeface="B Yekan" panose="00000400000000000000" pitchFamily="2" charset="-78"/>
            </a:endParaRPr>
          </a:p>
        </p:txBody>
      </p:sp>
      <p:sp>
        <p:nvSpPr>
          <p:cNvPr id="9" name="Rectangle 8"/>
          <p:cNvSpPr/>
          <p:nvPr/>
        </p:nvSpPr>
        <p:spPr>
          <a:xfrm>
            <a:off x="5880857" y="3486150"/>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ارائه آسانسوری</a:t>
            </a:r>
            <a:endParaRPr lang="en-US" dirty="0">
              <a:solidFill>
                <a:schemeClr val="accent1">
                  <a:lumMod val="75000"/>
                </a:schemeClr>
              </a:solidFill>
              <a:cs typeface="B Yekan" panose="00000400000000000000" pitchFamily="2" charset="-78"/>
            </a:endParaRPr>
          </a:p>
        </p:txBody>
      </p:sp>
      <p:sp>
        <p:nvSpPr>
          <p:cNvPr id="10" name="Rectangle 9"/>
          <p:cNvSpPr/>
          <p:nvPr/>
        </p:nvSpPr>
        <p:spPr>
          <a:xfrm>
            <a:off x="6006344" y="3772754"/>
            <a:ext cx="2680456" cy="276999"/>
          </a:xfrm>
          <a:prstGeom prst="rect">
            <a:avLst/>
          </a:prstGeom>
        </p:spPr>
        <p:txBody>
          <a:bodyPr wrap="square">
            <a:spAutoFit/>
          </a:bodyPr>
          <a:lstStyle/>
          <a:p>
            <a:pPr algn="ctr" rtl="1"/>
            <a:r>
              <a:rPr lang="fa-IR" altLang="en-US" sz="1200" dirty="0">
                <a:solidFill>
                  <a:schemeClr val="accent1">
                    <a:lumMod val="75000"/>
                  </a:schemeClr>
                </a:solidFill>
                <a:cs typeface="B Yekan" panose="00000400000000000000" pitchFamily="2" charset="-78"/>
              </a:rPr>
              <a:t>محصول خود را به پرسونا بفروش!</a:t>
            </a:r>
            <a:endParaRPr lang="en-US" altLang="en-US" sz="1200" dirty="0">
              <a:solidFill>
                <a:schemeClr val="accent1">
                  <a:lumMod val="75000"/>
                </a:schemeClr>
              </a:solidFill>
              <a:cs typeface="B Yekan" panose="00000400000000000000" pitchFamily="2" charset="-78"/>
            </a:endParaRPr>
          </a:p>
        </p:txBody>
      </p:sp>
      <p:sp>
        <p:nvSpPr>
          <p:cNvPr id="14" name="Rectangle 13"/>
          <p:cNvSpPr/>
          <p:nvPr/>
        </p:nvSpPr>
        <p:spPr>
          <a:xfrm>
            <a:off x="6657264" y="287464"/>
            <a:ext cx="1114408" cy="369332"/>
          </a:xfrm>
          <a:prstGeom prst="rect">
            <a:avLst/>
          </a:prstGeom>
        </p:spPr>
        <p:txBody>
          <a:bodyPr wrap="none">
            <a:spAutoFit/>
          </a:bodyPr>
          <a:lstStyle/>
          <a:p>
            <a:r>
              <a:rPr lang="fa-IR" dirty="0">
                <a:cs typeface="B Yekan" panose="00000400000000000000" pitchFamily="2" charset="-78"/>
              </a:rPr>
              <a:t>نام پرسونا:</a:t>
            </a:r>
            <a:endParaRPr lang="en-US" dirty="0">
              <a:cs typeface="B Yekan" panose="00000400000000000000" pitchFamily="2" charset="-78"/>
            </a:endParaRPr>
          </a:p>
        </p:txBody>
      </p:sp>
      <p:sp>
        <p:nvSpPr>
          <p:cNvPr id="16" name="Rectangle 15"/>
          <p:cNvSpPr/>
          <p:nvPr/>
        </p:nvSpPr>
        <p:spPr>
          <a:xfrm>
            <a:off x="304800" y="310054"/>
            <a:ext cx="2286000" cy="369332"/>
          </a:xfrm>
          <a:prstGeom prst="rect">
            <a:avLst/>
          </a:prstGeom>
        </p:spPr>
        <p:txBody>
          <a:bodyPr wrap="square">
            <a:spAutoFit/>
          </a:bodyPr>
          <a:lstStyle/>
          <a:p>
            <a:pPr algn="ctr" rtl="1" eaLnBrk="0" hangingPunct="0">
              <a:spcBef>
                <a:spcPct val="30000"/>
              </a:spcBef>
              <a:defRPr/>
            </a:pPr>
            <a:r>
              <a:rPr lang="fa-IR" dirty="0">
                <a:solidFill>
                  <a:schemeClr val="bg1"/>
                </a:solidFill>
                <a:cs typeface="B Yekan" panose="00000400000000000000" pitchFamily="2" charset="-78"/>
              </a:rPr>
              <a:t>بخش 4 : چگونه؟</a:t>
            </a:r>
            <a:endParaRPr lang="en-US" dirty="0">
              <a:solidFill>
                <a:schemeClr val="bg1"/>
              </a:solidFill>
              <a:cs typeface="B Yekan" panose="00000400000000000000" pitchFamily="2" charset="-78"/>
            </a:endParaRPr>
          </a:p>
        </p:txBody>
      </p:sp>
      <p:grpSp>
        <p:nvGrpSpPr>
          <p:cNvPr id="20" name="Group 1"/>
          <p:cNvGrpSpPr>
            <a:grpSpLocks/>
          </p:cNvGrpSpPr>
          <p:nvPr/>
        </p:nvGrpSpPr>
        <p:grpSpPr bwMode="auto">
          <a:xfrm>
            <a:off x="5588727" y="1469336"/>
            <a:ext cx="460371" cy="406400"/>
            <a:chOff x="1929918" y="797729"/>
            <a:chExt cx="460371" cy="406400"/>
          </a:xfrm>
        </p:grpSpPr>
        <p:sp>
          <p:nvSpPr>
            <p:cNvPr id="21" name="Oval 20"/>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2" name="TextBox 9"/>
            <p:cNvSpPr txBox="1">
              <a:spLocks noChangeArrowheads="1"/>
            </p:cNvSpPr>
            <p:nvPr/>
          </p:nvSpPr>
          <p:spPr bwMode="auto">
            <a:xfrm>
              <a:off x="1929918" y="805211"/>
              <a:ext cx="4603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10</a:t>
              </a:r>
              <a:endParaRPr lang="en-US" altLang="en-US" sz="1800" b="1" dirty="0">
                <a:solidFill>
                  <a:srgbClr val="523F38"/>
                </a:solidFill>
                <a:latin typeface="Helvetica" panose="020B0604020202020204" pitchFamily="34" charset="0"/>
                <a:cs typeface="B Yekan" panose="00000400000000000000" pitchFamily="2" charset="-78"/>
              </a:endParaRPr>
            </a:p>
          </p:txBody>
        </p:sp>
      </p:grpSp>
      <p:grpSp>
        <p:nvGrpSpPr>
          <p:cNvPr id="23" name="Group 1"/>
          <p:cNvGrpSpPr>
            <a:grpSpLocks/>
          </p:cNvGrpSpPr>
          <p:nvPr/>
        </p:nvGrpSpPr>
        <p:grpSpPr bwMode="auto">
          <a:xfrm>
            <a:off x="5592870" y="3602936"/>
            <a:ext cx="477003" cy="406400"/>
            <a:chOff x="1920605" y="797729"/>
            <a:chExt cx="477003" cy="406400"/>
          </a:xfrm>
        </p:grpSpPr>
        <p:sp>
          <p:nvSpPr>
            <p:cNvPr id="24" name="Oval 23"/>
            <p:cNvSpPr>
              <a:spLocks noChangeArrowheads="1"/>
            </p:cNvSpPr>
            <p:nvPr/>
          </p:nvSpPr>
          <p:spPr bwMode="auto">
            <a:xfrm>
              <a:off x="1954591" y="797729"/>
              <a:ext cx="406400" cy="406400"/>
            </a:xfrm>
            <a:prstGeom prst="ellipse">
              <a:avLst/>
            </a:prstGeom>
            <a:solidFill>
              <a:srgbClr val="E46C0A"/>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B Yekan" panose="00000400000000000000" pitchFamily="2" charset="-78"/>
              </a:endParaRPr>
            </a:p>
          </p:txBody>
        </p:sp>
        <p:sp>
          <p:nvSpPr>
            <p:cNvPr id="25" name="TextBox 9"/>
            <p:cNvSpPr txBox="1">
              <a:spLocks noChangeArrowheads="1"/>
            </p:cNvSpPr>
            <p:nvPr/>
          </p:nvSpPr>
          <p:spPr bwMode="auto">
            <a:xfrm>
              <a:off x="1920605" y="805211"/>
              <a:ext cx="4770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fa-IR" altLang="en-US" sz="1800" b="1" dirty="0">
                  <a:solidFill>
                    <a:schemeClr val="bg1"/>
                  </a:solidFill>
                  <a:latin typeface="Helvetica" panose="020B0604020202020204" pitchFamily="34" charset="0"/>
                  <a:cs typeface="B Yekan" panose="00000400000000000000" pitchFamily="2" charset="-78"/>
                </a:rPr>
                <a:t>11</a:t>
              </a:r>
              <a:endParaRPr lang="en-US" altLang="en-US" sz="1800" b="1" dirty="0">
                <a:solidFill>
                  <a:srgbClr val="523F38"/>
                </a:solidFill>
                <a:latin typeface="Helvetica" panose="020B0604020202020204" pitchFamily="34" charset="0"/>
                <a:cs typeface="B Yekan" panose="00000400000000000000" pitchFamily="2" charset="-78"/>
              </a:endParaRPr>
            </a:p>
          </p:txBody>
        </p:sp>
      </p:grpSp>
      <p:sp>
        <p:nvSpPr>
          <p:cNvPr id="30" name="Rectangle 29"/>
          <p:cNvSpPr/>
          <p:nvPr/>
        </p:nvSpPr>
        <p:spPr>
          <a:xfrm>
            <a:off x="2638237" y="310689"/>
            <a:ext cx="3152964" cy="338554"/>
          </a:xfrm>
          <a:prstGeom prst="rect">
            <a:avLst/>
          </a:prstGeom>
        </p:spPr>
        <p:txBody>
          <a:bodyPr wrap="square">
            <a:spAutoFit/>
          </a:bodyPr>
          <a:lstStyle/>
          <a:p>
            <a:pPr algn="ctr"/>
            <a:r>
              <a:rPr lang="fa-IR" sz="1600" dirty="0">
                <a:cs typeface="B Koodak" panose="00000700000000000000" pitchFamily="2" charset="-78"/>
              </a:rPr>
              <a:t>مریم فتوحی</a:t>
            </a:r>
            <a:endParaRPr lang="en-US" sz="1600" dirty="0">
              <a:cs typeface="B Koodak" panose="00000700000000000000" pitchFamily="2" charset="-78"/>
            </a:endParaRPr>
          </a:p>
        </p:txBody>
      </p:sp>
      <p:sp>
        <p:nvSpPr>
          <p:cNvPr id="31" name="TextBox 3"/>
          <p:cNvSpPr txBox="1">
            <a:spLocks noChangeArrowheads="1"/>
          </p:cNvSpPr>
          <p:nvPr/>
        </p:nvSpPr>
        <p:spPr bwMode="auto">
          <a:xfrm>
            <a:off x="497840" y="1504950"/>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مدیریت یکپارچه پایگاه داده نیروی انسانی</a:t>
            </a:r>
          </a:p>
        </p:txBody>
      </p:sp>
      <p:sp>
        <p:nvSpPr>
          <p:cNvPr id="32" name="TextBox 3"/>
          <p:cNvSpPr txBox="1">
            <a:spLocks noChangeArrowheads="1"/>
          </p:cNvSpPr>
          <p:nvPr/>
        </p:nvSpPr>
        <p:spPr bwMode="auto">
          <a:xfrm>
            <a:off x="533400" y="3435620"/>
            <a:ext cx="506476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ما به شما یک پایگاه داده بصری خواهیم داد که به راحتی با سایر نرم‌افزارها و پلتفرم‌های موجود در سازمان شما یکپارچه می‌شود. همینطور پشتیبانی نامحدود برای آموزش کارکنان جدید به طوری که به سرعت با سیستم آشنا شده و با آن کار کنند.</a:t>
            </a:r>
          </a:p>
        </p:txBody>
      </p:sp>
    </p:spTree>
    <p:extLst>
      <p:ext uri="{BB962C8B-B14F-4D97-AF65-F5344CB8AC3E}">
        <p14:creationId xmlns:p14="http://schemas.microsoft.com/office/powerpoint/2010/main" val="10688326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746"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r>
              <a:rPr lang="fa-IR" altLang="en-US" b="1" dirty="0">
                <a:solidFill>
                  <a:srgbClr val="1B404E"/>
                </a:solidFill>
                <a:latin typeface="Helvetica" panose="020B0604020202020204" pitchFamily="34" charset="0"/>
                <a:cs typeface="B Yekan" panose="00000400000000000000" pitchFamily="2" charset="-78"/>
              </a:rPr>
              <a:t>نوبت شماست!</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31747" name="TextBox 3"/>
          <p:cNvSpPr txBox="1">
            <a:spLocks noChangeArrowheads="1"/>
          </p:cNvSpPr>
          <p:nvPr/>
        </p:nvSpPr>
        <p:spPr bwMode="auto">
          <a:xfrm>
            <a:off x="827088" y="1857375"/>
            <a:ext cx="7459662"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lnSpc>
                <a:spcPct val="130000"/>
              </a:lnSpc>
            </a:pPr>
            <a:r>
              <a:rPr lang="fa-IR" altLang="en-US" sz="1600" dirty="0">
                <a:solidFill>
                  <a:srgbClr val="1B404E"/>
                </a:solidFill>
                <a:latin typeface="Helvetica" panose="020B0604020202020204" pitchFamily="34" charset="0"/>
                <a:cs typeface="B Yekan" panose="00000400000000000000" pitchFamily="2" charset="-78"/>
              </a:rPr>
              <a:t>حالا نوبت شماست که با قالب‌های خالی زیر پرسونا(های) خود را بسازید</a:t>
            </a:r>
            <a:endParaRPr lang="en-US" altLang="en-US" sz="1600" dirty="0">
              <a:solidFill>
                <a:srgbClr val="1B404E"/>
              </a:solidFill>
              <a:latin typeface="Helvetica" panose="020B0604020202020204" pitchFamily="34" charset="0"/>
              <a:cs typeface="B Yekan" panose="00000400000000000000" pitchFamily="2" charset="-78"/>
            </a:endParaRPr>
          </a:p>
        </p:txBody>
      </p:sp>
      <p:sp>
        <p:nvSpPr>
          <p:cNvPr id="4" name="Rectangle 3"/>
          <p:cNvSpPr/>
          <p:nvPr/>
        </p:nvSpPr>
        <p:spPr>
          <a:xfrm>
            <a:off x="1202267" y="3063734"/>
            <a:ext cx="6705600" cy="356251"/>
          </a:xfrm>
          <a:prstGeom prst="rect">
            <a:avLst/>
          </a:prstGeom>
          <a:solidFill>
            <a:srgbClr val="FF0000">
              <a:alpha val="40000"/>
            </a:srgbClr>
          </a:solidFill>
        </p:spPr>
        <p:txBody>
          <a:bodyPr wrap="square">
            <a:spAutoFit/>
          </a:bodyPr>
          <a:lstStyle/>
          <a:p>
            <a:pPr algn="ctr" rtl="1">
              <a:lnSpc>
                <a:spcPct val="130000"/>
              </a:lnSpc>
            </a:pPr>
            <a:r>
              <a:rPr lang="fa-IR" sz="1400" dirty="0">
                <a:latin typeface="Helvetica" charset="0"/>
                <a:cs typeface="B Yekan" pitchFamily="2" charset="-78"/>
              </a:rPr>
              <a:t>برای دانلود نسخه قابل ویرایش به صورت فایل پاورپوینت روی دکمه زیر کلیک کنید</a:t>
            </a:r>
            <a:endParaRPr lang="en-US" sz="1400" dirty="0">
              <a:latin typeface="Helvetica" charset="0"/>
              <a:cs typeface="B Yekan" pitchFamily="2" charset="-78"/>
            </a:endParaRPr>
          </a:p>
        </p:txBody>
      </p:sp>
      <p:sp>
        <p:nvSpPr>
          <p:cNvPr id="5" name="Rectangle 4"/>
          <p:cNvSpPr/>
          <p:nvPr/>
        </p:nvSpPr>
        <p:spPr>
          <a:xfrm>
            <a:off x="3336726" y="3660797"/>
            <a:ext cx="2454474" cy="369332"/>
          </a:xfrm>
          <a:prstGeom prst="rect">
            <a:avLst/>
          </a:prstGeom>
          <a:solidFill>
            <a:srgbClr val="FF0000"/>
          </a:solidFill>
        </p:spPr>
        <p:txBody>
          <a:bodyPr wrap="square">
            <a:spAutoFit/>
          </a:bodyPr>
          <a:lstStyle/>
          <a:p>
            <a:pPr algn="ctr" rtl="1"/>
            <a:r>
              <a:rPr lang="fa-IR" dirty="0">
                <a:solidFill>
                  <a:schemeClr val="bg1"/>
                </a:solidFill>
                <a:cs typeface="A Chamran" pitchFamily="2" charset="-78"/>
              </a:rPr>
              <a:t>دریافت نسخه قابل ویرایش</a:t>
            </a:r>
            <a:endParaRPr lang="en-US" dirty="0">
              <a:solidFill>
                <a:schemeClr val="bg1"/>
              </a:solidFill>
              <a:cs typeface="A Chamran" pitchFamily="2" charset="-78"/>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extBox 3"/>
          <p:cNvSpPr txBox="1">
            <a:spLocks noChangeArrowheads="1"/>
          </p:cNvSpPr>
          <p:nvPr/>
        </p:nvSpPr>
        <p:spPr bwMode="auto">
          <a:xfrm>
            <a:off x="497840" y="1251411"/>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
        <p:nvSpPr>
          <p:cNvPr id="5" name="TextBox 4"/>
          <p:cNvSpPr txBox="1">
            <a:spLocks noChangeArrowheads="1"/>
          </p:cNvSpPr>
          <p:nvPr/>
        </p:nvSpPr>
        <p:spPr bwMode="auto">
          <a:xfrm>
            <a:off x="497840" y="2620351"/>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
        <p:nvSpPr>
          <p:cNvPr id="6" name="TextBox 5"/>
          <p:cNvSpPr txBox="1">
            <a:spLocks noChangeArrowheads="1"/>
          </p:cNvSpPr>
          <p:nvPr/>
        </p:nvSpPr>
        <p:spPr bwMode="auto">
          <a:xfrm>
            <a:off x="497840" y="3991951"/>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Tree>
    <p:extLst>
      <p:ext uri="{BB962C8B-B14F-4D97-AF65-F5344CB8AC3E}">
        <p14:creationId xmlns:p14="http://schemas.microsoft.com/office/powerpoint/2010/main" val="19803946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Box 2"/>
          <p:cNvSpPr txBox="1">
            <a:spLocks noChangeArrowheads="1"/>
          </p:cNvSpPr>
          <p:nvPr/>
        </p:nvSpPr>
        <p:spPr bwMode="auto">
          <a:xfrm>
            <a:off x="497840" y="1251411"/>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
        <p:nvSpPr>
          <p:cNvPr id="4" name="TextBox 3"/>
          <p:cNvSpPr txBox="1">
            <a:spLocks noChangeArrowheads="1"/>
          </p:cNvSpPr>
          <p:nvPr/>
        </p:nvSpPr>
        <p:spPr bwMode="auto">
          <a:xfrm>
            <a:off x="497840" y="2620351"/>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
        <p:nvSpPr>
          <p:cNvPr id="5" name="TextBox 4"/>
          <p:cNvSpPr txBox="1">
            <a:spLocks noChangeArrowheads="1"/>
          </p:cNvSpPr>
          <p:nvPr/>
        </p:nvSpPr>
        <p:spPr bwMode="auto">
          <a:xfrm>
            <a:off x="497840" y="3991951"/>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Tree>
    <p:extLst>
      <p:ext uri="{BB962C8B-B14F-4D97-AF65-F5344CB8AC3E}">
        <p14:creationId xmlns:p14="http://schemas.microsoft.com/office/powerpoint/2010/main" val="21283068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Box 2"/>
          <p:cNvSpPr txBox="1">
            <a:spLocks noChangeArrowheads="1"/>
          </p:cNvSpPr>
          <p:nvPr/>
        </p:nvSpPr>
        <p:spPr bwMode="auto">
          <a:xfrm>
            <a:off x="497840" y="1520299"/>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
        <p:nvSpPr>
          <p:cNvPr id="4" name="TextBox 3"/>
          <p:cNvSpPr txBox="1">
            <a:spLocks noChangeArrowheads="1"/>
          </p:cNvSpPr>
          <p:nvPr/>
        </p:nvSpPr>
        <p:spPr bwMode="auto">
          <a:xfrm>
            <a:off x="497840" y="3662212"/>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Tree>
    <p:extLst>
      <p:ext uri="{BB962C8B-B14F-4D97-AF65-F5344CB8AC3E}">
        <p14:creationId xmlns:p14="http://schemas.microsoft.com/office/powerpoint/2010/main" val="41041710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extBox 5"/>
          <p:cNvSpPr txBox="1">
            <a:spLocks noChangeArrowheads="1"/>
          </p:cNvSpPr>
          <p:nvPr/>
        </p:nvSpPr>
        <p:spPr bwMode="auto">
          <a:xfrm>
            <a:off x="497840" y="1520299"/>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
        <p:nvSpPr>
          <p:cNvPr id="7" name="TextBox 6"/>
          <p:cNvSpPr txBox="1">
            <a:spLocks noChangeArrowheads="1"/>
          </p:cNvSpPr>
          <p:nvPr/>
        </p:nvSpPr>
        <p:spPr bwMode="auto">
          <a:xfrm>
            <a:off x="497840" y="3662212"/>
            <a:ext cx="506476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[متن شما اینجا]</a:t>
            </a:r>
          </a:p>
        </p:txBody>
      </p:sp>
    </p:spTree>
    <p:extLst>
      <p:ext uri="{BB962C8B-B14F-4D97-AF65-F5344CB8AC3E}">
        <p14:creationId xmlns:p14="http://schemas.microsoft.com/office/powerpoint/2010/main" val="35865653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Rectangle 1"/>
          <p:cNvSpPr/>
          <p:nvPr/>
        </p:nvSpPr>
        <p:spPr>
          <a:xfrm>
            <a:off x="1219200" y="2063219"/>
            <a:ext cx="2819400" cy="769441"/>
          </a:xfrm>
          <a:prstGeom prst="rect">
            <a:avLst/>
          </a:prstGeom>
        </p:spPr>
        <p:txBody>
          <a:bodyPr wrap="square">
            <a:spAutoFit/>
          </a:bodyPr>
          <a:lstStyle/>
          <a:p>
            <a:pPr algn="ctr" rtl="1"/>
            <a:r>
              <a:rPr lang="fa-IR" dirty="0">
                <a:cs typeface="B Yekan" pitchFamily="2" charset="-78"/>
              </a:rPr>
              <a:t>مهدی ناصری</a:t>
            </a:r>
          </a:p>
          <a:p>
            <a:pPr algn="ctr" rtl="1"/>
            <a:r>
              <a:rPr lang="fa-IR" sz="1400" dirty="0">
                <a:cs typeface="B Yekan" pitchFamily="2" charset="-78"/>
              </a:rPr>
              <a:t>مدیر توسعه کسب و کار عکس‌پرینت</a:t>
            </a:r>
          </a:p>
          <a:p>
            <a:pPr algn="ctr" rtl="1"/>
            <a:r>
              <a:rPr lang="en-US" sz="1200" dirty="0">
                <a:cs typeface="B Yekan" pitchFamily="2" charset="-78"/>
                <a:hlinkClick r:id="rId2" action="ppaction://hlinkfile"/>
              </a:rPr>
              <a:t>Slideshare.net/</a:t>
            </a:r>
            <a:r>
              <a:rPr lang="en-US" sz="1200" dirty="0" err="1">
                <a:cs typeface="B Yekan" pitchFamily="2" charset="-78"/>
                <a:hlinkClick r:id="rId2" action="ppaction://hlinkfile"/>
              </a:rPr>
              <a:t>mahdinasseri</a:t>
            </a:r>
            <a:endParaRPr lang="en-US" sz="1200" dirty="0">
              <a:cs typeface="B Yekan" pitchFamily="2" charset="-78"/>
            </a:endParaRPr>
          </a:p>
        </p:txBody>
      </p:sp>
      <p:sp>
        <p:nvSpPr>
          <p:cNvPr id="3" name="Rectangle 2"/>
          <p:cNvSpPr/>
          <p:nvPr/>
        </p:nvSpPr>
        <p:spPr>
          <a:xfrm>
            <a:off x="5257800" y="2604060"/>
            <a:ext cx="2667000" cy="261610"/>
          </a:xfrm>
          <a:prstGeom prst="rect">
            <a:avLst/>
          </a:prstGeom>
        </p:spPr>
        <p:txBody>
          <a:bodyPr wrap="square">
            <a:spAutoFit/>
          </a:bodyPr>
          <a:lstStyle/>
          <a:p>
            <a:pPr algn="ctr" rtl="1"/>
            <a:r>
              <a:rPr lang="fa-IR" sz="1050" dirty="0">
                <a:cs typeface="B Koodak" pitchFamily="2" charset="-78"/>
              </a:rPr>
              <a:t>این مقاله را در سایت اصفهان‌پلاس منتشر کرده‌ام</a:t>
            </a:r>
            <a:endParaRPr lang="en-US" sz="1050" dirty="0">
              <a:cs typeface="B Koodak" pitchFamily="2" charset="-78"/>
            </a:endParaRPr>
          </a:p>
        </p:txBody>
      </p:sp>
      <p:pic>
        <p:nvPicPr>
          <p:cNvPr id="4" name="Picture 2" descr="اصفهان پلاس">
            <a:hlinkClick r:id="rId3"/>
          </p:cNvPr>
          <p:cNvPicPr>
            <a:picLocks noChangeAspect="1" noChangeArrowheads="1"/>
          </p:cNvPicPr>
          <p:nvPr/>
        </p:nvPicPr>
        <p:blipFill>
          <a:blip r:embed="rId4" cstate="print"/>
          <a:srcRect/>
          <a:stretch>
            <a:fillRect/>
          </a:stretch>
        </p:blipFill>
        <p:spPr bwMode="auto">
          <a:xfrm>
            <a:off x="5486400" y="2038350"/>
            <a:ext cx="2209800" cy="565709"/>
          </a:xfrm>
          <a:prstGeom prst="rect">
            <a:avLst/>
          </a:prstGeo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Rounded Rectangle 7"/>
          <p:cNvSpPr/>
          <p:nvPr/>
        </p:nvSpPr>
        <p:spPr>
          <a:xfrm>
            <a:off x="-152400" y="4055918"/>
            <a:ext cx="3646197" cy="228600"/>
          </a:xfrm>
          <a:prstGeom prst="roundRect">
            <a:avLst/>
          </a:prstGeom>
          <a:solidFill>
            <a:srgbClr val="FF0000"/>
          </a:solidFill>
          <a:ln w="6350">
            <a:solidFill>
              <a:srgbClr val="D862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10400" y="1912272"/>
            <a:ext cx="2362200" cy="228600"/>
          </a:xfrm>
          <a:prstGeom prst="roundRect">
            <a:avLst/>
          </a:prstGeom>
          <a:solidFill>
            <a:srgbClr val="FF0000"/>
          </a:solidFill>
          <a:ln w="6350">
            <a:solidFill>
              <a:srgbClr val="D862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یک پرسونای خریدار چیست؟</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17411" name="TextBox 3"/>
          <p:cNvSpPr txBox="1">
            <a:spLocks noChangeArrowheads="1"/>
          </p:cNvSpPr>
          <p:nvPr/>
        </p:nvSpPr>
        <p:spPr bwMode="auto">
          <a:xfrm>
            <a:off x="827088" y="1857375"/>
            <a:ext cx="7459662" cy="24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rtl="1" eaLnBrk="1" hangingPunct="1">
              <a:lnSpc>
                <a:spcPct val="130000"/>
              </a:lnSpc>
            </a:pPr>
            <a:r>
              <a:rPr lang="fa-IR" altLang="en-US" sz="1200" dirty="0">
                <a:solidFill>
                  <a:schemeClr val="bg1"/>
                </a:solidFill>
                <a:latin typeface="Iranian Sans" panose="01000500000000020002" pitchFamily="50" charset="-78"/>
                <a:cs typeface="A  Mitra_5 (MRT)" panose="00000700000000000000" pitchFamily="2" charset="-78"/>
              </a:rPr>
              <a:t>پرسونای خریدار </a:t>
            </a:r>
            <a:r>
              <a:rPr lang="fa-IR" altLang="en-US" sz="1200" b="1" dirty="0">
                <a:solidFill>
                  <a:srgbClr val="FF0000"/>
                </a:solidFill>
                <a:latin typeface="Iranian Sans" panose="01000500000000020002" pitchFamily="50" charset="-78"/>
                <a:cs typeface="A  Mitra_5 (MRT)" panose="00000700000000000000" pitchFamily="2" charset="-78"/>
              </a:rPr>
              <a:t>یک نمایش کلی و روایی از یک مشتری ایده‌آل </a:t>
            </a:r>
            <a:r>
              <a:rPr lang="fa-IR" altLang="en-US" sz="1200" dirty="0">
                <a:solidFill>
                  <a:srgbClr val="1B404E"/>
                </a:solidFill>
                <a:latin typeface="Iranian Sans" panose="01000500000000020002" pitchFamily="50" charset="-78"/>
                <a:cs typeface="A  Mitra_5 (MRT)" panose="00000700000000000000" pitchFamily="2" charset="-78"/>
              </a:rPr>
              <a:t>است. این مفهموم به شما کمک می‌کند تا مشتریان خود (و مشتریان احتمالی خود) را </a:t>
            </a:r>
            <a:r>
              <a:rPr lang="fa-IR" altLang="en-US" sz="1200" b="1" dirty="0">
                <a:solidFill>
                  <a:srgbClr val="FF0000"/>
                </a:solidFill>
                <a:latin typeface="Iranian Sans" panose="01000500000000020002" pitchFamily="50" charset="-78"/>
                <a:cs typeface="A  Mitra_5 (MRT)" panose="00000700000000000000" pitchFamily="2" charset="-78"/>
              </a:rPr>
              <a:t>بهتر شناخته</a:t>
            </a:r>
            <a:r>
              <a:rPr lang="fa-IR" altLang="en-US" sz="1200" b="1" dirty="0">
                <a:solidFill>
                  <a:srgbClr val="1B404E"/>
                </a:solidFill>
                <a:latin typeface="Iranian Sans" panose="01000500000000020002" pitchFamily="50" charset="-78"/>
                <a:cs typeface="A  Mitra_5 (MRT)" panose="00000700000000000000" pitchFamily="2" charset="-78"/>
              </a:rPr>
              <a:t> </a:t>
            </a:r>
            <a:r>
              <a:rPr lang="fa-IR" altLang="en-US" sz="1200" dirty="0">
                <a:solidFill>
                  <a:srgbClr val="1B404E"/>
                </a:solidFill>
                <a:latin typeface="Iranian Sans" panose="01000500000000020002" pitchFamily="50" charset="-78"/>
                <a:cs typeface="A  Mitra_5 (MRT)" panose="00000700000000000000" pitchFamily="2" charset="-78"/>
              </a:rPr>
              <a:t>و کسب و کار خود را با </a:t>
            </a:r>
            <a:r>
              <a:rPr lang="fa-IR" altLang="en-US" sz="1200" b="1" dirty="0">
                <a:solidFill>
                  <a:srgbClr val="FF0000"/>
                </a:solidFill>
                <a:latin typeface="Iranian Sans" panose="01000500000000020002" pitchFamily="50" charset="-78"/>
                <a:cs typeface="A  Mitra_5 (MRT)" panose="00000700000000000000" pitchFamily="2" charset="-78"/>
              </a:rPr>
              <a:t>تناسب</a:t>
            </a:r>
            <a:r>
              <a:rPr lang="fa-IR" altLang="en-US" sz="1200" dirty="0">
                <a:solidFill>
                  <a:srgbClr val="1B404E"/>
                </a:solidFill>
                <a:latin typeface="Iranian Sans" panose="01000500000000020002" pitchFamily="50" charset="-78"/>
                <a:cs typeface="A  Mitra_5 (MRT)" panose="00000700000000000000" pitchFamily="2" charset="-78"/>
              </a:rPr>
              <a:t> بیشتری نسبت به نیازها، رفتار و ملاحظات گروه‌های مختلف طراحی و پیاده‌سازی کنید.</a:t>
            </a:r>
          </a:p>
          <a:p>
            <a:pPr algn="r" rtl="1" eaLnBrk="1" hangingPunct="1">
              <a:lnSpc>
                <a:spcPct val="130000"/>
              </a:lnSpc>
            </a:pPr>
            <a:endParaRPr lang="fa-IR" altLang="en-US" sz="1200" dirty="0">
              <a:solidFill>
                <a:srgbClr val="1B404E"/>
              </a:solidFill>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200" dirty="0">
                <a:solidFill>
                  <a:srgbClr val="1B404E"/>
                </a:solidFill>
                <a:latin typeface="Iranian Sans" panose="01000500000000020002" pitchFamily="50" charset="-78"/>
                <a:cs typeface="A  Mitra_5 (MRT)" panose="00000700000000000000" pitchFamily="2" charset="-78"/>
              </a:rPr>
              <a:t>طراحی یک پرسونای قوی بر اساس </a:t>
            </a:r>
            <a:r>
              <a:rPr lang="fa-IR" altLang="en-US" sz="1200" b="1" dirty="0">
                <a:solidFill>
                  <a:srgbClr val="FF0000"/>
                </a:solidFill>
                <a:latin typeface="Iranian Sans" panose="01000500000000020002" pitchFamily="50" charset="-78"/>
                <a:cs typeface="A  Mitra_5 (MRT)" panose="00000700000000000000" pitchFamily="2" charset="-78"/>
              </a:rPr>
              <a:t>تحقیقات بازار و بینشی </a:t>
            </a:r>
            <a:r>
              <a:rPr lang="fa-IR" altLang="en-US" sz="1200" dirty="0">
                <a:solidFill>
                  <a:srgbClr val="1B404E"/>
                </a:solidFill>
                <a:latin typeface="Iranian Sans" panose="01000500000000020002" pitchFamily="50" charset="-78"/>
                <a:cs typeface="A  Mitra_5 (MRT)" panose="00000700000000000000" pitchFamily="2" charset="-78"/>
              </a:rPr>
              <a:t>که شما از مشتریان واقعی خود به دست آورده‌اید امکان‌پذیر است. این بینش ممکن است از طریق </a:t>
            </a:r>
            <a:r>
              <a:rPr lang="fa-IR" altLang="en-US" sz="1200" b="1" dirty="0">
                <a:solidFill>
                  <a:srgbClr val="FF0000"/>
                </a:solidFill>
                <a:latin typeface="Iranian Sans" panose="01000500000000020002" pitchFamily="50" charset="-78"/>
                <a:cs typeface="A  Mitra_5 (MRT)" panose="00000700000000000000" pitchFamily="2" charset="-78"/>
              </a:rPr>
              <a:t>نظرسنجی، مصاحبه مستقیم، مشاهده </a:t>
            </a:r>
            <a:r>
              <a:rPr lang="fa-IR" altLang="en-US" sz="1200" dirty="0">
                <a:solidFill>
                  <a:srgbClr val="1B404E"/>
                </a:solidFill>
                <a:latin typeface="Iranian Sans" panose="01000500000000020002" pitchFamily="50" charset="-78"/>
                <a:cs typeface="A  Mitra_5 (MRT)" panose="00000700000000000000" pitchFamily="2" charset="-78"/>
              </a:rPr>
              <a:t>و ... به دست آمده باشد. </a:t>
            </a:r>
          </a:p>
          <a:p>
            <a:pPr algn="just" rtl="1" eaLnBrk="1" hangingPunct="1">
              <a:lnSpc>
                <a:spcPct val="130000"/>
              </a:lnSpc>
            </a:pPr>
            <a:endParaRPr lang="fa-IR" altLang="en-US" sz="1200" dirty="0">
              <a:solidFill>
                <a:srgbClr val="1B404E"/>
              </a:solidFill>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200" dirty="0">
                <a:solidFill>
                  <a:srgbClr val="1B404E"/>
                </a:solidFill>
                <a:latin typeface="Iranian Sans" panose="01000500000000020002" pitchFamily="50" charset="-78"/>
                <a:cs typeface="A  Mitra_5 (MRT)" panose="00000700000000000000" pitchFamily="2" charset="-78"/>
              </a:rPr>
              <a:t>بسته به نوع کسب و کار شما، می‌توانید یک یا دو پرسونا داشته باشید یا اینکه 10 یا 20 پرسونا برای خود تعریف کنید. اگر برای اولین بار این کار را انجام می‌دهید و یا در </a:t>
            </a:r>
            <a:r>
              <a:rPr lang="fa-IR" altLang="en-US" sz="1200" dirty="0">
                <a:latin typeface="Iranian Sans" panose="01000500000000020002" pitchFamily="50" charset="-78"/>
                <a:cs typeface="A  Mitra_5 (MRT)" panose="00000700000000000000" pitchFamily="2" charset="-78"/>
              </a:rPr>
              <a:t>حال </a:t>
            </a:r>
            <a:r>
              <a:rPr lang="fa-IR" altLang="en-US" sz="1200" b="1" dirty="0">
                <a:latin typeface="Iranian Sans" panose="01000500000000020002" pitchFamily="50" charset="-78"/>
                <a:cs typeface="A  Mitra_5 (MRT)" panose="00000700000000000000" pitchFamily="2" charset="-78"/>
              </a:rPr>
              <a:t>طراحی مدل یک کسب و کار نوپا </a:t>
            </a:r>
            <a:r>
              <a:rPr lang="fa-IR" altLang="en-US" sz="1200" dirty="0">
                <a:latin typeface="Iranian Sans" panose="01000500000000020002" pitchFamily="50" charset="-78"/>
                <a:cs typeface="A  Mitra_5 (MRT)" panose="00000700000000000000" pitchFamily="2" charset="-78"/>
              </a:rPr>
              <a:t>هستید</a:t>
            </a:r>
            <a:r>
              <a:rPr lang="fa-IR" altLang="en-US" sz="1200" dirty="0">
                <a:solidFill>
                  <a:srgbClr val="1B404E"/>
                </a:solidFill>
                <a:latin typeface="Iranian Sans" panose="01000500000000020002" pitchFamily="50" charset="-78"/>
                <a:cs typeface="A  Mitra_5 (MRT)" panose="00000700000000000000" pitchFamily="2" charset="-78"/>
              </a:rPr>
              <a:t>، به شما توصیه می‌کنیم </a:t>
            </a:r>
            <a:r>
              <a:rPr lang="fa-IR" altLang="en-US" sz="1200" b="1" dirty="0">
                <a:solidFill>
                  <a:srgbClr val="FF0000"/>
                </a:solidFill>
                <a:latin typeface="Iranian Sans" panose="01000500000000020002" pitchFamily="50" charset="-78"/>
                <a:cs typeface="A  Mitra_5 (MRT)" panose="00000700000000000000" pitchFamily="2" charset="-78"/>
              </a:rPr>
              <a:t>از یک یا دو پرسونا شروع کنید</a:t>
            </a:r>
            <a:r>
              <a:rPr lang="fa-IR" altLang="en-US" sz="1200" dirty="0">
                <a:solidFill>
                  <a:srgbClr val="1B404E"/>
                </a:solidFill>
                <a:latin typeface="Iranian Sans" panose="01000500000000020002" pitchFamily="50" charset="-78"/>
                <a:cs typeface="A  Mitra_5 (MRT)" panose="00000700000000000000" pitchFamily="2" charset="-78"/>
              </a:rPr>
              <a:t>. بعدا فرصت کافی برای گسترش آنها خواهید داشت.</a:t>
            </a:r>
            <a:endParaRPr lang="en-US" altLang="en-US" sz="1100" dirty="0">
              <a:solidFill>
                <a:srgbClr val="1B404E"/>
              </a:solidFill>
              <a:latin typeface="Iranian Sans" panose="01000500000000020002" pitchFamily="50" charset="-78"/>
              <a:cs typeface="A  Mitra_5 (MRT)" panose="00000700000000000000" pitchFamily="2" charset="-78"/>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ounded Rectangle 3"/>
          <p:cNvSpPr/>
          <p:nvPr/>
        </p:nvSpPr>
        <p:spPr>
          <a:xfrm>
            <a:off x="-423644" y="1927514"/>
            <a:ext cx="3276599" cy="228600"/>
          </a:xfrm>
          <a:prstGeom prst="roundRect">
            <a:avLst/>
          </a:prstGeom>
          <a:solidFill>
            <a:srgbClr val="FF0000"/>
          </a:solidFill>
          <a:ln w="6350">
            <a:solidFill>
              <a:srgbClr val="D862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پرسوناهای منفی چه کسانی هستند؟</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18435" name="TextBox 3"/>
          <p:cNvSpPr txBox="1">
            <a:spLocks noChangeArrowheads="1"/>
          </p:cNvSpPr>
          <p:nvPr/>
        </p:nvSpPr>
        <p:spPr bwMode="auto">
          <a:xfrm>
            <a:off x="827088" y="1857375"/>
            <a:ext cx="745966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rtl="1" eaLnBrk="1" hangingPunct="1">
              <a:lnSpc>
                <a:spcPct val="130000"/>
              </a:lnSpc>
            </a:pPr>
            <a:r>
              <a:rPr lang="fa-IR" altLang="en-US" sz="1200" dirty="0">
                <a:latin typeface="Iranian Sans" panose="01000500000000020002" pitchFamily="50" charset="-78"/>
                <a:cs typeface="A  Mitra_5 (MRT)" panose="00000700000000000000" pitchFamily="2" charset="-78"/>
              </a:rPr>
              <a:t>همانطور که یک پرسونای خریدار نمایشی از یک مشتری ایده آل است، یک </a:t>
            </a:r>
            <a:r>
              <a:rPr lang="fa-IR" altLang="en-US" sz="1200" b="1" dirty="0">
                <a:latin typeface="Iranian Sans" panose="01000500000000020002" pitchFamily="50" charset="-78"/>
                <a:cs typeface="A  Mitra_5 (MRT)" panose="00000700000000000000" pitchFamily="2" charset="-78"/>
              </a:rPr>
              <a:t>پرسونای منفی یا استثنا، </a:t>
            </a:r>
            <a:r>
              <a:rPr lang="fa-IR" altLang="en-US" sz="1200" dirty="0">
                <a:latin typeface="Iranian Sans" panose="01000500000000020002" pitchFamily="50" charset="-78"/>
                <a:cs typeface="A  Mitra_5 (MRT)" panose="00000700000000000000" pitchFamily="2" charset="-78"/>
              </a:rPr>
              <a:t>نمایشی از کسی است که شما نمی‌خواهید مشتری‌تان باشد.</a:t>
            </a:r>
          </a:p>
          <a:p>
            <a:pPr algn="just" rtl="1" eaLnBrk="1" hangingPunct="1">
              <a:lnSpc>
                <a:spcPct val="130000"/>
              </a:lnSpc>
            </a:pPr>
            <a:endParaRPr lang="fa-IR" altLang="en-US" sz="1200" dirty="0">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200" dirty="0">
                <a:latin typeface="Iranian Sans" panose="01000500000000020002" pitchFamily="50" charset="-78"/>
                <a:cs typeface="A  Mitra_5 (MRT)" panose="00000700000000000000" pitchFamily="2" charset="-78"/>
              </a:rPr>
              <a:t>پرسونای منفی برای مثال می‌تواند افرادی باشند که برای استفاده از خدمات یا محصولات شما بسیار حرفه‌ای هستند، یا دانشجویانی که صرفا جهت تحقیق و مطالعه با خدمات شما درگیر می‌شوند، یا مشتریان احتمالی که به دست آوردن آنها برای شما بسیار هزینه بر است.</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ounded Rectangle 4"/>
          <p:cNvSpPr/>
          <p:nvPr/>
        </p:nvSpPr>
        <p:spPr>
          <a:xfrm>
            <a:off x="-533399" y="1927514"/>
            <a:ext cx="3276599" cy="228600"/>
          </a:xfrm>
          <a:prstGeom prst="roundRect">
            <a:avLst/>
          </a:prstGeom>
          <a:solidFill>
            <a:srgbClr val="FF0000"/>
          </a:solidFill>
          <a:ln w="6350">
            <a:solidFill>
              <a:srgbClr val="D862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چگونه می‌توانید از پرسونا استفاده کنید؟</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4" name="TextBox 3"/>
          <p:cNvSpPr txBox="1">
            <a:spLocks noChangeArrowheads="1"/>
          </p:cNvSpPr>
          <p:nvPr/>
        </p:nvSpPr>
        <p:spPr bwMode="auto">
          <a:xfrm>
            <a:off x="827088" y="1857375"/>
            <a:ext cx="7459662"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rtl="1" eaLnBrk="1" hangingPunct="1">
              <a:lnSpc>
                <a:spcPct val="130000"/>
              </a:lnSpc>
            </a:pPr>
            <a:r>
              <a:rPr lang="fa-IR" altLang="en-US" sz="1200" dirty="0">
                <a:latin typeface="Iranian Sans" panose="01000500000000020002" pitchFamily="50" charset="-78"/>
                <a:cs typeface="A  Mitra_5 (MRT)" panose="00000700000000000000" pitchFamily="2" charset="-78"/>
              </a:rPr>
              <a:t>در مراحل اولیه‌ای یک کسب‌وکار نوپا، پرسونا به شما این امکان را می‌دهد تا در </a:t>
            </a:r>
            <a:r>
              <a:rPr lang="fa-IR" altLang="en-US" sz="1200" b="1" dirty="0">
                <a:latin typeface="Iranian Sans" panose="01000500000000020002" pitchFamily="50" charset="-78"/>
                <a:cs typeface="A  Mitra_5 (MRT)" panose="00000700000000000000" pitchFamily="2" charset="-78"/>
              </a:rPr>
              <a:t>فرایند بازاریابی  و رشد </a:t>
            </a:r>
            <a:r>
              <a:rPr lang="fa-IR" altLang="en-US" sz="1200" dirty="0">
                <a:latin typeface="Iranian Sans" panose="01000500000000020002" pitchFamily="50" charset="-78"/>
                <a:cs typeface="A  Mitra_5 (MRT)" panose="00000700000000000000" pitchFamily="2" charset="-78"/>
              </a:rPr>
              <a:t>بدانید دقیقا چه بخشی از بازار را با چه کسانی و چه خصوصیاتی هدف قرار داده‌اید. برای مثال، به جای ارسال ایمیل‌هایی با محتوای خنثی برای تمام کسانی که ایمیل‌شان را در پایگاه داده خود دارید، شما می‌توانید ایمیل را متناسب با پرسونای خود طراحی کرده و آن را با قدرت تاثیرگذاری بیشتر تنها برای کسانی که شبیه پرسونای شما هستند ارسال کنید</a:t>
            </a:r>
          </a:p>
          <a:p>
            <a:pPr algn="just" rtl="1" eaLnBrk="1" hangingPunct="1">
              <a:lnSpc>
                <a:spcPct val="130000"/>
              </a:lnSpc>
            </a:pPr>
            <a:endParaRPr lang="fa-IR" altLang="en-US" sz="1200" dirty="0">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200" dirty="0">
                <a:latin typeface="Iranian Sans" panose="01000500000000020002" pitchFamily="50" charset="-78"/>
                <a:cs typeface="A  Mitra_5 (MRT)" panose="00000700000000000000" pitchFamily="2" charset="-78"/>
              </a:rPr>
              <a:t>اگر فرصت کردید تا پرسونای منفی را هم مشخص کنید، فواید بیشتری عاید شما خواهد شد. شما دیگر کمتر واکنش‌های منفی مشتریان خود را مشاهده کرده و هزینه به ازای هر مشتری شما کاهش پیدا خواهد کرد که منجر به افزایش بهره‌وری فروش شما خواهد شد.</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Rounded Rectangle 7"/>
          <p:cNvSpPr/>
          <p:nvPr/>
        </p:nvSpPr>
        <p:spPr>
          <a:xfrm>
            <a:off x="-609600" y="2626684"/>
            <a:ext cx="7607597" cy="249866"/>
          </a:xfrm>
          <a:prstGeom prst="roundRect">
            <a:avLst/>
          </a:prstGeom>
          <a:solidFill>
            <a:srgbClr val="FF0000"/>
          </a:solidFill>
          <a:ln w="6350">
            <a:solidFill>
              <a:srgbClr val="D862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D:\dropbox\Dropbox (axprint)\slideshare\Content Mapping &amp; Buyer Persona\Content Mapping Template-fa\Slide8.JPG"/>
          <p:cNvPicPr>
            <a:picLocks noChangeAspect="1" noChangeArrowheads="1"/>
          </p:cNvPicPr>
          <p:nvPr/>
        </p:nvPicPr>
        <p:blipFill>
          <a:blip r:embed="rId3" cstate="print"/>
          <a:srcRect/>
          <a:stretch>
            <a:fillRect/>
          </a:stretch>
        </p:blipFill>
        <p:spPr bwMode="auto">
          <a:xfrm rot="20790955">
            <a:off x="801091" y="1842507"/>
            <a:ext cx="3696876" cy="2079493"/>
          </a:xfrm>
          <a:prstGeom prst="rect">
            <a:avLst/>
          </a:prstGeom>
          <a:noFill/>
        </p:spPr>
      </p:pic>
      <p:sp>
        <p:nvSpPr>
          <p:cNvPr id="20484" name="TextBox 3"/>
          <p:cNvSpPr txBox="1">
            <a:spLocks noChangeArrowheads="1"/>
          </p:cNvSpPr>
          <p:nvPr/>
        </p:nvSpPr>
        <p:spPr bwMode="auto">
          <a:xfrm>
            <a:off x="1447800" y="726132"/>
            <a:ext cx="114300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lnSpc>
                <a:spcPct val="130000"/>
              </a:lnSpc>
            </a:pPr>
            <a:r>
              <a:rPr lang="fa-IR" altLang="en-US" sz="1200" dirty="0">
                <a:solidFill>
                  <a:srgbClr val="1B404E"/>
                </a:solidFill>
                <a:latin typeface="Helvetica" panose="020B0604020202020204" pitchFamily="34" charset="0"/>
                <a:cs typeface="B Yekan" panose="00000400000000000000" pitchFamily="2" charset="-78"/>
              </a:rPr>
              <a:t>(ادامه)</a:t>
            </a:r>
            <a:endParaRPr lang="en-US" altLang="en-US" sz="1200" dirty="0">
              <a:solidFill>
                <a:srgbClr val="1B404E"/>
              </a:solidFill>
              <a:latin typeface="Helvetica" panose="020B0604020202020204" pitchFamily="34" charset="0"/>
              <a:cs typeface="B Yekan" panose="00000400000000000000" pitchFamily="2" charset="-78"/>
            </a:endParaRPr>
          </a:p>
        </p:txBody>
      </p:sp>
      <p:sp>
        <p:nvSpPr>
          <p:cNvPr id="7"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چگونه می‌توانید از پرسونا استفاده کنید؟</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6" name="TextBox 5"/>
          <p:cNvSpPr txBox="1">
            <a:spLocks noChangeArrowheads="1"/>
          </p:cNvSpPr>
          <p:nvPr/>
        </p:nvSpPr>
        <p:spPr bwMode="auto">
          <a:xfrm>
            <a:off x="4876800" y="1857375"/>
            <a:ext cx="3409950" cy="1512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rtl="1" eaLnBrk="1" hangingPunct="1">
              <a:lnSpc>
                <a:spcPct val="130000"/>
              </a:lnSpc>
            </a:pPr>
            <a:r>
              <a:rPr lang="fa-IR" altLang="en-US" sz="1200" dirty="0">
                <a:latin typeface="Iranian Sans" panose="01000500000000020002" pitchFamily="50" charset="-78"/>
                <a:cs typeface="A  Mitra_5 (MRT)" panose="00000700000000000000" pitchFamily="2" charset="-78"/>
              </a:rPr>
              <a:t>پرسونا در صورت ترکیب با «مراحل چرخه حیات» مشتری (مدت زمانی که یک مشتری در چرخه فروش شما بوده است)، این امکان را به شما می‌دهد که </a:t>
            </a:r>
            <a:r>
              <a:rPr lang="fa-IR" altLang="en-US" sz="1200" b="1" dirty="0">
                <a:latin typeface="Iranian Sans" panose="01000500000000020002" pitchFamily="50" charset="-78"/>
                <a:cs typeface="A  Mitra_5 (MRT)" panose="00000700000000000000" pitchFamily="2" charset="-78"/>
              </a:rPr>
              <a:t>«محتوای هدفمند عالی»</a:t>
            </a:r>
            <a:r>
              <a:rPr lang="fa-IR" altLang="en-US" sz="1200" dirty="0">
                <a:latin typeface="Iranian Sans" panose="01000500000000020002" pitchFamily="50" charset="-78"/>
                <a:cs typeface="A  Mitra_5 (MRT)" panose="00000700000000000000" pitchFamily="2" charset="-78"/>
              </a:rPr>
              <a:t> تولید کنید.</a:t>
            </a:r>
          </a:p>
          <a:p>
            <a:pPr algn="just" rtl="1" eaLnBrk="1" hangingPunct="1">
              <a:lnSpc>
                <a:spcPct val="130000"/>
              </a:lnSpc>
            </a:pPr>
            <a:endParaRPr lang="fa-IR" altLang="en-US" sz="1200" dirty="0">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100" dirty="0">
                <a:latin typeface="Iranian Sans" panose="01000500000000020002" pitchFamily="50" charset="-78"/>
                <a:cs typeface="A  Mitra_5 (MRT)" panose="00000700000000000000" pitchFamily="2" charset="-78"/>
                <a:hlinkClick r:id="rId4">
                  <a:extLst>
                    <a:ext uri="{A12FA001-AC4F-418D-AE19-62706E023703}">
                      <ahyp:hlinkClr xmlns:ahyp="http://schemas.microsoft.com/office/drawing/2018/hyperlinkcolor" val="tx"/>
                    </a:ext>
                  </a:extLst>
                </a:hlinkClick>
              </a:rPr>
              <a:t>برای آشنایی بیشتر با فرایند «نقشه محتوی»، کلیک کنید.</a:t>
            </a:r>
            <a:endParaRPr lang="fa-IR" altLang="en-US" sz="1100" dirty="0">
              <a:latin typeface="Iranian Sans" panose="01000500000000020002" pitchFamily="50" charset="-78"/>
              <a:cs typeface="A  Mitra_5 (MRT)" panose="00000700000000000000" pitchFamily="2" charset="-78"/>
            </a:endParaRPr>
          </a:p>
        </p:txBody>
      </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pic>
        <p:nvPicPr>
          <p:cNvPr id="1026" name="Picture 2" descr="D:\dropbox\Dropbox (axprint)\slideshare\Content Mapping &amp; Buyer Persona\Content Mapping Template-fa\Slide1.JPG"/>
          <p:cNvPicPr>
            <a:picLocks noChangeAspect="1" noChangeArrowheads="1"/>
          </p:cNvPicPr>
          <p:nvPr/>
        </p:nvPicPr>
        <p:blipFill>
          <a:blip r:embed="rId6" cstate="print"/>
          <a:srcRect/>
          <a:stretch>
            <a:fillRect/>
          </a:stretch>
        </p:blipFill>
        <p:spPr bwMode="auto">
          <a:xfrm rot="20820651">
            <a:off x="556885" y="2528680"/>
            <a:ext cx="3488267" cy="1962150"/>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چگونه می‌توانید «پرسونای خریدار» را ایجاد کنید؟</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5" name="TextBox 4"/>
          <p:cNvSpPr txBox="1">
            <a:spLocks noChangeArrowheads="1"/>
          </p:cNvSpPr>
          <p:nvPr/>
        </p:nvSpPr>
        <p:spPr bwMode="auto">
          <a:xfrm>
            <a:off x="827088" y="1857375"/>
            <a:ext cx="745966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rtl="1" eaLnBrk="1" hangingPunct="1">
              <a:lnSpc>
                <a:spcPct val="130000"/>
              </a:lnSpc>
            </a:pPr>
            <a:r>
              <a:rPr lang="fa-IR" altLang="en-US" sz="1200" dirty="0">
                <a:solidFill>
                  <a:srgbClr val="1B404E"/>
                </a:solidFill>
                <a:latin typeface="Iranian Sans" panose="01000500000000020002" pitchFamily="50" charset="-78"/>
                <a:cs typeface="A  Mitra_5 (MRT)" panose="00000700000000000000" pitchFamily="2" charset="-78"/>
              </a:rPr>
              <a:t>پرسونای خریدار از طریق انجام تحقیقات بازار، نظرسنجی و مصاحبه با مخاطبان هدف شما ایجاد می‌شود که شامل ترکیبی از مشتریان شما، چشم‌انداز شما و آنهایی می‌شود که تا به حال در دسترس شما نبودند ولی احتمال دارد جزو مخاطبان هدف شما باشند.</a:t>
            </a:r>
          </a:p>
          <a:p>
            <a:pPr algn="just" rtl="1" eaLnBrk="1" hangingPunct="1">
              <a:lnSpc>
                <a:spcPct val="130000"/>
              </a:lnSpc>
            </a:pPr>
            <a:endParaRPr lang="fa-IR" altLang="en-US" sz="1200" dirty="0">
              <a:solidFill>
                <a:srgbClr val="1B404E"/>
              </a:solidFill>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200" dirty="0">
                <a:solidFill>
                  <a:srgbClr val="1B404E"/>
                </a:solidFill>
                <a:latin typeface="Iranian Sans" panose="01000500000000020002" pitchFamily="50" charset="-78"/>
                <a:cs typeface="A  Mitra_5 (MRT)" panose="00000700000000000000" pitchFamily="2" charset="-78"/>
              </a:rPr>
              <a:t>در ادامه چند روش کاربردی برای جمع‌آوری اطلاعات مورد نیاز برای توسعه پرسونا ارائه شده است:</a:t>
            </a:r>
          </a:p>
          <a:p>
            <a:pPr lvl="1" algn="just" rtl="1" eaLnBrk="1" hangingPunct="1">
              <a:lnSpc>
                <a:spcPct val="130000"/>
              </a:lnSpc>
              <a:buFont typeface="Arial" pitchFamily="34" charset="0"/>
              <a:buChar char="•"/>
            </a:pPr>
            <a:r>
              <a:rPr lang="fa-IR" altLang="en-US" sz="1200" dirty="0">
                <a:solidFill>
                  <a:srgbClr val="1B404E"/>
                </a:solidFill>
                <a:latin typeface="Iranian Sans" panose="01000500000000020002" pitchFamily="50" charset="-78"/>
                <a:cs typeface="A  Mitra_5 (MRT)" panose="00000700000000000000" pitchFamily="2" charset="-78"/>
              </a:rPr>
              <a:t> با مشتریان خود به صورت حضوری یا تلفنی مصاحبه کنید تا بفهمید آنها چه چیزی را در مورد خدمات یا محصول شما دوست دارند یا ندارند.</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چگونه می‌توانید «پرسونای خریدار» را ایجاد کنید؟</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7" name="TextBox 3"/>
          <p:cNvSpPr txBox="1">
            <a:spLocks noChangeArrowheads="1"/>
          </p:cNvSpPr>
          <p:nvPr/>
        </p:nvSpPr>
        <p:spPr bwMode="auto">
          <a:xfrm>
            <a:off x="990600" y="726132"/>
            <a:ext cx="114300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lnSpc>
                <a:spcPct val="130000"/>
              </a:lnSpc>
            </a:pPr>
            <a:r>
              <a:rPr lang="fa-IR" altLang="en-US" sz="1200" dirty="0">
                <a:solidFill>
                  <a:srgbClr val="1B404E"/>
                </a:solidFill>
                <a:latin typeface="Helvetica" panose="020B0604020202020204" pitchFamily="34" charset="0"/>
                <a:cs typeface="B Yekan" panose="00000400000000000000" pitchFamily="2" charset="-78"/>
              </a:rPr>
              <a:t>(ادامه)</a:t>
            </a:r>
            <a:endParaRPr lang="en-US" altLang="en-US" sz="1200" dirty="0">
              <a:solidFill>
                <a:srgbClr val="1B404E"/>
              </a:solidFill>
              <a:latin typeface="Helvetica" panose="020B0604020202020204" pitchFamily="34" charset="0"/>
              <a:cs typeface="B Yekan" panose="00000400000000000000" pitchFamily="2" charset="-78"/>
            </a:endParaRPr>
          </a:p>
        </p:txBody>
      </p:sp>
      <p:sp>
        <p:nvSpPr>
          <p:cNvPr id="8" name="TextBox 7"/>
          <p:cNvSpPr txBox="1">
            <a:spLocks noChangeArrowheads="1"/>
          </p:cNvSpPr>
          <p:nvPr/>
        </p:nvSpPr>
        <p:spPr bwMode="auto">
          <a:xfrm>
            <a:off x="827088" y="1857375"/>
            <a:ext cx="7459662"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lvl="1" algn="just" rtl="1" eaLnBrk="1" hangingPunct="1">
              <a:lnSpc>
                <a:spcPct val="130000"/>
              </a:lnSpc>
              <a:buFont typeface="Arial" pitchFamily="34" charset="0"/>
              <a:buChar char="•"/>
            </a:pPr>
            <a:r>
              <a:rPr lang="fa-IR" altLang="en-US" sz="1200" dirty="0">
                <a:solidFill>
                  <a:srgbClr val="1B404E"/>
                </a:solidFill>
                <a:latin typeface="Iranian Sans" panose="01000500000000020002" pitchFamily="50" charset="-78"/>
                <a:cs typeface="A  Mitra_5 (MRT)" panose="00000700000000000000" pitchFamily="2" charset="-78"/>
              </a:rPr>
              <a:t> نگاهی به پایگاه داده اطلاعات تماس خود بیاندازید تا الگوهای خاصی را در برخی مشتریان خود کشف کنید.</a:t>
            </a:r>
          </a:p>
          <a:p>
            <a:pPr lvl="1" algn="just" rtl="1" eaLnBrk="1" hangingPunct="1">
              <a:lnSpc>
                <a:spcPct val="130000"/>
              </a:lnSpc>
              <a:buFont typeface="Arial" pitchFamily="34" charset="0"/>
              <a:buChar char="•"/>
            </a:pPr>
            <a:r>
              <a:rPr lang="fa-IR" altLang="en-US" sz="1200" dirty="0">
                <a:solidFill>
                  <a:srgbClr val="1B404E"/>
                </a:solidFill>
                <a:latin typeface="Iranian Sans" panose="01000500000000020002" pitchFamily="50" charset="-78"/>
                <a:cs typeface="A  Mitra_5 (MRT)" panose="00000700000000000000" pitchFamily="2" charset="-78"/>
              </a:rPr>
              <a:t>در فرم‌های مختلفی که در وب‌سایت خود دارید، فیلدهایی را قرار دهید که اطلاعات مهم مربوط به پرسونای شما را از کاربران بگیرد. برای مثال اگر احساس می‌کنید مشتریان شما بر اساس تعداد کارکنان شرکت‌شان از هم جدا می‌شوند، این اطلاعات را از آنها بپرسید</a:t>
            </a:r>
          </a:p>
          <a:p>
            <a:pPr lvl="1" algn="just" rtl="1" eaLnBrk="1" hangingPunct="1">
              <a:lnSpc>
                <a:spcPct val="130000"/>
              </a:lnSpc>
              <a:buFont typeface="Arial" pitchFamily="34" charset="0"/>
              <a:buChar char="•"/>
            </a:pPr>
            <a:r>
              <a:rPr lang="fa-IR" altLang="en-US" sz="1200" dirty="0">
                <a:solidFill>
                  <a:srgbClr val="1B404E"/>
                </a:solidFill>
                <a:latin typeface="Iranian Sans" panose="01000500000000020002" pitchFamily="50" charset="-78"/>
                <a:cs typeface="A  Mitra_5 (MRT)" panose="00000700000000000000" pitchFamily="2" charset="-78"/>
              </a:rPr>
              <a:t>از تیم فروش خود بخواهید که حواس‌شان به بازخورهایی که از تعامل با مشتریان می‌گیرند باشد. اینکه فرایند چرخه حیات مشتری شامل چه مراحلی می‌شود؟ و چه استنتاج‌هایی را می‌توان در رابطه با انواع مشریانی و تعامل آنها با خدمات یا محصولات ما به دست آورد</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TextBox 2"/>
          <p:cNvSpPr txBox="1">
            <a:spLocks noChangeArrowheads="1"/>
          </p:cNvSpPr>
          <p:nvPr/>
        </p:nvSpPr>
        <p:spPr bwMode="auto">
          <a:xfrm>
            <a:off x="935038" y="819150"/>
            <a:ext cx="727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r>
              <a:rPr lang="fa-IR" altLang="en-US" b="1" dirty="0">
                <a:solidFill>
                  <a:srgbClr val="1B404E"/>
                </a:solidFill>
                <a:latin typeface="Helvetica" panose="020B0604020202020204" pitchFamily="34" charset="0"/>
                <a:cs typeface="B Yekan" panose="00000400000000000000" pitchFamily="2" charset="-78"/>
              </a:rPr>
              <a:t>چگونه می‌توانید «پرسونای خریدار» را ایجاد کنید؟</a:t>
            </a:r>
            <a:endParaRPr lang="en-US" altLang="en-US" b="1" dirty="0">
              <a:solidFill>
                <a:srgbClr val="1B404E"/>
              </a:solidFill>
              <a:latin typeface="Helvetica" panose="020B0604020202020204" pitchFamily="34" charset="0"/>
              <a:cs typeface="B Yekan" panose="00000400000000000000" pitchFamily="2" charset="-78"/>
            </a:endParaRPr>
          </a:p>
        </p:txBody>
      </p:sp>
      <p:sp>
        <p:nvSpPr>
          <p:cNvPr id="8" name="TextBox 3"/>
          <p:cNvSpPr txBox="1">
            <a:spLocks noChangeArrowheads="1"/>
          </p:cNvSpPr>
          <p:nvPr/>
        </p:nvSpPr>
        <p:spPr bwMode="auto">
          <a:xfrm>
            <a:off x="990600" y="726132"/>
            <a:ext cx="114300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rtl="1" eaLnBrk="1" hangingPunct="1">
              <a:lnSpc>
                <a:spcPct val="130000"/>
              </a:lnSpc>
            </a:pPr>
            <a:r>
              <a:rPr lang="fa-IR" altLang="en-US" sz="1200" dirty="0">
                <a:solidFill>
                  <a:srgbClr val="1B404E"/>
                </a:solidFill>
                <a:latin typeface="Helvetica" panose="020B0604020202020204" pitchFamily="34" charset="0"/>
                <a:cs typeface="B Yekan" panose="00000400000000000000" pitchFamily="2" charset="-78"/>
              </a:rPr>
              <a:t>(ادامه)</a:t>
            </a:r>
            <a:endParaRPr lang="en-US" altLang="en-US" sz="1200" dirty="0">
              <a:solidFill>
                <a:srgbClr val="1B404E"/>
              </a:solidFill>
              <a:latin typeface="Helvetica" panose="020B0604020202020204" pitchFamily="34" charset="0"/>
              <a:cs typeface="B Yekan" panose="00000400000000000000" pitchFamily="2" charset="-78"/>
            </a:endParaRPr>
          </a:p>
        </p:txBody>
      </p:sp>
      <p:sp>
        <p:nvSpPr>
          <p:cNvPr id="9" name="TextBox 8"/>
          <p:cNvSpPr txBox="1">
            <a:spLocks noChangeArrowheads="1"/>
          </p:cNvSpPr>
          <p:nvPr/>
        </p:nvSpPr>
        <p:spPr bwMode="auto">
          <a:xfrm>
            <a:off x="4876800" y="1857375"/>
            <a:ext cx="34099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rtl="1" eaLnBrk="1" hangingPunct="1">
              <a:lnSpc>
                <a:spcPct val="130000"/>
              </a:lnSpc>
            </a:pPr>
            <a:r>
              <a:rPr lang="fa-IR" altLang="en-US" sz="1200" dirty="0">
                <a:solidFill>
                  <a:srgbClr val="1B404E"/>
                </a:solidFill>
                <a:latin typeface="Iranian Sans" panose="01000500000000020002" pitchFamily="50" charset="-78"/>
                <a:cs typeface="A  Mitra_5 (MRT)" panose="00000700000000000000" pitchFamily="2" charset="-78"/>
              </a:rPr>
              <a:t>در ادامه یک قالب چهار مرحله‌ای برای تدوین پرسونای خود به همراه یک مثال مشاهده کرده و سپس قالب خالی آن برای استفاده شما ارائه شده است.</a:t>
            </a:r>
          </a:p>
          <a:p>
            <a:pPr algn="just" rtl="1" eaLnBrk="1" hangingPunct="1">
              <a:lnSpc>
                <a:spcPct val="130000"/>
              </a:lnSpc>
            </a:pPr>
            <a:endParaRPr lang="fa-IR" altLang="en-US" sz="1200" dirty="0">
              <a:solidFill>
                <a:srgbClr val="1B404E"/>
              </a:solidFill>
              <a:latin typeface="Iranian Sans" panose="01000500000000020002" pitchFamily="50" charset="-78"/>
              <a:cs typeface="A  Mitra_5 (MRT)" panose="00000700000000000000" pitchFamily="2" charset="-78"/>
            </a:endParaRPr>
          </a:p>
          <a:p>
            <a:pPr algn="just" rtl="1" eaLnBrk="1" hangingPunct="1">
              <a:lnSpc>
                <a:spcPct val="130000"/>
              </a:lnSpc>
            </a:pPr>
            <a:r>
              <a:rPr lang="fa-IR" altLang="en-US" sz="1200" dirty="0">
                <a:solidFill>
                  <a:srgbClr val="1B404E"/>
                </a:solidFill>
                <a:latin typeface="Iranian Sans" panose="01000500000000020002" pitchFamily="50" charset="-78"/>
                <a:cs typeface="A  Mitra_5 (MRT)" panose="00000700000000000000" pitchFamily="2" charset="-78"/>
              </a:rPr>
              <a:t>برای دانلود نسخه قابل ویرایش کلیک کنید.</a:t>
            </a:r>
            <a:endParaRPr lang="fa-IR" altLang="en-US" sz="1100" dirty="0">
              <a:solidFill>
                <a:srgbClr val="1B404E"/>
              </a:solidFill>
              <a:latin typeface="Iranian Sans" panose="01000500000000020002" pitchFamily="50" charset="-78"/>
              <a:cs typeface="A  Mitra_5 (MRT)" panose="00000700000000000000" pitchFamily="2" charset="-78"/>
            </a:endParaRPr>
          </a:p>
        </p:txBody>
      </p:sp>
      <p:grpSp>
        <p:nvGrpSpPr>
          <p:cNvPr id="15" name="Group 14"/>
          <p:cNvGrpSpPr/>
          <p:nvPr/>
        </p:nvGrpSpPr>
        <p:grpSpPr>
          <a:xfrm>
            <a:off x="304800" y="1752600"/>
            <a:ext cx="4267200" cy="2724150"/>
            <a:chOff x="304800" y="1752600"/>
            <a:chExt cx="4267200" cy="272415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752600"/>
              <a:ext cx="3657600" cy="20574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981200"/>
              <a:ext cx="3657600" cy="20574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2209800"/>
              <a:ext cx="3657599" cy="20574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514600"/>
              <a:ext cx="3488267" cy="1962150"/>
            </a:xfrm>
            <a:prstGeom prst="rect">
              <a:avLst/>
            </a:prstGeom>
          </p:spPr>
        </p:pic>
      </p:grpSp>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45112" t="49677" r="10201" b="1604"/>
          <a:stretch/>
        </p:blipFill>
        <p:spPr>
          <a:xfrm>
            <a:off x="8077200" y="209550"/>
            <a:ext cx="882048" cy="869840"/>
          </a:xfrm>
          <a:prstGeom prst="ellipse">
            <a:avLst/>
          </a:prstGeom>
          <a:ln w="63500">
            <a:solidFill>
              <a:srgbClr val="434343"/>
            </a:solid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Desktop\Buyer Persona template-fa2.png"/>
          <p:cNvPicPr>
            <a:picLocks noChangeAspect="1" noChangeArrowheads="1"/>
          </p:cNvPicPr>
          <p:nvPr/>
        </p:nvPicPr>
        <p:blipFill>
          <a:blip r:embed="rId3" cstate="print"/>
          <a:srcRect/>
          <a:stretch>
            <a:fillRect/>
          </a:stretch>
        </p:blipFill>
        <p:spPr bwMode="auto">
          <a:xfrm>
            <a:off x="0" y="0"/>
            <a:ext cx="9144000" cy="5147916"/>
          </a:xfrm>
          <a:prstGeom prst="rect">
            <a:avLst/>
          </a:prstGeom>
          <a:noFill/>
        </p:spPr>
      </p:pic>
      <p:sp>
        <p:nvSpPr>
          <p:cNvPr id="3" name="Rectangle 2"/>
          <p:cNvSpPr/>
          <p:nvPr/>
        </p:nvSpPr>
        <p:spPr>
          <a:xfrm>
            <a:off x="6172200" y="361950"/>
            <a:ext cx="190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59087" y="1083364"/>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پس‌زمینه</a:t>
            </a:r>
            <a:endParaRPr lang="en-US" dirty="0">
              <a:solidFill>
                <a:schemeClr val="accent1">
                  <a:lumMod val="75000"/>
                </a:schemeClr>
              </a:solidFill>
              <a:cs typeface="B Yekan" panose="00000400000000000000" pitchFamily="2" charset="-78"/>
            </a:endParaRPr>
          </a:p>
        </p:txBody>
      </p:sp>
      <p:sp>
        <p:nvSpPr>
          <p:cNvPr id="7" name="Rectangle 6"/>
          <p:cNvSpPr/>
          <p:nvPr/>
        </p:nvSpPr>
        <p:spPr>
          <a:xfrm>
            <a:off x="5859086" y="1369968"/>
            <a:ext cx="2971800" cy="276999"/>
          </a:xfrm>
          <a:prstGeom prst="rect">
            <a:avLst/>
          </a:prstGeom>
        </p:spPr>
        <p:txBody>
          <a:bodyPr wrap="square">
            <a:spAutoFit/>
          </a:bodyPr>
          <a:lstStyle/>
          <a:p>
            <a:pPr algn="ctr" rtl="1" eaLnBrk="1" hangingPunct="1"/>
            <a:r>
              <a:rPr lang="fa-IR" altLang="en-US" sz="1200" dirty="0">
                <a:solidFill>
                  <a:schemeClr val="accent1">
                    <a:lumMod val="75000"/>
                  </a:schemeClr>
                </a:solidFill>
                <a:cs typeface="B Yekan" panose="00000400000000000000" pitchFamily="2" charset="-78"/>
              </a:rPr>
              <a:t>شغل؟ مسیر حرفه‌ای؟ خانواده؟</a:t>
            </a:r>
            <a:endParaRPr lang="en-US" altLang="en-US" sz="1200" dirty="0">
              <a:solidFill>
                <a:schemeClr val="accent1">
                  <a:lumMod val="75000"/>
                </a:schemeClr>
              </a:solidFill>
              <a:cs typeface="B Yekan" panose="00000400000000000000" pitchFamily="2" charset="-78"/>
            </a:endParaRPr>
          </a:p>
        </p:txBody>
      </p:sp>
      <p:sp>
        <p:nvSpPr>
          <p:cNvPr id="9" name="Rectangle 8"/>
          <p:cNvSpPr/>
          <p:nvPr/>
        </p:nvSpPr>
        <p:spPr>
          <a:xfrm>
            <a:off x="5867401" y="2454964"/>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خصوصیات اولیه</a:t>
            </a:r>
            <a:endParaRPr lang="en-US" dirty="0">
              <a:solidFill>
                <a:schemeClr val="accent1">
                  <a:lumMod val="75000"/>
                </a:schemeClr>
              </a:solidFill>
              <a:cs typeface="B Yekan" panose="00000400000000000000" pitchFamily="2" charset="-78"/>
            </a:endParaRPr>
          </a:p>
        </p:txBody>
      </p:sp>
      <p:sp>
        <p:nvSpPr>
          <p:cNvPr id="10" name="Rectangle 9"/>
          <p:cNvSpPr/>
          <p:nvPr/>
        </p:nvSpPr>
        <p:spPr>
          <a:xfrm>
            <a:off x="5867400" y="2741568"/>
            <a:ext cx="2971800" cy="276999"/>
          </a:xfrm>
          <a:prstGeom prst="rect">
            <a:avLst/>
          </a:prstGeom>
        </p:spPr>
        <p:txBody>
          <a:bodyPr wrap="square">
            <a:spAutoFit/>
          </a:bodyPr>
          <a:lstStyle/>
          <a:p>
            <a:pPr algn="ctr" rtl="1"/>
            <a:r>
              <a:rPr lang="fa-IR" altLang="en-US" sz="1200" dirty="0">
                <a:solidFill>
                  <a:schemeClr val="accent1">
                    <a:lumMod val="75000"/>
                  </a:schemeClr>
                </a:solidFill>
                <a:cs typeface="B Yekan" panose="00000400000000000000" pitchFamily="2" charset="-78"/>
              </a:rPr>
              <a:t>جنسیت؟ سن؟ درآمد؟ محل زندگی؟</a:t>
            </a:r>
            <a:endParaRPr lang="en-US" altLang="en-US" sz="1200" dirty="0">
              <a:solidFill>
                <a:schemeClr val="accent1">
                  <a:lumMod val="75000"/>
                </a:schemeClr>
              </a:solidFill>
              <a:cs typeface="B Yekan" panose="00000400000000000000" pitchFamily="2" charset="-78"/>
            </a:endParaRPr>
          </a:p>
        </p:txBody>
      </p:sp>
      <p:sp>
        <p:nvSpPr>
          <p:cNvPr id="12" name="Rectangle 11"/>
          <p:cNvSpPr/>
          <p:nvPr/>
        </p:nvSpPr>
        <p:spPr>
          <a:xfrm>
            <a:off x="5867400" y="3826564"/>
            <a:ext cx="2971799" cy="369332"/>
          </a:xfrm>
          <a:prstGeom prst="rect">
            <a:avLst/>
          </a:prstGeom>
        </p:spPr>
        <p:txBody>
          <a:bodyPr wrap="square">
            <a:spAutoFit/>
          </a:bodyPr>
          <a:lstStyle/>
          <a:p>
            <a:pPr algn="ctr" rtl="1"/>
            <a:r>
              <a:rPr lang="fa-IR" dirty="0">
                <a:solidFill>
                  <a:schemeClr val="accent1">
                    <a:lumMod val="75000"/>
                  </a:schemeClr>
                </a:solidFill>
                <a:cs typeface="B Yekan" panose="00000400000000000000" pitchFamily="2" charset="-78"/>
              </a:rPr>
              <a:t>شناسه‌ها</a:t>
            </a:r>
            <a:endParaRPr lang="en-US" dirty="0">
              <a:solidFill>
                <a:schemeClr val="accent1">
                  <a:lumMod val="75000"/>
                </a:schemeClr>
              </a:solidFill>
              <a:cs typeface="B Yekan" panose="00000400000000000000" pitchFamily="2" charset="-78"/>
            </a:endParaRPr>
          </a:p>
        </p:txBody>
      </p:sp>
      <p:sp>
        <p:nvSpPr>
          <p:cNvPr id="13" name="Rectangle 12"/>
          <p:cNvSpPr/>
          <p:nvPr/>
        </p:nvSpPr>
        <p:spPr>
          <a:xfrm>
            <a:off x="5867399" y="4113168"/>
            <a:ext cx="2971800" cy="276999"/>
          </a:xfrm>
          <a:prstGeom prst="rect">
            <a:avLst/>
          </a:prstGeom>
        </p:spPr>
        <p:txBody>
          <a:bodyPr wrap="square">
            <a:spAutoFit/>
          </a:bodyPr>
          <a:lstStyle/>
          <a:p>
            <a:pPr algn="ctr" rtl="1"/>
            <a:r>
              <a:rPr lang="fa-IR" altLang="en-US" sz="1200" dirty="0">
                <a:solidFill>
                  <a:schemeClr val="accent1">
                    <a:lumMod val="75000"/>
                  </a:schemeClr>
                </a:solidFill>
                <a:cs typeface="B Yekan" panose="00000400000000000000" pitchFamily="2" charset="-78"/>
              </a:rPr>
              <a:t>رفتار؟ ترجیحات ارتباطی؟ سبک زندگی؟</a:t>
            </a:r>
            <a:endParaRPr lang="en-US" altLang="en-US" sz="1200" dirty="0">
              <a:solidFill>
                <a:schemeClr val="accent1">
                  <a:lumMod val="75000"/>
                </a:schemeClr>
              </a:solidFill>
              <a:cs typeface="B Yekan" panose="00000400000000000000" pitchFamily="2" charset="-78"/>
            </a:endParaRPr>
          </a:p>
        </p:txBody>
      </p:sp>
      <p:sp>
        <p:nvSpPr>
          <p:cNvPr id="14" name="Rectangle 13"/>
          <p:cNvSpPr/>
          <p:nvPr/>
        </p:nvSpPr>
        <p:spPr>
          <a:xfrm>
            <a:off x="6657264" y="287464"/>
            <a:ext cx="1114408" cy="369332"/>
          </a:xfrm>
          <a:prstGeom prst="rect">
            <a:avLst/>
          </a:prstGeom>
        </p:spPr>
        <p:txBody>
          <a:bodyPr wrap="none">
            <a:spAutoFit/>
          </a:bodyPr>
          <a:lstStyle/>
          <a:p>
            <a:r>
              <a:rPr lang="fa-IR" dirty="0">
                <a:cs typeface="B Yekan" panose="00000400000000000000" pitchFamily="2" charset="-78"/>
              </a:rPr>
              <a:t>نام پرسونا:</a:t>
            </a:r>
            <a:endParaRPr lang="en-US" dirty="0">
              <a:cs typeface="B Yekan" panose="00000400000000000000" pitchFamily="2" charset="-78"/>
            </a:endParaRPr>
          </a:p>
        </p:txBody>
      </p:sp>
      <p:sp>
        <p:nvSpPr>
          <p:cNvPr id="16" name="Rectangle 15"/>
          <p:cNvSpPr/>
          <p:nvPr/>
        </p:nvSpPr>
        <p:spPr>
          <a:xfrm>
            <a:off x="304800" y="310054"/>
            <a:ext cx="2286000" cy="369332"/>
          </a:xfrm>
          <a:prstGeom prst="rect">
            <a:avLst/>
          </a:prstGeom>
        </p:spPr>
        <p:txBody>
          <a:bodyPr wrap="square">
            <a:spAutoFit/>
          </a:bodyPr>
          <a:lstStyle/>
          <a:p>
            <a:pPr algn="ctr" rtl="1" eaLnBrk="0" hangingPunct="0">
              <a:spcBef>
                <a:spcPct val="30000"/>
              </a:spcBef>
              <a:defRPr/>
            </a:pPr>
            <a:r>
              <a:rPr lang="fa-IR" dirty="0">
                <a:solidFill>
                  <a:schemeClr val="bg1"/>
                </a:solidFill>
                <a:cs typeface="B Yekan" panose="00000400000000000000" pitchFamily="2" charset="-78"/>
              </a:rPr>
              <a:t>بخش 1 : چه کسی؟</a:t>
            </a:r>
            <a:endParaRPr lang="en-US" dirty="0">
              <a:solidFill>
                <a:schemeClr val="bg1"/>
              </a:solidFill>
              <a:cs typeface="B Yekan" panose="00000400000000000000" pitchFamily="2" charset="-78"/>
            </a:endParaRPr>
          </a:p>
        </p:txBody>
      </p:sp>
      <p:sp>
        <p:nvSpPr>
          <p:cNvPr id="29" name="TextBox 3"/>
          <p:cNvSpPr txBox="1">
            <a:spLocks noChangeArrowheads="1"/>
          </p:cNvSpPr>
          <p:nvPr/>
        </p:nvSpPr>
        <p:spPr bwMode="auto">
          <a:xfrm>
            <a:off x="457200" y="997220"/>
            <a:ext cx="506476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مدیر منابع انسانی</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به مدت 10 سال در شرکت فعلی مشغول به کار بوده و کارش را از همانجا آغاز کرده است</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متاهل و دارای دو فرزند (8 و 10 ساله)</a:t>
            </a:r>
          </a:p>
        </p:txBody>
      </p:sp>
      <p:sp>
        <p:nvSpPr>
          <p:cNvPr id="32" name="TextBox 3"/>
          <p:cNvSpPr txBox="1">
            <a:spLocks noChangeArrowheads="1"/>
          </p:cNvSpPr>
          <p:nvPr/>
        </p:nvSpPr>
        <p:spPr bwMode="auto">
          <a:xfrm>
            <a:off x="456275" y="2247902"/>
            <a:ext cx="506476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زن </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سن بین 30 – 45 سال</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درآمد ماهیانه حدود 3 میلیون تومان</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ساکن منطقه متوسط در غرب تهران</a:t>
            </a:r>
          </a:p>
        </p:txBody>
      </p:sp>
      <p:sp>
        <p:nvSpPr>
          <p:cNvPr id="33" name="TextBox 3"/>
          <p:cNvSpPr txBox="1">
            <a:spLocks noChangeArrowheads="1"/>
          </p:cNvSpPr>
          <p:nvPr/>
        </p:nvSpPr>
        <p:spPr bwMode="auto">
          <a:xfrm>
            <a:off x="456275" y="3714750"/>
            <a:ext cx="506476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رفتار با وقار و متین</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به احتمال زیاد یک منشی دارد</a:t>
            </a:r>
          </a:p>
          <a:p>
            <a:pPr marL="171450" indent="-171450" algn="r" rtl="1" eaLnBrk="1" hangingPunct="1">
              <a:lnSpc>
                <a:spcPct val="130000"/>
              </a:lnSpc>
              <a:buFont typeface="Courier New" panose="02070309020205020404" pitchFamily="49" charset="0"/>
              <a:buChar char="o"/>
            </a:pPr>
            <a:r>
              <a:rPr lang="fa-IR" altLang="en-US" sz="1200" dirty="0">
                <a:solidFill>
                  <a:srgbClr val="1B404E"/>
                </a:solidFill>
                <a:latin typeface="Helvetica" panose="020B0604020202020204" pitchFamily="34" charset="0"/>
                <a:cs typeface="Koodak" panose="00000700000000000000" pitchFamily="2" charset="-78"/>
              </a:rPr>
              <a:t>برای تعاملات کاری همیشه یک رسید یا سند چاپ‌شده می‌خواهد.</a:t>
            </a:r>
          </a:p>
          <a:p>
            <a:pPr marL="171450" indent="-171450" algn="r" rtl="1" eaLnBrk="1" hangingPunct="1">
              <a:lnSpc>
                <a:spcPct val="130000"/>
              </a:lnSpc>
              <a:buFont typeface="Courier New" panose="02070309020205020404" pitchFamily="49" charset="0"/>
              <a:buChar char="o"/>
            </a:pPr>
            <a:endParaRPr lang="fa-IR" altLang="en-US" sz="1200" dirty="0">
              <a:solidFill>
                <a:srgbClr val="1B404E"/>
              </a:solidFill>
              <a:latin typeface="Helvetica" panose="020B0604020202020204" pitchFamily="34" charset="0"/>
              <a:cs typeface="Koodak" panose="00000700000000000000" pitchFamily="2" charset="-78"/>
            </a:endParaRPr>
          </a:p>
        </p:txBody>
      </p:sp>
      <p:sp>
        <p:nvSpPr>
          <p:cNvPr id="4" name="Rectangle 3"/>
          <p:cNvSpPr/>
          <p:nvPr/>
        </p:nvSpPr>
        <p:spPr>
          <a:xfrm>
            <a:off x="2638237" y="310689"/>
            <a:ext cx="3152964" cy="338554"/>
          </a:xfrm>
          <a:prstGeom prst="rect">
            <a:avLst/>
          </a:prstGeom>
        </p:spPr>
        <p:txBody>
          <a:bodyPr wrap="square">
            <a:spAutoFit/>
          </a:bodyPr>
          <a:lstStyle/>
          <a:p>
            <a:pPr algn="ctr"/>
            <a:r>
              <a:rPr lang="fa-IR" sz="1600" dirty="0">
                <a:cs typeface="B Koodak" panose="00000700000000000000" pitchFamily="2" charset="-78"/>
              </a:rPr>
              <a:t>مریم فتوحی</a:t>
            </a:r>
            <a:endParaRPr lang="en-US" sz="1600" dirty="0">
              <a:cs typeface="B Koodak" panose="00000700000000000000" pitchFamily="2" charset="-78"/>
            </a:endParaRPr>
          </a:p>
        </p:txBody>
      </p:sp>
    </p:spTree>
    <p:extLst>
      <p:ext uri="{BB962C8B-B14F-4D97-AF65-F5344CB8AC3E}">
        <p14:creationId xmlns:p14="http://schemas.microsoft.com/office/powerpoint/2010/main" val="204788800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9685</TotalTime>
  <Words>1261</Words>
  <Application>Microsoft Office PowerPoint</Application>
  <PresentationFormat>On-screen Show (16:9)</PresentationFormat>
  <Paragraphs>119</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Helvetica</vt:lpstr>
      <vt:lpstr>Iranian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ABC’s Customer Personas</dc:title>
  <dc:creator>Ellie Mirman</dc:creator>
  <cp:lastModifiedBy>Mahdi Nasseri</cp:lastModifiedBy>
  <cp:revision>156</cp:revision>
  <dcterms:created xsi:type="dcterms:W3CDTF">2012-08-15T22:15:16Z</dcterms:created>
  <dcterms:modified xsi:type="dcterms:W3CDTF">2023-11-08T13:38:04Z</dcterms:modified>
</cp:coreProperties>
</file>