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5" r:id="rId3"/>
    <p:sldId id="337" r:id="rId4"/>
    <p:sldId id="338" r:id="rId5"/>
    <p:sldId id="339" r:id="rId6"/>
    <p:sldId id="340" r:id="rId7"/>
    <p:sldId id="311" r:id="rId8"/>
    <p:sldId id="341" r:id="rId9"/>
    <p:sldId id="318" r:id="rId10"/>
    <p:sldId id="342" r:id="rId11"/>
    <p:sldId id="343" r:id="rId12"/>
    <p:sldId id="344" r:id="rId13"/>
    <p:sldId id="317" r:id="rId14"/>
    <p:sldId id="345" r:id="rId15"/>
    <p:sldId id="346" r:id="rId16"/>
    <p:sldId id="347" r:id="rId17"/>
    <p:sldId id="348" r:id="rId18"/>
    <p:sldId id="349" r:id="rId19"/>
    <p:sldId id="326" r:id="rId20"/>
    <p:sldId id="350" r:id="rId21"/>
    <p:sldId id="351" r:id="rId22"/>
    <p:sldId id="352" r:id="rId23"/>
    <p:sldId id="353" r:id="rId24"/>
    <p:sldId id="354" r:id="rId25"/>
    <p:sldId id="355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660066"/>
    <a:srgbClr val="336699"/>
    <a:srgbClr val="FF9933"/>
    <a:srgbClr val="800000"/>
    <a:srgbClr val="66FF66"/>
    <a:srgbClr val="00FF00"/>
    <a:srgbClr val="996633"/>
    <a:srgbClr val="FF9900"/>
    <a:srgbClr val="99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2063" autoAdjust="0"/>
  </p:normalViewPr>
  <p:slideViewPr>
    <p:cSldViewPr>
      <p:cViewPr>
        <p:scale>
          <a:sx n="70" d="100"/>
          <a:sy n="70" d="100"/>
        </p:scale>
        <p:origin x="-116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24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6"/>
  <c:chart>
    <c:autoTitleDeleted val="1"/>
    <c:plotArea>
      <c:layout>
        <c:manualLayout>
          <c:layoutTarget val="inner"/>
          <c:xMode val="edge"/>
          <c:yMode val="edge"/>
          <c:x val="6.8740733066261439E-2"/>
          <c:y val="0.228362267969516"/>
          <c:w val="0.89927152973802804"/>
          <c:h val="0.6789166113272000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Connected Things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dPt>
            <c:idx val="1"/>
            <c:spPr>
              <a:solidFill>
                <a:schemeClr val="accent6">
                  <a:lumMod val="75000"/>
                </a:schemeClr>
              </a:solidFill>
            </c:spPr>
          </c:dPt>
          <c:cat>
            <c:numRef>
              <c:f>Sheet1!$A$2:$A$10</c:f>
              <c:numCache>
                <c:formatCode>General</c:formatCode>
                <c:ptCount val="9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8.7000000000000011</c:v>
                </c:pt>
                <c:pt idx="1">
                  <c:v>11.2</c:v>
                </c:pt>
                <c:pt idx="2">
                  <c:v>14.4</c:v>
                </c:pt>
                <c:pt idx="3">
                  <c:v>18.2</c:v>
                </c:pt>
                <c:pt idx="4">
                  <c:v>22.9</c:v>
                </c:pt>
                <c:pt idx="5">
                  <c:v>28.4</c:v>
                </c:pt>
                <c:pt idx="6">
                  <c:v>34.800000000000004</c:v>
                </c:pt>
                <c:pt idx="7">
                  <c:v>42.1</c:v>
                </c:pt>
                <c:pt idx="8">
                  <c:v>50.1</c:v>
                </c:pt>
              </c:numCache>
            </c:numRef>
          </c:val>
        </c:ser>
        <c:axId val="61297792"/>
        <c:axId val="58691968"/>
      </c:barChart>
      <c:catAx>
        <c:axId val="6129779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>
                <a:latin typeface="Century Gothic"/>
                <a:cs typeface="Century Gothic"/>
              </a:defRPr>
            </a:pPr>
            <a:endParaRPr lang="en-US"/>
          </a:p>
        </c:txPr>
        <c:crossAx val="58691968"/>
        <c:crosses val="autoZero"/>
        <c:auto val="1"/>
        <c:lblAlgn val="ctr"/>
        <c:lblOffset val="100"/>
      </c:catAx>
      <c:valAx>
        <c:axId val="5869196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latin typeface="Century Gothic"/>
                <a:cs typeface="Century Gothic"/>
              </a:defRPr>
            </a:pPr>
            <a:endParaRPr lang="en-US"/>
          </a:p>
        </c:txPr>
        <c:crossAx val="6129779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6"/>
  <c:chart>
    <c:autoTitleDeleted val="1"/>
    <c:plotArea>
      <c:layout>
        <c:manualLayout>
          <c:layoutTarget val="inner"/>
          <c:xMode val="edge"/>
          <c:yMode val="edge"/>
          <c:x val="9.7211566502905009E-2"/>
          <c:y val="0.16568627450980392"/>
          <c:w val="0.88711891782757923"/>
          <c:h val="0.6888088621275292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 Percentage of Machine-to-Machine Connections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cat>
            <c:strRef>
              <c:f>Sheet1!$A$2:$A$7</c:f>
              <c:strCache>
                <c:ptCount val="6"/>
                <c:pt idx="0">
                  <c:v>Asia</c:v>
                </c:pt>
                <c:pt idx="1">
                  <c:v> Europe</c:v>
                </c:pt>
                <c:pt idx="2">
                  <c:v> North America</c:v>
                </c:pt>
                <c:pt idx="3">
                  <c:v>Latin America</c:v>
                </c:pt>
                <c:pt idx="4">
                  <c:v>Africa</c:v>
                </c:pt>
                <c:pt idx="5">
                  <c:v>Oceania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</c:v>
                </c:pt>
                <c:pt idx="1">
                  <c:v>0.29000000000000031</c:v>
                </c:pt>
                <c:pt idx="2">
                  <c:v>0.19</c:v>
                </c:pt>
                <c:pt idx="3">
                  <c:v>7.0000000000000021E-2</c:v>
                </c:pt>
                <c:pt idx="4">
                  <c:v>4.0000000000000022E-2</c:v>
                </c:pt>
                <c:pt idx="5">
                  <c:v>1.0000000000000005E-2</c:v>
                </c:pt>
              </c:numCache>
            </c:numRef>
          </c:val>
        </c:ser>
        <c:axId val="54463872"/>
        <c:axId val="61088512"/>
      </c:barChart>
      <c:catAx>
        <c:axId val="54463872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>
                <a:latin typeface="Century Gothic"/>
                <a:cs typeface="Century Gothic"/>
              </a:defRPr>
            </a:pPr>
            <a:endParaRPr lang="en-US"/>
          </a:p>
        </c:txPr>
        <c:crossAx val="61088512"/>
        <c:crosses val="autoZero"/>
        <c:auto val="1"/>
        <c:lblAlgn val="ctr"/>
        <c:lblOffset val="100"/>
      </c:catAx>
      <c:valAx>
        <c:axId val="61088512"/>
        <c:scaling>
          <c:orientation val="minMax"/>
          <c:max val="0.5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2000">
                <a:latin typeface="Century Gothic"/>
                <a:cs typeface="Century Gothic"/>
              </a:defRPr>
            </a:pPr>
            <a:endParaRPr lang="en-US"/>
          </a:p>
        </c:txPr>
        <c:crossAx val="5446387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6"/>
  <c:chart>
    <c:autoTitleDeleted val="1"/>
    <c:plotArea>
      <c:layout>
        <c:manualLayout>
          <c:layoutTarget val="inner"/>
          <c:xMode val="edge"/>
          <c:yMode val="edge"/>
          <c:x val="7.6240383745135323E-2"/>
          <c:y val="0.23099081364829421"/>
          <c:w val="0.90795501855371685"/>
          <c:h val="0.6743620983187923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Gross Margin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cat>
            <c:numRef>
              <c:f>Sheet1!$A$2:$A$3</c:f>
              <c:numCache>
                <c:formatCode>General</c:formatCode>
                <c:ptCount val="2"/>
                <c:pt idx="0">
                  <c:v>2013</c:v>
                </c:pt>
                <c:pt idx="1">
                  <c:v>2020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1.9000000000000001</c:v>
                </c:pt>
                <c:pt idx="1">
                  <c:v>7.1</c:v>
                </c:pt>
              </c:numCache>
            </c:numRef>
          </c:val>
        </c:ser>
        <c:axId val="61345152"/>
        <c:axId val="62493824"/>
      </c:barChart>
      <c:catAx>
        <c:axId val="6134515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000">
                <a:latin typeface="Century Gothic"/>
                <a:cs typeface="Century Gothic"/>
              </a:defRPr>
            </a:pPr>
            <a:endParaRPr lang="en-US"/>
          </a:p>
        </c:txPr>
        <c:crossAx val="62493824"/>
        <c:crosses val="autoZero"/>
        <c:auto val="1"/>
        <c:lblAlgn val="ctr"/>
        <c:lblOffset val="100"/>
      </c:catAx>
      <c:valAx>
        <c:axId val="62493824"/>
        <c:scaling>
          <c:orientation val="minMax"/>
          <c:max val="1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>
                <a:latin typeface="Century Gothic"/>
                <a:cs typeface="Century Gothic"/>
              </a:defRPr>
            </a:pPr>
            <a:endParaRPr lang="en-US"/>
          </a:p>
        </c:txPr>
        <c:crossAx val="6134515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6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Savings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Rail</c:v>
                </c:pt>
                <c:pt idx="1">
                  <c:v>Aviation</c:v>
                </c:pt>
                <c:pt idx="2">
                  <c:v>Healthcare</c:v>
                </c:pt>
                <c:pt idx="3">
                  <c:v>Power</c:v>
                </c:pt>
                <c:pt idx="4">
                  <c:v>Oil &amp; Gas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</c:v>
                </c:pt>
                <c:pt idx="1">
                  <c:v>30</c:v>
                </c:pt>
                <c:pt idx="2">
                  <c:v>63</c:v>
                </c:pt>
                <c:pt idx="3" formatCode="#,##0.00">
                  <c:v>66</c:v>
                </c:pt>
                <c:pt idx="4">
                  <c:v>90</c:v>
                </c:pt>
              </c:numCache>
            </c:numRef>
          </c:val>
        </c:ser>
        <c:axId val="58883456"/>
        <c:axId val="58905728"/>
      </c:barChart>
      <c:catAx>
        <c:axId val="5888345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000">
                <a:latin typeface="Century Gothic"/>
                <a:cs typeface="Century Gothic"/>
              </a:defRPr>
            </a:pPr>
            <a:endParaRPr lang="en-US"/>
          </a:p>
        </c:txPr>
        <c:crossAx val="58905728"/>
        <c:crosses val="autoZero"/>
        <c:auto val="1"/>
        <c:lblAlgn val="ctr"/>
        <c:lblOffset val="100"/>
      </c:catAx>
      <c:valAx>
        <c:axId val="589057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000">
                <a:latin typeface="Century Gothic"/>
                <a:cs typeface="Century Gothic"/>
              </a:defRPr>
            </a:pPr>
            <a:endParaRPr lang="en-US"/>
          </a:p>
        </c:txPr>
        <c:crossAx val="5888345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E3B4330-446D-4470-8DE5-1853D924C7F4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BD73176-DE01-4F4E-938C-29B8B69E4E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http://www.slideshare.net/TheMotleyFool/the-internet-of-things-in-4-charts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664CC-5FD1-452E-AF1E-1710C4A21A9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664CC-5FD1-452E-AF1E-1710C4A21A9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 smtClean="0">
                <a:latin typeface="Century Gothic" panose="020B0502020202020204" pitchFamily="34" charset="0"/>
              </a:rPr>
              <a:t>They can automate systems for us, allow us to communicate easier, and collect data for us</a:t>
            </a:r>
            <a:r>
              <a:rPr lang="en-US" sz="1300" dirty="0" smtClean="0">
                <a:solidFill>
                  <a:srgbClr val="E46C0A"/>
                </a:solidFill>
                <a:latin typeface="Century Gothic" panose="020B0502020202020204" pitchFamily="34" charset="0"/>
              </a:rPr>
              <a:t>.</a:t>
            </a:r>
            <a:r>
              <a:rPr lang="en-US" sz="1300" dirty="0" smtClean="0">
                <a:latin typeface="Century Gothic" panose="020B0502020202020204" pitchFamily="34" charset="0"/>
              </a:rPr>
              <a:t> </a:t>
            </a:r>
          </a:p>
          <a:p>
            <a:endParaRPr lang="en-US" sz="1300" dirty="0" smtClean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3176-DE01-4F4E-938C-29B8B69E4E0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619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088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870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78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701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87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97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21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867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02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399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5B7F-CC63-4B9F-9EF7-6BB49813BAB6}" type="datetimeFigureOut">
              <a:rPr lang="en-US" smtClean="0"/>
              <a:pPr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C8C3-019F-408D-801F-9B81E1BC3E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379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TheMotleyFool/the-internet-of-things-in-4-chart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lideshare.net/mahdinasseri" TargetMode="External"/><Relationship Id="rId5" Type="http://schemas.openxmlformats.org/officeDocument/2006/relationships/hyperlink" Target="http://about.me/mahdi.nasseri" TargetMode="External"/><Relationship Id="rId4" Type="http://schemas.openxmlformats.org/officeDocument/2006/relationships/hyperlink" Target="http://blog.mnasseri.i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0" y="76200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8800" b="1" cap="all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M Vahid" pitchFamily="2" charset="-78"/>
                <a:cs typeface="XM Vahid" pitchFamily="2" charset="-78"/>
              </a:rPr>
              <a:t>ایـــنــتــرنــت</a:t>
            </a:r>
            <a:endParaRPr lang="en-US" sz="8800" b="1" cap="all" spc="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XM Vahid" pitchFamily="2" charset="-78"/>
              <a:cs typeface="XM Vahid" pitchFamily="2" charset="-78"/>
            </a:endParaRPr>
          </a:p>
          <a:p>
            <a:pPr algn="ctr" rtl="1"/>
            <a:r>
              <a:rPr lang="fa-IR" sz="8800" b="1" cap="all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XM Vahid" pitchFamily="2" charset="-78"/>
                <a:cs typeface="XM Vahid" pitchFamily="2" charset="-78"/>
              </a:rPr>
              <a:t>اشــــــــیـــــــا</a:t>
            </a:r>
            <a:endParaRPr lang="en-US" sz="8800" b="1" cap="all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XM Vahid" pitchFamily="2" charset="-78"/>
              <a:cs typeface="XM Vahid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03345"/>
            <a:ext cx="9144000" cy="2954655"/>
          </a:xfrm>
          <a:prstGeom prst="rect">
            <a:avLst/>
          </a:prstGeom>
          <a:solidFill>
            <a:srgbClr val="CDDC27"/>
          </a:solidFill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  <a:latin typeface="Aharoni" panose="02010803020104030203" pitchFamily="2" charset="-79"/>
              <a:cs typeface="B Yekan" pitchFamily="2" charset="-78"/>
            </a:endParaRP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entury Gothic"/>
                <a:cs typeface="B Yekan" pitchFamily="2" charset="-78"/>
              </a:rPr>
              <a:t> </a:t>
            </a:r>
          </a:p>
          <a:p>
            <a:pPr algn="ctr" rtl="1"/>
            <a:r>
              <a:rPr lang="en-US" sz="4000" dirty="0" smtClean="0">
                <a:solidFill>
                  <a:schemeClr val="bg1"/>
                </a:solidFill>
                <a:latin typeface="Century Gothic"/>
                <a:cs typeface="B Yekan" pitchFamily="2" charset="-78"/>
              </a:rPr>
              <a:t>  </a:t>
            </a:r>
            <a:endParaRPr lang="en-US" sz="4000" dirty="0">
              <a:solidFill>
                <a:schemeClr val="bg1"/>
              </a:solidFill>
              <a:latin typeface="Century Gothic"/>
              <a:cs typeface="B Yekan" pitchFamily="2" charset="-78"/>
            </a:endParaRPr>
          </a:p>
          <a:p>
            <a:endParaRPr lang="en-US" sz="3600" dirty="0" smtClean="0">
              <a:solidFill>
                <a:schemeClr val="bg1"/>
              </a:solidFill>
              <a:latin typeface="Aharoni" panose="02010803020104030203" pitchFamily="2" charset="-79"/>
              <a:cs typeface="B Yekan" pitchFamily="2" charset="-78"/>
            </a:endParaRPr>
          </a:p>
          <a:p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B Yekan" pitchFamily="2" charset="-78"/>
            </a:endParaRPr>
          </a:p>
        </p:txBody>
      </p:sp>
      <p:pic>
        <p:nvPicPr>
          <p:cNvPr id="4" name="Picture 2" descr="D:\dropbox\Dropbox\work\my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876800"/>
            <a:ext cx="2057400" cy="171624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4078069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latin typeface="Century Gothic"/>
                <a:cs typeface="B Yekan" pitchFamily="2" charset="-78"/>
              </a:rPr>
              <a:t>با </a:t>
            </a:r>
            <a:r>
              <a:rPr lang="fa-IR" sz="4400" dirty="0" smtClean="0">
                <a:solidFill>
                  <a:srgbClr val="151515"/>
                </a:solidFill>
                <a:latin typeface="Century Gothic"/>
                <a:cs typeface="B Yekan" pitchFamily="2" charset="-78"/>
              </a:rPr>
              <a:t>چــــــهـــــــار</a:t>
            </a:r>
            <a:r>
              <a:rPr lang="fa-IR" sz="4400" dirty="0" smtClean="0">
                <a:solidFill>
                  <a:schemeClr val="bg1"/>
                </a:solidFill>
                <a:latin typeface="Century Gothic"/>
                <a:cs typeface="B Yekan" pitchFamily="2" charset="-78"/>
              </a:rPr>
              <a:t> نمودار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6610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به این خاطر که دولت چین متعهد شده است </a:t>
            </a:r>
            <a:r>
              <a:rPr lang="fa-IR" sz="3600" dirty="0" smtClean="0">
                <a:solidFill>
                  <a:srgbClr val="FF0000"/>
                </a:solidFill>
                <a:cs typeface="B Yekan" pitchFamily="2" charset="-78"/>
              </a:rPr>
              <a:t>603 میلیارد دلار</a:t>
            </a:r>
            <a:r>
              <a:rPr lang="fa-IR" sz="3600" dirty="0" smtClean="0">
                <a:cs typeface="B Yekan" pitchFamily="2" charset="-78"/>
              </a:rPr>
              <a:t>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تا سال 2020 برای گسترش ارتباطات ماشــیــن‌بــه‌مــاشــیــن اختصاص دهد.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solidFill>
                  <a:srgbClr val="FFFF00"/>
                </a:solidFill>
                <a:cs typeface="B Yekan" pitchFamily="2" charset="-78"/>
              </a:rPr>
              <a:t>فایده این همه </a:t>
            </a:r>
            <a:r>
              <a:rPr lang="fa-IR" sz="3600" spc="3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itchFamily="2" charset="-78"/>
              </a:rPr>
              <a:t>اشـــیــــای</a:t>
            </a:r>
            <a:r>
              <a:rPr lang="fa-IR" sz="3600" dirty="0" smtClean="0">
                <a:solidFill>
                  <a:srgbClr val="FFFF00"/>
                </a:solidFill>
                <a:cs typeface="B Yekan" pitchFamily="2" charset="-78"/>
              </a:rPr>
              <a:t> به هم </a:t>
            </a:r>
            <a:r>
              <a:rPr lang="fa-IR" sz="3600" spc="3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itchFamily="2" charset="-78"/>
              </a:rPr>
              <a:t>مــتــصــل</a:t>
            </a:r>
            <a:r>
              <a:rPr lang="fa-IR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itchFamily="2" charset="-78"/>
              </a:rPr>
              <a:t> </a:t>
            </a:r>
            <a:r>
              <a:rPr lang="fa-IR" sz="3600" dirty="0" smtClean="0">
                <a:solidFill>
                  <a:srgbClr val="FFFF00"/>
                </a:solidFill>
                <a:cs typeface="B Yekan" pitchFamily="2" charset="-78"/>
              </a:rPr>
              <a:t>چیست؟ </a:t>
            </a:r>
            <a:endParaRPr lang="en-US" sz="3600" dirty="0">
              <a:solidFill>
                <a:srgbClr val="FFFF00"/>
              </a:solidFill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ارزش این </a:t>
            </a:r>
            <a:r>
              <a:rPr lang="fa-IR" sz="3600" spc="300" dirty="0" smtClean="0">
                <a:solidFill>
                  <a:srgbClr val="FFFF00"/>
                </a:solidFill>
                <a:cs typeface="B Yekan" pitchFamily="2" charset="-78"/>
              </a:rPr>
              <a:t>فــــنــــاوری</a:t>
            </a:r>
            <a:r>
              <a:rPr lang="fa-IR" sz="3600" dirty="0" smtClean="0">
                <a:cs typeface="B Yekan" pitchFamily="2" charset="-78"/>
              </a:rPr>
              <a:t>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احتمالا</a:t>
            </a:r>
            <a:r>
              <a:rPr lang="fa-IR" sz="3600" dirty="0" smtClean="0">
                <a:cs typeface="B Yekan" pitchFamily="2" charset="-78"/>
              </a:rPr>
              <a:t> </a:t>
            </a:r>
            <a:r>
              <a:rPr lang="fa-IR" sz="3600" dirty="0" smtClean="0">
                <a:solidFill>
                  <a:srgbClr val="FFFF00"/>
                </a:solidFill>
                <a:cs typeface="B Yekan" pitchFamily="2" charset="-78"/>
              </a:rPr>
              <a:t>بسیار بیشتر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از آن چیزی است که شما فکر می‌کنید.</a:t>
            </a:r>
            <a:endParaRPr lang="en-US" sz="3600" dirty="0"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582227834"/>
              </p:ext>
            </p:extLst>
          </p:nvPr>
        </p:nvGraphicFramePr>
        <p:xfrm>
          <a:off x="228600" y="3396"/>
          <a:ext cx="8610600" cy="6549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47622" y="6488668"/>
            <a:ext cx="156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Source: IDC.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2860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dirty="0" smtClean="0">
                <a:cs typeface="B Titr" pitchFamily="2" charset="-78"/>
              </a:rPr>
              <a:t>حجم بازار اینترنت اشیا </a:t>
            </a:r>
          </a:p>
          <a:p>
            <a:pPr algn="ctr" rtl="1"/>
            <a:r>
              <a:rPr lang="fa-IR" sz="2800" dirty="0" smtClean="0">
                <a:cs typeface="B Titr" pitchFamily="2" charset="-78"/>
              </a:rPr>
              <a:t>(برمبنای تریلیون دلار)</a:t>
            </a:r>
            <a:endParaRPr lang="en-US" sz="2800" dirty="0"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98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ولی</a:t>
            </a:r>
            <a:r>
              <a:rPr lang="fa-IR" sz="3600" dirty="0" smtClean="0">
                <a:cs typeface="B Yekan" pitchFamily="2" charset="-78"/>
              </a:rPr>
              <a:t> </a:t>
            </a:r>
            <a:r>
              <a:rPr lang="fa-IR" sz="3600" spc="300" dirty="0" smtClean="0">
                <a:solidFill>
                  <a:srgbClr val="FF0000"/>
                </a:solidFill>
                <a:cs typeface="B Yekan" pitchFamily="2" charset="-78"/>
              </a:rPr>
              <a:t>پـیـش‌بـیـنـی‌هـا</a:t>
            </a:r>
            <a:r>
              <a:rPr lang="fa-IR" sz="3600" dirty="0" smtClean="0">
                <a:cs typeface="B Yekan" pitchFamily="2" charset="-78"/>
              </a:rPr>
              <a:t>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در این زمینه متفاوت است.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cs typeface="B Yekan" pitchFamily="2" charset="-78"/>
              </a:rPr>
              <a:t>سیسکو معتقد است حجم این بازار تا سال 2025 به مبلغ </a:t>
            </a:r>
            <a:r>
              <a:rPr lang="fa-IR" sz="3600" dirty="0" smtClean="0">
                <a:solidFill>
                  <a:srgbClr val="FF0000"/>
                </a:solidFill>
                <a:cs typeface="B Yekan" pitchFamily="2" charset="-78"/>
              </a:rPr>
              <a:t>19 تریلیون دلار</a:t>
            </a:r>
            <a:r>
              <a:rPr lang="fa-IR" sz="3600" dirty="0" smtClean="0">
                <a:cs typeface="B Yekan" pitchFamily="2" charset="-78"/>
              </a:rPr>
              <a:t> خواهد رسید.</a:t>
            </a:r>
            <a:endParaRPr lang="en-US" sz="3600" dirty="0" smtClean="0"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به هر حال حجم بالقوه این بازار بسیار بالاست. چون مهمترین کارکرد </a:t>
            </a:r>
            <a:r>
              <a:rPr lang="fa-IR" sz="3600" spc="300" dirty="0" smtClean="0">
                <a:solidFill>
                  <a:srgbClr val="660066"/>
                </a:solidFill>
                <a:cs typeface="B Yekan" pitchFamily="2" charset="-78"/>
              </a:rPr>
              <a:t>ایــنــتــرنــت اشــیــا</a:t>
            </a:r>
            <a:r>
              <a:rPr lang="fa-IR" sz="3600" dirty="0" smtClean="0">
                <a:solidFill>
                  <a:srgbClr val="660066"/>
                </a:solidFill>
                <a:cs typeface="B Yekan" pitchFamily="2" charset="-78"/>
              </a:rPr>
              <a:t>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افزایش </a:t>
            </a:r>
            <a:r>
              <a:rPr lang="fa-IR" sz="3600" dirty="0" smtClean="0">
                <a:solidFill>
                  <a:srgbClr val="660066"/>
                </a:solidFill>
                <a:cs typeface="B Yekan" pitchFamily="2" charset="-78"/>
              </a:rPr>
              <a:t>کارایی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در کنار </a:t>
            </a:r>
            <a:r>
              <a:rPr lang="fa-IR" sz="3600" dirty="0" smtClean="0">
                <a:solidFill>
                  <a:srgbClr val="660066"/>
                </a:solidFill>
                <a:cs typeface="B Yekan" pitchFamily="2" charset="-78"/>
              </a:rPr>
              <a:t>کاربردهای</a:t>
            </a:r>
            <a:r>
              <a:rPr lang="fa-IR" sz="3600" dirty="0" smtClean="0">
                <a:cs typeface="B Yekan" pitchFamily="2" charset="-78"/>
              </a:rPr>
              <a:t>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نوین است.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این فــنــاوری‌هــا تقریبا در </a:t>
            </a:r>
            <a:r>
              <a:rPr lang="fa-IR" sz="3600" dirty="0" smtClean="0">
                <a:solidFill>
                  <a:srgbClr val="FFFF00"/>
                </a:solidFill>
                <a:cs typeface="B Yekan" pitchFamily="2" charset="-78"/>
              </a:rPr>
              <a:t>تمام عرصه‌های زندگی</a:t>
            </a:r>
            <a:r>
              <a:rPr lang="fa-IR" sz="3600" dirty="0" smtClean="0">
                <a:solidFill>
                  <a:srgbClr val="FF0000"/>
                </a:solidFill>
                <a:cs typeface="B Yekan" pitchFamily="2" charset="-78"/>
              </a:rPr>
              <a:t>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روزانه ما رسوخ خواهند کرد؛ بهداشت، حمل و نقل، آموزش، ابزارها و...</a:t>
            </a:r>
            <a:endParaRPr lang="en-US" sz="3600" dirty="0" smtClean="0"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200" dirty="0" smtClean="0">
                <a:cs typeface="B Yekan" pitchFamily="2" charset="-78"/>
              </a:rPr>
              <a:t>جنرال الکترویک می‌گوید: </a:t>
            </a:r>
          </a:p>
          <a:p>
            <a:pPr algn="just" rtl="1"/>
            <a:r>
              <a:rPr lang="fa-IR" sz="3200" dirty="0" smtClean="0">
                <a:cs typeface="B Yekan" pitchFamily="2" charset="-78"/>
              </a:rPr>
              <a:t>افزایش تنها </a:t>
            </a:r>
            <a:r>
              <a:rPr lang="fa-IR" sz="3200" dirty="0" smtClean="0">
                <a:solidFill>
                  <a:srgbClr val="FF0000"/>
                </a:solidFill>
                <a:cs typeface="B Titr" pitchFamily="2" charset="-78"/>
              </a:rPr>
              <a:t>1 %</a:t>
            </a:r>
            <a:r>
              <a:rPr lang="fa-IR" sz="3200" dirty="0" smtClean="0">
                <a:cs typeface="B Yekan" pitchFamily="2" charset="-78"/>
              </a:rPr>
              <a:t> در کارایی سیستم‌ها از طریق استفاده از فناوری‌های مرتبط با </a:t>
            </a:r>
            <a:r>
              <a:rPr lang="fa-IR" sz="3200" spc="300" dirty="0" smtClean="0">
                <a:solidFill>
                  <a:srgbClr val="FF0000"/>
                </a:solidFill>
                <a:cs typeface="B Yekan" pitchFamily="2" charset="-78"/>
              </a:rPr>
              <a:t>ایــنــتــرنــت اشــیــا</a:t>
            </a:r>
            <a:r>
              <a:rPr lang="fa-IR" sz="3200" dirty="0" smtClean="0">
                <a:cs typeface="B Yekan" pitchFamily="2" charset="-78"/>
              </a:rPr>
              <a:t> باعث کاهش حجم بزرگی از هزینه‌ها خواهد شد.</a:t>
            </a:r>
            <a:endParaRPr lang="en-US" sz="3200" dirty="0" smtClean="0"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3021878192"/>
              </p:ext>
            </p:extLst>
          </p:nvPr>
        </p:nvGraphicFramePr>
        <p:xfrm>
          <a:off x="152400" y="1600200"/>
          <a:ext cx="8763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68904" y="6488668"/>
            <a:ext cx="147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entury Gothic"/>
                <a:cs typeface="Century Gothic"/>
              </a:rPr>
              <a:t>Source: GE.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048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600" dirty="0" smtClean="0">
                <a:cs typeface="B Titr" pitchFamily="2" charset="-78"/>
              </a:rPr>
              <a:t>صرفه‌جویی حاصل از سیستم‌های مرتبط با اینترنت اشیا</a:t>
            </a:r>
          </a:p>
          <a:p>
            <a:pPr algn="ctr" rtl="1"/>
            <a:r>
              <a:rPr lang="fa-IR" sz="2800" dirty="0" smtClean="0">
                <a:cs typeface="B Titr" pitchFamily="2" charset="-78"/>
              </a:rPr>
              <a:t>(میلیارد دلار)</a:t>
            </a:r>
            <a:endParaRPr lang="en-US" sz="2800" dirty="0"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4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40386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solidFill>
                  <a:schemeClr val="bg1"/>
                </a:solidFill>
                <a:cs typeface="B Yekan" pitchFamily="2" charset="-78"/>
              </a:rPr>
              <a:t>تا به امروز تلویزیون‌ها، خودروها، خانه‌ها، تجهیزات مختلف و اشیای بسیاری را داریم که به </a:t>
            </a:r>
            <a:r>
              <a:rPr lang="fa-IR" sz="3600" spc="300" dirty="0" smtClean="0">
                <a:solidFill>
                  <a:srgbClr val="AFB42B"/>
                </a:solidFill>
                <a:cs typeface="B Yekan" pitchFamily="2" charset="-78"/>
              </a:rPr>
              <a:t>ایــنــتــرنــت</a:t>
            </a:r>
            <a:r>
              <a:rPr lang="fa-IR" sz="3600" dirty="0" smtClean="0">
                <a:solidFill>
                  <a:srgbClr val="AFB42B"/>
                </a:solidFill>
                <a:cs typeface="B Yekan" pitchFamily="2" charset="-78"/>
              </a:rPr>
              <a:t> </a:t>
            </a:r>
            <a:r>
              <a:rPr lang="fa-IR" sz="3600" spc="300" dirty="0" smtClean="0">
                <a:solidFill>
                  <a:srgbClr val="AFB42B"/>
                </a:solidFill>
                <a:cs typeface="B Yekan" pitchFamily="2" charset="-78"/>
              </a:rPr>
              <a:t>متـــصـــل</a:t>
            </a:r>
            <a:r>
              <a:rPr lang="fa-IR" sz="3600" dirty="0" smtClean="0">
                <a:solidFill>
                  <a:srgbClr val="AFB42B"/>
                </a:solidFill>
                <a:cs typeface="B Yekan" pitchFamily="2" charset="-78"/>
              </a:rPr>
              <a:t> </a:t>
            </a:r>
            <a:r>
              <a:rPr lang="fa-IR" sz="3600" dirty="0" smtClean="0">
                <a:solidFill>
                  <a:schemeClr val="bg1"/>
                </a:solidFill>
                <a:cs typeface="B Yekan" pitchFamily="2" charset="-78"/>
              </a:rPr>
              <a:t>شده‌اند.</a:t>
            </a:r>
            <a:endParaRPr lang="en-US" sz="3600" dirty="0">
              <a:solidFill>
                <a:schemeClr val="bg1"/>
              </a:solidFill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به هر حال </a:t>
            </a:r>
            <a:r>
              <a:rPr lang="fa-IR" sz="3600" dirty="0" smtClean="0">
                <a:solidFill>
                  <a:srgbClr val="FFFF00"/>
                </a:solidFill>
                <a:cs typeface="B Yekan" pitchFamily="2" charset="-78"/>
              </a:rPr>
              <a:t>تفاوت‌های</a:t>
            </a:r>
            <a:r>
              <a:rPr lang="fa-IR" sz="3600" dirty="0" smtClean="0">
                <a:cs typeface="B Yekan" pitchFamily="2" charset="-78"/>
              </a:rPr>
              <a:t>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بسیاری در پیش‌بینی‌های مرتبط با میزان تاثیر </a:t>
            </a:r>
            <a:r>
              <a:rPr lang="fa-IR" sz="3600" spc="300" dirty="0" smtClean="0">
                <a:solidFill>
                  <a:srgbClr val="FFFF00"/>
                </a:solidFill>
                <a:cs typeface="B Yekan" pitchFamily="2" charset="-78"/>
              </a:rPr>
              <a:t>ایــنــتــرنــت اشــیــا</a:t>
            </a:r>
            <a:r>
              <a:rPr lang="fa-IR" sz="3600" dirty="0" smtClean="0">
                <a:solidFill>
                  <a:srgbClr val="FFFF00"/>
                </a:solidFill>
                <a:cs typeface="B Yekan" pitchFamily="2" charset="-78"/>
              </a:rPr>
              <a:t>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وجود دارد.</a:t>
            </a:r>
            <a:endParaRPr lang="en-US" sz="3600" dirty="0" smtClean="0"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cs typeface="B Yekan" pitchFamily="2" charset="-78"/>
              </a:rPr>
              <a:t>با این وجود حتی </a:t>
            </a:r>
            <a:r>
              <a:rPr lang="fa-IR" sz="3600" dirty="0" smtClean="0">
                <a:solidFill>
                  <a:srgbClr val="660066"/>
                </a:solidFill>
                <a:cs typeface="B Yekan" pitchFamily="2" charset="-78"/>
              </a:rPr>
              <a:t>بدبینانه‌ترین</a:t>
            </a:r>
            <a:r>
              <a:rPr lang="fa-IR" sz="3600" dirty="0" smtClean="0">
                <a:cs typeface="B Yekan" pitchFamily="2" charset="-78"/>
              </a:rPr>
              <a:t> پیش‌بینی‌ها هم حاکی از تاثیر بسیار فراگیر </a:t>
            </a:r>
            <a:r>
              <a:rPr lang="fa-IR" sz="3600" spc="300" dirty="0" smtClean="0">
                <a:solidFill>
                  <a:srgbClr val="660066"/>
                </a:solidFill>
                <a:cs typeface="B Yekan" pitchFamily="2" charset="-78"/>
              </a:rPr>
              <a:t>ایــنــتــرنــت اشــیــا</a:t>
            </a:r>
            <a:r>
              <a:rPr lang="fa-IR" sz="3600" dirty="0" smtClean="0">
                <a:cs typeface="B Yekan" pitchFamily="2" charset="-78"/>
              </a:rPr>
              <a:t> در آینده‌ای نزدیک بر زندگی ما دارد.</a:t>
            </a:r>
            <a:endParaRPr lang="en-US" sz="3600" dirty="0" smtClean="0"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و ما تازه </a:t>
            </a:r>
            <a:r>
              <a:rPr lang="fa-IR" sz="3600" dirty="0" smtClean="0">
                <a:solidFill>
                  <a:srgbClr val="FFFF00"/>
                </a:solidFill>
                <a:cs typeface="B Yekan" pitchFamily="2" charset="-78"/>
              </a:rPr>
              <a:t>شروع</a:t>
            </a:r>
            <a:r>
              <a:rPr lang="fa-IR" sz="3600" dirty="0" smtClean="0">
                <a:cs typeface="B Yekan" pitchFamily="2" charset="-78"/>
              </a:rPr>
              <a:t>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کرده‌ایم...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5218093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این ارائه ترجمه‌ای بود از ارائه زیر:</a:t>
            </a:r>
          </a:p>
          <a:p>
            <a:pPr algn="ctr"/>
            <a:r>
              <a:rPr lang="en-US" sz="2000" dirty="0" smtClean="0">
                <a:cs typeface="B Yekan" pitchFamily="2" charset="-78"/>
                <a:hlinkClick r:id="rId3"/>
              </a:rPr>
              <a:t>www.slideshare.net/TheMotleyFool/the-internet-of-things-in-4-charts</a:t>
            </a:r>
            <a:endParaRPr lang="en-US" sz="2000" dirty="0" smtClean="0">
              <a:cs typeface="B Yekan" pitchFamily="2" charset="-78"/>
            </a:endParaRPr>
          </a:p>
        </p:txBody>
      </p:sp>
      <p:pic>
        <p:nvPicPr>
          <p:cNvPr id="1026" name="Picture 2" descr="D:\dropbox\Dropbox\work\my 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00200"/>
            <a:ext cx="3121025" cy="260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3" cstate="print"/>
          <a:srcRect l="8823" t="12444" r="56177" b="18222"/>
          <a:stretch>
            <a:fillRect/>
          </a:stretch>
        </p:blipFill>
        <p:spPr bwMode="auto">
          <a:xfrm>
            <a:off x="0" y="838200"/>
            <a:ext cx="918405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1010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blog.mnasseri.ir</a:t>
            </a:r>
            <a:r>
              <a:rPr lang="en-US" sz="3200" b="1" dirty="0" smtClean="0"/>
              <a:t>		</a:t>
            </a:r>
            <a:r>
              <a:rPr lang="en-US" sz="3200" b="1" dirty="0" smtClean="0">
                <a:solidFill>
                  <a:srgbClr val="0070C0"/>
                </a:solidFill>
              </a:rPr>
              <a:t>about.me/</a:t>
            </a:r>
            <a:r>
              <a:rPr lang="en-US" sz="3200" b="1" dirty="0" smtClean="0">
                <a:solidFill>
                  <a:schemeClr val="bg1"/>
                </a:solidFill>
              </a:rPr>
              <a:t>mahdi.nasseri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3" cstate="print"/>
          <a:srcRect l="8823" t="12444" r="56177" b="18222"/>
          <a:stretch>
            <a:fillRect/>
          </a:stretch>
        </p:blipFill>
        <p:spPr bwMode="auto">
          <a:xfrm>
            <a:off x="0" y="838200"/>
            <a:ext cx="918405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1010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hlinkClick r:id="rId4"/>
              </a:rPr>
              <a:t>blog.mnasseri.ir</a:t>
            </a:r>
            <a:r>
              <a:rPr lang="en-US" sz="3200" b="1" dirty="0" smtClean="0"/>
              <a:t>		</a:t>
            </a:r>
            <a:r>
              <a:rPr lang="en-US" sz="3200" b="1" dirty="0" smtClean="0">
                <a:solidFill>
                  <a:srgbClr val="0070C0"/>
                </a:solidFill>
                <a:hlinkClick r:id="rId5"/>
              </a:rPr>
              <a:t>about.me/</a:t>
            </a:r>
            <a:r>
              <a:rPr lang="en-US" sz="3200" b="1" dirty="0" smtClean="0">
                <a:solidFill>
                  <a:schemeClr val="bg1"/>
                </a:solidFill>
                <a:hlinkClick r:id="rId5"/>
              </a:rPr>
              <a:t>mahdi.nasseri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99093"/>
            <a:ext cx="5638800" cy="954107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rgbClr val="002060"/>
                </a:solidFill>
                <a:latin typeface="XM Vahid" pitchFamily="2" charset="-78"/>
                <a:cs typeface="XM Vahid" pitchFamily="2" charset="-78"/>
              </a:rPr>
              <a:t>دانلود اسلایدها</a:t>
            </a:r>
            <a:endParaRPr lang="en-US" sz="2800" dirty="0" smtClean="0">
              <a:solidFill>
                <a:srgbClr val="002060"/>
              </a:solidFill>
              <a:latin typeface="XM Vahid" pitchFamily="2" charset="-78"/>
              <a:cs typeface="XM Vahid" pitchFamily="2" charset="-78"/>
            </a:endParaRPr>
          </a:p>
          <a:p>
            <a:pPr algn="ctr" rtl="1"/>
            <a:r>
              <a:rPr lang="en-US" sz="2800" dirty="0" smtClean="0">
                <a:solidFill>
                  <a:srgbClr val="002060"/>
                </a:solidFill>
                <a:latin typeface="XM Vahid" pitchFamily="2" charset="-78"/>
                <a:cs typeface="XM Vahid" pitchFamily="2" charset="-78"/>
                <a:hlinkClick r:id="rId6"/>
              </a:rPr>
              <a:t>slideshare.net/</a:t>
            </a:r>
            <a:r>
              <a:rPr lang="en-US" sz="2800" dirty="0" smtClean="0">
                <a:latin typeface="XM Vahid" pitchFamily="2" charset="-78"/>
                <a:cs typeface="XM Vahid" pitchFamily="2" charset="-78"/>
                <a:hlinkClick r:id="rId6"/>
              </a:rPr>
              <a:t>mahdinasseri</a:t>
            </a:r>
            <a:endParaRPr lang="en-US" sz="2800" dirty="0">
              <a:latin typeface="XM Vahid" pitchFamily="2" charset="-78"/>
              <a:cs typeface="XM Vahid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solidFill>
                  <a:schemeClr val="bg1"/>
                </a:solidFill>
                <a:cs typeface="B Yekan" pitchFamily="2" charset="-78"/>
              </a:rPr>
              <a:t>این </a:t>
            </a:r>
            <a:r>
              <a:rPr lang="fa-IR" sz="3600" spc="300" dirty="0" smtClean="0">
                <a:solidFill>
                  <a:srgbClr val="AFB42B"/>
                </a:solidFill>
                <a:cs typeface="B Yekan" pitchFamily="2" charset="-78"/>
              </a:rPr>
              <a:t>اشـــیــا</a:t>
            </a:r>
            <a:r>
              <a:rPr lang="fa-IR" sz="3600" dirty="0" smtClean="0">
                <a:solidFill>
                  <a:schemeClr val="bg1"/>
                </a:solidFill>
                <a:cs typeface="B Yekan" pitchFamily="2" charset="-78"/>
              </a:rPr>
              <a:t>، می‌توانند سیستم‌ها را برای ما خودکار کرده، ارتباطات ما را تسهیل کنند و داده‌های مفیدی را برای ما جمع‌آوری نمایند. </a:t>
            </a:r>
            <a:endParaRPr lang="en-US" sz="3600" dirty="0">
              <a:solidFill>
                <a:schemeClr val="bg1"/>
              </a:solidFill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solidFill>
                  <a:srgbClr val="151515"/>
                </a:solidFill>
                <a:cs typeface="B Yekan" pitchFamily="2" charset="-78"/>
              </a:rPr>
              <a:t>از این رو، اگر تا به حال در این باره چیزی نشنیده باشید، باید بدانید که </a:t>
            </a:r>
            <a:r>
              <a:rPr lang="fa-IR" sz="3600" spc="300" dirty="0" smtClean="0">
                <a:solidFill>
                  <a:srgbClr val="1E3F9F"/>
                </a:solidFill>
                <a:cs typeface="B Yekan" pitchFamily="2" charset="-78"/>
              </a:rPr>
              <a:t>ایــــنـــتـــرنـــت اشـــیــــا </a:t>
            </a:r>
            <a:r>
              <a:rPr lang="fa-IR" sz="3600" dirty="0" smtClean="0">
                <a:solidFill>
                  <a:srgbClr val="151515"/>
                </a:solidFill>
                <a:cs typeface="B Yekan" pitchFamily="2" charset="-78"/>
              </a:rPr>
              <a:t>به وقوع پیوسته است.</a:t>
            </a:r>
            <a:endParaRPr lang="en-US" sz="3600" dirty="0">
              <a:solidFill>
                <a:srgbClr val="151515"/>
              </a:solidFill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و حجم ارتباطات</a:t>
            </a:r>
          </a:p>
          <a:p>
            <a:pPr algn="ctr" rtl="1"/>
            <a:r>
              <a:rPr lang="fa-IR" sz="3600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 </a:t>
            </a:r>
            <a:r>
              <a:rPr lang="fa-IR" sz="3600" spc="300" dirty="0" smtClean="0">
                <a:solidFill>
                  <a:srgbClr val="FFCC00"/>
                </a:solidFill>
                <a:cs typeface="B Yekan" pitchFamily="2" charset="-78"/>
              </a:rPr>
              <a:t>ایــــنـــتـــرنـــت اشـــیــــا (</a:t>
            </a:r>
            <a:r>
              <a:rPr lang="en-US" sz="3600" spc="300" dirty="0" smtClean="0">
                <a:solidFill>
                  <a:srgbClr val="FFCC00"/>
                </a:solidFill>
                <a:cs typeface="B Yekan" pitchFamily="2" charset="-78"/>
              </a:rPr>
              <a:t>IoT</a:t>
            </a:r>
            <a:r>
              <a:rPr lang="fa-IR" sz="3600" spc="300" dirty="0" smtClean="0">
                <a:solidFill>
                  <a:srgbClr val="FFCC00"/>
                </a:solidFill>
                <a:cs typeface="B Yekan" pitchFamily="2" charset="-78"/>
              </a:rPr>
              <a:t>) </a:t>
            </a:r>
            <a:endParaRPr lang="fa-IR" sz="3600" spc="3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CC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  <a:p>
            <a:pPr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در حد انفجار است.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بیایید نگاهی به </a:t>
            </a:r>
            <a:r>
              <a:rPr lang="fa-IR" sz="3600" spc="300" dirty="0" smtClean="0">
                <a:solidFill>
                  <a:srgbClr val="FFCC00"/>
                </a:solidFill>
                <a:cs typeface="B Yekan" pitchFamily="2" charset="-78"/>
              </a:rPr>
              <a:t>آمــــــــــــار</a:t>
            </a:r>
            <a:r>
              <a:rPr lang="fa-IR" sz="3600" dirty="0" smtClean="0">
                <a:cs typeface="B Yekan" pitchFamily="2" charset="-78"/>
              </a:rPr>
              <a:t> </a:t>
            </a:r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بیندازیم...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xmlns="" val="1576750586"/>
              </p:ext>
            </p:extLst>
          </p:nvPr>
        </p:nvGraphicFramePr>
        <p:xfrm>
          <a:off x="228600" y="152400"/>
          <a:ext cx="8686800" cy="63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 rot="2047182">
            <a:off x="2059360" y="3501904"/>
            <a:ext cx="1881081" cy="8559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2200" dirty="0" smtClean="0">
                <a:cs typeface="B Yekan" pitchFamily="2" charset="-78"/>
              </a:rPr>
              <a:t>ما اینجاییم!</a:t>
            </a:r>
            <a:endParaRPr lang="en-US" sz="2200" dirty="0"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9093" y="6456306"/>
            <a:ext cx="14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Source: Cisco.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B Titr" pitchFamily="2" charset="-78"/>
              </a:defRPr>
            </a:pPr>
            <a:r>
              <a:rPr lang="fa-IR" sz="4000" dirty="0" smtClean="0">
                <a:latin typeface="Century Gothic"/>
                <a:cs typeface="B Titr" pitchFamily="2" charset="-78"/>
              </a:rPr>
              <a:t>کل ارتباطات </a:t>
            </a:r>
          </a:p>
          <a:p>
            <a:pPr algn="ctr" rtl="1"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B Titr" pitchFamily="2" charset="-78"/>
              </a:defRPr>
            </a:pPr>
            <a:r>
              <a:rPr lang="fa-IR" sz="4000" spc="300" dirty="0" smtClean="0">
                <a:solidFill>
                  <a:srgbClr val="FF0000"/>
                </a:solidFill>
                <a:latin typeface="Century Gothic"/>
                <a:cs typeface="B Titr" pitchFamily="2" charset="-78"/>
              </a:rPr>
              <a:t>ایــنــتــرنــت اشــیــا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829" y="115466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Century Gothic"/>
                <a:cs typeface="B Yekan" pitchFamily="2" charset="-78"/>
              </a:rPr>
              <a:t>میلیارد</a:t>
            </a:r>
            <a:endParaRPr lang="en-US" dirty="0"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29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0386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3600" dirty="0" smtClean="0">
                <a:cs typeface="B Yekan" pitchFamily="2" charset="-78"/>
              </a:rPr>
              <a:t>گرچه آمریکایی‌ها بیشترین سهم را در پیشرفت این فناوری‌ها دارند ولی آسیا بیشترین ارتباطات مربوط به </a:t>
            </a:r>
            <a:r>
              <a:rPr lang="fa-IR" sz="3600" spc="300" dirty="0" smtClean="0">
                <a:solidFill>
                  <a:srgbClr val="0000FF"/>
                </a:solidFill>
                <a:cs typeface="B Yekan" pitchFamily="2" charset="-78"/>
              </a:rPr>
              <a:t>ایــــنـــتـــرنـــت اشـــیــــا </a:t>
            </a:r>
            <a:r>
              <a:rPr lang="fa-IR" sz="3600" dirty="0" smtClean="0">
                <a:cs typeface="B Yekan" pitchFamily="2" charset="-78"/>
              </a:rPr>
              <a:t>را دارد.</a:t>
            </a:r>
            <a:endParaRPr lang="en-US" sz="3600" dirty="0"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xmlns="" val="1017404703"/>
              </p:ext>
            </p:extLst>
          </p:nvPr>
        </p:nvGraphicFramePr>
        <p:xfrm>
          <a:off x="152400" y="152400"/>
          <a:ext cx="8915400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62505" y="6488668"/>
            <a:ext cx="158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Source: GSMA.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710" y="0"/>
            <a:ext cx="317106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000" dirty="0" smtClean="0">
                <a:cs typeface="B Titr" pitchFamily="2" charset="-78"/>
              </a:rPr>
              <a:t>درصد ارتباطات </a:t>
            </a:r>
          </a:p>
          <a:p>
            <a:pPr algn="ctr" rtl="1"/>
            <a:r>
              <a:rPr lang="fa-IR" sz="3600" dirty="0" smtClean="0">
                <a:solidFill>
                  <a:srgbClr val="FF0000"/>
                </a:solidFill>
                <a:cs typeface="B Titr" pitchFamily="2" charset="-78"/>
              </a:rPr>
              <a:t>ماشین-به-ماشین</a:t>
            </a:r>
            <a:endParaRPr lang="en-US" sz="3600" dirty="0">
              <a:solidFill>
                <a:srgbClr val="FF0000"/>
              </a:solidFill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4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8475</TotalTime>
  <Words>419</Words>
  <Application>Microsoft Office PowerPoint</Application>
  <PresentationFormat>On-screen Show (4:3)</PresentationFormat>
  <Paragraphs>72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Maxfield</dc:creator>
  <cp:lastModifiedBy>mahdi</cp:lastModifiedBy>
  <cp:revision>153</cp:revision>
  <dcterms:created xsi:type="dcterms:W3CDTF">2015-01-08T23:40:37Z</dcterms:created>
  <dcterms:modified xsi:type="dcterms:W3CDTF">2015-02-14T12:31:25Z</dcterms:modified>
</cp:coreProperties>
</file>