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4" r:id="rId2"/>
    <p:sldId id="452" r:id="rId3"/>
    <p:sldId id="426" r:id="rId4"/>
    <p:sldId id="435" r:id="rId5"/>
    <p:sldId id="437" r:id="rId6"/>
    <p:sldId id="436" r:id="rId7"/>
    <p:sldId id="438" r:id="rId8"/>
    <p:sldId id="441" r:id="rId9"/>
    <p:sldId id="447" r:id="rId10"/>
    <p:sldId id="448" r:id="rId11"/>
    <p:sldId id="439" r:id="rId12"/>
    <p:sldId id="444" r:id="rId13"/>
    <p:sldId id="442" r:id="rId14"/>
    <p:sldId id="445" r:id="rId15"/>
    <p:sldId id="440" r:id="rId16"/>
    <p:sldId id="449" r:id="rId17"/>
    <p:sldId id="45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757"/>
    <a:srgbClr val="929395"/>
    <a:srgbClr val="FCFEFC"/>
    <a:srgbClr val="FEAE34"/>
    <a:srgbClr val="DD6437"/>
    <a:srgbClr val="E48F93"/>
    <a:srgbClr val="B63E5B"/>
    <a:srgbClr val="FEF7E7"/>
    <a:srgbClr val="353636"/>
    <a:srgbClr val="F16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1" autoAdjust="0"/>
    <p:restoredTop sz="76409" autoAdjust="0"/>
  </p:normalViewPr>
  <p:slideViewPr>
    <p:cSldViewPr snapToGrid="0">
      <p:cViewPr varScale="1">
        <p:scale>
          <a:sx n="63" d="100"/>
          <a:sy n="63" d="100"/>
        </p:scale>
        <p:origin x="15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26/11/2023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18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7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20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108769" y="0"/>
            <a:ext cx="4083232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713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64425" y="2069567"/>
            <a:ext cx="3463151" cy="3463151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809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678174" y="1992322"/>
            <a:ext cx="1506211" cy="26587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123759" y="2116139"/>
            <a:ext cx="1400209" cy="247167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118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590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883537" y="1679195"/>
            <a:ext cx="2110266" cy="37250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569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590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469369" y="3165396"/>
            <a:ext cx="1432212" cy="19114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619256" y="1565773"/>
            <a:ext cx="4396453" cy="246797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378884" y="3284226"/>
            <a:ext cx="2798654" cy="176037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10233" y="4033750"/>
            <a:ext cx="598308" cy="105883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894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536765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536765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633663" y="1799425"/>
            <a:ext cx="6924676" cy="505857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821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019253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048080" y="2495735"/>
            <a:ext cx="1719286" cy="303491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512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76031" y="2065475"/>
            <a:ext cx="2455310" cy="327940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066708" y="3186452"/>
            <a:ext cx="1199650" cy="212860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1411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2912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316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07642" y="5092370"/>
            <a:ext cx="1896753" cy="1193072"/>
          </a:xfrm>
        </p:spPr>
        <p:txBody>
          <a:bodyPr anchor="t"/>
          <a:lstStyle>
            <a:lvl1pPr marL="0" indent="0" algn="ctr" rtl="1">
              <a:buNone/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19931" y="615355"/>
            <a:ext cx="10905239" cy="444500"/>
          </a:xfrm>
        </p:spPr>
        <p:txBody>
          <a:bodyPr lIns="0" tIns="0" rIns="0" bIns="0" anchor="ctr">
            <a:noAutofit/>
          </a:bodyPr>
          <a:lstStyle>
            <a:lvl1pPr marL="0" indent="0" algn="r" rtl="1">
              <a:lnSpc>
                <a:spcPct val="100000"/>
              </a:lnSpc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59006" y="590880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solidFill>
                <a:schemeClr val="bg1">
                  <a:lumMod val="50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9006" y="545566"/>
            <a:ext cx="431078" cy="389083"/>
          </a:xfrm>
        </p:spPr>
        <p:txBody>
          <a:bodyPr lIns="0" tIns="0" rIns="0" bIns="0"/>
          <a:lstStyle>
            <a:lvl1pPr algn="ctr" rtl="1">
              <a:defRPr sz="1000">
                <a:solidFill>
                  <a:schemeClr val="bg1">
                    <a:lumMod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24127" y="1139541"/>
            <a:ext cx="10905239" cy="280985"/>
          </a:xfrm>
        </p:spPr>
        <p:txBody>
          <a:bodyPr lIns="0" tIns="0" rIns="0" bIns="0" anchor="ctr">
            <a:noAutofit/>
          </a:bodyPr>
          <a:lstStyle>
            <a:lvl1pPr marL="0" indent="0" algn="r" rtl="1">
              <a:buNone/>
              <a:defRPr sz="1600">
                <a:solidFill>
                  <a:schemeClr val="bg1">
                    <a:lumMod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1862769" y="590880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id-ID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8757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931247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387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221308" y="1774157"/>
            <a:ext cx="2884386" cy="2884386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086308" y="1774157"/>
            <a:ext cx="2884386" cy="2884386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427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0879" y="1626890"/>
            <a:ext cx="4054405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56714" y="3855130"/>
            <a:ext cx="4054405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0880" y="3855130"/>
            <a:ext cx="1994552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58219" y="1626890"/>
            <a:ext cx="1994552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897577" y="1626890"/>
            <a:ext cx="2393838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0072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62131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53970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45809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53970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362131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945809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7900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62130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53969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45808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3179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989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4078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24167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94256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2063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151" y="1696085"/>
            <a:ext cx="485187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80977" y="1696085"/>
            <a:ext cx="485187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453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95515" y="2080563"/>
            <a:ext cx="2642616" cy="34084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3553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13588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17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21498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95649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569800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43951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0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0251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58019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1523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923826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21201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939303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151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3375" y="1071418"/>
            <a:ext cx="5657711" cy="578658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4667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55767" y="1690688"/>
            <a:ext cx="2186585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88948" y="1690688"/>
            <a:ext cx="4402138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562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88948" y="1690688"/>
            <a:ext cx="4402138" cy="4388240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729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55767" y="1691308"/>
            <a:ext cx="2186585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0297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341120" y="1645921"/>
            <a:ext cx="3145536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7015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90544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14288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638032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390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92018" y="1627632"/>
            <a:ext cx="6480048" cy="2407006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73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97161" y="1683012"/>
            <a:ext cx="4140048" cy="210076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38025" y="3822192"/>
            <a:ext cx="4140048" cy="210076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34848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53007" y="1702131"/>
            <a:ext cx="1881899" cy="18818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389065" y="1702131"/>
            <a:ext cx="1881810" cy="18824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6262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23232" y="1645920"/>
            <a:ext cx="3145536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558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94554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0609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186664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97933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26479" y="1709928"/>
            <a:ext cx="4331207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5883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08760" y="2524510"/>
            <a:ext cx="4331207" cy="33459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1541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12192000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76331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6099048" cy="383794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7720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3649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20733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051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30173" y="1399033"/>
            <a:ext cx="4643189" cy="383794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8634" y="3348914"/>
            <a:ext cx="4643189" cy="188806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" y="1399030"/>
            <a:ext cx="1384452" cy="19041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-2" y="3348913"/>
            <a:ext cx="1384452" cy="188806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0807097" y="1399030"/>
            <a:ext cx="1384452" cy="383794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31059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81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43381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861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458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035237" y="938831"/>
            <a:ext cx="2469364" cy="148132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973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233915" y="2519640"/>
            <a:ext cx="1007862" cy="10078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075709" y="4261103"/>
            <a:ext cx="1211442" cy="121144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3685" y="2733443"/>
            <a:ext cx="1060705" cy="1060705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64561" y="3933434"/>
            <a:ext cx="752726" cy="752726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1597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830083" y="810816"/>
            <a:ext cx="2469364" cy="148132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82491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09317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813318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93010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65948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648581" y="1600200"/>
            <a:ext cx="1216025" cy="1216025"/>
          </a:xfrm>
          <a:prstGeom prst="ellipse">
            <a:avLst/>
          </a:prstGeom>
          <a:ln w="38100">
            <a:solidFill>
              <a:srgbClr val="7C95A5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02634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rgbClr val="F23B48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91432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749415" y="1691309"/>
            <a:ext cx="4320000" cy="4319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30027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8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190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6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62479" y="1717536"/>
            <a:ext cx="2150333" cy="379580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637281" y="2159623"/>
            <a:ext cx="2536090" cy="339193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5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9" r:id="rId2"/>
    <p:sldLayoutId id="2147483696" r:id="rId3"/>
    <p:sldLayoutId id="2147483693" r:id="rId4"/>
    <p:sldLayoutId id="2147483691" r:id="rId5"/>
    <p:sldLayoutId id="2147483690" r:id="rId6"/>
    <p:sldLayoutId id="2147483692" r:id="rId7"/>
    <p:sldLayoutId id="2147483702" r:id="rId8"/>
    <p:sldLayoutId id="2147483689" r:id="rId9"/>
    <p:sldLayoutId id="2147483697" r:id="rId10"/>
    <p:sldLayoutId id="2147483688" r:id="rId11"/>
    <p:sldLayoutId id="2147483683" r:id="rId12"/>
    <p:sldLayoutId id="2147483686" r:id="rId13"/>
    <p:sldLayoutId id="2147483687" r:id="rId14"/>
    <p:sldLayoutId id="2147483694" r:id="rId15"/>
    <p:sldLayoutId id="2147483698" r:id="rId16"/>
    <p:sldLayoutId id="2147483684" r:id="rId17"/>
    <p:sldLayoutId id="2147483695" r:id="rId18"/>
    <p:sldLayoutId id="2147483685" r:id="rId19"/>
    <p:sldLayoutId id="2147483703" r:id="rId20"/>
    <p:sldLayoutId id="2147483682" r:id="rId21"/>
    <p:sldLayoutId id="2147483681" r:id="rId22"/>
    <p:sldLayoutId id="2147483680" r:id="rId23"/>
    <p:sldLayoutId id="2147483679" r:id="rId24"/>
    <p:sldLayoutId id="2147483678" r:id="rId25"/>
    <p:sldLayoutId id="2147483677" r:id="rId26"/>
    <p:sldLayoutId id="2147483676" r:id="rId27"/>
    <p:sldLayoutId id="2147483700" r:id="rId28"/>
    <p:sldLayoutId id="2147483675" r:id="rId29"/>
    <p:sldLayoutId id="2147483674" r:id="rId30"/>
    <p:sldLayoutId id="2147483672" r:id="rId31"/>
    <p:sldLayoutId id="2147483673" r:id="rId32"/>
    <p:sldLayoutId id="2147483671" r:id="rId33"/>
    <p:sldLayoutId id="2147483670" r:id="rId34"/>
    <p:sldLayoutId id="2147483669" r:id="rId35"/>
    <p:sldLayoutId id="2147483668" r:id="rId36"/>
    <p:sldLayoutId id="2147483667" r:id="rId37"/>
    <p:sldLayoutId id="2147483666" r:id="rId38"/>
    <p:sldLayoutId id="2147483665" r:id="rId39"/>
    <p:sldLayoutId id="2147483664" r:id="rId40"/>
    <p:sldLayoutId id="2147483663" r:id="rId41"/>
    <p:sldLayoutId id="2147483651" r:id="rId42"/>
    <p:sldLayoutId id="2147483659" r:id="rId43"/>
    <p:sldLayoutId id="2147483660" r:id="rId44"/>
    <p:sldLayoutId id="2147483658" r:id="rId45"/>
    <p:sldLayoutId id="2147483662" r:id="rId46"/>
    <p:sldLayoutId id="2147483655" r:id="rId47"/>
    <p:sldLayoutId id="2147483656" r:id="rId48"/>
    <p:sldLayoutId id="2147483704" r:id="rId49"/>
    <p:sldLayoutId id="2147483705" r:id="rId50"/>
    <p:sldLayoutId id="2147483701" r:id="rId51"/>
    <p:sldLayoutId id="2147483661" r:id="rId52"/>
    <p:sldLayoutId id="2147483654" r:id="rId53"/>
    <p:sldLayoutId id="2147483653" r:id="rId54"/>
    <p:sldLayoutId id="2147483652" r:id="rId55"/>
    <p:sldLayoutId id="2147483650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7C5E59E-C67C-2495-3FC8-8F020E0FA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10"/>
          <a:stretch/>
        </p:blipFill>
        <p:spPr>
          <a:xfrm>
            <a:off x="-78658" y="0"/>
            <a:ext cx="12270658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CEE2C88-6C8F-484D-AF69-578F576B1F44}" type="slidenum">
              <a:rPr lang="en-US" smtClean="0"/>
              <a:pPr rtl="1"/>
              <a:t>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18A11-0A74-D0BE-90BE-B9E157BA77C6}"/>
              </a:ext>
            </a:extLst>
          </p:cNvPr>
          <p:cNvSpPr/>
          <p:nvPr/>
        </p:nvSpPr>
        <p:spPr>
          <a:xfrm>
            <a:off x="4231" y="332594"/>
            <a:ext cx="1219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5400" b="1" dirty="0" err="1">
                <a:latin typeface="IRANSans Black" panose="02040503050201020203" pitchFamily="18" charset="-78"/>
                <a:cs typeface="IRANSans Black" panose="02040503050201020203" pitchFamily="18" charset="-78"/>
              </a:rPr>
              <a:t>مقدمه‌ای</a:t>
            </a:r>
            <a:r>
              <a:rPr lang="fa-IR" sz="5400" b="1" dirty="0">
                <a:latin typeface="IRANSans Black" panose="02040503050201020203" pitchFamily="18" charset="-78"/>
                <a:cs typeface="IRANSans Black" panose="02040503050201020203" pitchFamily="18" charset="-78"/>
              </a:rPr>
              <a:t> بر سازمان </a:t>
            </a:r>
            <a:r>
              <a:rPr lang="fa-IR" sz="5400" b="1" dirty="0" err="1">
                <a:latin typeface="IRANSans Black" panose="02040503050201020203" pitchFamily="18" charset="-78"/>
                <a:cs typeface="IRANSans Black" panose="02040503050201020203" pitchFamily="18" charset="-78"/>
              </a:rPr>
              <a:t>داده‌محور</a:t>
            </a:r>
            <a:endParaRPr lang="en-US" sz="5400" b="1" dirty="0">
              <a:latin typeface="IRANSans Black" panose="02040503050201020203" pitchFamily="18" charset="-78"/>
              <a:cs typeface="IRANSans Black" panose="02040503050201020203" pitchFamily="18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1B299-267C-C283-9EC0-B4519C0B58D6}"/>
              </a:ext>
            </a:extLst>
          </p:cNvPr>
          <p:cNvSpPr txBox="1"/>
          <p:nvPr/>
        </p:nvSpPr>
        <p:spPr>
          <a:xfrm>
            <a:off x="3075530" y="6157148"/>
            <a:ext cx="6302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800" b="1" dirty="0">
                <a:solidFill>
                  <a:schemeClr val="bg1">
                    <a:lumMod val="65000"/>
                  </a:schemeClr>
                </a:solidFill>
                <a:latin typeface="IRANSans Black" panose="02040503050201020203" pitchFamily="18" charset="-78"/>
                <a:cs typeface="IRANSans Black" panose="02040503050201020203" pitchFamily="18" charset="-78"/>
              </a:rPr>
              <a:t>مهدی ناصری</a:t>
            </a:r>
            <a:endParaRPr lang="id-ID" sz="2800" b="1" dirty="0">
              <a:solidFill>
                <a:schemeClr val="bg1">
                  <a:lumMod val="65000"/>
                </a:schemeClr>
              </a:solidFill>
              <a:latin typeface="IRANSans Black" panose="02040503050201020203" pitchFamily="18" charset="-78"/>
              <a:cs typeface="IRANSans Black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08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9ED0-053D-4E13-9EFA-6FE86BB6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متخصصان </a:t>
            </a:r>
            <a:r>
              <a:rPr lang="fa-IR" b="1" dirty="0" err="1">
                <a:latin typeface="IRANSans" panose="020B0506030804020204" pitchFamily="34" charset="-78"/>
                <a:cs typeface="IRANSans" panose="020B0506030804020204" pitchFamily="34" charset="-78"/>
              </a:rPr>
              <a:t>داده‌ای</a:t>
            </a:r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 که به آنها نیاز دارید...</a:t>
            </a:r>
            <a:endParaRPr lang="en-US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B29B-3993-45C8-89E2-C0BB560E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BC996-187E-48F2-8CEA-0AFA6AC94E4C}"/>
              </a:ext>
            </a:extLst>
          </p:cNvPr>
          <p:cNvSpPr/>
          <p:nvPr/>
        </p:nvSpPr>
        <p:spPr>
          <a:xfrm>
            <a:off x="8963199" y="456959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بلد است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داده‌ها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را بکار گیرد؟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680A8B-8B78-4C48-81B0-35AEE37D3A38}"/>
              </a:ext>
            </a:extLst>
          </p:cNvPr>
          <p:cNvGrpSpPr/>
          <p:nvPr/>
        </p:nvGrpSpPr>
        <p:grpSpPr>
          <a:xfrm>
            <a:off x="8963199" y="3192748"/>
            <a:ext cx="1910717" cy="1512210"/>
            <a:chOff x="5140644" y="3195538"/>
            <a:chExt cx="1910717" cy="1512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C65146-6FA8-46DA-8B8E-FE6A02B9D58F}"/>
                </a:ext>
              </a:extLst>
            </p:cNvPr>
            <p:cNvSpPr/>
            <p:nvPr/>
          </p:nvSpPr>
          <p:spPr>
            <a:xfrm>
              <a:off x="5140644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چه کسی؟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4F6BE-11AE-46F1-9EEA-532C0F212793}"/>
                </a:ext>
              </a:extLst>
            </p:cNvPr>
            <p:cNvSpPr/>
            <p:nvPr/>
          </p:nvSpPr>
          <p:spPr>
            <a:xfrm rot="2700000">
              <a:off x="5967403" y="4450573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A56057-1DB8-47D3-B145-9143BB00AB35}"/>
              </a:ext>
            </a:extLst>
          </p:cNvPr>
          <p:cNvGrpSpPr/>
          <p:nvPr/>
        </p:nvGrpSpPr>
        <p:grpSpPr>
          <a:xfrm>
            <a:off x="8963202" y="1634049"/>
            <a:ext cx="1910717" cy="1687285"/>
            <a:chOff x="5140647" y="1636839"/>
            <a:chExt cx="1910717" cy="1687285"/>
          </a:xfrm>
          <a:solidFill>
            <a:srgbClr val="637C9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1B451-7792-44A8-8F19-FCB9FCC8DC23}"/>
                </a:ext>
              </a:extLst>
            </p:cNvPr>
            <p:cNvSpPr/>
            <p:nvPr/>
          </p:nvSpPr>
          <p:spPr>
            <a:xfrm>
              <a:off x="5140647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Who 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93784-65FD-4B5E-8FDF-3B0B63DA32B9}"/>
                </a:ext>
              </a:extLst>
            </p:cNvPr>
            <p:cNvSpPr/>
            <p:nvPr/>
          </p:nvSpPr>
          <p:spPr>
            <a:xfrm rot="2700000">
              <a:off x="5967402" y="3066949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49ABE3F-74EF-4938-84C5-DBD46C6E6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78" y="1634048"/>
            <a:ext cx="5152933" cy="431757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7EEEA2-A915-47AF-B92F-3E84CE1E54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E7EF-E35A-1642-B5E3-852A302A8F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8A17E-FB36-9743-97F8-A6739066C291}"/>
              </a:ext>
            </a:extLst>
          </p:cNvPr>
          <p:cNvSpPr/>
          <p:nvPr/>
        </p:nvSpPr>
        <p:spPr>
          <a:xfrm>
            <a:off x="4231" y="2008994"/>
            <a:ext cx="1219200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11500" b="1" dirty="0">
                <a:latin typeface="IRANSans Black" panose="02040503050201020203" pitchFamily="18" charset="-78"/>
                <a:cs typeface="IRANSans Black" panose="02040503050201020203" pitchFamily="18" charset="-78"/>
              </a:rPr>
              <a:t>کجــــــا</a:t>
            </a:r>
            <a:endParaRPr lang="en-US" sz="11500" b="1" dirty="0">
              <a:latin typeface="IRANSans Black" panose="02040503050201020203" pitchFamily="18" charset="-78"/>
              <a:cs typeface="IRANSans Black" panose="02040503050201020203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9F42A-987F-8046-947F-DF1F2DF9B0D7}"/>
              </a:ext>
            </a:extLst>
          </p:cNvPr>
          <p:cNvSpPr txBox="1"/>
          <p:nvPr/>
        </p:nvSpPr>
        <p:spPr>
          <a:xfrm>
            <a:off x="3704167" y="3273730"/>
            <a:ext cx="848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Where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8AA66-2296-1542-A87D-170416F07DE6}"/>
              </a:ext>
            </a:extLst>
          </p:cNvPr>
          <p:cNvSpPr/>
          <p:nvPr/>
        </p:nvSpPr>
        <p:spPr>
          <a:xfrm>
            <a:off x="3020027" y="2623124"/>
            <a:ext cx="4760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در ساختار سازمان قرار می گیرد؟</a:t>
            </a:r>
            <a:endParaRPr lang="en-US" sz="2000" dirty="0">
              <a:solidFill>
                <a:schemeClr val="tx2"/>
              </a:solidFill>
              <a:latin typeface="Helvetica" pitchFamily="2" charset="0"/>
              <a:cs typeface="IRANSans 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75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9ED0-053D-4E13-9EFA-6FE86BB6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برای بکارگیری داده نیاز به ساختار سازمانی دارید...</a:t>
            </a:r>
            <a:endParaRPr lang="en-US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B29B-3993-45C8-89E2-C0BB560E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B7B4EF-3019-4D47-BFEB-A2B7FFCF3555}"/>
              </a:ext>
            </a:extLst>
          </p:cNvPr>
          <p:cNvSpPr/>
          <p:nvPr/>
        </p:nvSpPr>
        <p:spPr>
          <a:xfrm>
            <a:off x="8962068" y="4572387"/>
            <a:ext cx="1910717" cy="1382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ساختار سازمانی داده را تعبیه کنیم؟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DE7A2-CF40-4274-9B78-567A1A7BA02C}"/>
              </a:ext>
            </a:extLst>
          </p:cNvPr>
          <p:cNvGrpSpPr/>
          <p:nvPr/>
        </p:nvGrpSpPr>
        <p:grpSpPr>
          <a:xfrm>
            <a:off x="8962068" y="3195538"/>
            <a:ext cx="1910717" cy="1512211"/>
            <a:chOff x="3229927" y="3195538"/>
            <a:chExt cx="1910717" cy="15122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2DBB13-F610-416E-8CA2-820717C93A0F}"/>
                </a:ext>
              </a:extLst>
            </p:cNvPr>
            <p:cNvSpPr/>
            <p:nvPr/>
          </p:nvSpPr>
          <p:spPr>
            <a:xfrm>
              <a:off x="3229927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کجا؟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08FE61-6B27-4E9A-A893-CBC8A9540CD2}"/>
                </a:ext>
              </a:extLst>
            </p:cNvPr>
            <p:cNvSpPr/>
            <p:nvPr/>
          </p:nvSpPr>
          <p:spPr>
            <a:xfrm rot="2700000">
              <a:off x="4056694" y="4450574"/>
              <a:ext cx="257175" cy="2571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6A17AD-3024-4047-801E-9DCA8F014E63}"/>
              </a:ext>
            </a:extLst>
          </p:cNvPr>
          <p:cNvGrpSpPr/>
          <p:nvPr/>
        </p:nvGrpSpPr>
        <p:grpSpPr>
          <a:xfrm>
            <a:off x="8962071" y="1636839"/>
            <a:ext cx="1910717" cy="1687286"/>
            <a:chOff x="3229930" y="1636839"/>
            <a:chExt cx="1910717" cy="1687286"/>
          </a:xfrm>
          <a:solidFill>
            <a:srgbClr val="7C95A5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51D883-9A2F-4E5D-835C-94614D3181AD}"/>
                </a:ext>
              </a:extLst>
            </p:cNvPr>
            <p:cNvSpPr/>
            <p:nvPr/>
          </p:nvSpPr>
          <p:spPr>
            <a:xfrm>
              <a:off x="3229930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Where 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C1A71-DA4B-4BB7-A38C-3BC9D7019E74}"/>
                </a:ext>
              </a:extLst>
            </p:cNvPr>
            <p:cNvSpPr/>
            <p:nvPr/>
          </p:nvSpPr>
          <p:spPr>
            <a:xfrm rot="2700000">
              <a:off x="4056693" y="3066950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Centralized_model">
            <a:extLst>
              <a:ext uri="{FF2B5EF4-FFF2-40B4-BE49-F238E27FC236}">
                <a16:creationId xmlns:a16="http://schemas.microsoft.com/office/drawing/2014/main" id="{38C03FCC-3EBB-4D55-95E3-A260B840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4" y="1636839"/>
            <a:ext cx="6678748" cy="43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64A3B2-C639-4C89-8F97-3B8A9BAB87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3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9ED0-053D-4E13-9EFA-6FE86BB6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برای بکارگیری داده نیاز به ساختار سازمانی دارید...</a:t>
            </a:r>
            <a:endParaRPr lang="en-US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B29B-3993-45C8-89E2-C0BB560E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B7B4EF-3019-4D47-BFEB-A2B7FFCF3555}"/>
              </a:ext>
            </a:extLst>
          </p:cNvPr>
          <p:cNvSpPr/>
          <p:nvPr/>
        </p:nvSpPr>
        <p:spPr>
          <a:xfrm>
            <a:off x="8962068" y="4572387"/>
            <a:ext cx="1910717" cy="1382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ساختار سازمانی داده را تعبیه کنیم؟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DE7A2-CF40-4274-9B78-567A1A7BA02C}"/>
              </a:ext>
            </a:extLst>
          </p:cNvPr>
          <p:cNvGrpSpPr/>
          <p:nvPr/>
        </p:nvGrpSpPr>
        <p:grpSpPr>
          <a:xfrm>
            <a:off x="8962068" y="3195538"/>
            <a:ext cx="1910717" cy="1512211"/>
            <a:chOff x="3229927" y="3195538"/>
            <a:chExt cx="1910717" cy="15122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2DBB13-F610-416E-8CA2-820717C93A0F}"/>
                </a:ext>
              </a:extLst>
            </p:cNvPr>
            <p:cNvSpPr/>
            <p:nvPr/>
          </p:nvSpPr>
          <p:spPr>
            <a:xfrm>
              <a:off x="3229927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کجا؟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08FE61-6B27-4E9A-A893-CBC8A9540CD2}"/>
                </a:ext>
              </a:extLst>
            </p:cNvPr>
            <p:cNvSpPr/>
            <p:nvPr/>
          </p:nvSpPr>
          <p:spPr>
            <a:xfrm rot="2700000">
              <a:off x="4056694" y="4450574"/>
              <a:ext cx="257175" cy="2571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6A17AD-3024-4047-801E-9DCA8F014E63}"/>
              </a:ext>
            </a:extLst>
          </p:cNvPr>
          <p:cNvGrpSpPr/>
          <p:nvPr/>
        </p:nvGrpSpPr>
        <p:grpSpPr>
          <a:xfrm>
            <a:off x="8962071" y="1636839"/>
            <a:ext cx="1910717" cy="1687286"/>
            <a:chOff x="3229930" y="1636839"/>
            <a:chExt cx="1910717" cy="1687286"/>
          </a:xfrm>
          <a:solidFill>
            <a:srgbClr val="7C95A5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51D883-9A2F-4E5D-835C-94614D3181AD}"/>
                </a:ext>
              </a:extLst>
            </p:cNvPr>
            <p:cNvSpPr/>
            <p:nvPr/>
          </p:nvSpPr>
          <p:spPr>
            <a:xfrm>
              <a:off x="3229930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Where 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C1A71-DA4B-4BB7-A38C-3BC9D7019E74}"/>
                </a:ext>
              </a:extLst>
            </p:cNvPr>
            <p:cNvSpPr/>
            <p:nvPr/>
          </p:nvSpPr>
          <p:spPr>
            <a:xfrm rot="2700000">
              <a:off x="4056693" y="3066950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Decentralized_model">
            <a:extLst>
              <a:ext uri="{FF2B5EF4-FFF2-40B4-BE49-F238E27FC236}">
                <a16:creationId xmlns:a16="http://schemas.microsoft.com/office/drawing/2014/main" id="{43F2849F-AAB6-4558-BC3F-A4BB472E4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11" y="1636839"/>
            <a:ext cx="6669248" cy="431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D43D91-9329-4DF5-BD42-DE95CAAA6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ederated_model">
            <a:extLst>
              <a:ext uri="{FF2B5EF4-FFF2-40B4-BE49-F238E27FC236}">
                <a16:creationId xmlns:a16="http://schemas.microsoft.com/office/drawing/2014/main" id="{DA0345A5-E07D-442E-919A-957CA84B0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47" y="1636838"/>
            <a:ext cx="6685496" cy="43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9ED0-053D-4E13-9EFA-6FE86BB6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برای بکارگیری داده نیاز به ساختار سازمانی دارید...</a:t>
            </a:r>
            <a:endParaRPr lang="en-US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B29B-3993-45C8-89E2-C0BB560E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B7B4EF-3019-4D47-BFEB-A2B7FFCF3555}"/>
              </a:ext>
            </a:extLst>
          </p:cNvPr>
          <p:cNvSpPr/>
          <p:nvPr/>
        </p:nvSpPr>
        <p:spPr>
          <a:xfrm>
            <a:off x="8962068" y="4572387"/>
            <a:ext cx="1910717" cy="1382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ساختار سازمانی داده را تعبیه کنیم؟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DE7A2-CF40-4274-9B78-567A1A7BA02C}"/>
              </a:ext>
            </a:extLst>
          </p:cNvPr>
          <p:cNvGrpSpPr/>
          <p:nvPr/>
        </p:nvGrpSpPr>
        <p:grpSpPr>
          <a:xfrm>
            <a:off x="8962068" y="3195538"/>
            <a:ext cx="1910717" cy="1512211"/>
            <a:chOff x="3229927" y="3195538"/>
            <a:chExt cx="1910717" cy="15122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2DBB13-F610-416E-8CA2-820717C93A0F}"/>
                </a:ext>
              </a:extLst>
            </p:cNvPr>
            <p:cNvSpPr/>
            <p:nvPr/>
          </p:nvSpPr>
          <p:spPr>
            <a:xfrm>
              <a:off x="3229927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کجا؟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08FE61-6B27-4E9A-A893-CBC8A9540CD2}"/>
                </a:ext>
              </a:extLst>
            </p:cNvPr>
            <p:cNvSpPr/>
            <p:nvPr/>
          </p:nvSpPr>
          <p:spPr>
            <a:xfrm rot="2700000">
              <a:off x="4056694" y="4450574"/>
              <a:ext cx="257175" cy="2571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6A17AD-3024-4047-801E-9DCA8F014E63}"/>
              </a:ext>
            </a:extLst>
          </p:cNvPr>
          <p:cNvGrpSpPr/>
          <p:nvPr/>
        </p:nvGrpSpPr>
        <p:grpSpPr>
          <a:xfrm>
            <a:off x="8962071" y="1636839"/>
            <a:ext cx="1910717" cy="1687286"/>
            <a:chOff x="3229930" y="1636839"/>
            <a:chExt cx="1910717" cy="1687286"/>
          </a:xfrm>
          <a:solidFill>
            <a:srgbClr val="7C95A5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51D883-9A2F-4E5D-835C-94614D3181AD}"/>
                </a:ext>
              </a:extLst>
            </p:cNvPr>
            <p:cNvSpPr/>
            <p:nvPr/>
          </p:nvSpPr>
          <p:spPr>
            <a:xfrm>
              <a:off x="3229930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Where 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C1A71-DA4B-4BB7-A38C-3BC9D7019E74}"/>
                </a:ext>
              </a:extLst>
            </p:cNvPr>
            <p:cNvSpPr/>
            <p:nvPr/>
          </p:nvSpPr>
          <p:spPr>
            <a:xfrm rot="2700000">
              <a:off x="4056693" y="3066950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11465A-CC65-4B93-89C0-005A3CA8D3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E7EF-E35A-1642-B5E3-852A302A8F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8A17E-FB36-9743-97F8-A6739066C291}"/>
              </a:ext>
            </a:extLst>
          </p:cNvPr>
          <p:cNvSpPr/>
          <p:nvPr/>
        </p:nvSpPr>
        <p:spPr>
          <a:xfrm>
            <a:off x="4231" y="2008994"/>
            <a:ext cx="1219200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11500" b="1" dirty="0" err="1">
                <a:latin typeface="IRANSans Black" panose="02040503050201020203" pitchFamily="18" charset="-78"/>
                <a:cs typeface="IRANSans Black" panose="02040503050201020203" pitchFamily="18" charset="-78"/>
              </a:rPr>
              <a:t>چگون</a:t>
            </a:r>
            <a:r>
              <a:rPr lang="fa-IR" sz="11500" b="1" dirty="0">
                <a:latin typeface="IRANSans Black" panose="02040503050201020203" pitchFamily="18" charset="-78"/>
                <a:cs typeface="IRANSans Black" panose="02040503050201020203" pitchFamily="18" charset="-78"/>
              </a:rPr>
              <a:t>ــــــه</a:t>
            </a:r>
            <a:endParaRPr lang="en-US" sz="11500" b="1" dirty="0">
              <a:latin typeface="IRANSans Black" panose="02040503050201020203" pitchFamily="18" charset="-78"/>
              <a:cs typeface="IRANSans Black" panose="02040503050201020203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9F42A-987F-8046-947F-DF1F2DF9B0D7}"/>
              </a:ext>
            </a:extLst>
          </p:cNvPr>
          <p:cNvSpPr txBox="1"/>
          <p:nvPr/>
        </p:nvSpPr>
        <p:spPr>
          <a:xfrm>
            <a:off x="3704167" y="3273730"/>
            <a:ext cx="848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How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8AA66-2296-1542-A87D-170416F07DE6}"/>
              </a:ext>
            </a:extLst>
          </p:cNvPr>
          <p:cNvSpPr/>
          <p:nvPr/>
        </p:nvSpPr>
        <p:spPr>
          <a:xfrm>
            <a:off x="2663501" y="2623124"/>
            <a:ext cx="4760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 err="1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سازمان‌مان</a:t>
            </a:r>
            <a:r>
              <a:rPr lang="fa-IR" sz="2000" dirty="0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 را </a:t>
            </a:r>
            <a:r>
              <a:rPr lang="fa-IR" sz="2000" dirty="0" err="1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داده‌محور</a:t>
            </a:r>
            <a:r>
              <a:rPr lang="fa-IR" sz="2000" dirty="0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 کنیم؟</a:t>
            </a:r>
            <a:endParaRPr lang="en-US" sz="2000" dirty="0">
              <a:solidFill>
                <a:schemeClr val="tx2"/>
              </a:solidFill>
              <a:latin typeface="Helvetica" pitchFamily="2" charset="0"/>
              <a:cs typeface="IRANSans 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818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9ED0-053D-4E13-9EFA-6FE86BB6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بکارگیری داده یک مهارت سازمانی است تا شخصی...</a:t>
            </a:r>
            <a:endParaRPr lang="en-US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B29B-3993-45C8-89E2-C0BB560E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54632-3D65-4A4F-B8F8-E06B161376BB}"/>
              </a:ext>
            </a:extLst>
          </p:cNvPr>
          <p:cNvSpPr/>
          <p:nvPr/>
        </p:nvSpPr>
        <p:spPr>
          <a:xfrm>
            <a:off x="8962068" y="457238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داده محور بشویم؟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10201-1452-418E-A349-1163B80549CC}"/>
              </a:ext>
            </a:extLst>
          </p:cNvPr>
          <p:cNvGrpSpPr/>
          <p:nvPr/>
        </p:nvGrpSpPr>
        <p:grpSpPr>
          <a:xfrm>
            <a:off x="8962068" y="3195538"/>
            <a:ext cx="1910717" cy="1512212"/>
            <a:chOff x="1319212" y="3195538"/>
            <a:chExt cx="1910717" cy="15122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96BCEE-A97B-4D6D-BC54-DB04DEB263E8}"/>
                </a:ext>
              </a:extLst>
            </p:cNvPr>
            <p:cNvSpPr/>
            <p:nvPr/>
          </p:nvSpPr>
          <p:spPr>
            <a:xfrm>
              <a:off x="1319212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چگونه؟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0B823D-9430-4072-A910-259F17F1496B}"/>
                </a:ext>
              </a:extLst>
            </p:cNvPr>
            <p:cNvSpPr/>
            <p:nvPr/>
          </p:nvSpPr>
          <p:spPr>
            <a:xfrm rot="2700000">
              <a:off x="2145983" y="4450575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E49558-4F23-4B9D-B47F-358D9B4B9F5B}"/>
              </a:ext>
            </a:extLst>
          </p:cNvPr>
          <p:cNvGrpSpPr/>
          <p:nvPr/>
        </p:nvGrpSpPr>
        <p:grpSpPr>
          <a:xfrm>
            <a:off x="8962071" y="1636839"/>
            <a:ext cx="1910717" cy="1687287"/>
            <a:chOff x="1319215" y="1636839"/>
            <a:chExt cx="1910717" cy="1687287"/>
          </a:xfrm>
          <a:solidFill>
            <a:srgbClr val="99AEBA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F4DA02-E512-42A6-A30B-7543B9125275}"/>
                </a:ext>
              </a:extLst>
            </p:cNvPr>
            <p:cNvSpPr/>
            <p:nvPr/>
          </p:nvSpPr>
          <p:spPr>
            <a:xfrm>
              <a:off x="1319215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FontAwesome" pitchFamily="2" charset="0"/>
                </a:rPr>
                <a:t>How </a:t>
              </a:r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1774D1-18E3-47B1-8D28-06F5473696D7}"/>
                </a:ext>
              </a:extLst>
            </p:cNvPr>
            <p:cNvSpPr/>
            <p:nvPr/>
          </p:nvSpPr>
          <p:spPr>
            <a:xfrm rot="2700000">
              <a:off x="2145982" y="3066951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7DAC17-B307-4846-B6A6-0D3F2EECA6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EA03FB-64EC-40D4-BDFB-3626AB6F4061}"/>
              </a:ext>
            </a:extLst>
          </p:cNvPr>
          <p:cNvGrpSpPr/>
          <p:nvPr/>
        </p:nvGrpSpPr>
        <p:grpSpPr>
          <a:xfrm>
            <a:off x="5084780" y="3206357"/>
            <a:ext cx="2430466" cy="984661"/>
            <a:chOff x="9434261" y="2097908"/>
            <a:chExt cx="2430466" cy="9846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674F77-362B-4E56-81BB-B1F0FE845B47}"/>
                </a:ext>
              </a:extLst>
            </p:cNvPr>
            <p:cNvSpPr/>
            <p:nvPr/>
          </p:nvSpPr>
          <p:spPr>
            <a:xfrm>
              <a:off x="11278940" y="2097908"/>
              <a:ext cx="585787" cy="585787"/>
            </a:xfrm>
            <a:prstGeom prst="ellipse">
              <a:avLst/>
            </a:prstGeom>
            <a:solidFill>
              <a:srgbClr val="E48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۳</a:t>
              </a:r>
              <a:endParaRPr lang="en-AU" sz="16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3" name="Text Placeholder 32">
              <a:extLst>
                <a:ext uri="{FF2B5EF4-FFF2-40B4-BE49-F238E27FC236}">
                  <a16:creationId xmlns:a16="http://schemas.microsoft.com/office/drawing/2014/main" id="{57E2F5D6-5727-4A62-BDA0-EDA322B1F9B9}"/>
                </a:ext>
              </a:extLst>
            </p:cNvPr>
            <p:cNvSpPr txBox="1">
              <a:spLocks/>
            </p:cNvSpPr>
            <p:nvPr/>
          </p:nvSpPr>
          <p:spPr>
            <a:xfrm>
              <a:off x="9448547" y="2522728"/>
              <a:ext cx="1726361" cy="55984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1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«داده برای تحلیل»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را به رسمیت شناخته و بر این اساس آنها را ثبت، ذخیره و منتشر کنید. </a:t>
              </a:r>
            </a:p>
            <a:p>
              <a:pPr marL="0" indent="0" algn="r" rtl="1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امنیت </a:t>
              </a:r>
              <a:r>
                <a:rPr lang="fa-IR" sz="1000" b="1" dirty="0" err="1">
                  <a:latin typeface="IRANSans" panose="020B0506030804020204" pitchFamily="34" charset="-78"/>
                  <a:cs typeface="IRANSans" panose="020B0506030804020204" pitchFamily="34" charset="-78"/>
                </a:rPr>
                <a:t>داده‌ها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و </a:t>
              </a: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حریم خصوصی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</a:t>
              </a:r>
              <a:r>
                <a:rPr lang="fa-IR" sz="1000" dirty="0" err="1">
                  <a:latin typeface="IRANSans" panose="020B0506030804020204" pitchFamily="34" charset="-78"/>
                  <a:cs typeface="IRANSans" panose="020B0506030804020204" pitchFamily="34" charset="-78"/>
                </a:rPr>
                <a:t>کاربران‌تان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را فراموش نکنید.</a:t>
              </a:r>
            </a:p>
            <a:p>
              <a:pPr marL="0" indent="0" algn="r" rtl="1">
                <a:lnSpc>
                  <a:spcPct val="125000"/>
                </a:lnSpc>
                <a:spcBef>
                  <a:spcPts val="0"/>
                </a:spcBef>
                <a:buNone/>
              </a:pP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055E48EC-33BC-4ED0-8207-31CFA416E29A}"/>
                </a:ext>
              </a:extLst>
            </p:cNvPr>
            <p:cNvSpPr txBox="1">
              <a:spLocks/>
            </p:cNvSpPr>
            <p:nvPr/>
          </p:nvSpPr>
          <p:spPr>
            <a:xfrm>
              <a:off x="9434261" y="2250714"/>
              <a:ext cx="1738528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685800" rtl="1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fa-IR" sz="1300" b="1" dirty="0">
                  <a:solidFill>
                    <a:srgbClr val="E48F93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اصل مدیریت</a:t>
              </a:r>
              <a:endParaRPr lang="en-AU" sz="1300" b="1" dirty="0">
                <a:solidFill>
                  <a:srgbClr val="E48F93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1D4F59-2485-4257-A691-FF24BF973972}"/>
              </a:ext>
            </a:extLst>
          </p:cNvPr>
          <p:cNvGrpSpPr/>
          <p:nvPr/>
        </p:nvGrpSpPr>
        <p:grpSpPr>
          <a:xfrm>
            <a:off x="5070494" y="1665649"/>
            <a:ext cx="2430466" cy="992825"/>
            <a:chOff x="9434261" y="3368873"/>
            <a:chExt cx="2430466" cy="9928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C588EE-FCCB-402D-9B2D-BAED7505F116}"/>
                </a:ext>
              </a:extLst>
            </p:cNvPr>
            <p:cNvSpPr/>
            <p:nvPr/>
          </p:nvSpPr>
          <p:spPr>
            <a:xfrm>
              <a:off x="11278940" y="3368873"/>
              <a:ext cx="585787" cy="585787"/>
            </a:xfrm>
            <a:prstGeom prst="ellipse">
              <a:avLst/>
            </a:prstGeom>
            <a:solidFill>
              <a:srgbClr val="FEA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۱</a:t>
              </a:r>
              <a:endParaRPr lang="en-AU" sz="16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6DEFA5D5-3D50-4835-943D-18FC0689867A}"/>
                </a:ext>
              </a:extLst>
            </p:cNvPr>
            <p:cNvSpPr txBox="1">
              <a:spLocks/>
            </p:cNvSpPr>
            <p:nvPr/>
          </p:nvSpPr>
          <p:spPr>
            <a:xfrm>
              <a:off x="9448547" y="3801857"/>
              <a:ext cx="1726361" cy="55984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1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fa-IR" sz="1000" b="1" dirty="0" err="1">
                  <a:latin typeface="IRANSans" panose="020B0506030804020204" pitchFamily="34" charset="-78"/>
                  <a:cs typeface="IRANSans" panose="020B0506030804020204" pitchFamily="34" charset="-78"/>
                </a:rPr>
                <a:t>گام‌به‌گام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</a:t>
              </a:r>
              <a:r>
                <a:rPr lang="fa-IR" sz="1000" dirty="0" err="1">
                  <a:latin typeface="IRANSans" panose="020B0506030804020204" pitchFamily="34" charset="-78"/>
                  <a:cs typeface="IRANSans" panose="020B0506030804020204" pitchFamily="34" charset="-78"/>
                </a:rPr>
                <a:t>برنامه‌ریزی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کنید و پیش بروید. سازمان بر اساس مرحله بلوغ خودش، نیازها و </a:t>
              </a:r>
              <a:r>
                <a:rPr lang="fa-IR" sz="1000" dirty="0" err="1">
                  <a:latin typeface="IRANSans" panose="020B0506030804020204" pitchFamily="34" charset="-78"/>
                  <a:cs typeface="IRANSans" panose="020B0506030804020204" pitchFamily="34" charset="-78"/>
                </a:rPr>
                <a:t>قابلیت‌های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متفاوتی در </a:t>
              </a:r>
              <a:r>
                <a:rPr lang="fa-IR" sz="1000" dirty="0" err="1">
                  <a:latin typeface="IRANSans" panose="020B0506030804020204" pitchFamily="34" charset="-78"/>
                  <a:cs typeface="IRANSans" panose="020B0506030804020204" pitchFamily="34" charset="-78"/>
                </a:rPr>
                <a:t>حوزهٔ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داده دارد.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8" name="Text Placeholder 33">
              <a:extLst>
                <a:ext uri="{FF2B5EF4-FFF2-40B4-BE49-F238E27FC236}">
                  <a16:creationId xmlns:a16="http://schemas.microsoft.com/office/drawing/2014/main" id="{65D1F846-631F-4680-BC52-D1DFD7278C74}"/>
                </a:ext>
              </a:extLst>
            </p:cNvPr>
            <p:cNvSpPr txBox="1">
              <a:spLocks/>
            </p:cNvSpPr>
            <p:nvPr/>
          </p:nvSpPr>
          <p:spPr>
            <a:xfrm>
              <a:off x="9434261" y="3521679"/>
              <a:ext cx="1738528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1">
                <a:buNone/>
              </a:pPr>
              <a:r>
                <a:rPr lang="fa-IR" sz="1300" b="1" dirty="0">
                  <a:solidFill>
                    <a:srgbClr val="FEAE34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اصل بلوغ</a:t>
              </a:r>
              <a:endParaRPr lang="en-AU" sz="1300" b="1" dirty="0">
                <a:solidFill>
                  <a:srgbClr val="FEAE34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38E7C2-ADA5-40F4-95B2-11976F8084E1}"/>
              </a:ext>
            </a:extLst>
          </p:cNvPr>
          <p:cNvGrpSpPr/>
          <p:nvPr/>
        </p:nvGrpSpPr>
        <p:grpSpPr>
          <a:xfrm>
            <a:off x="5070494" y="4725634"/>
            <a:ext cx="2430466" cy="992825"/>
            <a:chOff x="9434261" y="3368873"/>
            <a:chExt cx="2430466" cy="99282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F0F84B-169E-4CD3-860A-99308BC1052A}"/>
                </a:ext>
              </a:extLst>
            </p:cNvPr>
            <p:cNvSpPr/>
            <p:nvPr/>
          </p:nvSpPr>
          <p:spPr>
            <a:xfrm>
              <a:off x="11278940" y="3368873"/>
              <a:ext cx="585787" cy="585787"/>
            </a:xfrm>
            <a:prstGeom prst="ellipse">
              <a:avLst/>
            </a:prstGeom>
            <a:solidFill>
              <a:srgbClr val="FEA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۵</a:t>
              </a:r>
              <a:endParaRPr lang="en-AU" sz="16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31" name="Text Placeholder 32">
              <a:extLst>
                <a:ext uri="{FF2B5EF4-FFF2-40B4-BE49-F238E27FC236}">
                  <a16:creationId xmlns:a16="http://schemas.microsoft.com/office/drawing/2014/main" id="{41DEDED4-3CCB-47B6-B79F-CB926FC03B8A}"/>
                </a:ext>
              </a:extLst>
            </p:cNvPr>
            <p:cNvSpPr txBox="1">
              <a:spLocks/>
            </p:cNvSpPr>
            <p:nvPr/>
          </p:nvSpPr>
          <p:spPr>
            <a:xfrm>
              <a:off x="9448547" y="3801857"/>
              <a:ext cx="1726361" cy="55984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1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داده را به صورت </a:t>
              </a:r>
              <a:r>
                <a:rPr lang="fa-IR" sz="1000" dirty="0" err="1">
                  <a:latin typeface="IRANSans" panose="020B0506030804020204" pitchFamily="34" charset="-78"/>
                  <a:cs typeface="IRANSans" panose="020B0506030804020204" pitchFamily="34" charset="-78"/>
                </a:rPr>
                <a:t>سلف‌سرویس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در </a:t>
              </a: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عرض سازمان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و </a:t>
              </a: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در دسترس همه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به صورت </a:t>
              </a: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شفاف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، توزیع کنید و نگذارید در انحصار یک تیم یا فرد قرار بگیرد.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32" name="Text Placeholder 33">
              <a:extLst>
                <a:ext uri="{FF2B5EF4-FFF2-40B4-BE49-F238E27FC236}">
                  <a16:creationId xmlns:a16="http://schemas.microsoft.com/office/drawing/2014/main" id="{65AB586E-5E97-44B6-B603-37C8D934D93B}"/>
                </a:ext>
              </a:extLst>
            </p:cNvPr>
            <p:cNvSpPr txBox="1">
              <a:spLocks/>
            </p:cNvSpPr>
            <p:nvPr/>
          </p:nvSpPr>
          <p:spPr>
            <a:xfrm>
              <a:off x="9434261" y="3521679"/>
              <a:ext cx="1738528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1">
                <a:buNone/>
              </a:pPr>
              <a:r>
                <a:rPr lang="fa-IR" sz="1300" b="1" dirty="0">
                  <a:solidFill>
                    <a:srgbClr val="FEAE34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اصل دسترسی</a:t>
              </a:r>
              <a:endParaRPr lang="en-AU" sz="1300" b="1" dirty="0">
                <a:solidFill>
                  <a:srgbClr val="FEAE34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2E55B3-0722-486A-9A8B-DC7B5A653629}"/>
              </a:ext>
            </a:extLst>
          </p:cNvPr>
          <p:cNvGrpSpPr/>
          <p:nvPr/>
        </p:nvGrpSpPr>
        <p:grpSpPr>
          <a:xfrm>
            <a:off x="1896736" y="3206357"/>
            <a:ext cx="2430466" cy="992825"/>
            <a:chOff x="9434261" y="2097908"/>
            <a:chExt cx="2430466" cy="99282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D2F9E8-68A8-4A70-9553-31B092BB7468}"/>
                </a:ext>
              </a:extLst>
            </p:cNvPr>
            <p:cNvSpPr/>
            <p:nvPr/>
          </p:nvSpPr>
          <p:spPr>
            <a:xfrm>
              <a:off x="11278940" y="2097908"/>
              <a:ext cx="585787" cy="585787"/>
            </a:xfrm>
            <a:prstGeom prst="ellipse">
              <a:avLst/>
            </a:prstGeom>
            <a:solidFill>
              <a:srgbClr val="E48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۴</a:t>
              </a:r>
              <a:endParaRPr lang="en-AU" sz="16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DCEE3FDA-88D7-475A-B743-BB0FAF190F40}"/>
                </a:ext>
              </a:extLst>
            </p:cNvPr>
            <p:cNvSpPr txBox="1">
              <a:spLocks/>
            </p:cNvSpPr>
            <p:nvPr/>
          </p:nvSpPr>
          <p:spPr>
            <a:xfrm>
              <a:off x="9448547" y="2530892"/>
              <a:ext cx="1726361" cy="55984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1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از اشتباهات نترسید و به </a:t>
              </a:r>
              <a:r>
                <a:rPr lang="fa-IR" sz="1000" dirty="0" err="1">
                  <a:latin typeface="IRANSans" panose="020B0506030804020204" pitchFamily="34" charset="-78"/>
                  <a:cs typeface="IRANSans" panose="020B0506030804020204" pitchFamily="34" charset="-78"/>
                </a:rPr>
                <a:t>تیم‌تان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فرصت </a:t>
              </a:r>
              <a:r>
                <a:rPr lang="fa-IR" sz="1000" b="1" dirty="0" err="1">
                  <a:latin typeface="IRANSans" panose="020B0506030804020204" pitchFamily="34" charset="-78"/>
                  <a:cs typeface="IRANSans" panose="020B0506030804020204" pitchFamily="34" charset="-78"/>
                </a:rPr>
                <a:t>خطاوآزمایش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بدهید. نسبت به </a:t>
              </a: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خطاهای شناختی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تحلیل داده آموزش ببینید</a:t>
              </a:r>
              <a:r>
                <a:rPr lang="fa-I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.</a:t>
              </a:r>
              <a:endParaRPr lang="fa-IR" sz="100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36" name="Text Placeholder 33">
              <a:extLst>
                <a:ext uri="{FF2B5EF4-FFF2-40B4-BE49-F238E27FC236}">
                  <a16:creationId xmlns:a16="http://schemas.microsoft.com/office/drawing/2014/main" id="{E38890CE-5849-4E61-93A4-259135C0CDB0}"/>
                </a:ext>
              </a:extLst>
            </p:cNvPr>
            <p:cNvSpPr txBox="1">
              <a:spLocks/>
            </p:cNvSpPr>
            <p:nvPr/>
          </p:nvSpPr>
          <p:spPr>
            <a:xfrm>
              <a:off x="9434261" y="2250714"/>
              <a:ext cx="1738528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685800" rtl="1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fa-IR" sz="1300" b="1" dirty="0">
                  <a:solidFill>
                    <a:srgbClr val="E48F93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اصل یادگیری</a:t>
              </a:r>
              <a:endParaRPr lang="en-AU" sz="1300" b="1" dirty="0">
                <a:solidFill>
                  <a:srgbClr val="E48F93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BA17A-F314-48F8-91B3-354C6F736D07}"/>
              </a:ext>
            </a:extLst>
          </p:cNvPr>
          <p:cNvGrpSpPr/>
          <p:nvPr/>
        </p:nvGrpSpPr>
        <p:grpSpPr>
          <a:xfrm>
            <a:off x="1882450" y="1665649"/>
            <a:ext cx="2430466" cy="992825"/>
            <a:chOff x="9434261" y="3368873"/>
            <a:chExt cx="2430466" cy="99282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DC5259F-FFAC-4DD9-9E35-D45C6A5E7D7D}"/>
                </a:ext>
              </a:extLst>
            </p:cNvPr>
            <p:cNvSpPr/>
            <p:nvPr/>
          </p:nvSpPr>
          <p:spPr>
            <a:xfrm>
              <a:off x="11278940" y="3368873"/>
              <a:ext cx="585787" cy="585787"/>
            </a:xfrm>
            <a:prstGeom prst="ellipse">
              <a:avLst/>
            </a:prstGeom>
            <a:solidFill>
              <a:srgbClr val="FEA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۲</a:t>
              </a:r>
              <a:endParaRPr lang="en-AU" sz="16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784A65E9-76E6-4BAE-8624-94D5565CEB97}"/>
                </a:ext>
              </a:extLst>
            </p:cNvPr>
            <p:cNvSpPr txBox="1">
              <a:spLocks/>
            </p:cNvSpPr>
            <p:nvPr/>
          </p:nvSpPr>
          <p:spPr>
            <a:xfrm>
              <a:off x="9448547" y="3801857"/>
              <a:ext cx="1726361" cy="55984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1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کار با داده یک مهارت عمومی است. همه کارکنان باید یاد بگیرند داده را </a:t>
              </a: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درست بفهمند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و از آن </a:t>
              </a: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درست استفاده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کنند.</a:t>
              </a:r>
            </a:p>
            <a:p>
              <a:pPr marL="0" indent="0" algn="r" rtl="1">
                <a:lnSpc>
                  <a:spcPct val="125000"/>
                </a:lnSpc>
                <a:spcBef>
                  <a:spcPts val="0"/>
                </a:spcBef>
                <a:buNone/>
              </a:pP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40" name="Text Placeholder 33">
              <a:extLst>
                <a:ext uri="{FF2B5EF4-FFF2-40B4-BE49-F238E27FC236}">
                  <a16:creationId xmlns:a16="http://schemas.microsoft.com/office/drawing/2014/main" id="{8407ABB6-F0A6-4066-9921-233D37DC58AB}"/>
                </a:ext>
              </a:extLst>
            </p:cNvPr>
            <p:cNvSpPr txBox="1">
              <a:spLocks/>
            </p:cNvSpPr>
            <p:nvPr/>
          </p:nvSpPr>
          <p:spPr>
            <a:xfrm>
              <a:off x="9434261" y="3521679"/>
              <a:ext cx="1738528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1">
                <a:buNone/>
              </a:pPr>
              <a:r>
                <a:rPr lang="fa-IR" sz="1300" b="1" dirty="0">
                  <a:solidFill>
                    <a:srgbClr val="FEAE34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اصل مهارت</a:t>
              </a:r>
              <a:endParaRPr lang="en-AU" sz="1300" b="1" dirty="0">
                <a:solidFill>
                  <a:srgbClr val="FEAE34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1D1A4-C8D1-4638-BA85-84B277F36099}"/>
              </a:ext>
            </a:extLst>
          </p:cNvPr>
          <p:cNvGrpSpPr/>
          <p:nvPr/>
        </p:nvGrpSpPr>
        <p:grpSpPr>
          <a:xfrm>
            <a:off x="1882450" y="4725634"/>
            <a:ext cx="2430466" cy="992825"/>
            <a:chOff x="9434261" y="3368873"/>
            <a:chExt cx="2430466" cy="99282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C0D01C-F942-47AD-985C-85DFA4579809}"/>
                </a:ext>
              </a:extLst>
            </p:cNvPr>
            <p:cNvSpPr/>
            <p:nvPr/>
          </p:nvSpPr>
          <p:spPr>
            <a:xfrm>
              <a:off x="11278940" y="3368873"/>
              <a:ext cx="585787" cy="585787"/>
            </a:xfrm>
            <a:prstGeom prst="ellipse">
              <a:avLst/>
            </a:prstGeom>
            <a:solidFill>
              <a:srgbClr val="FEA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۶</a:t>
              </a:r>
              <a:endParaRPr lang="en-AU" sz="16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43" name="Text Placeholder 32">
              <a:extLst>
                <a:ext uri="{FF2B5EF4-FFF2-40B4-BE49-F238E27FC236}">
                  <a16:creationId xmlns:a16="http://schemas.microsoft.com/office/drawing/2014/main" id="{5AE61F78-18FC-4AEC-AFE4-993F8B5D259E}"/>
                </a:ext>
              </a:extLst>
            </p:cNvPr>
            <p:cNvSpPr txBox="1">
              <a:spLocks/>
            </p:cNvSpPr>
            <p:nvPr/>
          </p:nvSpPr>
          <p:spPr>
            <a:xfrm>
              <a:off x="9448547" y="3801857"/>
              <a:ext cx="1726361" cy="55984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rtl="1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زیرساخت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درستی را انتخاب کنید و از اول برای </a:t>
              </a:r>
              <a:r>
                <a:rPr lang="fa-IR" sz="1000" b="1" dirty="0">
                  <a:latin typeface="IRANSans" panose="020B0506030804020204" pitchFamily="34" charset="-78"/>
                  <a:cs typeface="IRANSans" panose="020B0506030804020204" pitchFamily="34" charset="-78"/>
                </a:rPr>
                <a:t>رشد در مقیاس</a:t>
              </a:r>
              <a:r>
                <a:rPr lang="fa-IR" sz="1000" dirty="0">
                  <a:latin typeface="IRANSans" panose="020B0506030804020204" pitchFamily="34" charset="-78"/>
                  <a:cs typeface="IRANSans" panose="020B0506030804020204" pitchFamily="34" charset="-78"/>
                </a:rPr>
                <a:t> آماده باشید.</a:t>
              </a:r>
              <a:endParaRPr lang="en-US" sz="100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C1D856A4-5A89-419B-A30E-DA01821DBCDC}"/>
                </a:ext>
              </a:extLst>
            </p:cNvPr>
            <p:cNvSpPr txBox="1">
              <a:spLocks/>
            </p:cNvSpPr>
            <p:nvPr/>
          </p:nvSpPr>
          <p:spPr>
            <a:xfrm>
              <a:off x="9434261" y="3521679"/>
              <a:ext cx="1738528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1">
                <a:buNone/>
              </a:pPr>
              <a:r>
                <a:rPr lang="fa-IR" sz="1300" b="1" dirty="0">
                  <a:solidFill>
                    <a:srgbClr val="FEAE34"/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اصل ابزارها</a:t>
              </a:r>
              <a:endParaRPr lang="en-AU" sz="1300" b="1" dirty="0">
                <a:solidFill>
                  <a:srgbClr val="FEAE34"/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1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r" rtl="1">
              <a:lnSpc>
                <a:spcPct val="100000"/>
              </a:lnSpc>
            </a:pPr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دوباره به این سوالات پاسخ دهید...</a:t>
            </a:r>
            <a:endParaRPr lang="id-ID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CEE2C88-6C8F-484D-AF69-578F576B1F44}" type="slidenum">
              <a:rPr lang="en-US" smtClean="0"/>
              <a:pPr rtl="1"/>
              <a:t>17</a:t>
            </a:fld>
            <a:endParaRPr lang="en-US" dirty="0"/>
          </a:p>
        </p:txBody>
      </p:sp>
      <p:sp>
        <p:nvSpPr>
          <p:cNvPr id="2410" name="Rectangle 2409"/>
          <p:cNvSpPr/>
          <p:nvPr/>
        </p:nvSpPr>
        <p:spPr>
          <a:xfrm>
            <a:off x="1319212" y="457238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داده محور بشویم؟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19212" y="3195538"/>
            <a:ext cx="1910717" cy="1512212"/>
            <a:chOff x="1319212" y="3195538"/>
            <a:chExt cx="1910717" cy="1512212"/>
          </a:xfrm>
        </p:grpSpPr>
        <p:sp>
          <p:nvSpPr>
            <p:cNvPr id="2411" name="Rectangle 2410"/>
            <p:cNvSpPr/>
            <p:nvPr/>
          </p:nvSpPr>
          <p:spPr>
            <a:xfrm>
              <a:off x="1319212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چگونه؟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14" name="Rectangle 2413"/>
            <p:cNvSpPr/>
            <p:nvPr/>
          </p:nvSpPr>
          <p:spPr>
            <a:xfrm rot="2700000">
              <a:off x="2145983" y="4450575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sp>
        <p:nvSpPr>
          <p:cNvPr id="2415" name="Rectangle 2414"/>
          <p:cNvSpPr/>
          <p:nvPr/>
        </p:nvSpPr>
        <p:spPr>
          <a:xfrm>
            <a:off x="3229927" y="4572387"/>
            <a:ext cx="1910717" cy="1382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ساختار سازمانی داده را تعبیه کنیم؟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418" name="Rectangle 2417"/>
          <p:cNvSpPr/>
          <p:nvPr/>
        </p:nvSpPr>
        <p:spPr>
          <a:xfrm>
            <a:off x="5140644" y="457238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بلد است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داده‌ها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را بکار گیرد؟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421" name="Rectangle 2420"/>
          <p:cNvSpPr/>
          <p:nvPr/>
        </p:nvSpPr>
        <p:spPr>
          <a:xfrm>
            <a:off x="7051354" y="4572387"/>
            <a:ext cx="1910717" cy="1382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کمکی از داده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می‌توانید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بگیرید؟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424" name="Rectangle 2423"/>
          <p:cNvSpPr/>
          <p:nvPr/>
        </p:nvSpPr>
        <p:spPr>
          <a:xfrm>
            <a:off x="8962068" y="457238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باید از داده در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کسب‌وکارمان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استفاده کنید؟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29927" y="3195538"/>
            <a:ext cx="1910717" cy="1512211"/>
            <a:chOff x="3229927" y="3195538"/>
            <a:chExt cx="1910717" cy="1512211"/>
          </a:xfrm>
        </p:grpSpPr>
        <p:sp>
          <p:nvSpPr>
            <p:cNvPr id="2416" name="Rectangle 2415"/>
            <p:cNvSpPr/>
            <p:nvPr/>
          </p:nvSpPr>
          <p:spPr>
            <a:xfrm>
              <a:off x="3229927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کجا؟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28" name="Rectangle 2427"/>
            <p:cNvSpPr/>
            <p:nvPr/>
          </p:nvSpPr>
          <p:spPr>
            <a:xfrm rot="2700000">
              <a:off x="4056694" y="4450574"/>
              <a:ext cx="257175" cy="2571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0644" y="3195538"/>
            <a:ext cx="1910717" cy="1512210"/>
            <a:chOff x="5140644" y="3195538"/>
            <a:chExt cx="1910717" cy="1512210"/>
          </a:xfrm>
        </p:grpSpPr>
        <p:sp>
          <p:nvSpPr>
            <p:cNvPr id="2419" name="Rectangle 2418"/>
            <p:cNvSpPr/>
            <p:nvPr/>
          </p:nvSpPr>
          <p:spPr>
            <a:xfrm>
              <a:off x="5140644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چه کسی؟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30" name="Rectangle 2429"/>
            <p:cNvSpPr/>
            <p:nvPr/>
          </p:nvSpPr>
          <p:spPr>
            <a:xfrm rot="2700000">
              <a:off x="5967403" y="4450573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1354" y="3195538"/>
            <a:ext cx="1910717" cy="1512210"/>
            <a:chOff x="7051354" y="3195538"/>
            <a:chExt cx="1910717" cy="1512210"/>
          </a:xfrm>
        </p:grpSpPr>
        <p:sp>
          <p:nvSpPr>
            <p:cNvPr id="2422" name="Rectangle 2421"/>
            <p:cNvSpPr/>
            <p:nvPr/>
          </p:nvSpPr>
          <p:spPr>
            <a:xfrm>
              <a:off x="7051354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چه؟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33" name="Rectangle 2432"/>
            <p:cNvSpPr/>
            <p:nvPr/>
          </p:nvSpPr>
          <p:spPr>
            <a:xfrm rot="2700000">
              <a:off x="7878126" y="4450573"/>
              <a:ext cx="257175" cy="2571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962068" y="3195538"/>
            <a:ext cx="1910717" cy="1512209"/>
            <a:chOff x="8962068" y="3195538"/>
            <a:chExt cx="1910717" cy="1512209"/>
          </a:xfrm>
        </p:grpSpPr>
        <p:sp>
          <p:nvSpPr>
            <p:cNvPr id="2425" name="Rectangle 2424"/>
            <p:cNvSpPr/>
            <p:nvPr/>
          </p:nvSpPr>
          <p:spPr>
            <a:xfrm>
              <a:off x="8962068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چرا؟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34" name="Rectangle 2433"/>
            <p:cNvSpPr/>
            <p:nvPr/>
          </p:nvSpPr>
          <p:spPr>
            <a:xfrm rot="2700000">
              <a:off x="9788832" y="4450572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19215" y="1636839"/>
            <a:ext cx="1910717" cy="1687287"/>
            <a:chOff x="1319215" y="1636839"/>
            <a:chExt cx="1910717" cy="1687287"/>
          </a:xfrm>
          <a:solidFill>
            <a:srgbClr val="99AEBA"/>
          </a:solidFill>
        </p:grpSpPr>
        <p:sp>
          <p:nvSpPr>
            <p:cNvPr id="2412" name="Rectangle 2411"/>
            <p:cNvSpPr/>
            <p:nvPr/>
          </p:nvSpPr>
          <p:spPr>
            <a:xfrm>
              <a:off x="1319215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AU" dirty="0">
                  <a:latin typeface="FontAwesome" pitchFamily="2" charset="0"/>
                </a:rPr>
                <a:t>How </a:t>
              </a:r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2413" name="Rectangle 2412"/>
            <p:cNvSpPr/>
            <p:nvPr/>
          </p:nvSpPr>
          <p:spPr>
            <a:xfrm rot="2700000">
              <a:off x="2145982" y="3066951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29930" y="1636839"/>
            <a:ext cx="1910717" cy="1687286"/>
            <a:chOff x="3229930" y="1636839"/>
            <a:chExt cx="1910717" cy="1687286"/>
          </a:xfrm>
          <a:solidFill>
            <a:srgbClr val="7C95A5"/>
          </a:solidFill>
        </p:grpSpPr>
        <p:sp>
          <p:nvSpPr>
            <p:cNvPr id="2417" name="Rectangle 2416"/>
            <p:cNvSpPr/>
            <p:nvPr/>
          </p:nvSpPr>
          <p:spPr>
            <a:xfrm>
              <a:off x="3229930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Where </a:t>
              </a:r>
            </a:p>
          </p:txBody>
        </p:sp>
        <p:sp>
          <p:nvSpPr>
            <p:cNvPr id="2427" name="Rectangle 2426"/>
            <p:cNvSpPr/>
            <p:nvPr/>
          </p:nvSpPr>
          <p:spPr>
            <a:xfrm rot="2700000">
              <a:off x="4056693" y="3066950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0647" y="1636839"/>
            <a:ext cx="1910717" cy="1687285"/>
            <a:chOff x="5140647" y="1636839"/>
            <a:chExt cx="1910717" cy="1687285"/>
          </a:xfrm>
          <a:solidFill>
            <a:srgbClr val="637C90"/>
          </a:solidFill>
        </p:grpSpPr>
        <p:sp>
          <p:nvSpPr>
            <p:cNvPr id="2420" name="Rectangle 2419"/>
            <p:cNvSpPr/>
            <p:nvPr/>
          </p:nvSpPr>
          <p:spPr>
            <a:xfrm>
              <a:off x="5140647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Who 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429" name="Rectangle 2428"/>
            <p:cNvSpPr/>
            <p:nvPr/>
          </p:nvSpPr>
          <p:spPr>
            <a:xfrm rot="2700000">
              <a:off x="5967402" y="3066949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51357" y="1636839"/>
            <a:ext cx="1910717" cy="1687285"/>
            <a:chOff x="7051357" y="1636839"/>
            <a:chExt cx="1910717" cy="1687285"/>
          </a:xfrm>
          <a:solidFill>
            <a:srgbClr val="495D6B"/>
          </a:solidFill>
        </p:grpSpPr>
        <p:sp>
          <p:nvSpPr>
            <p:cNvPr id="2423" name="Rectangle 2422"/>
            <p:cNvSpPr/>
            <p:nvPr/>
          </p:nvSpPr>
          <p:spPr>
            <a:xfrm>
              <a:off x="7051357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dirty="0">
                  <a:latin typeface="FontAwesome" pitchFamily="2" charset="0"/>
                </a:rPr>
                <a:t>what</a:t>
              </a:r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 </a:t>
              </a:r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2431" name="Rectangle 2430"/>
            <p:cNvSpPr/>
            <p:nvPr/>
          </p:nvSpPr>
          <p:spPr>
            <a:xfrm rot="2700000">
              <a:off x="7878125" y="3066949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962071" y="1636839"/>
            <a:ext cx="1910717" cy="1687284"/>
            <a:chOff x="8962071" y="1636839"/>
            <a:chExt cx="1910717" cy="1687284"/>
          </a:xfrm>
          <a:solidFill>
            <a:srgbClr val="F15A24"/>
          </a:solidFill>
        </p:grpSpPr>
        <p:sp>
          <p:nvSpPr>
            <p:cNvPr id="2426" name="Rectangle 2425"/>
            <p:cNvSpPr/>
            <p:nvPr/>
          </p:nvSpPr>
          <p:spPr>
            <a:xfrm>
              <a:off x="8962071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Why 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432" name="Rectangle 2431"/>
            <p:cNvSpPr/>
            <p:nvPr/>
          </p:nvSpPr>
          <p:spPr>
            <a:xfrm rot="2700000">
              <a:off x="9788839" y="3066948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7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r" rtl="1">
              <a:lnSpc>
                <a:spcPct val="100000"/>
              </a:lnSpc>
            </a:pPr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به این سوالات پاسخ دهید...</a:t>
            </a:r>
            <a:endParaRPr lang="id-ID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CEE2C88-6C8F-484D-AF69-578F576B1F44}" type="slidenum">
              <a:rPr lang="en-US" smtClean="0"/>
              <a:pPr rtl="1"/>
              <a:t>2</a:t>
            </a:fld>
            <a:endParaRPr lang="en-US" dirty="0"/>
          </a:p>
        </p:txBody>
      </p:sp>
      <p:sp>
        <p:nvSpPr>
          <p:cNvPr id="2410" name="Rectangle 2409"/>
          <p:cNvSpPr/>
          <p:nvPr/>
        </p:nvSpPr>
        <p:spPr>
          <a:xfrm>
            <a:off x="1319212" y="457238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داده محور بشویم؟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19212" y="3195538"/>
            <a:ext cx="1910717" cy="1512212"/>
            <a:chOff x="1319212" y="3195538"/>
            <a:chExt cx="1910717" cy="1512212"/>
          </a:xfrm>
        </p:grpSpPr>
        <p:sp>
          <p:nvSpPr>
            <p:cNvPr id="2411" name="Rectangle 2410"/>
            <p:cNvSpPr/>
            <p:nvPr/>
          </p:nvSpPr>
          <p:spPr>
            <a:xfrm>
              <a:off x="1319212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چگونه؟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14" name="Rectangle 2413"/>
            <p:cNvSpPr/>
            <p:nvPr/>
          </p:nvSpPr>
          <p:spPr>
            <a:xfrm rot="2700000">
              <a:off x="2145983" y="4450575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sp>
        <p:nvSpPr>
          <p:cNvPr id="2415" name="Rectangle 2414"/>
          <p:cNvSpPr/>
          <p:nvPr/>
        </p:nvSpPr>
        <p:spPr>
          <a:xfrm>
            <a:off x="3229927" y="4572387"/>
            <a:ext cx="1910717" cy="1382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ساختار سازمانی داده را تعبیه کنیم؟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418" name="Rectangle 2417"/>
          <p:cNvSpPr/>
          <p:nvPr/>
        </p:nvSpPr>
        <p:spPr>
          <a:xfrm>
            <a:off x="5140644" y="457238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بلد است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داده‌ها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را بکار گیرد؟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421" name="Rectangle 2420"/>
          <p:cNvSpPr/>
          <p:nvPr/>
        </p:nvSpPr>
        <p:spPr>
          <a:xfrm>
            <a:off x="7051354" y="4572387"/>
            <a:ext cx="1910717" cy="1382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کمکی از داده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می‌توانید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بگیرید؟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424" name="Rectangle 2423"/>
          <p:cNvSpPr/>
          <p:nvPr/>
        </p:nvSpPr>
        <p:spPr>
          <a:xfrm>
            <a:off x="8962068" y="457238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باید از داده در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کسب‌وکارمان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استفاده کنید؟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29927" y="3195538"/>
            <a:ext cx="1910717" cy="1512211"/>
            <a:chOff x="3229927" y="3195538"/>
            <a:chExt cx="1910717" cy="1512211"/>
          </a:xfrm>
        </p:grpSpPr>
        <p:sp>
          <p:nvSpPr>
            <p:cNvPr id="2416" name="Rectangle 2415"/>
            <p:cNvSpPr/>
            <p:nvPr/>
          </p:nvSpPr>
          <p:spPr>
            <a:xfrm>
              <a:off x="3229927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کجا؟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28" name="Rectangle 2427"/>
            <p:cNvSpPr/>
            <p:nvPr/>
          </p:nvSpPr>
          <p:spPr>
            <a:xfrm rot="2700000">
              <a:off x="4056694" y="4450574"/>
              <a:ext cx="257175" cy="2571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0644" y="3195538"/>
            <a:ext cx="1910717" cy="1512210"/>
            <a:chOff x="5140644" y="3195538"/>
            <a:chExt cx="1910717" cy="1512210"/>
          </a:xfrm>
        </p:grpSpPr>
        <p:sp>
          <p:nvSpPr>
            <p:cNvPr id="2419" name="Rectangle 2418"/>
            <p:cNvSpPr/>
            <p:nvPr/>
          </p:nvSpPr>
          <p:spPr>
            <a:xfrm>
              <a:off x="5140644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چه کسی؟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30" name="Rectangle 2429"/>
            <p:cNvSpPr/>
            <p:nvPr/>
          </p:nvSpPr>
          <p:spPr>
            <a:xfrm rot="2700000">
              <a:off x="5967403" y="4450573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1354" y="3195538"/>
            <a:ext cx="1910717" cy="1512210"/>
            <a:chOff x="7051354" y="3195538"/>
            <a:chExt cx="1910717" cy="1512210"/>
          </a:xfrm>
        </p:grpSpPr>
        <p:sp>
          <p:nvSpPr>
            <p:cNvPr id="2422" name="Rectangle 2421"/>
            <p:cNvSpPr/>
            <p:nvPr/>
          </p:nvSpPr>
          <p:spPr>
            <a:xfrm>
              <a:off x="7051354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چه؟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33" name="Rectangle 2432"/>
            <p:cNvSpPr/>
            <p:nvPr/>
          </p:nvSpPr>
          <p:spPr>
            <a:xfrm rot="2700000">
              <a:off x="7878126" y="4450573"/>
              <a:ext cx="257175" cy="2571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962068" y="3195538"/>
            <a:ext cx="1910717" cy="1512209"/>
            <a:chOff x="8962068" y="3195538"/>
            <a:chExt cx="1910717" cy="1512209"/>
          </a:xfrm>
        </p:grpSpPr>
        <p:sp>
          <p:nvSpPr>
            <p:cNvPr id="2425" name="Rectangle 2424"/>
            <p:cNvSpPr/>
            <p:nvPr/>
          </p:nvSpPr>
          <p:spPr>
            <a:xfrm>
              <a:off x="8962068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چرا؟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2434" name="Rectangle 2433"/>
            <p:cNvSpPr/>
            <p:nvPr/>
          </p:nvSpPr>
          <p:spPr>
            <a:xfrm rot="2700000">
              <a:off x="9788832" y="4450572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19215" y="1636839"/>
            <a:ext cx="1910717" cy="1687287"/>
            <a:chOff x="1319215" y="1636839"/>
            <a:chExt cx="1910717" cy="1687287"/>
          </a:xfrm>
          <a:solidFill>
            <a:srgbClr val="99AEBA"/>
          </a:solidFill>
        </p:grpSpPr>
        <p:sp>
          <p:nvSpPr>
            <p:cNvPr id="2412" name="Rectangle 2411"/>
            <p:cNvSpPr/>
            <p:nvPr/>
          </p:nvSpPr>
          <p:spPr>
            <a:xfrm>
              <a:off x="1319215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AU" dirty="0">
                  <a:latin typeface="FontAwesome" pitchFamily="2" charset="0"/>
                </a:rPr>
                <a:t>How </a:t>
              </a:r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2413" name="Rectangle 2412"/>
            <p:cNvSpPr/>
            <p:nvPr/>
          </p:nvSpPr>
          <p:spPr>
            <a:xfrm rot="2700000">
              <a:off x="2145982" y="3066951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29930" y="1636839"/>
            <a:ext cx="1910717" cy="1687286"/>
            <a:chOff x="3229930" y="1636839"/>
            <a:chExt cx="1910717" cy="1687286"/>
          </a:xfrm>
          <a:solidFill>
            <a:srgbClr val="7C95A5"/>
          </a:solidFill>
        </p:grpSpPr>
        <p:sp>
          <p:nvSpPr>
            <p:cNvPr id="2417" name="Rectangle 2416"/>
            <p:cNvSpPr/>
            <p:nvPr/>
          </p:nvSpPr>
          <p:spPr>
            <a:xfrm>
              <a:off x="3229930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Where </a:t>
              </a:r>
            </a:p>
          </p:txBody>
        </p:sp>
        <p:sp>
          <p:nvSpPr>
            <p:cNvPr id="2427" name="Rectangle 2426"/>
            <p:cNvSpPr/>
            <p:nvPr/>
          </p:nvSpPr>
          <p:spPr>
            <a:xfrm rot="2700000">
              <a:off x="4056693" y="3066950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0647" y="1636839"/>
            <a:ext cx="1910717" cy="1687285"/>
            <a:chOff x="5140647" y="1636839"/>
            <a:chExt cx="1910717" cy="1687285"/>
          </a:xfrm>
          <a:solidFill>
            <a:srgbClr val="637C90"/>
          </a:solidFill>
        </p:grpSpPr>
        <p:sp>
          <p:nvSpPr>
            <p:cNvPr id="2420" name="Rectangle 2419"/>
            <p:cNvSpPr/>
            <p:nvPr/>
          </p:nvSpPr>
          <p:spPr>
            <a:xfrm>
              <a:off x="5140647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Who 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429" name="Rectangle 2428"/>
            <p:cNvSpPr/>
            <p:nvPr/>
          </p:nvSpPr>
          <p:spPr>
            <a:xfrm rot="2700000">
              <a:off x="5967402" y="3066949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51357" y="1636839"/>
            <a:ext cx="1910717" cy="1687285"/>
            <a:chOff x="7051357" y="1636839"/>
            <a:chExt cx="1910717" cy="1687285"/>
          </a:xfrm>
          <a:solidFill>
            <a:srgbClr val="495D6B"/>
          </a:solidFill>
        </p:grpSpPr>
        <p:sp>
          <p:nvSpPr>
            <p:cNvPr id="2423" name="Rectangle 2422"/>
            <p:cNvSpPr/>
            <p:nvPr/>
          </p:nvSpPr>
          <p:spPr>
            <a:xfrm>
              <a:off x="7051357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dirty="0">
                  <a:latin typeface="FontAwesome" pitchFamily="2" charset="0"/>
                </a:rPr>
                <a:t>what</a:t>
              </a:r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 </a:t>
              </a:r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2431" name="Rectangle 2430"/>
            <p:cNvSpPr/>
            <p:nvPr/>
          </p:nvSpPr>
          <p:spPr>
            <a:xfrm rot="2700000">
              <a:off x="7878125" y="3066949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962071" y="1636839"/>
            <a:ext cx="1910717" cy="1687284"/>
            <a:chOff x="8962071" y="1636839"/>
            <a:chExt cx="1910717" cy="1687284"/>
          </a:xfrm>
          <a:solidFill>
            <a:srgbClr val="F15A24"/>
          </a:solidFill>
        </p:grpSpPr>
        <p:sp>
          <p:nvSpPr>
            <p:cNvPr id="2426" name="Rectangle 2425"/>
            <p:cNvSpPr/>
            <p:nvPr/>
          </p:nvSpPr>
          <p:spPr>
            <a:xfrm>
              <a:off x="8962071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Why 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432" name="Rectangle 2431"/>
            <p:cNvSpPr/>
            <p:nvPr/>
          </p:nvSpPr>
          <p:spPr>
            <a:xfrm rot="2700000">
              <a:off x="9788839" y="3066948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92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E7EF-E35A-1642-B5E3-852A302A8F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8A17E-FB36-9743-97F8-A6739066C291}"/>
              </a:ext>
            </a:extLst>
          </p:cNvPr>
          <p:cNvSpPr/>
          <p:nvPr/>
        </p:nvSpPr>
        <p:spPr>
          <a:xfrm>
            <a:off x="4231" y="2008994"/>
            <a:ext cx="1219200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11500" b="1" dirty="0">
                <a:latin typeface="IRANSans Black" panose="02040503050201020203" pitchFamily="18" charset="-78"/>
                <a:cs typeface="IRANSans Black" panose="02040503050201020203" pitchFamily="18" charset="-78"/>
              </a:rPr>
              <a:t>چــــــــرا</a:t>
            </a:r>
            <a:endParaRPr lang="en-US" sz="11500" b="1" dirty="0">
              <a:latin typeface="IRANSans Black" panose="02040503050201020203" pitchFamily="18" charset="-78"/>
              <a:cs typeface="IRANSans Black" panose="02040503050201020203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9F42A-987F-8046-947F-DF1F2DF9B0D7}"/>
              </a:ext>
            </a:extLst>
          </p:cNvPr>
          <p:cNvSpPr txBox="1"/>
          <p:nvPr/>
        </p:nvSpPr>
        <p:spPr>
          <a:xfrm>
            <a:off x="3704167" y="3273730"/>
            <a:ext cx="848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Why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8AA66-2296-1542-A87D-170416F07DE6}"/>
              </a:ext>
            </a:extLst>
          </p:cNvPr>
          <p:cNvSpPr/>
          <p:nvPr/>
        </p:nvSpPr>
        <p:spPr>
          <a:xfrm>
            <a:off x="-2" y="2623124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باید از داده در </a:t>
            </a:r>
            <a:r>
              <a:rPr lang="fa-IR" sz="2000" dirty="0" err="1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کسب‌وکارمان</a:t>
            </a:r>
            <a:r>
              <a:rPr lang="fa-IR" sz="2000" dirty="0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 استفاده کنید؟</a:t>
            </a:r>
            <a:endParaRPr lang="en-US" sz="2000" dirty="0">
              <a:solidFill>
                <a:schemeClr val="tx2"/>
              </a:solidFill>
              <a:latin typeface="Helvetica" pitchFamily="2" charset="0"/>
              <a:cs typeface="IRANSans 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793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9ED0-053D-4E13-9EFA-6FE86BB6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داده به شما کمک </a:t>
            </a:r>
            <a:r>
              <a:rPr lang="fa-IR" b="1" dirty="0" err="1">
                <a:latin typeface="IRANSans" panose="020B0506030804020204" pitchFamily="34" charset="-78"/>
                <a:cs typeface="IRANSans" panose="020B0506030804020204" pitchFamily="34" charset="-78"/>
              </a:rPr>
              <a:t>می‌کند</a:t>
            </a:r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 تا...</a:t>
            </a:r>
            <a:endParaRPr lang="en-US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B29B-3993-45C8-89E2-C0BB560E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0C14A-DC28-4818-A64A-F4697D4095F4}"/>
              </a:ext>
            </a:extLst>
          </p:cNvPr>
          <p:cNvSpPr/>
          <p:nvPr/>
        </p:nvSpPr>
        <p:spPr>
          <a:xfrm>
            <a:off x="8962068" y="4729019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باید از داده در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کسب‌وکارمان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استفاده کنید؟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F9C438-8AF5-48EA-B623-23A7D3FA8B26}"/>
              </a:ext>
            </a:extLst>
          </p:cNvPr>
          <p:cNvGrpSpPr/>
          <p:nvPr/>
        </p:nvGrpSpPr>
        <p:grpSpPr>
          <a:xfrm>
            <a:off x="8962068" y="3352170"/>
            <a:ext cx="1910717" cy="1512209"/>
            <a:chOff x="8962068" y="3195538"/>
            <a:chExt cx="1910717" cy="15122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599419-7A9E-444E-8BF1-0EB6C9FBEDDA}"/>
                </a:ext>
              </a:extLst>
            </p:cNvPr>
            <p:cNvSpPr/>
            <p:nvPr/>
          </p:nvSpPr>
          <p:spPr>
            <a:xfrm>
              <a:off x="8962068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چرا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FE8AB-D0F6-4E2F-B503-E3268F740FA2}"/>
                </a:ext>
              </a:extLst>
            </p:cNvPr>
            <p:cNvSpPr/>
            <p:nvPr/>
          </p:nvSpPr>
          <p:spPr>
            <a:xfrm rot="2700000">
              <a:off x="9788832" y="4450572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2081E0-B70D-4AA7-97AE-A1C31E1EE42A}"/>
              </a:ext>
            </a:extLst>
          </p:cNvPr>
          <p:cNvGrpSpPr/>
          <p:nvPr/>
        </p:nvGrpSpPr>
        <p:grpSpPr>
          <a:xfrm>
            <a:off x="8962071" y="1793471"/>
            <a:ext cx="1910717" cy="1687284"/>
            <a:chOff x="8962071" y="1636839"/>
            <a:chExt cx="1910717" cy="1687284"/>
          </a:xfrm>
          <a:solidFill>
            <a:srgbClr val="F15A2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07AC08-B606-49A0-BBDD-66AD4A50056B}"/>
                </a:ext>
              </a:extLst>
            </p:cNvPr>
            <p:cNvSpPr/>
            <p:nvPr/>
          </p:nvSpPr>
          <p:spPr>
            <a:xfrm>
              <a:off x="8962071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Why 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836FFD-6149-4206-8281-BEB99EA3E22A}"/>
                </a:ext>
              </a:extLst>
            </p:cNvPr>
            <p:cNvSpPr/>
            <p:nvPr/>
          </p:nvSpPr>
          <p:spPr>
            <a:xfrm rot="2700000">
              <a:off x="9788839" y="3066948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0043FD83-CDF4-4425-9C0C-BA44D93A679C}"/>
              </a:ext>
            </a:extLst>
          </p:cNvPr>
          <p:cNvSpPr txBox="1">
            <a:spLocks/>
          </p:cNvSpPr>
          <p:nvPr/>
        </p:nvSpPr>
        <p:spPr>
          <a:xfrm>
            <a:off x="2904366" y="5419070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از </a:t>
            </a:r>
            <a:r>
              <a:rPr lang="fa-I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داده‌ها</a:t>
            </a:r>
            <a:r>
              <a:rPr lang="fa-I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به عنوان یک دارایی </a:t>
            </a:r>
            <a:r>
              <a:rPr lang="fa-I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تقلیدناپذیر</a:t>
            </a:r>
            <a:r>
              <a:rPr lang="fa-I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برای پیشتازی در صنعت استفاده کنید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323FE92D-062E-4559-898C-11647C1E6982}"/>
              </a:ext>
            </a:extLst>
          </p:cNvPr>
          <p:cNvSpPr txBox="1">
            <a:spLocks/>
          </p:cNvSpPr>
          <p:nvPr/>
        </p:nvSpPr>
        <p:spPr>
          <a:xfrm>
            <a:off x="2890698" y="5112911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1800" dirty="0">
                <a:solidFill>
                  <a:srgbClr val="99AEBA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مزیت رقابتی به دست آورید</a:t>
            </a:r>
            <a:endParaRPr lang="en-AU" sz="1800" dirty="0">
              <a:solidFill>
                <a:srgbClr val="99AEBA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9894FF-094F-4AE0-B896-8BE964A5CE18}"/>
              </a:ext>
            </a:extLst>
          </p:cNvPr>
          <p:cNvCxnSpPr/>
          <p:nvPr/>
        </p:nvCxnSpPr>
        <p:spPr>
          <a:xfrm>
            <a:off x="7448341" y="5151011"/>
            <a:ext cx="0" cy="718378"/>
          </a:xfrm>
          <a:prstGeom prst="line">
            <a:avLst/>
          </a:prstGeom>
          <a:ln w="50800">
            <a:solidFill>
              <a:srgbClr val="99A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CF813A7B-42FE-49B3-8278-F5DBB98E465D}"/>
              </a:ext>
            </a:extLst>
          </p:cNvPr>
          <p:cNvSpPr txBox="1">
            <a:spLocks/>
          </p:cNvSpPr>
          <p:nvPr/>
        </p:nvSpPr>
        <p:spPr>
          <a:xfrm>
            <a:off x="2328336" y="4358099"/>
            <a:ext cx="4853156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از عملکرد </a:t>
            </a:r>
            <a:r>
              <a:rPr lang="fa-I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کسب‌وکارتان</a:t>
            </a:r>
            <a:r>
              <a:rPr lang="fa-I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، عملکرد </a:t>
            </a:r>
            <a:r>
              <a:rPr lang="fa-I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تیم‌تان</a:t>
            </a:r>
            <a:r>
              <a:rPr lang="fa-I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، رفتار مشتریان، وضعیت رقبا و روندهای بازار بدانید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7E16E5E2-6927-42B5-94B5-64F7815F43A6}"/>
              </a:ext>
            </a:extLst>
          </p:cNvPr>
          <p:cNvSpPr txBox="1">
            <a:spLocks/>
          </p:cNvSpPr>
          <p:nvPr/>
        </p:nvSpPr>
        <p:spPr>
          <a:xfrm>
            <a:off x="2890698" y="4051940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1800" dirty="0" err="1">
                <a:solidFill>
                  <a:srgbClr val="637C9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بیش‌تر</a:t>
            </a:r>
            <a:r>
              <a:rPr lang="fa-IR" sz="1800" dirty="0">
                <a:solidFill>
                  <a:srgbClr val="637C9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بدانید</a:t>
            </a:r>
            <a:endParaRPr lang="en-AU" sz="1800" dirty="0">
              <a:solidFill>
                <a:srgbClr val="637C9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CD495-18DA-4DCC-A121-84067C3924E6}"/>
              </a:ext>
            </a:extLst>
          </p:cNvPr>
          <p:cNvCxnSpPr/>
          <p:nvPr/>
        </p:nvCxnSpPr>
        <p:spPr>
          <a:xfrm>
            <a:off x="7448341" y="4070992"/>
            <a:ext cx="0" cy="718378"/>
          </a:xfrm>
          <a:prstGeom prst="line">
            <a:avLst/>
          </a:prstGeom>
          <a:ln w="50800">
            <a:solidFill>
              <a:srgbClr val="637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9A092402-4458-495F-A36C-C853B153DCB9}"/>
              </a:ext>
            </a:extLst>
          </p:cNvPr>
          <p:cNvSpPr txBox="1">
            <a:spLocks/>
          </p:cNvSpPr>
          <p:nvPr/>
        </p:nvSpPr>
        <p:spPr>
          <a:xfrm>
            <a:off x="2904366" y="3297128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تهدیدات و </a:t>
            </a:r>
            <a:r>
              <a:rPr lang="fa-I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فرصت‌ها</a:t>
            </a:r>
            <a:r>
              <a:rPr lang="fa-I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را شناسایی کنید و واکنش نشان دهید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7EF038AF-2698-4C06-9B0A-87CDC34FEBE2}"/>
              </a:ext>
            </a:extLst>
          </p:cNvPr>
          <p:cNvSpPr txBox="1">
            <a:spLocks/>
          </p:cNvSpPr>
          <p:nvPr/>
        </p:nvSpPr>
        <p:spPr>
          <a:xfrm>
            <a:off x="2890698" y="2990969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1800" dirty="0" err="1">
                <a:solidFill>
                  <a:srgbClr val="32424F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سریع‌تر</a:t>
            </a:r>
            <a:r>
              <a:rPr lang="fa-IR" sz="1800" dirty="0">
                <a:solidFill>
                  <a:srgbClr val="32424F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عمل کنید</a:t>
            </a:r>
            <a:endParaRPr lang="en-AU" sz="1800" dirty="0">
              <a:solidFill>
                <a:srgbClr val="32424F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06789B-6E98-43B6-9054-CCB9812E33C0}"/>
              </a:ext>
            </a:extLst>
          </p:cNvPr>
          <p:cNvCxnSpPr/>
          <p:nvPr/>
        </p:nvCxnSpPr>
        <p:spPr>
          <a:xfrm>
            <a:off x="7448341" y="3011865"/>
            <a:ext cx="0" cy="718378"/>
          </a:xfrm>
          <a:prstGeom prst="line">
            <a:avLst/>
          </a:prstGeom>
          <a:ln w="50800">
            <a:solidFill>
              <a:srgbClr val="3242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6F10E79F-D2DA-4093-988A-00F16A166E60}"/>
              </a:ext>
            </a:extLst>
          </p:cNvPr>
          <p:cNvSpPr txBox="1">
            <a:spLocks/>
          </p:cNvSpPr>
          <p:nvPr/>
        </p:nvSpPr>
        <p:spPr>
          <a:xfrm>
            <a:off x="2904366" y="2238005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تصمیم‌ بگیرید، تولید کنید، ارزش خلق کنید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9BEB2F43-C02A-40D9-9875-4638B78FF9FE}"/>
              </a:ext>
            </a:extLst>
          </p:cNvPr>
          <p:cNvSpPr txBox="1">
            <a:spLocks/>
          </p:cNvSpPr>
          <p:nvPr/>
        </p:nvSpPr>
        <p:spPr>
          <a:xfrm>
            <a:off x="2890698" y="1931846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1800" dirty="0" err="1">
                <a:solidFill>
                  <a:srgbClr val="F15A24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به‌تر</a:t>
            </a:r>
            <a:r>
              <a:rPr lang="fa-IR" sz="1800" dirty="0">
                <a:solidFill>
                  <a:srgbClr val="F15A24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خلق کنید</a:t>
            </a:r>
            <a:endParaRPr lang="en-AU" sz="1800" dirty="0">
              <a:solidFill>
                <a:srgbClr val="F15A24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74BDF8-C967-4B1F-8664-6B720C111821}"/>
              </a:ext>
            </a:extLst>
          </p:cNvPr>
          <p:cNvCxnSpPr/>
          <p:nvPr/>
        </p:nvCxnSpPr>
        <p:spPr>
          <a:xfrm>
            <a:off x="7448341" y="1931846"/>
            <a:ext cx="0" cy="718378"/>
          </a:xfrm>
          <a:prstGeom prst="line">
            <a:avLst/>
          </a:prstGeom>
          <a:ln w="50800">
            <a:solidFill>
              <a:srgbClr val="F15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05980F-E38E-4D73-BE35-5A0C0F13A9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E7EF-E35A-1642-B5E3-852A302A8F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8A17E-FB36-9743-97F8-A6739066C291}"/>
              </a:ext>
            </a:extLst>
          </p:cNvPr>
          <p:cNvSpPr/>
          <p:nvPr/>
        </p:nvSpPr>
        <p:spPr>
          <a:xfrm>
            <a:off x="4231" y="2008994"/>
            <a:ext cx="1219200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11500" b="1" dirty="0">
                <a:latin typeface="IRANSans Black" panose="02040503050201020203" pitchFamily="18" charset="-78"/>
                <a:cs typeface="IRANSans Black" panose="02040503050201020203" pitchFamily="18" charset="-78"/>
              </a:rPr>
              <a:t>چــــــه</a:t>
            </a:r>
            <a:endParaRPr lang="en-US" sz="11500" b="1" dirty="0">
              <a:latin typeface="IRANSans Black" panose="02040503050201020203" pitchFamily="18" charset="-78"/>
              <a:cs typeface="IRANSans Black" panose="02040503050201020203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9F42A-987F-8046-947F-DF1F2DF9B0D7}"/>
              </a:ext>
            </a:extLst>
          </p:cNvPr>
          <p:cNvSpPr txBox="1"/>
          <p:nvPr/>
        </p:nvSpPr>
        <p:spPr>
          <a:xfrm>
            <a:off x="3704167" y="3273730"/>
            <a:ext cx="848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What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8AA66-2296-1542-A87D-170416F07DE6}"/>
              </a:ext>
            </a:extLst>
          </p:cNvPr>
          <p:cNvSpPr/>
          <p:nvPr/>
        </p:nvSpPr>
        <p:spPr>
          <a:xfrm>
            <a:off x="-2" y="2623124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کمکی از داده </a:t>
            </a:r>
            <a:r>
              <a:rPr lang="fa-IR" sz="2000" dirty="0" err="1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می‌توانیم</a:t>
            </a:r>
            <a:r>
              <a:rPr lang="fa-IR" sz="2000" dirty="0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 بگیریم؟</a:t>
            </a:r>
            <a:endParaRPr lang="en-US" sz="2000" dirty="0">
              <a:solidFill>
                <a:schemeClr val="tx2"/>
              </a:solidFill>
              <a:latin typeface="Helvetica" pitchFamily="2" charset="0"/>
              <a:cs typeface="IRANSans 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544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03928-8C07-4C02-8E08-CC1B536D2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dirty="0"/>
              <a:t>دو نوع استفاده از داده عبارتند از...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5EE1D-0537-441D-9456-8ED31EEB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51489-87B9-4F2E-B026-D3B2D38962E2}"/>
              </a:ext>
            </a:extLst>
          </p:cNvPr>
          <p:cNvSpPr/>
          <p:nvPr/>
        </p:nvSpPr>
        <p:spPr>
          <a:xfrm>
            <a:off x="8956341" y="4724787"/>
            <a:ext cx="1910717" cy="1382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کمکی از داده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می‌توانید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بگیرید؟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4C60AB-252E-469B-B6C2-5B6AAECC2B40}"/>
              </a:ext>
            </a:extLst>
          </p:cNvPr>
          <p:cNvGrpSpPr/>
          <p:nvPr/>
        </p:nvGrpSpPr>
        <p:grpSpPr>
          <a:xfrm>
            <a:off x="8956341" y="3347938"/>
            <a:ext cx="1910717" cy="1512210"/>
            <a:chOff x="7051354" y="3195538"/>
            <a:chExt cx="1910717" cy="1512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C7434E-AAC7-4E6E-A4C7-000F2F607A50}"/>
                </a:ext>
              </a:extLst>
            </p:cNvPr>
            <p:cNvSpPr/>
            <p:nvPr/>
          </p:nvSpPr>
          <p:spPr>
            <a:xfrm>
              <a:off x="7051354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چه؟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3E6734-EE07-41B4-96B7-0ADC286D50F1}"/>
                </a:ext>
              </a:extLst>
            </p:cNvPr>
            <p:cNvSpPr/>
            <p:nvPr/>
          </p:nvSpPr>
          <p:spPr>
            <a:xfrm rot="2700000">
              <a:off x="7878126" y="4450573"/>
              <a:ext cx="257175" cy="25717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DB9B13-CB26-4CB3-80DF-A01C415C8D9B}"/>
              </a:ext>
            </a:extLst>
          </p:cNvPr>
          <p:cNvGrpSpPr/>
          <p:nvPr/>
        </p:nvGrpSpPr>
        <p:grpSpPr>
          <a:xfrm>
            <a:off x="8956344" y="1789239"/>
            <a:ext cx="1910717" cy="1687285"/>
            <a:chOff x="7051357" y="1636839"/>
            <a:chExt cx="1910717" cy="1687285"/>
          </a:xfrm>
          <a:solidFill>
            <a:srgbClr val="495D6B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E53ED1-2D52-41C2-96BA-E00BC24FE1CC}"/>
                </a:ext>
              </a:extLst>
            </p:cNvPr>
            <p:cNvSpPr/>
            <p:nvPr/>
          </p:nvSpPr>
          <p:spPr>
            <a:xfrm>
              <a:off x="7051357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FontAwesome" pitchFamily="2" charset="0"/>
                </a:rPr>
                <a:t>what</a:t>
              </a:r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 </a:t>
              </a:r>
              <a:endParaRPr lang="en-US" dirty="0">
                <a:solidFill>
                  <a:srgbClr val="F33745"/>
                </a:solidFill>
                <a:latin typeface="FontAwesome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FCF399-4B26-4D4E-A934-F3F45A1365B7}"/>
                </a:ext>
              </a:extLst>
            </p:cNvPr>
            <p:cNvSpPr/>
            <p:nvPr/>
          </p:nvSpPr>
          <p:spPr>
            <a:xfrm rot="2700000">
              <a:off x="7878125" y="3066949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CA95B5-C8F7-4BCB-B5F3-28348A0E3086}"/>
              </a:ext>
            </a:extLst>
          </p:cNvPr>
          <p:cNvSpPr/>
          <p:nvPr/>
        </p:nvSpPr>
        <p:spPr>
          <a:xfrm>
            <a:off x="4235538" y="1782227"/>
            <a:ext cx="3200400" cy="4324583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95B6D-F479-4D1A-B034-6F5F3DC609E9}"/>
              </a:ext>
            </a:extLst>
          </p:cNvPr>
          <p:cNvSpPr/>
          <p:nvPr/>
        </p:nvSpPr>
        <p:spPr>
          <a:xfrm>
            <a:off x="1042181" y="1782225"/>
            <a:ext cx="3200400" cy="432458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1534468A-F774-4F9D-A6C6-DBE226A4E635}"/>
              </a:ext>
            </a:extLst>
          </p:cNvPr>
          <p:cNvSpPr txBox="1">
            <a:spLocks/>
          </p:cNvSpPr>
          <p:nvPr/>
        </p:nvSpPr>
        <p:spPr>
          <a:xfrm>
            <a:off x="1435823" y="3951903"/>
            <a:ext cx="2469366" cy="17126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None/>
            </a:pPr>
            <a:r>
              <a:rPr lang="fa-I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داده در </a:t>
            </a:r>
            <a:r>
              <a:rPr lang="fa-I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تصمیم‌گیری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راهبرد سازمان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ارزیابی عملکرد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تحلیل رفتار کاربران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و ...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4BCB223A-EC10-41A5-BD52-F30592CF2FBA}"/>
              </a:ext>
            </a:extLst>
          </p:cNvPr>
          <p:cNvSpPr txBox="1">
            <a:spLocks/>
          </p:cNvSpPr>
          <p:nvPr/>
        </p:nvSpPr>
        <p:spPr>
          <a:xfrm>
            <a:off x="1620088" y="2285605"/>
            <a:ext cx="2100835" cy="2678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600" dirty="0">
                <a:solidFill>
                  <a:srgbClr val="92D050"/>
                </a:solidFill>
                <a:latin typeface="Lato Bold" panose="020F0802020204030203" pitchFamily="34" charset="0"/>
              </a:rPr>
              <a:t>Type A</a:t>
            </a: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</a:rPr>
              <a:t>nalytics</a:t>
            </a:r>
            <a:endParaRPr lang="fa-IR" sz="1600" dirty="0">
              <a:solidFill>
                <a:schemeClr val="tx1">
                  <a:lumMod val="65000"/>
                  <a:lumOff val="35000"/>
                </a:schemeClr>
              </a:solidFill>
              <a:latin typeface="Lato Bold" panose="020F0802020204030203" pitchFamily="34" charset="0"/>
            </a:endParaRPr>
          </a:p>
          <a:p>
            <a:pPr marL="0" indent="0" algn="ctr">
              <a:buNone/>
            </a:pPr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تحلیل</a:t>
            </a: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234D15-8091-48EE-83F3-C0DC03D33269}"/>
              </a:ext>
            </a:extLst>
          </p:cNvPr>
          <p:cNvSpPr>
            <a:spLocks noChangeAspect="1"/>
          </p:cNvSpPr>
          <p:nvPr/>
        </p:nvSpPr>
        <p:spPr>
          <a:xfrm>
            <a:off x="2454505" y="3332135"/>
            <a:ext cx="432000" cy="432000"/>
          </a:xfrm>
          <a:prstGeom prst="ellipse">
            <a:avLst/>
          </a:prstGeom>
          <a:solidFill>
            <a:srgbClr val="F15A2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FontAwesome" pitchFamily="2" charset="0"/>
              </a:rPr>
              <a:t></a:t>
            </a:r>
            <a:endParaRPr lang="en-US" sz="1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4816F0D4-4A0E-4418-883E-042A69C3BE25}"/>
              </a:ext>
            </a:extLst>
          </p:cNvPr>
          <p:cNvSpPr txBox="1">
            <a:spLocks/>
          </p:cNvSpPr>
          <p:nvPr/>
        </p:nvSpPr>
        <p:spPr>
          <a:xfrm>
            <a:off x="4695509" y="3930932"/>
            <a:ext cx="2469366" cy="17126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None/>
            </a:pPr>
            <a:r>
              <a:rPr lang="fa-IR" sz="14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داده در محصول</a:t>
            </a:r>
            <a:endParaRPr lang="en-US" sz="14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1000" dirty="0" err="1">
                <a:solidFill>
                  <a:schemeClr val="bg1">
                    <a:lumMod val="6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هوشمندتر</a:t>
            </a:r>
            <a:r>
              <a:rPr lang="fa-IR" sz="1000" dirty="0">
                <a:solidFill>
                  <a:schemeClr val="bg1">
                    <a:lumMod val="6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کردن محصول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bg1">
                    <a:lumMod val="6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ایجاد تجربه کاربری </a:t>
            </a:r>
            <a:r>
              <a:rPr lang="fa-IR" sz="1000" dirty="0" err="1">
                <a:solidFill>
                  <a:schemeClr val="bg1">
                    <a:lumMod val="6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غنی‌تر</a:t>
            </a:r>
            <a:endParaRPr lang="fa-IR" sz="1000" dirty="0">
              <a:solidFill>
                <a:schemeClr val="bg1">
                  <a:lumMod val="6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bg1">
                    <a:lumMod val="6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ارئه خدمات مبتنی بر داده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1000" dirty="0">
                <a:solidFill>
                  <a:schemeClr val="bg1">
                    <a:lumMod val="6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و ...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837A558B-9EE9-4725-898E-4F7B27CA794F}"/>
              </a:ext>
            </a:extLst>
          </p:cNvPr>
          <p:cNvSpPr txBox="1">
            <a:spLocks/>
          </p:cNvSpPr>
          <p:nvPr/>
        </p:nvSpPr>
        <p:spPr>
          <a:xfrm>
            <a:off x="4879774" y="2260208"/>
            <a:ext cx="2100835" cy="2678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600" dirty="0">
                <a:solidFill>
                  <a:srgbClr val="92D050"/>
                </a:solidFill>
                <a:latin typeface="Lato Bold" panose="020F0802020204030203" pitchFamily="34" charset="0"/>
              </a:rPr>
              <a:t>Type B</a:t>
            </a:r>
            <a:r>
              <a:rPr lang="en-AU" sz="1600" b="1" dirty="0">
                <a:solidFill>
                  <a:schemeClr val="bg1"/>
                </a:solidFill>
                <a:latin typeface="Lato Bold" panose="020F0802020204030203" pitchFamily="34" charset="0"/>
              </a:rPr>
              <a:t>uilding</a:t>
            </a:r>
            <a:endParaRPr lang="fa-IR" sz="1600" b="1" dirty="0">
              <a:solidFill>
                <a:schemeClr val="bg1"/>
              </a:solidFill>
              <a:latin typeface="Lato Bold" panose="020F0802020204030203" pitchFamily="34" charset="0"/>
            </a:endParaRPr>
          </a:p>
          <a:p>
            <a:pPr marL="0" indent="0" algn="ctr">
              <a:buNone/>
            </a:pPr>
            <a:r>
              <a:rPr lang="fa-IR" sz="1600" b="1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ساخت</a:t>
            </a:r>
            <a:endParaRPr lang="en-AU" sz="1600" b="1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0B18A1-BC54-49FA-BBFD-51A2647A6D2F}"/>
              </a:ext>
            </a:extLst>
          </p:cNvPr>
          <p:cNvSpPr/>
          <p:nvPr/>
        </p:nvSpPr>
        <p:spPr>
          <a:xfrm>
            <a:off x="4048380" y="2224526"/>
            <a:ext cx="402336" cy="4023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Bold" panose="020F0802020204030203" pitchFamily="34" charset="0"/>
              </a:rPr>
              <a:t>VS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Bold" panose="020F08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36D85C-688E-420A-8323-EEBA701B0C56}"/>
              </a:ext>
            </a:extLst>
          </p:cNvPr>
          <p:cNvSpPr>
            <a:spLocks noChangeAspect="1"/>
          </p:cNvSpPr>
          <p:nvPr/>
        </p:nvSpPr>
        <p:spPr>
          <a:xfrm>
            <a:off x="1849921" y="3332135"/>
            <a:ext cx="432000" cy="432000"/>
          </a:xfrm>
          <a:prstGeom prst="ellipse">
            <a:avLst/>
          </a:prstGeom>
          <a:solidFill>
            <a:srgbClr val="F15A2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FontAwesome" pitchFamily="2" charset="0"/>
              </a:rPr>
              <a:t>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66BFAE-28B0-4F57-BA22-4A0B0A472133}"/>
              </a:ext>
            </a:extLst>
          </p:cNvPr>
          <p:cNvSpPr>
            <a:spLocks noChangeAspect="1"/>
          </p:cNvSpPr>
          <p:nvPr/>
        </p:nvSpPr>
        <p:spPr>
          <a:xfrm>
            <a:off x="3059089" y="3332135"/>
            <a:ext cx="432000" cy="432000"/>
          </a:xfrm>
          <a:prstGeom prst="ellipse">
            <a:avLst/>
          </a:prstGeom>
          <a:solidFill>
            <a:srgbClr val="F15A2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FontAwesome" pitchFamily="2" charset="0"/>
              </a:rPr>
              <a:t>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E1056-3A09-4107-B666-828366093F51}"/>
              </a:ext>
            </a:extLst>
          </p:cNvPr>
          <p:cNvSpPr>
            <a:spLocks noChangeAspect="1"/>
          </p:cNvSpPr>
          <p:nvPr/>
        </p:nvSpPr>
        <p:spPr>
          <a:xfrm>
            <a:off x="5714191" y="3332135"/>
            <a:ext cx="432000" cy="432000"/>
          </a:xfrm>
          <a:prstGeom prst="ellipse">
            <a:avLst/>
          </a:prstGeom>
          <a:solidFill>
            <a:srgbClr val="F15A2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FontAwesome" pitchFamily="2" charset="0"/>
              </a:rPr>
              <a:t></a:t>
            </a:r>
            <a:endParaRPr lang="en-US" sz="1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102987-9B28-4DD2-B8CF-50E309D43673}"/>
              </a:ext>
            </a:extLst>
          </p:cNvPr>
          <p:cNvSpPr>
            <a:spLocks noChangeAspect="1"/>
          </p:cNvSpPr>
          <p:nvPr/>
        </p:nvSpPr>
        <p:spPr>
          <a:xfrm>
            <a:off x="5109607" y="3332135"/>
            <a:ext cx="432000" cy="432000"/>
          </a:xfrm>
          <a:prstGeom prst="ellipse">
            <a:avLst/>
          </a:prstGeom>
          <a:solidFill>
            <a:srgbClr val="F15A2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FontAwesome" pitchFamily="2" charset="0"/>
              </a:rPr>
              <a:t>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F9C4BD-D86B-43DC-9DF6-6526FA6C2EF7}"/>
              </a:ext>
            </a:extLst>
          </p:cNvPr>
          <p:cNvSpPr>
            <a:spLocks noChangeAspect="1"/>
          </p:cNvSpPr>
          <p:nvPr/>
        </p:nvSpPr>
        <p:spPr>
          <a:xfrm>
            <a:off x="6318775" y="3332135"/>
            <a:ext cx="432000" cy="432000"/>
          </a:xfrm>
          <a:prstGeom prst="ellipse">
            <a:avLst/>
          </a:prstGeom>
          <a:solidFill>
            <a:srgbClr val="F15A2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FontAwesome" pitchFamily="2" charset="0"/>
              </a:rPr>
              <a:t>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B36B821-86EB-4AA7-B518-8DA7A2E4F4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E7EF-E35A-1642-B5E3-852A302A8F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8A17E-FB36-9743-97F8-A6739066C291}"/>
              </a:ext>
            </a:extLst>
          </p:cNvPr>
          <p:cNvSpPr/>
          <p:nvPr/>
        </p:nvSpPr>
        <p:spPr>
          <a:xfrm>
            <a:off x="4231" y="2008994"/>
            <a:ext cx="1219200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11500" b="1" dirty="0">
                <a:latin typeface="IRANSans Black" panose="02040503050201020203" pitchFamily="18" charset="-78"/>
                <a:cs typeface="IRANSans Black" panose="02040503050201020203" pitchFamily="18" charset="-78"/>
              </a:rPr>
              <a:t>چه کســــی</a:t>
            </a:r>
            <a:endParaRPr lang="en-US" sz="11500" b="1" dirty="0">
              <a:latin typeface="IRANSans Black" panose="02040503050201020203" pitchFamily="18" charset="-78"/>
              <a:cs typeface="IRANSans Black" panose="02040503050201020203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9F42A-987F-8046-947F-DF1F2DF9B0D7}"/>
              </a:ext>
            </a:extLst>
          </p:cNvPr>
          <p:cNvSpPr txBox="1"/>
          <p:nvPr/>
        </p:nvSpPr>
        <p:spPr>
          <a:xfrm>
            <a:off x="3704167" y="3273730"/>
            <a:ext cx="848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Who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8AA66-2296-1542-A87D-170416F07DE6}"/>
              </a:ext>
            </a:extLst>
          </p:cNvPr>
          <p:cNvSpPr/>
          <p:nvPr/>
        </p:nvSpPr>
        <p:spPr>
          <a:xfrm>
            <a:off x="2101441" y="2623124"/>
            <a:ext cx="4760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 err="1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داده‌ها</a:t>
            </a:r>
            <a:r>
              <a:rPr lang="fa-IR" sz="2000" dirty="0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 را به کار </a:t>
            </a:r>
            <a:r>
              <a:rPr lang="fa-IR" sz="2000" dirty="0" err="1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می‌گیرد</a:t>
            </a:r>
            <a:r>
              <a:rPr lang="fa-IR" sz="2000" dirty="0">
                <a:solidFill>
                  <a:schemeClr val="tx2"/>
                </a:solidFill>
                <a:latin typeface="Helvetica" pitchFamily="2" charset="0"/>
                <a:cs typeface="IRANSans Light" panose="02040503050201020203" pitchFamily="18" charset="-78"/>
              </a:rPr>
              <a:t>؟</a:t>
            </a:r>
            <a:endParaRPr lang="en-US" sz="2000" dirty="0">
              <a:solidFill>
                <a:schemeClr val="tx2"/>
              </a:solidFill>
              <a:latin typeface="Helvetica" pitchFamily="2" charset="0"/>
              <a:cs typeface="IRANSans 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663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9ED0-053D-4E13-9EFA-6FE86BB6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متخصصان </a:t>
            </a:r>
            <a:r>
              <a:rPr lang="fa-IR" b="1" dirty="0" err="1">
                <a:latin typeface="IRANSans" panose="020B0506030804020204" pitchFamily="34" charset="-78"/>
                <a:cs typeface="IRANSans" panose="020B0506030804020204" pitchFamily="34" charset="-78"/>
              </a:rPr>
              <a:t>داده‌ای</a:t>
            </a:r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 که به آنها نیاز دارید...</a:t>
            </a:r>
            <a:endParaRPr lang="en-US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B29B-3993-45C8-89E2-C0BB560E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53D4E6-2CBA-4C6F-8167-75C436134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27" y="1634048"/>
            <a:ext cx="5261084" cy="4317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7BC996-187E-48F2-8CEA-0AFA6AC94E4C}"/>
              </a:ext>
            </a:extLst>
          </p:cNvPr>
          <p:cNvSpPr/>
          <p:nvPr/>
        </p:nvSpPr>
        <p:spPr>
          <a:xfrm>
            <a:off x="8963199" y="456959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بلد است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داده‌ها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را بکار گیرد؟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680A8B-8B78-4C48-81B0-35AEE37D3A38}"/>
              </a:ext>
            </a:extLst>
          </p:cNvPr>
          <p:cNvGrpSpPr/>
          <p:nvPr/>
        </p:nvGrpSpPr>
        <p:grpSpPr>
          <a:xfrm>
            <a:off x="8963199" y="3192748"/>
            <a:ext cx="1910717" cy="1512210"/>
            <a:chOff x="5140644" y="3195538"/>
            <a:chExt cx="1910717" cy="1512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C65146-6FA8-46DA-8B8E-FE6A02B9D58F}"/>
                </a:ext>
              </a:extLst>
            </p:cNvPr>
            <p:cNvSpPr/>
            <p:nvPr/>
          </p:nvSpPr>
          <p:spPr>
            <a:xfrm>
              <a:off x="5140644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چه کسی؟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4F6BE-11AE-46F1-9EEA-532C0F212793}"/>
                </a:ext>
              </a:extLst>
            </p:cNvPr>
            <p:cNvSpPr/>
            <p:nvPr/>
          </p:nvSpPr>
          <p:spPr>
            <a:xfrm rot="2700000">
              <a:off x="5967403" y="4450573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A56057-1DB8-47D3-B145-9143BB00AB35}"/>
              </a:ext>
            </a:extLst>
          </p:cNvPr>
          <p:cNvGrpSpPr/>
          <p:nvPr/>
        </p:nvGrpSpPr>
        <p:grpSpPr>
          <a:xfrm>
            <a:off x="8963202" y="1634049"/>
            <a:ext cx="1910717" cy="1687285"/>
            <a:chOff x="5140647" y="1636839"/>
            <a:chExt cx="1910717" cy="1687285"/>
          </a:xfrm>
          <a:solidFill>
            <a:srgbClr val="637C9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1B451-7792-44A8-8F19-FCB9FCC8DC23}"/>
                </a:ext>
              </a:extLst>
            </p:cNvPr>
            <p:cNvSpPr/>
            <p:nvPr/>
          </p:nvSpPr>
          <p:spPr>
            <a:xfrm>
              <a:off x="5140647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Who 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93784-65FD-4B5E-8FDF-3B0B63DA32B9}"/>
                </a:ext>
              </a:extLst>
            </p:cNvPr>
            <p:cNvSpPr/>
            <p:nvPr/>
          </p:nvSpPr>
          <p:spPr>
            <a:xfrm rot="2700000">
              <a:off x="5967402" y="3066949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EC28B9-0982-4010-AD08-0C8AF0B62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9ED0-053D-4E13-9EFA-6FE86BB6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متخصصان </a:t>
            </a:r>
            <a:r>
              <a:rPr lang="fa-IR" b="1" dirty="0" err="1">
                <a:latin typeface="IRANSans" panose="020B0506030804020204" pitchFamily="34" charset="-78"/>
                <a:cs typeface="IRANSans" panose="020B0506030804020204" pitchFamily="34" charset="-78"/>
              </a:rPr>
              <a:t>داده‌ای</a:t>
            </a:r>
            <a:r>
              <a:rPr lang="fa-IR" b="1" dirty="0">
                <a:latin typeface="IRANSans" panose="020B0506030804020204" pitchFamily="34" charset="-78"/>
                <a:cs typeface="IRANSans" panose="020B0506030804020204" pitchFamily="34" charset="-78"/>
              </a:rPr>
              <a:t> که به آنها نیاز دارید...</a:t>
            </a:r>
            <a:endParaRPr lang="en-US" b="1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B29B-3993-45C8-89E2-C0BB560E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BC996-187E-48F2-8CEA-0AFA6AC94E4C}"/>
              </a:ext>
            </a:extLst>
          </p:cNvPr>
          <p:cNvSpPr/>
          <p:nvPr/>
        </p:nvSpPr>
        <p:spPr>
          <a:xfrm>
            <a:off x="8963199" y="4569597"/>
            <a:ext cx="1910717" cy="13820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rtl="1"/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 بلد است </a:t>
            </a:r>
            <a:r>
              <a:rPr lang="fa-IR" sz="1000" dirty="0" err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داده‌ها</a:t>
            </a:r>
            <a:r>
              <a:rPr lang="fa-IR" sz="1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را بکار گیرد؟</a:t>
            </a:r>
            <a:endParaRPr lang="en-US" sz="1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680A8B-8B78-4C48-81B0-35AEE37D3A38}"/>
              </a:ext>
            </a:extLst>
          </p:cNvPr>
          <p:cNvGrpSpPr/>
          <p:nvPr/>
        </p:nvGrpSpPr>
        <p:grpSpPr>
          <a:xfrm>
            <a:off x="8963199" y="3192748"/>
            <a:ext cx="1910717" cy="1512210"/>
            <a:chOff x="5140644" y="3195538"/>
            <a:chExt cx="1910717" cy="1512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C65146-6FA8-46DA-8B8E-FE6A02B9D58F}"/>
                </a:ext>
              </a:extLst>
            </p:cNvPr>
            <p:cNvSpPr/>
            <p:nvPr/>
          </p:nvSpPr>
          <p:spPr>
            <a:xfrm>
              <a:off x="5140644" y="3195538"/>
              <a:ext cx="1910717" cy="13820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RANSans" panose="020B0506030804020204" pitchFamily="34" charset="-78"/>
                  <a:cs typeface="IRANSans" panose="020B0506030804020204" pitchFamily="34" charset="-78"/>
                </a:rPr>
                <a:t>چه کسی؟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4F6BE-11AE-46F1-9EEA-532C0F212793}"/>
                </a:ext>
              </a:extLst>
            </p:cNvPr>
            <p:cNvSpPr/>
            <p:nvPr/>
          </p:nvSpPr>
          <p:spPr>
            <a:xfrm rot="2700000">
              <a:off x="5967403" y="4450573"/>
              <a:ext cx="257175" cy="2571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A56057-1DB8-47D3-B145-9143BB00AB35}"/>
              </a:ext>
            </a:extLst>
          </p:cNvPr>
          <p:cNvGrpSpPr/>
          <p:nvPr/>
        </p:nvGrpSpPr>
        <p:grpSpPr>
          <a:xfrm>
            <a:off x="8963202" y="1634049"/>
            <a:ext cx="1910717" cy="1687285"/>
            <a:chOff x="5140647" y="1636839"/>
            <a:chExt cx="1910717" cy="1687285"/>
          </a:xfrm>
          <a:solidFill>
            <a:srgbClr val="637C9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1B451-7792-44A8-8F19-FCB9FCC8DC23}"/>
                </a:ext>
              </a:extLst>
            </p:cNvPr>
            <p:cNvSpPr/>
            <p:nvPr/>
          </p:nvSpPr>
          <p:spPr>
            <a:xfrm>
              <a:off x="5140647" y="1636839"/>
              <a:ext cx="1910717" cy="1561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Who 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93784-65FD-4B5E-8FDF-3B0B63DA32B9}"/>
                </a:ext>
              </a:extLst>
            </p:cNvPr>
            <p:cNvSpPr/>
            <p:nvPr/>
          </p:nvSpPr>
          <p:spPr>
            <a:xfrm rot="2700000">
              <a:off x="5967402" y="3066949"/>
              <a:ext cx="25717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C89B7CE-1610-427E-A024-C5EC7871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26" y="1634048"/>
            <a:ext cx="5044121" cy="431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D68AE-051D-4796-A821-1771374805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10570</TotalTime>
  <Words>646</Words>
  <Application>Microsoft Office PowerPoint</Application>
  <PresentationFormat>Widescreen</PresentationFormat>
  <Paragraphs>156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FontAwesome</vt:lpstr>
      <vt:lpstr>Helvetica</vt:lpstr>
      <vt:lpstr>IRANSans</vt:lpstr>
      <vt:lpstr>IRANSans Black</vt:lpstr>
      <vt:lpstr>Lato</vt:lpstr>
      <vt:lpstr>Lato Bold</vt:lpstr>
      <vt:lpstr>Lato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Mahdi Nasseri</cp:lastModifiedBy>
  <cp:revision>1501</cp:revision>
  <dcterms:created xsi:type="dcterms:W3CDTF">2014-10-04T04:19:21Z</dcterms:created>
  <dcterms:modified xsi:type="dcterms:W3CDTF">2023-11-26T14:38:48Z</dcterms:modified>
</cp:coreProperties>
</file>