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1588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a-I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a-I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6" name="Google Shape;10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023863022_0_1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023863022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5023863022_0_122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023863022_0_1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023863022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5023863022_0_131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023863022_0_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02386302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5023863022_0_44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023863022_0_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02386302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5023863022_0_51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023863022_0_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02386302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5023863022_0_59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023863022_0_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02386302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5023863022_0_67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5023863022_0_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502386302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5023863022_0_75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023863022_0_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5023863022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5023863022_0_83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023863022_0_9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023863022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5023863022_0_91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5023863022_0_9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5023863022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5023863022_0_98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023863022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02386302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5023863022_0_7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023863022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0238630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5023863022_0_0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023863022_0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02386302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5023863022_0_14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023863022_0_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02386302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5023863022_0_21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023863022_0_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02386302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5023863022_0_29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023863022_0_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02386302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5023863022_0_36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023863022_0_1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023863022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5023863022_0_114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3400" y="304800"/>
            <a:ext cx="790575" cy="704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20;p2"/>
          <p:cNvCxnSpPr/>
          <p:nvPr/>
        </p:nvCxnSpPr>
        <p:spPr>
          <a:xfrm>
            <a:off x="1447800" y="2895600"/>
            <a:ext cx="7239000" cy="0"/>
          </a:xfrm>
          <a:prstGeom prst="straightConnector1">
            <a:avLst/>
          </a:prstGeom>
          <a:noFill/>
          <a:ln cap="sq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1" name="Google Shape;2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5275" y="304800"/>
            <a:ext cx="92392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"/>
          <p:cNvSpPr txBox="1"/>
          <p:nvPr>
            <p:ph type="ctrTitle"/>
          </p:nvPr>
        </p:nvSpPr>
        <p:spPr>
          <a:xfrm>
            <a:off x="1443038" y="1268413"/>
            <a:ext cx="72390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000"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1443038" y="3427413"/>
            <a:ext cx="7239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1" algn="r">
              <a:spcBef>
                <a:spcPts val="580"/>
              </a:spcBef>
              <a:spcAft>
                <a:spcPts val="0"/>
              </a:spcAft>
              <a:buSzPts val="2030"/>
              <a:buFont typeface="Noto Sans Symbols"/>
              <a:buNone/>
              <a:defRPr/>
            </a:lvl1pPr>
            <a:lvl2pPr lvl="1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lvl="2" rtl="1" algn="r"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lvl="3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lvl="4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lvl="5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lvl="6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lvl="7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lvl="8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1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rtl="1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rtl="1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rtl="1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rtl="1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rtl="1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rtl="1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rtl="1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rtl="1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25" name="Google Shape;25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 rot="5400000">
            <a:off x="2969419" y="227807"/>
            <a:ext cx="4114800" cy="7313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949825" y="2208213"/>
            <a:ext cx="5640388" cy="18272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216819" y="454819"/>
            <a:ext cx="5640388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able" type="tbl">
  <p:cSld name="TABL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Text" type="twoObjAndTx">
  <p:cSld name="TWO_OBJECTS_AND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1" type="body"/>
          </p:nvPr>
        </p:nvSpPr>
        <p:spPr>
          <a:xfrm>
            <a:off x="1370013" y="1827213"/>
            <a:ext cx="3579812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2" type="body"/>
          </p:nvPr>
        </p:nvSpPr>
        <p:spPr>
          <a:xfrm>
            <a:off x="1370013" y="3960813"/>
            <a:ext cx="3579812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3" type="body"/>
          </p:nvPr>
        </p:nvSpPr>
        <p:spPr>
          <a:xfrm>
            <a:off x="5102225" y="1827213"/>
            <a:ext cx="3581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89" name="Google Shape;89;p14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, and 2 Content" type="txAndTwoObj">
  <p:cSld name="TEXT_AND_TWO_OBJECT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5"/>
          <p:cNvSpPr txBox="1"/>
          <p:nvPr>
            <p:ph idx="1" type="body"/>
          </p:nvPr>
        </p:nvSpPr>
        <p:spPr>
          <a:xfrm>
            <a:off x="1370013" y="1827213"/>
            <a:ext cx="35798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93" name="Google Shape;93;p15"/>
          <p:cNvSpPr txBox="1"/>
          <p:nvPr>
            <p:ph idx="2" type="body"/>
          </p:nvPr>
        </p:nvSpPr>
        <p:spPr>
          <a:xfrm>
            <a:off x="5102225" y="1827213"/>
            <a:ext cx="35814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3" type="body"/>
          </p:nvPr>
        </p:nvSpPr>
        <p:spPr>
          <a:xfrm>
            <a:off x="5102225" y="3960813"/>
            <a:ext cx="35814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96" name="Google Shape;96;p15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, and Content" type="txAndObj">
  <p:cSld name="TEXT_AND_OBJEC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1370013" y="1827213"/>
            <a:ext cx="35798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2" type="body"/>
          </p:nvPr>
        </p:nvSpPr>
        <p:spPr>
          <a:xfrm>
            <a:off x="5102225" y="1827213"/>
            <a:ext cx="3581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101" name="Google Shape;101;p1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102" name="Google Shape;102;p16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1370013" y="1827213"/>
            <a:ext cx="73136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30" name="Google Shape;30;p3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rtl="1" algn="r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1pPr>
            <a:lvl2pPr indent="-228600" lvl="1" marL="914400" rtl="1" algn="r">
              <a:spcBef>
                <a:spcPts val="360"/>
              </a:spcBef>
              <a:spcAft>
                <a:spcPts val="0"/>
              </a:spcAft>
              <a:buSzPts val="1260"/>
              <a:buNone/>
              <a:defRPr sz="1800"/>
            </a:lvl2pPr>
            <a:lvl3pPr indent="-228600" lvl="2" marL="1371600" rtl="1" algn="r"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indent="-228600" lvl="3" marL="1828800" rtl="1" algn="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4pPr>
            <a:lvl5pPr indent="-228600" lvl="4" marL="2286000" rtl="1" algn="r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5pPr>
            <a:lvl6pPr indent="-228600" lvl="5" marL="2743200" rtl="1" algn="r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6pPr>
            <a:lvl7pPr indent="-228600" lvl="6" marL="3200400" rtl="1" algn="r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7pPr>
            <a:lvl8pPr indent="-228600" lvl="7" marL="3657600" rtl="1" algn="r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8pPr>
            <a:lvl9pPr indent="-228600" lvl="8" marL="4114800" rtl="1" algn="r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1370013" y="1827213"/>
            <a:ext cx="35798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3060" lvl="0" marL="457200" rtl="1" algn="r">
              <a:spcBef>
                <a:spcPts val="560"/>
              </a:spcBef>
              <a:spcAft>
                <a:spcPts val="0"/>
              </a:spcAft>
              <a:buSzPts val="1960"/>
              <a:buChar char="○"/>
              <a:defRPr sz="2800"/>
            </a:lvl1pPr>
            <a:lvl2pPr indent="-335280" lvl="1" marL="914400" rtl="1" algn="r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2pPr>
            <a:lvl3pPr indent="-311150" lvl="2" marL="1371600" rtl="1" algn="r">
              <a:spcBef>
                <a:spcPts val="400"/>
              </a:spcBef>
              <a:spcAft>
                <a:spcPts val="0"/>
              </a:spcAft>
              <a:buSzPts val="1300"/>
              <a:buChar char="○"/>
              <a:defRPr sz="2000"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 sz="1800"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9pPr>
          </a:lstStyle>
          <a:p/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5102225" y="1827213"/>
            <a:ext cx="3581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3060" lvl="0" marL="457200" rtl="1" algn="r">
              <a:spcBef>
                <a:spcPts val="560"/>
              </a:spcBef>
              <a:spcAft>
                <a:spcPts val="0"/>
              </a:spcAft>
              <a:buSzPts val="1960"/>
              <a:buChar char="○"/>
              <a:defRPr sz="2800"/>
            </a:lvl1pPr>
            <a:lvl2pPr indent="-335280" lvl="1" marL="914400" rtl="1" algn="r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2pPr>
            <a:lvl3pPr indent="-311150" lvl="2" marL="1371600" rtl="1" algn="r">
              <a:spcBef>
                <a:spcPts val="400"/>
              </a:spcBef>
              <a:spcAft>
                <a:spcPts val="0"/>
              </a:spcAft>
              <a:buSzPts val="1300"/>
              <a:buChar char="○"/>
              <a:defRPr sz="2000"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 sz="1800"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rtl="1" algn="r">
              <a:spcBef>
                <a:spcPts val="480"/>
              </a:spcBef>
              <a:spcAft>
                <a:spcPts val="0"/>
              </a:spcAft>
              <a:buSzPts val="1680"/>
              <a:buNone/>
              <a:defRPr b="1" sz="2400"/>
            </a:lvl1pPr>
            <a:lvl2pPr indent="-228600" lvl="1" marL="914400" rtl="1" algn="r"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rtl="1" algn="r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rtl="1" algn="r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rtl="1" algn="r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5pPr>
            <a:lvl6pPr indent="-228600" lvl="5" marL="2743200" rtl="1" algn="r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6pPr>
            <a:lvl7pPr indent="-228600" lvl="6" marL="3200400" rtl="1" algn="r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7pPr>
            <a:lvl8pPr indent="-228600" lvl="7" marL="3657600" rtl="1" algn="r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8pPr>
            <a:lvl9pPr indent="-228600" lvl="8" marL="4114800" rtl="1" algn="r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5280" lvl="0" marL="457200" rtl="1" algn="r">
              <a:spcBef>
                <a:spcPts val="480"/>
              </a:spcBef>
              <a:spcAft>
                <a:spcPts val="0"/>
              </a:spcAft>
              <a:buSzPts val="1680"/>
              <a:buChar char="○"/>
              <a:defRPr sz="2400"/>
            </a:lvl1pPr>
            <a:lvl2pPr indent="-317500" lvl="1" marL="914400" rtl="1" algn="r"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○"/>
              <a:defRPr sz="1800"/>
            </a:lvl3pPr>
            <a:lvl4pPr indent="-299719" lvl="3" marL="1828800" rtl="1" algn="r">
              <a:spcBef>
                <a:spcPts val="320"/>
              </a:spcBef>
              <a:spcAft>
                <a:spcPts val="0"/>
              </a:spcAft>
              <a:buSzPts val="1120"/>
              <a:buChar char="●"/>
              <a:defRPr sz="1600"/>
            </a:lvl4pPr>
            <a:lvl5pPr indent="-289560" lvl="4" marL="2286000" rtl="1" algn="r"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5pPr>
            <a:lvl6pPr indent="-289560" lvl="5" marL="2743200" rtl="1" algn="r"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6pPr>
            <a:lvl7pPr indent="-289560" lvl="6" marL="3200400" rtl="1" algn="r"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7pPr>
            <a:lvl8pPr indent="-289559" lvl="7" marL="3657600" rtl="1" algn="r"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8pPr>
            <a:lvl9pPr indent="-289559" lvl="8" marL="4114800" rtl="1" algn="r"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rtl="1" algn="r">
              <a:spcBef>
                <a:spcPts val="480"/>
              </a:spcBef>
              <a:spcAft>
                <a:spcPts val="0"/>
              </a:spcAft>
              <a:buSzPts val="1680"/>
              <a:buNone/>
              <a:defRPr b="1" sz="2400"/>
            </a:lvl1pPr>
            <a:lvl2pPr indent="-228600" lvl="1" marL="914400" rtl="1" algn="r"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rtl="1" algn="r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rtl="1" algn="r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rtl="1" algn="r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5pPr>
            <a:lvl6pPr indent="-228600" lvl="5" marL="2743200" rtl="1" algn="r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6pPr>
            <a:lvl7pPr indent="-228600" lvl="6" marL="3200400" rtl="1" algn="r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7pPr>
            <a:lvl8pPr indent="-228600" lvl="7" marL="3657600" rtl="1" algn="r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8pPr>
            <a:lvl9pPr indent="-228600" lvl="8" marL="4114800" rtl="1" algn="r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9pPr>
          </a:lstStyle>
          <a:p/>
        </p:txBody>
      </p:sp>
      <p:sp>
        <p:nvSpPr>
          <p:cNvPr id="47" name="Google Shape;47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5280" lvl="0" marL="457200" rtl="1" algn="r">
              <a:spcBef>
                <a:spcPts val="480"/>
              </a:spcBef>
              <a:spcAft>
                <a:spcPts val="0"/>
              </a:spcAft>
              <a:buSzPts val="1680"/>
              <a:buChar char="○"/>
              <a:defRPr sz="2400"/>
            </a:lvl1pPr>
            <a:lvl2pPr indent="-317500" lvl="1" marL="914400" rtl="1" algn="r"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○"/>
              <a:defRPr sz="1800"/>
            </a:lvl3pPr>
            <a:lvl4pPr indent="-299719" lvl="3" marL="1828800" rtl="1" algn="r">
              <a:spcBef>
                <a:spcPts val="320"/>
              </a:spcBef>
              <a:spcAft>
                <a:spcPts val="0"/>
              </a:spcAft>
              <a:buSzPts val="1120"/>
              <a:buChar char="●"/>
              <a:defRPr sz="1600"/>
            </a:lvl4pPr>
            <a:lvl5pPr indent="-289560" lvl="4" marL="2286000" rtl="1" algn="r"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5pPr>
            <a:lvl6pPr indent="-289560" lvl="5" marL="2743200" rtl="1" algn="r"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6pPr>
            <a:lvl7pPr indent="-289560" lvl="6" marL="3200400" rtl="1" algn="r"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7pPr>
            <a:lvl8pPr indent="-289559" lvl="7" marL="3657600" rtl="1" algn="r"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8pPr>
            <a:lvl9pPr indent="-289559" lvl="8" marL="4114800" rtl="1" algn="r"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70840" lvl="0" marL="457200" rtl="1" algn="r">
              <a:spcBef>
                <a:spcPts val="640"/>
              </a:spcBef>
              <a:spcAft>
                <a:spcPts val="0"/>
              </a:spcAft>
              <a:buSzPts val="2240"/>
              <a:buChar char="○"/>
              <a:defRPr sz="3200"/>
            </a:lvl1pPr>
            <a:lvl2pPr indent="-353060" lvl="1" marL="914400" rtl="1" algn="r">
              <a:spcBef>
                <a:spcPts val="560"/>
              </a:spcBef>
              <a:spcAft>
                <a:spcPts val="0"/>
              </a:spcAft>
              <a:buSzPts val="1960"/>
              <a:buChar char="●"/>
              <a:defRPr sz="2800"/>
            </a:lvl2pPr>
            <a:lvl3pPr indent="-327660" lvl="2" marL="1371600" rtl="1" algn="r">
              <a:spcBef>
                <a:spcPts val="480"/>
              </a:spcBef>
              <a:spcAft>
                <a:spcPts val="0"/>
              </a:spcAft>
              <a:buSzPts val="1560"/>
              <a:buChar char="○"/>
              <a:defRPr sz="2400"/>
            </a:lvl3pPr>
            <a:lvl4pPr indent="-317500" lvl="3" marL="1828800" rtl="1" algn="r"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4pPr>
            <a:lvl5pPr indent="-304800" lvl="4" marL="2286000" rtl="1" algn="r">
              <a:spcBef>
                <a:spcPts val="400"/>
              </a:spcBef>
              <a:spcAft>
                <a:spcPts val="0"/>
              </a:spcAft>
              <a:buSzPts val="1200"/>
              <a:buChar char="○"/>
              <a:defRPr sz="2000"/>
            </a:lvl5pPr>
            <a:lvl6pPr indent="-304800" lvl="5" marL="2743200" rtl="1" algn="r">
              <a:spcBef>
                <a:spcPts val="400"/>
              </a:spcBef>
              <a:spcAft>
                <a:spcPts val="0"/>
              </a:spcAft>
              <a:buSzPts val="1200"/>
              <a:buChar char="○"/>
              <a:defRPr sz="2000"/>
            </a:lvl6pPr>
            <a:lvl7pPr indent="-304800" lvl="6" marL="3200400" rtl="1" algn="r">
              <a:spcBef>
                <a:spcPts val="400"/>
              </a:spcBef>
              <a:spcAft>
                <a:spcPts val="0"/>
              </a:spcAft>
              <a:buSzPts val="1200"/>
              <a:buChar char="○"/>
              <a:defRPr sz="2000"/>
            </a:lvl7pPr>
            <a:lvl8pPr indent="-304800" lvl="7" marL="3657600" rtl="1" algn="r">
              <a:spcBef>
                <a:spcPts val="400"/>
              </a:spcBef>
              <a:spcAft>
                <a:spcPts val="0"/>
              </a:spcAft>
              <a:buSzPts val="1200"/>
              <a:buChar char="○"/>
              <a:defRPr sz="2000"/>
            </a:lvl8pPr>
            <a:lvl9pPr indent="-304800" lvl="8" marL="4114800" rtl="1" algn="r">
              <a:spcBef>
                <a:spcPts val="400"/>
              </a:spcBef>
              <a:spcAft>
                <a:spcPts val="0"/>
              </a:spcAft>
              <a:buSzPts val="1200"/>
              <a:buChar char="○"/>
              <a:defRPr sz="2000"/>
            </a:lvl9pPr>
          </a:lstStyle>
          <a:p/>
        </p:txBody>
      </p:sp>
      <p:sp>
        <p:nvSpPr>
          <p:cNvPr id="60" name="Google Shape;60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rtl="1" algn="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rtl="1" algn="r"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rtl="1" algn="r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rtl="1" algn="r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rtl="1" algn="r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5pPr>
            <a:lvl6pPr indent="-228600" lvl="5" marL="2743200" rtl="1" algn="r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6pPr>
            <a:lvl7pPr indent="-228600" lvl="6" marL="3200400" rtl="1" algn="r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7pPr>
            <a:lvl8pPr indent="-228600" lvl="7" marL="3657600" rtl="1" algn="r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8pPr>
            <a:lvl9pPr indent="-228600" lvl="8" marL="4114800" rtl="1" algn="r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62" name="Google Shape;62;p9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1" algn="r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240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1" algn="r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960"/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1" algn="r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1" algn="r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1" algn="r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1" algn="r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1" algn="r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1" algn="r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1" algn="r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rtl="1" algn="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rtl="1" algn="r"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rtl="1" algn="r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rtl="1" algn="r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rtl="1" algn="r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5pPr>
            <a:lvl6pPr indent="-228600" lvl="5" marL="2743200" rtl="1" algn="r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6pPr>
            <a:lvl7pPr indent="-228600" lvl="6" marL="3200400" rtl="1" algn="r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7pPr>
            <a:lvl8pPr indent="-228600" lvl="7" marL="3657600" rtl="1" algn="r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8pPr>
            <a:lvl9pPr indent="-228600" lvl="8" marL="4114800" rtl="1" algn="r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370013" y="1827213"/>
            <a:ext cx="73136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7505" lvl="0" marL="457200" marR="0" rtl="1" algn="r">
              <a:spcBef>
                <a:spcPts val="580"/>
              </a:spcBef>
              <a:spcAft>
                <a:spcPts val="0"/>
              </a:spcAft>
              <a:buClr>
                <a:schemeClr val="lt2"/>
              </a:buClr>
              <a:buSzPts val="2030"/>
              <a:buFont typeface="Noto Sans Symbols"/>
              <a:buChar char="○"/>
              <a:defRPr b="0" i="0" sz="2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39725" lvl="1" marL="914400" marR="0" rtl="1" algn="r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50"/>
              <a:buFont typeface="Noto Sans Symbols"/>
              <a:buChar char="●"/>
              <a:defRPr b="0" i="0" sz="25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19405" lvl="2" marL="1371600" marR="0" rtl="1" algn="r"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1430"/>
              <a:buFont typeface="Noto Sans Symbols"/>
              <a:buChar char="○"/>
              <a:defRPr b="0" i="0" sz="2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13055" lvl="3" marL="1828800" marR="0" rtl="1" algn="r"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33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00989" lvl="4" marL="2286000" marR="0" rtl="1" algn="r">
              <a:spcBef>
                <a:spcPts val="380"/>
              </a:spcBef>
              <a:spcAft>
                <a:spcPts val="0"/>
              </a:spcAft>
              <a:buClr>
                <a:schemeClr val="lt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00989" lvl="5" marL="2743200" marR="0" rtl="1" algn="r">
              <a:spcBef>
                <a:spcPts val="380"/>
              </a:spcBef>
              <a:spcAft>
                <a:spcPts val="0"/>
              </a:spcAft>
              <a:buClr>
                <a:schemeClr val="lt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00989" lvl="6" marL="3200400" marR="0" rtl="1" algn="r">
              <a:spcBef>
                <a:spcPts val="380"/>
              </a:spcBef>
              <a:spcAft>
                <a:spcPts val="0"/>
              </a:spcAft>
              <a:buClr>
                <a:schemeClr val="lt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00990" lvl="7" marL="3657600" marR="0" rtl="1" algn="r">
              <a:spcBef>
                <a:spcPts val="380"/>
              </a:spcBef>
              <a:spcAft>
                <a:spcPts val="0"/>
              </a:spcAft>
              <a:buClr>
                <a:schemeClr val="lt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00990" lvl="8" marL="4114800" marR="0" rtl="1" algn="r">
              <a:spcBef>
                <a:spcPts val="380"/>
              </a:spcBef>
              <a:spcAft>
                <a:spcPts val="0"/>
              </a:spcAft>
              <a:buClr>
                <a:schemeClr val="lt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0" y="293846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33400" y="304800"/>
            <a:ext cx="790575" cy="704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Google Shape;15;p1"/>
          <p:cNvCxnSpPr/>
          <p:nvPr/>
        </p:nvCxnSpPr>
        <p:spPr>
          <a:xfrm>
            <a:off x="1371600" y="1600200"/>
            <a:ext cx="7239000" cy="0"/>
          </a:xfrm>
          <a:prstGeom prst="straightConnector1">
            <a:avLst/>
          </a:prstGeom>
          <a:noFill/>
          <a:ln cap="sq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" name="Google Shape;16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5275" y="304800"/>
            <a:ext cx="92392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a-IR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1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a-IR"/>
              <a:t>آزمايشگاه سيستم های هوشمند (http://ce.aut.ac.ir/islab)</a:t>
            </a:r>
            <a:endParaRPr/>
          </a:p>
        </p:txBody>
      </p:sp>
      <p:sp>
        <p:nvSpPr>
          <p:cNvPr id="110" name="Google Shape;110;p17"/>
          <p:cNvSpPr txBox="1"/>
          <p:nvPr>
            <p:ph idx="1" type="subTitle"/>
          </p:nvPr>
        </p:nvSpPr>
        <p:spPr>
          <a:xfrm>
            <a:off x="900113" y="1557338"/>
            <a:ext cx="7239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0" lvl="0" marL="0" rtl="1" algn="ctr">
              <a:spcBef>
                <a:spcPts val="1500"/>
              </a:spcBef>
              <a:spcAft>
                <a:spcPts val="0"/>
              </a:spcAft>
              <a:buSzPts val="5250"/>
              <a:buNone/>
            </a:pPr>
            <a:r>
              <a:rPr lang="fa-IR" sz="7500"/>
              <a:t>« تمرین»</a:t>
            </a:r>
            <a:endParaRPr sz="7500"/>
          </a:p>
        </p:txBody>
      </p:sp>
      <p:sp>
        <p:nvSpPr>
          <p:cNvPr id="111" name="Google Shape;111;p17"/>
          <p:cNvSpPr txBox="1"/>
          <p:nvPr/>
        </p:nvSpPr>
        <p:spPr>
          <a:xfrm>
            <a:off x="107950" y="6283325"/>
            <a:ext cx="18605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مهدیس صفری 9531051</a:t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7000050" y="6335688"/>
            <a:ext cx="12399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1397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type="title"/>
          </p:nvPr>
        </p:nvSpPr>
        <p:spPr>
          <a:xfrm>
            <a:off x="1370013" y="301625"/>
            <a:ext cx="63705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a-IR"/>
              <a:t>تمرین 8 : انواع نرم افزار</a:t>
            </a:r>
            <a:endParaRPr/>
          </a:p>
        </p:txBody>
      </p:sp>
      <p:sp>
        <p:nvSpPr>
          <p:cNvPr id="185" name="Google Shape;185;p26"/>
          <p:cNvSpPr txBox="1"/>
          <p:nvPr>
            <p:ph idx="1" type="body"/>
          </p:nvPr>
        </p:nvSpPr>
        <p:spPr>
          <a:xfrm>
            <a:off x="1370013" y="1827213"/>
            <a:ext cx="73137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8610" lvl="0" marL="457200" marR="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●"/>
            </a:pPr>
            <a:r>
              <a:rPr lang="fa-IR" sz="2500"/>
              <a:t>نرم افزارهای سیستمی(System Software) :</a:t>
            </a:r>
            <a:endParaRPr sz="2500"/>
          </a:p>
          <a:p>
            <a:pPr indent="-387350" lvl="1" marL="914400" rtl="1" algn="r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fa-IR" sz="2500"/>
              <a:t>این نرم افزارها به راه اندازی و اجرای سخت افزار</a:t>
            </a:r>
            <a:r>
              <a:rPr lang="fa-IR"/>
              <a:t> </a:t>
            </a:r>
            <a:r>
              <a:rPr lang="fa-IR" sz="2500"/>
              <a:t>و سیستم رایانه، کمک می کنند.به سیستمهای عامل، درایورها، سرورها و برنامه های جانبی سیستمی(utilities) </a:t>
            </a:r>
            <a:r>
              <a:rPr lang="fa-IR"/>
              <a:t> نرم افزارهای سیستمی  می گوین</a:t>
            </a:r>
            <a:r>
              <a:rPr lang="fa-IR" sz="2500"/>
              <a:t>د. نرم افزار سیستمی به یک برنامه نویس کاربردی در خصوص جداسازی و انتزاع زبان برنامه نویسی از سخت افزار، حافظه، و سایر اجزاء مرکب درونی یک رایانه، کمک می کند تا خودش را درگیر زبان ماشین نکند. </a:t>
            </a:r>
            <a:endParaRPr sz="2500"/>
          </a:p>
        </p:txBody>
      </p:sp>
      <p:sp>
        <p:nvSpPr>
          <p:cNvPr id="186" name="Google Shape;186;p2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type="title"/>
          </p:nvPr>
        </p:nvSpPr>
        <p:spPr>
          <a:xfrm>
            <a:off x="1370013" y="301625"/>
            <a:ext cx="63705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a-IR"/>
              <a:t>تمرین 8 : انواع نرم افزار</a:t>
            </a:r>
            <a:endParaRPr/>
          </a:p>
        </p:txBody>
      </p:sp>
      <p:sp>
        <p:nvSpPr>
          <p:cNvPr id="193" name="Google Shape;193;p27"/>
          <p:cNvSpPr txBox="1"/>
          <p:nvPr>
            <p:ph idx="1" type="body"/>
          </p:nvPr>
        </p:nvSpPr>
        <p:spPr>
          <a:xfrm>
            <a:off x="1370013" y="1827213"/>
            <a:ext cx="73137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</a:pPr>
            <a:r>
              <a:rPr lang="fa-IR"/>
              <a:t>نرم افزارهای کاربردی(Application Software) :</a:t>
            </a:r>
            <a:endParaRPr/>
          </a:p>
          <a:p>
            <a:pPr indent="-308610" lvl="1" marL="914400" rtl="1" algn="r">
              <a:spcBef>
                <a:spcPts val="0"/>
              </a:spcBef>
              <a:spcAft>
                <a:spcPts val="0"/>
              </a:spcAft>
              <a:buSzPts val="1260"/>
              <a:buChar char="○"/>
            </a:pPr>
            <a:r>
              <a:rPr lang="fa-IR"/>
              <a:t>این نرم افزارها، به کاربر نهایی کمک می کند تا امور معینی را انجام دهد. نرم افزارهای مربوط به کسب و کار، پایگاه های داده و نرم افزارهای آموزشی، بعضی </a:t>
            </a:r>
            <a:r>
              <a:rPr lang="fa-IR"/>
              <a:t>اشکال </a:t>
            </a:r>
            <a:r>
              <a:rPr lang="fa-IR"/>
              <a:t>نرم افزارهای کاربردی هستند.</a:t>
            </a:r>
            <a:endParaRPr/>
          </a:p>
        </p:txBody>
      </p:sp>
      <p:sp>
        <p:nvSpPr>
          <p:cNvPr id="194" name="Google Shape;194;p2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/>
          <p:nvPr>
            <p:ph type="title"/>
          </p:nvPr>
        </p:nvSpPr>
        <p:spPr>
          <a:xfrm>
            <a:off x="1370013" y="301625"/>
            <a:ext cx="63705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a-IR"/>
              <a:t>تمرین 8 : انواع نرم افزار</a:t>
            </a:r>
            <a:endParaRPr/>
          </a:p>
        </p:txBody>
      </p:sp>
      <p:sp>
        <p:nvSpPr>
          <p:cNvPr id="201" name="Google Shape;201;p28"/>
          <p:cNvSpPr txBox="1"/>
          <p:nvPr>
            <p:ph idx="1" type="body"/>
          </p:nvPr>
        </p:nvSpPr>
        <p:spPr>
          <a:xfrm>
            <a:off x="1370013" y="1789101"/>
            <a:ext cx="73137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</a:pPr>
            <a:r>
              <a:rPr lang="fa-IR"/>
              <a:t>تقسیم بندی های حقوقی نرم افزار :</a:t>
            </a:r>
            <a:endParaRPr/>
          </a:p>
          <a:p>
            <a:pPr indent="-308610" lvl="1" marL="914400" rtl="1" algn="r">
              <a:spcBef>
                <a:spcPts val="0"/>
              </a:spcBef>
              <a:spcAft>
                <a:spcPts val="0"/>
              </a:spcAft>
              <a:buSzPts val="1260"/>
              <a:buChar char="○"/>
            </a:pPr>
            <a:r>
              <a:rPr lang="fa-IR"/>
              <a:t>نرم افزارهای سفارشی</a:t>
            </a:r>
            <a:endParaRPr/>
          </a:p>
          <a:p>
            <a:pPr indent="-308610" lvl="1" marL="914400" rtl="1" algn="r">
              <a:spcBef>
                <a:spcPts val="0"/>
              </a:spcBef>
              <a:spcAft>
                <a:spcPts val="0"/>
              </a:spcAft>
              <a:buSzPts val="1260"/>
              <a:buChar char="○"/>
            </a:pPr>
            <a:r>
              <a:rPr lang="fa-IR"/>
              <a:t>نرم افزارهای رده عام</a:t>
            </a:r>
            <a:endParaRPr/>
          </a:p>
          <a:p>
            <a:pPr indent="-308610" lvl="1" marL="914400" rtl="1" algn="r">
              <a:spcBef>
                <a:spcPts val="0"/>
              </a:spcBef>
              <a:spcAft>
                <a:spcPts val="0"/>
              </a:spcAft>
              <a:buSzPts val="1260"/>
              <a:buChar char="○"/>
            </a:pPr>
            <a:r>
              <a:rPr lang="fa-IR"/>
              <a:t>نرم افزار رایگان</a:t>
            </a:r>
            <a:endParaRPr/>
          </a:p>
          <a:p>
            <a:pPr indent="-308610" lvl="1" marL="914400" rtl="1" algn="r">
              <a:spcBef>
                <a:spcPts val="0"/>
              </a:spcBef>
              <a:spcAft>
                <a:spcPts val="0"/>
              </a:spcAft>
              <a:buSzPts val="1260"/>
              <a:buChar char="○"/>
            </a:pPr>
            <a:r>
              <a:rPr lang="fa-IR"/>
              <a:t>نرم افزارهای منبع باز و منبع بسته</a:t>
            </a:r>
            <a:endParaRPr/>
          </a:p>
          <a:p>
            <a:pPr indent="-308610" lvl="1" marL="914400" rtl="1" algn="r">
              <a:spcBef>
                <a:spcPts val="0"/>
              </a:spcBef>
              <a:spcAft>
                <a:spcPts val="0"/>
              </a:spcAft>
              <a:buSzPts val="1260"/>
              <a:buChar char="○"/>
            </a:pPr>
            <a:r>
              <a:rPr lang="fa-IR"/>
              <a:t>نرم افزارهای اختصاصی</a:t>
            </a:r>
            <a:endParaRPr/>
          </a:p>
          <a:p>
            <a:pPr indent="-308610" lvl="1" marL="914400" rtl="1" algn="r">
              <a:spcBef>
                <a:spcPts val="0"/>
              </a:spcBef>
              <a:spcAft>
                <a:spcPts val="0"/>
              </a:spcAft>
              <a:buSzPts val="1260"/>
              <a:buChar char="○"/>
            </a:pPr>
            <a:r>
              <a:rPr lang="fa-IR"/>
              <a:t>نرم افزارهای مشروط و نرم افزارهای جزئی</a:t>
            </a:r>
            <a:endParaRPr/>
          </a:p>
          <a:p>
            <a:pPr indent="-308610" lvl="1" marL="914400" rtl="1" algn="r">
              <a:spcBef>
                <a:spcPts val="0"/>
              </a:spcBef>
              <a:spcAft>
                <a:spcPts val="0"/>
              </a:spcAft>
              <a:buSzPts val="1260"/>
              <a:buChar char="○"/>
            </a:pPr>
            <a:r>
              <a:rPr lang="fa-IR"/>
              <a:t>نرم افزار اختراعی و نرم افزار کپی رایتی</a:t>
            </a:r>
            <a:endParaRPr/>
          </a:p>
          <a:p>
            <a:pPr indent="-308610" lvl="1" marL="914400" rtl="1" algn="r">
              <a:spcBef>
                <a:spcPts val="0"/>
              </a:spcBef>
              <a:spcAft>
                <a:spcPts val="0"/>
              </a:spcAft>
              <a:buSzPts val="1260"/>
              <a:buChar char="○"/>
            </a:pPr>
            <a:r>
              <a:rPr lang="fa-IR"/>
              <a:t>نرم افزار مشاع و نرم افزار غیر مشاع</a:t>
            </a:r>
            <a:endParaRPr/>
          </a:p>
          <a:p>
            <a:pPr indent="-308610" lvl="1" marL="914400" rtl="1" algn="r">
              <a:spcBef>
                <a:spcPts val="0"/>
              </a:spcBef>
              <a:spcAft>
                <a:spcPts val="0"/>
              </a:spcAft>
              <a:buSzPts val="1260"/>
              <a:buChar char="○"/>
            </a:pPr>
            <a:r>
              <a:rPr lang="fa-IR"/>
              <a:t>نرم افزار مکمل و نرم افزار سازگار</a:t>
            </a:r>
            <a:endParaRPr/>
          </a:p>
          <a:p>
            <a:pPr indent="-308610" lvl="1" marL="914400" rtl="1" algn="r">
              <a:spcBef>
                <a:spcPts val="0"/>
              </a:spcBef>
              <a:spcAft>
                <a:spcPts val="0"/>
              </a:spcAft>
              <a:buSzPts val="1260"/>
              <a:buChar char="○"/>
            </a:pPr>
            <a:r>
              <a:rPr lang="fa-IR"/>
              <a:t>نرم افزارهای واسط و غیر واسط</a:t>
            </a:r>
            <a:endParaRPr/>
          </a:p>
          <a:p>
            <a:pPr indent="0" lvl="0" marL="0" rtl="1" algn="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/>
          <p:nvPr>
            <p:ph type="title"/>
          </p:nvPr>
        </p:nvSpPr>
        <p:spPr>
          <a:xfrm>
            <a:off x="1370013" y="301625"/>
            <a:ext cx="63705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a-IR"/>
              <a:t>تمرین 8 : انواع نرم افزار</a:t>
            </a:r>
            <a:endParaRPr/>
          </a:p>
        </p:txBody>
      </p:sp>
      <p:sp>
        <p:nvSpPr>
          <p:cNvPr id="209" name="Google Shape;209;p29"/>
          <p:cNvSpPr txBox="1"/>
          <p:nvPr>
            <p:ph idx="1" type="body"/>
          </p:nvPr>
        </p:nvSpPr>
        <p:spPr>
          <a:xfrm>
            <a:off x="1370013" y="1827213"/>
            <a:ext cx="73137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</a:pPr>
            <a:r>
              <a:rPr lang="fa-IR"/>
              <a:t>نرم افزار آزاد (Free Software) :</a:t>
            </a:r>
            <a:endParaRPr/>
          </a:p>
          <a:p>
            <a:pPr indent="-308610" lvl="1" marL="914400" rtl="1" algn="r">
              <a:spcBef>
                <a:spcPts val="0"/>
              </a:spcBef>
              <a:spcAft>
                <a:spcPts val="0"/>
              </a:spcAft>
              <a:buSzPts val="1260"/>
              <a:buChar char="○"/>
            </a:pPr>
            <a:r>
              <a:rPr lang="fa-IR"/>
              <a:t>نرم افزاري که به هر فردي اجازه استفاده ، کپي و توزيع ، لفظ به لفظ یا با تغییر، رايگان يا با پرداخت هزينه را با دسترسي </a:t>
            </a:r>
            <a:r>
              <a:rPr lang="fa-IR"/>
              <a:t>دادن </a:t>
            </a:r>
            <a:r>
              <a:rPr lang="fa-IR"/>
              <a:t> به کد منبع می دهد.</a:t>
            </a:r>
            <a:endParaRPr/>
          </a:p>
          <a:p>
            <a:pPr indent="-308610" lvl="0" marL="457200" rtl="1" algn="r">
              <a:spcBef>
                <a:spcPts val="0"/>
              </a:spcBef>
              <a:spcAft>
                <a:spcPts val="0"/>
              </a:spcAft>
              <a:buSzPts val="1260"/>
              <a:buChar char="●"/>
            </a:pPr>
            <a:r>
              <a:rPr lang="fa-IR"/>
              <a:t>نرم افزار کد باز (Open Source) :</a:t>
            </a:r>
            <a:endParaRPr/>
          </a:p>
          <a:p>
            <a:pPr indent="-308610" lvl="1" marL="914400" rtl="1" algn="r">
              <a:spcBef>
                <a:spcPts val="0"/>
              </a:spcBef>
              <a:spcAft>
                <a:spcPts val="0"/>
              </a:spcAft>
              <a:buSzPts val="1260"/>
              <a:buChar char="○"/>
            </a:pPr>
            <a:r>
              <a:rPr lang="fa-IR"/>
              <a:t>این گونه نرم افزار ها مشابه </a:t>
            </a:r>
            <a:r>
              <a:rPr lang="fa-IR"/>
              <a:t> نرم افزار آزاد ، با کمی تفاوت ، به کار مي رود . اين نرم افزارها مجوزهايي مي پذيرند که محدوديت هايي روي آنها ايجاد مي کند .</a:t>
            </a:r>
            <a:endParaRPr/>
          </a:p>
          <a:p>
            <a:pPr indent="0" lvl="0" marL="0" rtl="1" algn="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/>
          <p:nvPr>
            <p:ph type="title"/>
          </p:nvPr>
        </p:nvSpPr>
        <p:spPr>
          <a:xfrm>
            <a:off x="1370013" y="301625"/>
            <a:ext cx="63705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a-IR"/>
              <a:t>تمرین 8 : انواع نرم افزار</a:t>
            </a:r>
            <a:endParaRPr/>
          </a:p>
        </p:txBody>
      </p:sp>
      <p:sp>
        <p:nvSpPr>
          <p:cNvPr id="217" name="Google Shape;217;p30"/>
          <p:cNvSpPr txBox="1"/>
          <p:nvPr>
            <p:ph idx="1" type="body"/>
          </p:nvPr>
        </p:nvSpPr>
        <p:spPr>
          <a:xfrm>
            <a:off x="1370013" y="1694188"/>
            <a:ext cx="73137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</a:pPr>
            <a:r>
              <a:rPr lang="fa-IR"/>
              <a:t>نرم افزار CopyLefted :</a:t>
            </a:r>
            <a:endParaRPr/>
          </a:p>
          <a:p>
            <a:pPr indent="-308610" lvl="0" marL="457200" rtl="1" algn="r">
              <a:spcBef>
                <a:spcPts val="0"/>
              </a:spcBef>
              <a:spcAft>
                <a:spcPts val="0"/>
              </a:spcAft>
              <a:buSzPts val="1260"/>
              <a:buChar char="●"/>
            </a:pPr>
            <a:r>
              <a:rPr lang="fa-IR" sz="2500"/>
              <a:t>نرم افزار آزادي که شرايط توزيع آن به این صورت است که اگر کسی بخواهد آن را مجددا توزیع دهد، نمي تواند محدوديت جديدي ، هنگام توزيع مجدد يا تغيير نرم افزار روي آن اعمال کند ، یعني هر نسخه نرم افزار ، حتي اگر تغيير يافته ، بايد آزاد باشد.</a:t>
            </a:r>
            <a:endParaRPr sz="2500"/>
          </a:p>
          <a:p>
            <a:pPr indent="-308610" lvl="0" marL="457200" rtl="1" algn="r">
              <a:spcBef>
                <a:spcPts val="0"/>
              </a:spcBef>
              <a:spcAft>
                <a:spcPts val="0"/>
              </a:spcAft>
              <a:buSzPts val="1260"/>
              <a:buChar char="●"/>
            </a:pPr>
            <a:r>
              <a:rPr lang="fa-IR"/>
              <a:t>ن</a:t>
            </a:r>
            <a:r>
              <a:rPr lang="fa-IR"/>
              <a:t>رم افزار Public Domain :</a:t>
            </a:r>
            <a:endParaRPr/>
          </a:p>
          <a:p>
            <a:pPr indent="-308610" lvl="1" marL="914400" rtl="1" algn="r">
              <a:spcBef>
                <a:spcPts val="0"/>
              </a:spcBef>
              <a:spcAft>
                <a:spcPts val="0"/>
              </a:spcAft>
              <a:buSzPts val="1260"/>
              <a:buChar char="○"/>
            </a:pPr>
            <a:r>
              <a:rPr lang="fa-IR"/>
              <a:t>نرم افزارهايي که  copyright شده نيستند . اگر کد منبع در دسترس نباشد ، حالت خاصي از نرم افزارهاي آزاد غير copyleft پيش مي آيد . یعنی این امکان وجود دارد که بعضی شکل هاي تغيير يافته آن اصلا آزاد نباشند .</a:t>
            </a:r>
            <a:endParaRPr/>
          </a:p>
        </p:txBody>
      </p:sp>
      <p:sp>
        <p:nvSpPr>
          <p:cNvPr id="218" name="Google Shape;218;p3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1"/>
          <p:cNvSpPr txBox="1"/>
          <p:nvPr>
            <p:ph type="title"/>
          </p:nvPr>
        </p:nvSpPr>
        <p:spPr>
          <a:xfrm>
            <a:off x="1370013" y="301625"/>
            <a:ext cx="63705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a-IR"/>
              <a:t>تمرین 8 : انواع نرم افزار</a:t>
            </a:r>
            <a:endParaRPr/>
          </a:p>
        </p:txBody>
      </p:sp>
      <p:sp>
        <p:nvSpPr>
          <p:cNvPr id="225" name="Google Shape;225;p31"/>
          <p:cNvSpPr txBox="1"/>
          <p:nvPr>
            <p:ph idx="1" type="body"/>
          </p:nvPr>
        </p:nvSpPr>
        <p:spPr>
          <a:xfrm>
            <a:off x="1370013" y="1546388"/>
            <a:ext cx="73137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</a:pPr>
            <a:r>
              <a:rPr lang="fa-IR"/>
              <a:t>نرم افزار Non-copylefted :</a:t>
            </a:r>
            <a:endParaRPr/>
          </a:p>
          <a:p>
            <a:pPr indent="-308610" lvl="1" marL="914400" rtl="1" algn="r">
              <a:spcBef>
                <a:spcPts val="0"/>
              </a:spcBef>
              <a:spcAft>
                <a:spcPts val="0"/>
              </a:spcAft>
              <a:buSzPts val="1260"/>
              <a:buChar char="○"/>
            </a:pPr>
            <a:r>
              <a:rPr lang="fa-IR"/>
              <a:t>بر خلاف Copylefted ، اجازه توزيع مجدد ، تغيير و نيز اضافه کردن محدوديتهاي جديد را به کاربر مي دهد . اگر نرم افزاري آزاد باشد اما Copylefted نباشد ،امکان دارد  بعضی نسخه ها يا نگارش هاي تغيير يافته آن آزاد نباشد .</a:t>
            </a:r>
            <a:endParaRPr/>
          </a:p>
          <a:p>
            <a:pPr indent="-308610" lvl="0" marL="457200" rtl="1" algn="r">
              <a:spcBef>
                <a:spcPts val="0"/>
              </a:spcBef>
              <a:spcAft>
                <a:spcPts val="0"/>
              </a:spcAft>
              <a:buSzPts val="1260"/>
              <a:buChar char="●"/>
            </a:pPr>
            <a:r>
              <a:rPr lang="fa-IR"/>
              <a:t>نرم افزار GPL-covered :</a:t>
            </a:r>
            <a:endParaRPr/>
          </a:p>
          <a:p>
            <a:pPr indent="-308610" lvl="1" marL="914400" rtl="1" algn="r">
              <a:spcBef>
                <a:spcPts val="0"/>
              </a:spcBef>
              <a:spcAft>
                <a:spcPts val="0"/>
              </a:spcAft>
              <a:buSzPts val="1260"/>
              <a:buChar char="○"/>
            </a:pPr>
            <a:r>
              <a:rPr lang="fa-IR"/>
              <a:t>يکي از مجموعه مجوزها ، براي يک برنامه Copylefted ، با شرايط توزيع خاص است </a:t>
            </a:r>
            <a:r>
              <a:rPr lang="fa-IR"/>
              <a:t>.</a:t>
            </a:r>
            <a:endParaRPr/>
          </a:p>
          <a:p>
            <a:pPr indent="-308610" lvl="0" marL="457200" rtl="1" algn="r">
              <a:spcBef>
                <a:spcPts val="0"/>
              </a:spcBef>
              <a:spcAft>
                <a:spcPts val="0"/>
              </a:spcAft>
              <a:buSzPts val="1260"/>
              <a:buChar char="●"/>
            </a:pPr>
            <a:r>
              <a:rPr lang="fa-IR"/>
              <a:t>نرم افزار نيمه آزاد (Semi free) :</a:t>
            </a:r>
            <a:endParaRPr/>
          </a:p>
          <a:p>
            <a:pPr indent="-308610" lvl="1" marL="914400" rtl="1" algn="r">
              <a:spcBef>
                <a:spcPts val="0"/>
              </a:spcBef>
              <a:spcAft>
                <a:spcPts val="0"/>
              </a:spcAft>
              <a:buSzPts val="1260"/>
              <a:buChar char="○"/>
            </a:pPr>
            <a:r>
              <a:rPr lang="fa-IR"/>
              <a:t>نرم افزاري که آزاد نيست ، اما همراه به اجازه ها و دسترسي هاي خاص ، برای استفاده ، نسخه برداري ، توزيع و تغيير با اهداف غير انتفاعي ، توليد مي شود . </a:t>
            </a:r>
            <a:endParaRPr/>
          </a:p>
        </p:txBody>
      </p:sp>
      <p:sp>
        <p:nvSpPr>
          <p:cNvPr id="226" name="Google Shape;226;p3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 txBox="1"/>
          <p:nvPr>
            <p:ph type="title"/>
          </p:nvPr>
        </p:nvSpPr>
        <p:spPr>
          <a:xfrm>
            <a:off x="1370013" y="301625"/>
            <a:ext cx="63705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a-IR"/>
              <a:t>تمرین 8 : انواع نرم افزار</a:t>
            </a:r>
            <a:endParaRPr/>
          </a:p>
        </p:txBody>
      </p:sp>
      <p:sp>
        <p:nvSpPr>
          <p:cNvPr id="233" name="Google Shape;233;p32"/>
          <p:cNvSpPr txBox="1"/>
          <p:nvPr>
            <p:ph idx="1" type="body"/>
          </p:nvPr>
        </p:nvSpPr>
        <p:spPr>
          <a:xfrm>
            <a:off x="1370013" y="1827213"/>
            <a:ext cx="73137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</a:pPr>
            <a:r>
              <a:rPr lang="fa-IR"/>
              <a:t>نرم افزار خصوصي (Private software) :</a:t>
            </a:r>
            <a:endParaRPr/>
          </a:p>
          <a:p>
            <a:pPr indent="-308610" lvl="1" marL="914400" rtl="1" algn="r">
              <a:spcBef>
                <a:spcPts val="0"/>
              </a:spcBef>
              <a:spcAft>
                <a:spcPts val="0"/>
              </a:spcAft>
              <a:buSzPts val="1260"/>
              <a:buChar char="○"/>
            </a:pPr>
            <a:r>
              <a:rPr lang="fa-IR"/>
              <a:t>نرم افزارهايي که براي يک کاربر خاص ، عموما يک موسسه يا شرکت ، توليد مي شوند</a:t>
            </a:r>
            <a:r>
              <a:rPr lang="fa-IR"/>
              <a:t> و کاربر ممکن است آن را براي خود نگه دارد یا آن را بطور عمومي ، با کد منبع یا به شکل دودويي ، منتشر مي کند </a:t>
            </a:r>
            <a:r>
              <a:rPr lang="fa-IR"/>
              <a:t>.</a:t>
            </a:r>
            <a:endParaRPr/>
          </a:p>
          <a:p>
            <a:pPr indent="-308610" lvl="0" marL="457200" rtl="1" algn="r">
              <a:spcBef>
                <a:spcPts val="0"/>
              </a:spcBef>
              <a:spcAft>
                <a:spcPts val="0"/>
              </a:spcAft>
              <a:buSzPts val="1260"/>
              <a:buChar char="●"/>
            </a:pPr>
            <a:r>
              <a:rPr lang="fa-IR"/>
              <a:t>نرم افزار اختصاصي (Propietary software) :</a:t>
            </a:r>
            <a:endParaRPr/>
          </a:p>
          <a:p>
            <a:pPr indent="-308610" lvl="1" marL="914400" rtl="1" algn="r">
              <a:spcBef>
                <a:spcPts val="0"/>
              </a:spcBef>
              <a:spcAft>
                <a:spcPts val="0"/>
              </a:spcAft>
              <a:buSzPts val="1260"/>
              <a:buChar char="○"/>
            </a:pPr>
            <a:r>
              <a:rPr lang="fa-IR"/>
              <a:t>نرم افزاري که نه آزاد است و نه نيمه آزاد . استفاده از آن ، توزيع مجدد آن يا تغيير آن ممنوع است، يا به کسب اجازه نياز دارد و يا محدوديت هاي آن ، به حدی زياد است که نمي توان آزادانه ، با آن کاري انجام داد .</a:t>
            </a:r>
            <a:endParaRPr/>
          </a:p>
        </p:txBody>
      </p:sp>
      <p:sp>
        <p:nvSpPr>
          <p:cNvPr id="234" name="Google Shape;234;p3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3"/>
          <p:cNvSpPr txBox="1"/>
          <p:nvPr>
            <p:ph type="title"/>
          </p:nvPr>
        </p:nvSpPr>
        <p:spPr>
          <a:xfrm>
            <a:off x="1370013" y="301625"/>
            <a:ext cx="63705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a-IR"/>
              <a:t>تمرین 8 : انواع نرم افزار</a:t>
            </a:r>
            <a:endParaRPr/>
          </a:p>
        </p:txBody>
      </p:sp>
      <p:sp>
        <p:nvSpPr>
          <p:cNvPr id="241" name="Google Shape;241;p33"/>
          <p:cNvSpPr txBox="1"/>
          <p:nvPr>
            <p:ph idx="1" type="body"/>
          </p:nvPr>
        </p:nvSpPr>
        <p:spPr>
          <a:xfrm>
            <a:off x="1020050" y="1789113"/>
            <a:ext cx="78927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</a:pPr>
            <a:r>
              <a:rPr lang="fa-IR"/>
              <a:t>Freewar</a:t>
            </a:r>
            <a:r>
              <a:rPr lang="fa-IR"/>
              <a:t>e</a:t>
            </a:r>
            <a:r>
              <a:rPr lang="fa-IR"/>
              <a:t> ها :</a:t>
            </a:r>
            <a:endParaRPr/>
          </a:p>
          <a:p>
            <a:pPr indent="-308610" lvl="1" marL="914400" rtl="1" algn="r">
              <a:spcBef>
                <a:spcPts val="0"/>
              </a:spcBef>
              <a:spcAft>
                <a:spcPts val="0"/>
              </a:spcAft>
              <a:buSzPts val="1260"/>
              <a:buChar char="○"/>
            </a:pPr>
            <a:r>
              <a:rPr lang="fa-IR"/>
              <a:t>اصطلاح Freeware بطور معمول ، براي بسته هاي نرم افزاري ای که اجازه توزيع مجدد ، اما بدون اعمال تغييرات ، را مي دهند به کار می رود. در ضمن کد منبع آنها نيز در دسترس نمي باشد . اين بسته ها آزاد نيستند ، پس نبايد اصطلاح freeware را به جاي free software به کار برد .</a:t>
            </a:r>
            <a:endParaRPr/>
          </a:p>
        </p:txBody>
      </p:sp>
      <p:sp>
        <p:nvSpPr>
          <p:cNvPr id="242" name="Google Shape;242;p3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4"/>
          <p:cNvSpPr txBox="1"/>
          <p:nvPr>
            <p:ph type="title"/>
          </p:nvPr>
        </p:nvSpPr>
        <p:spPr>
          <a:xfrm>
            <a:off x="1370013" y="301625"/>
            <a:ext cx="63705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a-IR"/>
              <a:t>تمرین 8 : انواع نرم افزار</a:t>
            </a:r>
            <a:endParaRPr/>
          </a:p>
        </p:txBody>
      </p:sp>
      <p:sp>
        <p:nvSpPr>
          <p:cNvPr id="249" name="Google Shape;249;p34"/>
          <p:cNvSpPr txBox="1"/>
          <p:nvPr>
            <p:ph idx="1" type="body"/>
          </p:nvPr>
        </p:nvSpPr>
        <p:spPr>
          <a:xfrm>
            <a:off x="1370013" y="1250788"/>
            <a:ext cx="73137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</a:pPr>
            <a:r>
              <a:rPr lang="fa-IR"/>
              <a:t>Shareware ها :</a:t>
            </a:r>
            <a:endParaRPr/>
          </a:p>
          <a:p>
            <a:pPr indent="-308610" lvl="1" marL="914400" rtl="1" algn="r">
              <a:spcBef>
                <a:spcPts val="0"/>
              </a:spcBef>
              <a:spcAft>
                <a:spcPts val="0"/>
              </a:spcAft>
              <a:buSzPts val="1260"/>
              <a:buChar char="○"/>
            </a:pPr>
            <a:r>
              <a:rPr lang="fa-IR"/>
              <a:t>نرم افزاري که به افراد امکان توزيع مجدد نسخه ها را مي دهد ، اما اگر فرد بخواهد به استفاده از نسخه ها ادامه دهد ، باید هزينه اي به عنوان حق مجوز بپردازد . اين نوع نرم افزار آزاد نيست زیرا کد منبع آن در دسترس نيست و نمي توان برنامه را تغيير داد و امکان ايجاد يک نسخه و نصب آن را بدون پرداخت حق مجوز ، به کاربر و حتي به افراد سفارش دهنده در فعاليت هاي غير انتفاعي ، نمي دهند .</a:t>
            </a:r>
            <a:endParaRPr/>
          </a:p>
          <a:p>
            <a:pPr indent="0" lvl="0" marL="0" rtl="1" algn="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5"/>
          <p:cNvSpPr txBox="1"/>
          <p:nvPr>
            <p:ph type="title"/>
          </p:nvPr>
        </p:nvSpPr>
        <p:spPr>
          <a:xfrm>
            <a:off x="1370013" y="301625"/>
            <a:ext cx="63705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a-IR"/>
              <a:t>تمرین 8 : انواع نرم افزار</a:t>
            </a:r>
            <a:endParaRPr/>
          </a:p>
        </p:txBody>
      </p:sp>
      <p:sp>
        <p:nvSpPr>
          <p:cNvPr id="257" name="Google Shape;257;p35"/>
          <p:cNvSpPr txBox="1"/>
          <p:nvPr>
            <p:ph idx="1" type="body"/>
          </p:nvPr>
        </p:nvSpPr>
        <p:spPr>
          <a:xfrm>
            <a:off x="1370013" y="1827213"/>
            <a:ext cx="73137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</a:pPr>
            <a:r>
              <a:rPr lang="fa-IR"/>
              <a:t>نرم افزار تجاري (Commercial software) :</a:t>
            </a:r>
            <a:endParaRPr/>
          </a:p>
          <a:p>
            <a:pPr indent="-308610" lvl="1" marL="914400" rtl="1" algn="r">
              <a:spcBef>
                <a:spcPts val="0"/>
              </a:spcBef>
              <a:spcAft>
                <a:spcPts val="0"/>
              </a:spcAft>
              <a:buSzPts val="1260"/>
              <a:buChar char="○"/>
            </a:pPr>
            <a:r>
              <a:rPr lang="fa-IR"/>
              <a:t>نرم افزاري که توسط يک مرکز تجاري ، با هدف کسب درامد از فروش و استفاده نرم افزار ، توليد مي شود. نرم افزارهاي تجاري و اختصاصي ، يکي نيستند . بیشتر نرم افزارهاي تجاري ، اختصاصي هم مي هستند. اما نرم افزارهاي آزاد تجاري و نرم افزارهاي غير آزاد غير تجاري هم وجود دارند . مثلا ، ابزار GNU Ada هميشه تحت مجوز GNU GPL توزيع مي شود و هر نسخه از آن نرم افزار ، آزاد مي باشد ، اما توليد کنندگان آن قراردادهاي پشتيباني را مي فروشند .</a:t>
            </a:r>
            <a:endParaRPr/>
          </a:p>
          <a:p>
            <a:pPr indent="0" lvl="0" marL="0" rtl="1" algn="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1370013" y="301625"/>
            <a:ext cx="6370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400"/>
              <a:t>تمرین 3 : </a:t>
            </a:r>
            <a:r>
              <a:rPr lang="fa-IR" sz="2400">
                <a:solidFill>
                  <a:schemeClr val="lt1"/>
                </a:solidFill>
              </a:rPr>
              <a:t>مقایسه ی متدولوژی های شی گرا و ساخت یافته</a:t>
            </a:r>
            <a:endParaRPr sz="2400"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1370013" y="2095813"/>
            <a:ext cx="73137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8610" lvl="0" marL="457200" rtl="1" algn="r">
              <a:spcBef>
                <a:spcPts val="0"/>
              </a:spcBef>
              <a:spcAft>
                <a:spcPts val="0"/>
              </a:spcAft>
              <a:buSzPts val="1260"/>
              <a:buChar char="●"/>
            </a:pPr>
            <a:r>
              <a:rPr lang="fa-IR"/>
              <a:t>در متدولوژی شی گرا همه چیز را در قالب اشیا و روابط بین آن ها می بینند.</a:t>
            </a:r>
            <a:endParaRPr/>
          </a:p>
          <a:p>
            <a:pPr indent="-308610" lvl="0" marL="457200" rtl="1" algn="r">
              <a:spcBef>
                <a:spcPts val="0"/>
              </a:spcBef>
              <a:spcAft>
                <a:spcPts val="0"/>
              </a:spcAft>
              <a:buSzPts val="1260"/>
              <a:buChar char="●"/>
            </a:pPr>
            <a:r>
              <a:rPr lang="fa-IR"/>
              <a:t>در متدولوژی ساخت یافته از سیستم های modular استفاده می شود، به طوری که یک سیستم به سیستم های کوچک تر و نسبتا مستقل از بالا به پایین تفکیک می شود.</a:t>
            </a:r>
            <a:endParaRPr/>
          </a:p>
        </p:txBody>
      </p:sp>
      <p:sp>
        <p:nvSpPr>
          <p:cNvPr id="119" name="Google Shape;119;p18"/>
          <p:cNvSpPr txBox="1"/>
          <p:nvPr>
            <p:ph idx="12" type="sldNum"/>
          </p:nvPr>
        </p:nvSpPr>
        <p:spPr>
          <a:xfrm>
            <a:off x="6673850" y="62833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120" name="Google Shape;120;p18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a-IR"/>
              <a:t>آزمايشگاه سيستم های هوشمند (http://ce.aut.ac.ir/islab)</a:t>
            </a: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439738" y="6305550"/>
            <a:ext cx="18606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a-IR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«مشخصات تهیه کننده»</a:t>
            </a:r>
            <a:endParaRPr b="0" i="0" sz="1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2" name="Google Shape;122;p18"/>
          <p:cNvSpPr/>
          <p:nvPr/>
        </p:nvSpPr>
        <p:spPr>
          <a:xfrm>
            <a:off x="7069137" y="6319837"/>
            <a:ext cx="6714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a-IR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«سال»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1370013" y="301625"/>
            <a:ext cx="63705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تمرین 3 : مقایسه ی متدولوژی های شی گرا و ساخت یافته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1370013" y="1827213"/>
            <a:ext cx="73137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</a:pPr>
            <a:r>
              <a:rPr lang="fa-IR"/>
              <a:t>متدولوژی شی گرا در زبان های برنامه نویسی شی گرا، پایگاه داده شی گرا و مهندسی نرم افزار شی گرا در جاهایی که امکان تغییرات زیاد است استفاده می شود.</a:t>
            </a:r>
            <a:endParaRPr/>
          </a:p>
          <a:p>
            <a:pPr indent="-308610" lvl="0" marL="457200" rtl="1" algn="r">
              <a:spcBef>
                <a:spcPts val="0"/>
              </a:spcBef>
              <a:spcAft>
                <a:spcPts val="0"/>
              </a:spcAft>
              <a:buSzPts val="1260"/>
              <a:buChar char="●"/>
            </a:pPr>
            <a:r>
              <a:rPr lang="fa-IR"/>
              <a:t>متدولوژی ساخت یافته در زبان های ساخت یافته مثل پاسکال و در جاهایی که از ابتدای کار مشخص است که برنامه چیست و چه میخواهیم و تغییرات نداریم استفده می شود.</a:t>
            </a:r>
            <a:endParaRPr/>
          </a:p>
        </p:txBody>
      </p:sp>
      <p:sp>
        <p:nvSpPr>
          <p:cNvPr id="130" name="Google Shape;130;p1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1386738" y="762125"/>
            <a:ext cx="63705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fa-IR" sz="2400"/>
              <a:t>تمرین 3 : </a:t>
            </a:r>
            <a:r>
              <a:rPr lang="fa-IR" sz="2400">
                <a:solidFill>
                  <a:schemeClr val="lt1"/>
                </a:solidFill>
              </a:rPr>
              <a:t>مقایسه ی متدولوژی های شی گرا و ساخت یافته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1370013" y="1827213"/>
            <a:ext cx="73137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</a:pPr>
            <a:r>
              <a:rPr lang="fa-IR"/>
              <a:t>شی گرایی سه هدف اصلی دارد:</a:t>
            </a:r>
            <a:endParaRPr/>
          </a:p>
          <a:p>
            <a:pPr indent="-308610" lvl="1" marL="914400" rtl="1" algn="r">
              <a:spcBef>
                <a:spcPts val="0"/>
              </a:spcBef>
              <a:spcAft>
                <a:spcPts val="0"/>
              </a:spcAft>
              <a:buSzPts val="1260"/>
              <a:buChar char="○"/>
            </a:pPr>
            <a:r>
              <a:rPr lang="fa-IR"/>
              <a:t>غلبه بر پیچیدگی</a:t>
            </a:r>
            <a:endParaRPr/>
          </a:p>
          <a:p>
            <a:pPr indent="-308610" lvl="1" marL="914400" rtl="1" algn="r">
              <a:spcBef>
                <a:spcPts val="0"/>
              </a:spcBef>
              <a:spcAft>
                <a:spcPts val="0"/>
              </a:spcAft>
              <a:buSzPts val="1260"/>
              <a:buChar char="○"/>
            </a:pPr>
            <a:r>
              <a:rPr lang="fa-IR"/>
              <a:t>مدیریت تغییر (changeability)</a:t>
            </a:r>
            <a:endParaRPr/>
          </a:p>
          <a:p>
            <a:pPr indent="-308610" lvl="1" marL="914400" rtl="1" algn="r">
              <a:spcBef>
                <a:spcPts val="0"/>
              </a:spcBef>
              <a:spcAft>
                <a:spcPts val="0"/>
              </a:spcAft>
              <a:buSzPts val="1260"/>
              <a:buChar char="○"/>
            </a:pPr>
            <a:r>
              <a:rPr lang="fa-IR"/>
              <a:t>قابلیت استفاده ی مجدد (reusability)</a:t>
            </a:r>
            <a:endParaRPr/>
          </a:p>
          <a:p>
            <a:pPr indent="0" lvl="0" marL="0" rtl="1" algn="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1370013" y="301625"/>
            <a:ext cx="63705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تمرین 3 : مقایسه ی متدولوژی های شی گرا و ساخت یافته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1370013" y="1827213"/>
            <a:ext cx="73137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360"/>
              </a:spcBef>
              <a:spcAft>
                <a:spcPts val="0"/>
              </a:spcAft>
              <a:buNone/>
            </a:pPr>
            <a:r>
              <a:rPr lang="fa-IR"/>
              <a:t>   مزیت  شی گرایی این است که مدلسازی دنیای واقعی را راحت تر می کند. همچنین قابلیت استفاده ی مجدد را فراهم می کند که از نظر هزینه و زمان بسیار به صرفه است . شی گرایی امکانات مناسبی برای prototyping و ساخت سریع GUI فراهم می کند.</a:t>
            </a:r>
            <a:endParaRPr/>
          </a:p>
        </p:txBody>
      </p:sp>
      <p:sp>
        <p:nvSpPr>
          <p:cNvPr id="146" name="Google Shape;146;p2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1370013" y="301625"/>
            <a:ext cx="63705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تمرین 3 : مقایسه ی متدولوژی های شی گرا و ساخت یافته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3" name="Google Shape;153;p22"/>
          <p:cNvSpPr txBox="1"/>
          <p:nvPr>
            <p:ph idx="1" type="body"/>
          </p:nvPr>
        </p:nvSpPr>
        <p:spPr>
          <a:xfrm>
            <a:off x="1370013" y="1827213"/>
            <a:ext cx="73137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</a:pPr>
            <a:r>
              <a:rPr lang="fa-IR"/>
              <a:t>مشکلات اصلی متدولوژی ساخت یافته</a:t>
            </a:r>
            <a:endParaRPr/>
          </a:p>
          <a:p>
            <a:pPr indent="-308610" lvl="1" marL="914400" rtl="1" algn="r">
              <a:spcBef>
                <a:spcPts val="0"/>
              </a:spcBef>
              <a:spcAft>
                <a:spcPts val="0"/>
              </a:spcAft>
              <a:buSzPts val="1260"/>
              <a:buChar char="○"/>
            </a:pPr>
            <a:r>
              <a:rPr lang="fa-IR"/>
              <a:t>پیچیدگی گذر از تحلیل به طراحی</a:t>
            </a:r>
            <a:endParaRPr/>
          </a:p>
          <a:p>
            <a:pPr indent="-308610" lvl="1" marL="914400" rtl="1" algn="r">
              <a:spcBef>
                <a:spcPts val="0"/>
              </a:spcBef>
              <a:spcAft>
                <a:spcPts val="0"/>
              </a:spcAft>
              <a:buSzPts val="1260"/>
              <a:buChar char="○"/>
            </a:pPr>
            <a:r>
              <a:rPr lang="fa-IR"/>
              <a:t>پیچیدگی گذر از طراحی به پیاده سازی (نگاشت به کد)</a:t>
            </a:r>
            <a:endParaRPr/>
          </a:p>
          <a:p>
            <a:pPr indent="-308610" lvl="1" marL="914400" rtl="1" algn="r">
              <a:spcBef>
                <a:spcPts val="0"/>
              </a:spcBef>
              <a:spcAft>
                <a:spcPts val="0"/>
              </a:spcAft>
              <a:buSzPts val="1260"/>
              <a:buChar char="○"/>
            </a:pPr>
            <a:r>
              <a:rPr lang="fa-IR"/>
              <a:t>تاکید نداشتن به استفاده ی مجدد</a:t>
            </a:r>
            <a:endParaRPr/>
          </a:p>
        </p:txBody>
      </p:sp>
      <p:sp>
        <p:nvSpPr>
          <p:cNvPr id="154" name="Google Shape;154;p2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1370013" y="301625"/>
            <a:ext cx="63705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a-IR"/>
              <a:t>تمرین 8 : انواع نرم افزار</a:t>
            </a:r>
            <a:endParaRPr/>
          </a:p>
        </p:txBody>
      </p:sp>
      <p:sp>
        <p:nvSpPr>
          <p:cNvPr id="161" name="Google Shape;161;p23"/>
          <p:cNvSpPr txBox="1"/>
          <p:nvPr>
            <p:ph idx="1" type="body"/>
          </p:nvPr>
        </p:nvSpPr>
        <p:spPr>
          <a:xfrm>
            <a:off x="1370013" y="1827213"/>
            <a:ext cx="73137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360"/>
              </a:spcBef>
              <a:spcAft>
                <a:spcPts val="0"/>
              </a:spcAft>
              <a:buNone/>
            </a:pPr>
            <a:r>
              <a:rPr lang="fa-IR"/>
              <a:t>در منابع مختلف در دسته بندی های مختلف انواع زیادی از نرم افزار معرفی شده که در اینجا به تعدادی از آنها می پردازیم.</a:t>
            </a:r>
            <a:endParaRPr/>
          </a:p>
        </p:txBody>
      </p:sp>
      <p:sp>
        <p:nvSpPr>
          <p:cNvPr id="162" name="Google Shape;162;p2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type="title"/>
          </p:nvPr>
        </p:nvSpPr>
        <p:spPr>
          <a:xfrm>
            <a:off x="1370013" y="301625"/>
            <a:ext cx="63705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a-IR"/>
              <a:t>تمرین 8 : انواع نرم افزار</a:t>
            </a:r>
            <a:endParaRPr/>
          </a:p>
        </p:txBody>
      </p:sp>
      <p:sp>
        <p:nvSpPr>
          <p:cNvPr id="169" name="Google Shape;169;p24"/>
          <p:cNvSpPr txBox="1"/>
          <p:nvPr>
            <p:ph idx="1" type="body"/>
          </p:nvPr>
        </p:nvSpPr>
        <p:spPr>
          <a:xfrm>
            <a:off x="1370013" y="1827213"/>
            <a:ext cx="73137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</a:pPr>
            <a:r>
              <a:rPr lang="fa-IR"/>
              <a:t> انواع نرم افزار :</a:t>
            </a:r>
            <a:endParaRPr/>
          </a:p>
          <a:p>
            <a:pPr indent="-308610" lvl="1" marL="914400" rtl="1" algn="r">
              <a:spcBef>
                <a:spcPts val="0"/>
              </a:spcBef>
              <a:spcAft>
                <a:spcPts val="0"/>
              </a:spcAft>
              <a:buSzPts val="1260"/>
              <a:buChar char="○"/>
            </a:pPr>
            <a:r>
              <a:rPr lang="fa-IR"/>
              <a:t>نرم افزار های سیستمی</a:t>
            </a:r>
            <a:endParaRPr/>
          </a:p>
          <a:p>
            <a:pPr indent="-308610" lvl="1" marL="914400" rtl="1" algn="r">
              <a:spcBef>
                <a:spcPts val="0"/>
              </a:spcBef>
              <a:spcAft>
                <a:spcPts val="0"/>
              </a:spcAft>
              <a:buSzPts val="1260"/>
              <a:buChar char="○"/>
            </a:pPr>
            <a:r>
              <a:rPr lang="fa-IR"/>
              <a:t>نرم افزار های کاربردی</a:t>
            </a:r>
            <a:endParaRPr/>
          </a:p>
          <a:p>
            <a:pPr indent="-308610" lvl="0" marL="457200" rtl="1" algn="r">
              <a:spcBef>
                <a:spcPts val="0"/>
              </a:spcBef>
              <a:spcAft>
                <a:spcPts val="0"/>
              </a:spcAft>
              <a:buSzPts val="1260"/>
              <a:buChar char="●"/>
            </a:pPr>
            <a:r>
              <a:rPr lang="fa-IR"/>
              <a:t>تقسیم بندی های فنی نرم افزار :</a:t>
            </a:r>
            <a:endParaRPr/>
          </a:p>
          <a:p>
            <a:pPr indent="-308610" lvl="1" marL="914400" rtl="1" algn="r">
              <a:spcBef>
                <a:spcPts val="0"/>
              </a:spcBef>
              <a:spcAft>
                <a:spcPts val="0"/>
              </a:spcAft>
              <a:buSzPts val="1260"/>
              <a:buChar char="○"/>
            </a:pPr>
            <a:r>
              <a:rPr lang="fa-IR"/>
              <a:t>نرم افزارهای پایه</a:t>
            </a:r>
            <a:endParaRPr/>
          </a:p>
          <a:p>
            <a:pPr indent="-308610" lvl="1" marL="914400" rtl="1" algn="r">
              <a:spcBef>
                <a:spcPts val="0"/>
              </a:spcBef>
              <a:spcAft>
                <a:spcPts val="0"/>
              </a:spcAft>
              <a:buSzPts val="1260"/>
              <a:buChar char="○"/>
            </a:pPr>
            <a:r>
              <a:rPr lang="fa-IR"/>
              <a:t>نرم افزارهای سیستمی</a:t>
            </a:r>
            <a:endParaRPr/>
          </a:p>
          <a:p>
            <a:pPr indent="-308610" lvl="1" marL="914400" rtl="1" algn="r">
              <a:spcBef>
                <a:spcPts val="0"/>
              </a:spcBef>
              <a:spcAft>
                <a:spcPts val="0"/>
              </a:spcAft>
              <a:buSzPts val="1260"/>
              <a:buChar char="○"/>
            </a:pPr>
            <a:r>
              <a:rPr lang="fa-IR"/>
              <a:t>نرم افزارهای کاربردی</a:t>
            </a:r>
            <a:endParaRPr/>
          </a:p>
          <a:p>
            <a:pPr indent="0" lvl="0" marL="457200" rtl="1" algn="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type="title"/>
          </p:nvPr>
        </p:nvSpPr>
        <p:spPr>
          <a:xfrm>
            <a:off x="1370013" y="301625"/>
            <a:ext cx="63705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a-IR"/>
              <a:t>تمرین 8 : انواع نرم افزار</a:t>
            </a:r>
            <a:endParaRPr/>
          </a:p>
        </p:txBody>
      </p:sp>
      <p:sp>
        <p:nvSpPr>
          <p:cNvPr id="177" name="Google Shape;177;p25"/>
          <p:cNvSpPr txBox="1"/>
          <p:nvPr>
            <p:ph idx="1" type="body"/>
          </p:nvPr>
        </p:nvSpPr>
        <p:spPr>
          <a:xfrm>
            <a:off x="1370013" y="1827213"/>
            <a:ext cx="73137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</a:pPr>
            <a:r>
              <a:rPr lang="fa-IR"/>
              <a:t>تقسیم بندی های فنی نرم افزار</a:t>
            </a:r>
            <a:endParaRPr/>
          </a:p>
          <a:p>
            <a:pPr indent="-308610" lvl="1" marL="914400" rtl="1" algn="r">
              <a:spcBef>
                <a:spcPts val="0"/>
              </a:spcBef>
              <a:spcAft>
                <a:spcPts val="0"/>
              </a:spcAft>
              <a:buSzPts val="1260"/>
              <a:buChar char="○"/>
            </a:pPr>
            <a:r>
              <a:rPr lang="fa-IR"/>
              <a:t>از نظر</a:t>
            </a:r>
            <a:r>
              <a:rPr lang="fa-IR"/>
              <a:t> فنی نرم افزار ها را با توجه به معیارهایی مثل هدف و مأموریت نرم افزار، زمینۀ استفاده، نوع نقش و عملکرد و یا کاربر نرم افزار، می توان دسته بندی کرد.</a:t>
            </a:r>
            <a:endParaRPr/>
          </a:p>
          <a:p>
            <a:pPr indent="-308610" lvl="0" marL="457200" rtl="1" algn="r">
              <a:spcBef>
                <a:spcPts val="0"/>
              </a:spcBef>
              <a:spcAft>
                <a:spcPts val="0"/>
              </a:spcAft>
              <a:buSzPts val="1260"/>
              <a:buChar char="●"/>
            </a:pPr>
            <a:r>
              <a:rPr lang="fa-IR"/>
              <a:t>نرم افزارهای پایه(Programming Software) :</a:t>
            </a:r>
            <a:endParaRPr/>
          </a:p>
          <a:p>
            <a:pPr indent="-308610" lvl="1" marL="914400" rtl="1" algn="r">
              <a:spcBef>
                <a:spcPts val="0"/>
              </a:spcBef>
              <a:spcAft>
                <a:spcPts val="0"/>
              </a:spcAft>
              <a:buSzPts val="1260"/>
              <a:buChar char="○"/>
            </a:pPr>
            <a:r>
              <a:rPr lang="fa-IR"/>
              <a:t>این نرم افزار در قالب ابزار بوده و به برنامه نویس در نوشتن برنامه های کامپیوتری کمک می کند؛ مانند ویرایشگر متن ، کامپایلرها و مترجم ها.</a:t>
            </a:r>
            <a:endParaRPr/>
          </a:p>
        </p:txBody>
      </p:sp>
      <p:sp>
        <p:nvSpPr>
          <p:cNvPr id="178" name="Google Shape;178;p2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clipse">
  <a:themeElements>
    <a:clrScheme name="Eclipse 5">
      <a:dk1>
        <a:srgbClr val="5F5F5F"/>
      </a:dk1>
      <a:lt1>
        <a:srgbClr val="F8F8F8"/>
      </a:lt1>
      <a:dk2>
        <a:srgbClr val="2A285A"/>
      </a:dk2>
      <a:lt2>
        <a:srgbClr val="FFFFFF"/>
      </a:lt2>
      <a:accent1>
        <a:srgbClr val="999966"/>
      </a:accent1>
      <a:accent2>
        <a:srgbClr val="8C8B9D"/>
      </a:accent2>
      <a:accent3>
        <a:srgbClr val="ACACB5"/>
      </a:accent3>
      <a:accent4>
        <a:srgbClr val="D4D4D4"/>
      </a:accent4>
      <a:accent5>
        <a:srgbClr val="CACAB8"/>
      </a:accent5>
      <a:accent6>
        <a:srgbClr val="7E7D8E"/>
      </a:accent6>
      <a:hlink>
        <a:srgbClr val="465174"/>
      </a:hlink>
      <a:folHlink>
        <a:srgbClr val="C0C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