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2386302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238630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023863022_0_6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23863022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238630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023863022_0_7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23863022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238630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023863022_0_8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23863022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2386302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023863022_0_9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23863022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2386302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023863022_0_9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23863022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238630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023863022_0_2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2386302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238630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023863022_0_3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23863022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2386302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023863022_0_11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23863022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2386302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023863022_0_12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23863022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2386302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023863022_0_13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23863022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238630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023863022_0_4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23863022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238630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023863022_0_5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23863022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238630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023863022_0_5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سیزدهم»</a:t>
            </a:r>
            <a:endParaRPr sz="75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t/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000050" y="6335688"/>
            <a:ext cx="1239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370013" y="15463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Non-copylefted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بر خلاف Copylefted ، اجازه توزيع مجدد ، تغيير و نيز اضافه کردن محدوديتهاي جديد را به کاربر مي دهد . اگر نرم افزاري آزاد باشد اما Copylefted نباشد ،امکان دارد  بعضی نسخه ها يا نگارش هاي تغيير يافته آن آزاد نباشد 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GPL-covered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يکي از مجموعه مجوزها ، براي يک برنامه Copylefted ، با شرايط توزيع خاص است </a:t>
            </a:r>
            <a:r>
              <a:rPr lang="fa-IR"/>
              <a:t>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نيمه آزاد (Semi free)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آزاد نيست ، اما همراه به اجازه ها و دسترسي هاي خاص ، برای استفاده ، نسخه برداري ، توزيع و تغيير با اهداف غير انتفاعي ، توليد مي شود . 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خصوصي (Private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افزارهايي که براي يک کاربر خاص ، عموما يک موسسه يا شرکت ، توليد مي شوند</a:t>
            </a:r>
            <a:r>
              <a:rPr lang="fa-IR"/>
              <a:t> و کاربر ممکن است آن را براي خود نگه دارد یا آن را بطور عمومي ، با کد منبع یا به شکل دودويي ، منتشر مي کند </a:t>
            </a:r>
            <a:r>
              <a:rPr lang="fa-IR"/>
              <a:t>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اختصاصي (Propietary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نه آزاد است و نه نيمه آزاد . استفاده از آن ، توزيع مجدد آن يا تغيير آن ممنوع است، يا به کسب اجازه نياز دارد و يا محدوديت هاي آن ، به حدی زياد است که نمي توان آزادانه ، با آن کاري انجام داد .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020050" y="1789113"/>
            <a:ext cx="7892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Freewar</a:t>
            </a:r>
            <a:r>
              <a:rPr lang="fa-IR"/>
              <a:t>e</a:t>
            </a:r>
            <a:r>
              <a:rPr lang="fa-IR"/>
              <a:t> ها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اصطلاح Freeware بطور معمول ، براي بسته هاي نرم افزاري ای که اجازه توزيع مجدد ، اما بدون اعمال تغييرات ، را مي دهند به کار می رود. در ضمن کد منبع آنها نيز در دسترس نمي باشد . اين بسته ها آزاد نيستند ، پس نبايد اصطلاح freeware را به جاي free software به کار برد .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370013" y="12507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Shareware ها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به افراد امکان توزيع مجدد نسخه ها را مي دهد ، اما اگر فرد بخواهد به استفاده از نسخه ها ادامه دهد ، باید هزينه اي به عنوان حق مجوز بپردازد . اين نوع نرم افزار آزاد نيست زیرا کد منبع آن در دسترس نيست و نمي توان برنامه را تغيير داد و امکان ايجاد يک نسخه و نصب آن را بدون پرداخت حق مجوز ، به کاربر و حتي به افراد سفارش دهنده در فعاليت هاي غير انتفاعي ، نمي دهند 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تجاري (Commercial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توسط يک مرکز تجاري ، با هدف کسب درامد از فروش و استفاده نرم افزار ، توليد مي شود. نرم افزارهاي تجاري و اختصاصي ، يکي نيستند . بیشتر نرم افزارهاي تجاري ، اختصاصي هم مي هستند. اما نرم افزارهاي آزاد تجاري و نرم افزارهاي غير آزاد غير تجاري هم وجود دارند . مثلا ، ابزار GNU Ada هميشه تحت مجوز GNU GPL توزيع مي شود و هر نسخه از آن نرم افزار ، آزاد مي باشد ، اما توليد کنندگان آن قراردادهاي پشتيباني را مي فروشند 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در منابع مختلف در دسته بندی های مختلف انواع زیادی از نرم افزار معرفی شده که در اینجا به تعدادی از آنها می پردازیم.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 انواع نرم افزار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های سیستمی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های کاربردی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تقسیم بندی های فنی نرم افزار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پایه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سیستمی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کاربردی</a:t>
            </a:r>
            <a:endParaRPr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تقسیم بندی های فنی نرم افزار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از نظر</a:t>
            </a:r>
            <a:r>
              <a:rPr lang="fa-IR"/>
              <a:t> فنی نرم افزار ها را با توجه به معیارهایی مثل هدف و مأموریت نرم افزار، زمینۀ استفاده، نوع نقش و عملکرد و یا کاربر نرم افزار، می توان دسته بندی کرد.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افزارهای پایه(Programming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این نرم افزار در قالب ابزار بوده و به برنامه نویس در نوشتن برنامه های کامپیوتری کمک می کند؛ مانند ویرایشگر متن ، کامپایلرها و مترجم ها.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●"/>
            </a:pPr>
            <a:r>
              <a:rPr lang="fa-IR" sz="2500"/>
              <a:t>نرم افزارهای سیستمی(System Software) :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fa-IR" sz="2500"/>
              <a:t>این نرم افزارها به راه اندازی و اجرای سخت افزار</a:t>
            </a:r>
            <a:r>
              <a:rPr lang="fa-IR"/>
              <a:t> </a:t>
            </a:r>
            <a:r>
              <a:rPr lang="fa-IR" sz="2500"/>
              <a:t>و سیستم رایانه، کمک می کنند.به سیستمهای عامل، درایورها، سرورها و برنامه های جانبی سیستمی(utilities) </a:t>
            </a:r>
            <a:r>
              <a:rPr lang="fa-IR"/>
              <a:t> نرم افزارهای سیستمی  می گوین</a:t>
            </a:r>
            <a:r>
              <a:rPr lang="fa-IR" sz="2500"/>
              <a:t>د. نرم افزار سیستمی به یک برنامه نویس کاربردی در خصوص جداسازی و انتزاع زبان برنامه نویسی از سخت افزار، حافظه، و سایر اجزاء مرکب درونی یک رایانه، کمک می کند تا خودش را درگیر زبان ماشین نکند. </a:t>
            </a:r>
            <a:endParaRPr sz="25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افزارهای کاربردی(Application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این نرم افزارها، به کاربر نهایی کمک می کند تا امور معینی را انجام دهد. نرم افزارهای مربوط به کسب و کار، پایگاه های داده و نرم افزارهای آموزشی، بعضی </a:t>
            </a:r>
            <a:r>
              <a:rPr lang="fa-IR"/>
              <a:t>اشکال </a:t>
            </a:r>
            <a:r>
              <a:rPr lang="fa-IR"/>
              <a:t>نرم افزارهای کاربردی هستند.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370013" y="1789101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تقسیم بندی های حقوقی نرم افزار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سفارشی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رده عام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رایگان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منبع باز و منبع بسته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اختصاصی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مشروط و نرم افزارهای جزئی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اختراعی و نرم افزار کپی رایتی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مشاع و نرم افزار غیر مشاع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مکمل و نرم افزار سازگار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واسط و غیر واسط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آزاد (Free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به هر فردي اجازه استفاده ، کپي و توزيع ، لفظ به لفظ یا با تغییر، رايگان يا با پرداخت هزينه را با دسترسي </a:t>
            </a:r>
            <a:r>
              <a:rPr lang="fa-IR"/>
              <a:t>دادن </a:t>
            </a:r>
            <a:r>
              <a:rPr lang="fa-IR"/>
              <a:t> به کد منبع می دهد.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کد باز (Open Source)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این گونه نرم افزار ها مشابه </a:t>
            </a:r>
            <a:r>
              <a:rPr lang="fa-IR"/>
              <a:t> نرم افزار آزاد ، با کمی تفاوت ، به کار مي رود . اين نرم افزارها مجوزهايي مي پذيرند که محدوديت هايي روي آنها ايجاد مي کند 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انواع نرم افزار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370013" y="16941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CopyLefted :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 sz="2500"/>
              <a:t>نرم افزار آزادي که شرايط توزيع آن به این صورت است که اگر کسی بخواهد آن را مجددا توزیع دهد، نمي تواند محدوديت جديدي ، هنگام توزيع مجدد يا تغيير نرم افزار روي آن اعمال کند ، یعني هر نسخه نرم افزار ، حتي اگر تغيير يافته ، بايد آزاد باشد.</a:t>
            </a:r>
            <a:endParaRPr sz="2500"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</a:t>
            </a:r>
            <a:r>
              <a:rPr lang="fa-IR"/>
              <a:t>رم افزار Public Domain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افزارهايي که  copyright شده نيستند . اگر کد منبع در دسترس نباشد ، حالت خاصي از نرم افزارهاي آزاد غير copyleft پيش مي آيد . یعنی این امکان وجود دارد که بعضی شکل هاي تغيير يافته آن اصلا آزاد نباشند .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