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25FC701-75CC-4934-A567-651DD7958793}">
  <a:tblStyle styleId="{425FC701-75CC-4934-A567-651DD79587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2a306fce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2a306f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82a306fce_0_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2a306fce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2a306f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82a306fce_0_26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2a306fce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2a306f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582a306fce_0_5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2a306fce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2a306fc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582a306fce_0_5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2a306fce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2a306fc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82a306fce_0_79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spcBef>
                <a:spcPts val="640"/>
              </a:spcBef>
              <a:spcAft>
                <a:spcPts val="0"/>
              </a:spcAft>
              <a:buSzPts val="2240"/>
              <a:buChar char="○"/>
              <a:defRPr sz="3200"/>
            </a:lvl1pPr>
            <a:lvl2pPr indent="-353060" lvl="1" marL="914400" rtl="1" algn="r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spcBef>
                <a:spcPts val="480"/>
              </a:spcBef>
              <a:spcAft>
                <a:spcPts val="0"/>
              </a:spcAft>
              <a:buSzPts val="1560"/>
              <a:buChar char="○"/>
              <a:defRPr sz="2400"/>
            </a:lvl3pPr>
            <a:lvl4pPr indent="-317500" lvl="3" marL="18288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5pPr>
            <a:lvl6pPr indent="-304800" lvl="5" marL="27432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6pPr>
            <a:lvl7pPr indent="-304800" lvl="6" marL="32004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7pPr>
            <a:lvl8pPr indent="-304800" lvl="7" marL="36576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8pPr>
            <a:lvl9pPr indent="-304800" lvl="8" marL="41148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m.wikipedia.org/wiki/Web_server" TargetMode="External"/><Relationship Id="rId4" Type="http://schemas.openxmlformats.org/officeDocument/2006/relationships/hyperlink" Target="https://en.m.wikipedia.org/wiki/Datab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1" algn="ctr"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7500"/>
              <a:t>«تمرین هفدهم»</a:t>
            </a:r>
            <a:endParaRPr sz="75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مهدیس صفری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9531051</a:t>
            </a: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372225" y="6405575"/>
            <a:ext cx="1428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1398</a:t>
            </a: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دو نمونه از تمرین های فصل 13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6395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13.1. Using the architecture of a house or building as a metaphor, draw comparisons with software architecture. How are the discipline</a:t>
            </a:r>
            <a:r>
              <a:rPr lang="fa-IR" sz="2400"/>
              <a:t>s </a:t>
            </a:r>
            <a:r>
              <a:rPr lang="fa-IR" sz="2400"/>
              <a:t>of classical architecture and the software architecture similar? How do they differ?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/>
              <a:t> </a:t>
            </a:r>
            <a:endParaRPr sz="2400"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673850" y="62833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439738" y="6305550"/>
            <a:ext cx="1860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«مشخصات تهیه کننده»</a:t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7069137" y="6319837"/>
            <a:ext cx="67151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«سال»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1"/>
                </a:solidFill>
              </a:rPr>
              <a:t>مقایسه ی </a:t>
            </a:r>
            <a:r>
              <a:rPr lang="fa-IR" sz="2400">
                <a:solidFill>
                  <a:schemeClr val="lt1"/>
                </a:solidFill>
              </a:rPr>
              <a:t>معماری کلاسیک یک ساختمان و معماری نرم افزار </a:t>
            </a:r>
            <a:endParaRPr sz="2400"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370013" y="170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/>
              <a:t>معماری کلاسیک یک ساختمان می تواند با چند مشخصه زیر توصیف شود :</a:t>
            </a:r>
            <a:endParaRPr sz="2100"/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/>
              <a:t>1. Multiple views : بیرونی، طرح های طبقه، لوله کشی / سیم کشی،</a:t>
            </a:r>
            <a:endParaRPr sz="2100"/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/>
              <a:t>2.</a:t>
            </a:r>
            <a:r>
              <a:rPr lang="fa-IR" sz="2100"/>
              <a:t> سبک های معماری</a:t>
            </a:r>
            <a:r>
              <a:rPr lang="fa-IR" sz="2100"/>
              <a:t>: </a:t>
            </a:r>
            <a:r>
              <a:rPr lang="fa-IR" sz="2100"/>
              <a:t>رومانسک، گوتیک ..</a:t>
            </a:r>
            <a:endParaRPr sz="2100"/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/>
              <a:t>3. سبک و مهندسی: چگونه انتخاب سبک بر طراحی فیزیکی ساختمان تأثیر می گذارد.</a:t>
            </a:r>
            <a:endParaRPr sz="2100"/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/>
              <a:t>4. سبک و مواد: چگونه انتخاب سبک بر مواد مورد استفاده برای ساخت  ساختمان تاثیر می گذارد.</a:t>
            </a:r>
            <a:endParaRPr sz="21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/>
              <a:t>معماری نرم افزار </a:t>
            </a:r>
            <a:r>
              <a:rPr lang="fa-IR" sz="2100"/>
              <a:t>می تواند با چند مشخصه زیر توصیف شود :</a:t>
            </a:r>
            <a:endParaRPr sz="2100"/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/>
              <a:t>1. View ها: control-flow، data-flow، modular structure، behavioral requirements و غیره</a:t>
            </a:r>
            <a:endParaRPr sz="2100"/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/>
              <a:t>2. سبک ها: pipe-and-filter، object-oriented، procedural  و غیره</a:t>
            </a:r>
            <a:endParaRPr sz="2100"/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/>
              <a:t>3. مهندسی: ماژول ها، فیلتر ها، پیام ها، events  ها و غیره</a:t>
            </a:r>
            <a:endParaRPr sz="2100"/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/>
              <a:t>4. Material ها: control structures، data structures و غیره</a:t>
            </a:r>
            <a:endParaRPr sz="21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1"/>
                </a:solidFill>
              </a:rPr>
              <a:t>مقایسه ی معماری کلاسیک یک ساختمان و معماری نرم افزار </a:t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1370025" y="203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{425FC701-75CC-4934-A567-651DD7958793}</a:tableStyleId>
              </a:tblPr>
              <a:tblGrid>
                <a:gridCol w="3619500"/>
                <a:gridCol w="3619500"/>
              </a:tblGrid>
              <a:tr h="79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a-IR" sz="2400">
                          <a:solidFill>
                            <a:srgbClr val="FFFFFF"/>
                          </a:solidFill>
                        </a:rPr>
                        <a:t> معماری نرم افزار 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a-IR" sz="2400">
                          <a:solidFill>
                            <a:srgbClr val="FFFFFF"/>
                          </a:solidFill>
                        </a:rPr>
                        <a:t> معماری نرم افزار 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600">
                          <a:solidFill>
                            <a:srgbClr val="FFFFFF"/>
                          </a:solidFill>
                        </a:rPr>
                        <a:t> معماری مفهومی 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600">
                          <a:solidFill>
                            <a:srgbClr val="FFFFFF"/>
                          </a:solidFill>
                        </a:rPr>
                        <a:t> معماری فیزیکی 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600">
                          <a:solidFill>
                            <a:srgbClr val="FFFFFF"/>
                          </a:solidFill>
                        </a:rPr>
                        <a:t>معماری پویا 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600">
                          <a:solidFill>
                            <a:srgbClr val="FFFFFF"/>
                          </a:solidFill>
                        </a:rPr>
                        <a:t>معماری استاتیک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600">
                          <a:solidFill>
                            <a:srgbClr val="FFFFFF"/>
                          </a:solidFill>
                        </a:rPr>
                        <a:t> frequent evolution داریم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600">
                          <a:solidFill>
                            <a:srgbClr val="FFFFFF"/>
                          </a:solidFill>
                        </a:rPr>
                        <a:t>Little evolution </a:t>
                      </a:r>
                      <a:r>
                        <a:rPr lang="fa-IR" sz="1600">
                          <a:solidFill>
                            <a:srgbClr val="FFFFFF"/>
                          </a:solidFill>
                        </a:rPr>
                        <a:t> داریم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600">
                          <a:solidFill>
                            <a:srgbClr val="FFFFFF"/>
                          </a:solidFill>
                        </a:rPr>
                        <a:t>وابسته به notation های مختلف ریاضی و علمی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600">
                          <a:solidFill>
                            <a:srgbClr val="FFFFFF"/>
                          </a:solidFill>
                        </a:rPr>
                        <a:t>وابسته به notation های مختلف ریاضی و علمی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دو نمونه از تمرین های فصل 13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13.2. Present two or three examples of applications for each of the architectural styles noted in Section 13.3.1.</a:t>
            </a:r>
            <a:endParaRPr sz="2400"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/>
              <a:t> سبک های معماری</a:t>
            </a:r>
            <a:endParaRPr sz="2400"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1" algn="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lang="fa-IR" sz="2100">
                <a:solidFill>
                  <a:srgbClr val="FFFFFF"/>
                </a:solidFill>
              </a:rPr>
              <a:t>Data-Centered Architectures</a:t>
            </a:r>
            <a:endParaRPr sz="2100"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</a:rPr>
              <a:t>	مثل سایت خرید آنلاین (digikala) و سایت کتابخوانی (audiolib)</a:t>
            </a:r>
            <a:endParaRPr sz="2100"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</a:rPr>
              <a:t>2.Data-Flow Architectures</a:t>
            </a:r>
            <a:endParaRPr sz="2100"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</a:rPr>
              <a:t>	مثل اپلیکیشن های مهندسی و علمی</a:t>
            </a:r>
            <a:endParaRPr sz="2100"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</a:rPr>
              <a:t>3.Call and Return Architectures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</a:rPr>
              <a:t>	example : 1-P-O- application</a:t>
            </a:r>
            <a:endParaRPr sz="2100"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</a:rPr>
              <a:t>4.Object-Oriented Architectures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</a:rPr>
              <a:t>	</a:t>
            </a:r>
            <a:r>
              <a:rPr lang="fa-IR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OO architecture systems</a:t>
            </a:r>
            <a:r>
              <a:rPr lang="fa-IR" sz="2100">
                <a:solidFill>
                  <a:srgbClr val="FFFFFF"/>
                </a:solidFill>
              </a:rPr>
              <a:t> : </a:t>
            </a:r>
            <a:r>
              <a:rPr lang="fa-IR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Intel iAPX 432, IBM System 38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یا وبسایت هایی که نقش های مختلفی در آن تعریف شده مثل سایت رزرو نوبت که در آن نقش پزشک بیمار ادمین و … تعریف شده باشد.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</a:rPr>
              <a:t>5.Layered Architectures</a:t>
            </a:r>
            <a:endParaRPr sz="2100"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</a:rPr>
              <a:t>	در زمینه توسعه وب  برای مراجعه به وب سایت ها</a:t>
            </a:r>
            <a:endParaRPr sz="2100">
              <a:solidFill>
                <a:srgbClr val="FFFFFF"/>
              </a:solidFill>
            </a:endParaRPr>
          </a:p>
          <a:p>
            <a:pPr indent="45720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</a:rPr>
              <a:t>اغلب  وب سایت های تجارت الکترونیکی با  سه سطح (</a:t>
            </a: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front-end </a:t>
            </a:r>
            <a:r>
              <a:rPr lang="fa-IR" sz="21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web server</a:t>
            </a: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و back-end </a:t>
            </a:r>
            <a:r>
              <a:rPr lang="fa-IR" sz="21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database</a:t>
            </a: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و middle dynamic content processing) ساخته می شوند.  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منبع : سایت های اینترنتی مختلف + پاسخ نامه ی کتاب پرسمن برای سوال یک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