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c208998e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c20899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6c208998e_0_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e5ee6ee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e5ee6e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8e5ee6ee4_0_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1447800" y="28956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1443038" y="1268413"/>
            <a:ext cx="7239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r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lvl="3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lvl="5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lvl="6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lvl="7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lvl="8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1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69419" y="227807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370013" y="18272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1370013" y="3960813"/>
            <a:ext cx="3579812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5102225" y="18272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5102225" y="3960813"/>
            <a:ext cx="358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rtl="1" algn="r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3060" lvl="0" marL="457200" rtl="1" algn="r"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1pPr>
            <a:lvl2pPr indent="-335280" lvl="1" marL="914400" rtl="1" algn="r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rtl="1" algn="r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3pPr>
            <a:lvl4pPr indent="-308610" lvl="3" marL="1828800" rtl="1" algn="r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indent="-297179" lvl="4" marL="22860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5pPr>
            <a:lvl6pPr indent="-297179" lvl="5" marL="27432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6pPr>
            <a:lvl7pPr indent="-297179" lvl="6" marL="32004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7pPr>
            <a:lvl8pPr indent="-297179" lvl="7" marL="36576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8pPr>
            <a:lvl9pPr indent="-297179" lvl="8" marL="4114800" rtl="1" algn="r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⚪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rtl="1" algn="r">
              <a:spcBef>
                <a:spcPts val="480"/>
              </a:spcBef>
              <a:spcAft>
                <a:spcPts val="0"/>
              </a:spcAft>
              <a:buSzPts val="1680"/>
              <a:buChar char="⚪"/>
              <a:defRPr sz="2400"/>
            </a:lvl1pPr>
            <a:lvl2pPr indent="-317500" lvl="1" marL="9144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rtl="1" algn="r">
              <a:spcBef>
                <a:spcPts val="360"/>
              </a:spcBef>
              <a:spcAft>
                <a:spcPts val="0"/>
              </a:spcAft>
              <a:buSzPts val="1170"/>
              <a:buChar char="⚪"/>
              <a:defRPr sz="1800"/>
            </a:lvl3pPr>
            <a:lvl4pPr indent="-299719" lvl="3" marL="1828800" rtl="1" algn="r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indent="-289560" lvl="4" marL="22860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5pPr>
            <a:lvl6pPr indent="-289560" lvl="5" marL="27432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6pPr>
            <a:lvl7pPr indent="-289560" lvl="6" marL="32004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7pPr>
            <a:lvl8pPr indent="-289559" lvl="7" marL="36576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8pPr>
            <a:lvl9pPr indent="-289559" lvl="8" marL="4114800" rtl="1" algn="r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rtl="1" algn="r">
              <a:spcBef>
                <a:spcPts val="640"/>
              </a:spcBef>
              <a:spcAft>
                <a:spcPts val="0"/>
              </a:spcAft>
              <a:buSzPts val="2240"/>
              <a:buChar char="⚪"/>
              <a:defRPr sz="3200"/>
            </a:lvl1pPr>
            <a:lvl2pPr indent="-353060" lvl="1" marL="914400" rtl="1" algn="r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rtl="1" algn="r">
              <a:spcBef>
                <a:spcPts val="480"/>
              </a:spcBef>
              <a:spcAft>
                <a:spcPts val="0"/>
              </a:spcAft>
              <a:buSzPts val="1560"/>
              <a:buChar char="⚪"/>
              <a:defRPr sz="2400"/>
            </a:lvl3pPr>
            <a:lvl4pPr indent="-317500" lvl="3" marL="1828800" rtl="1" algn="r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5pPr>
            <a:lvl6pPr indent="-304800" lvl="5" marL="27432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6pPr>
            <a:lvl7pPr indent="-304800" lvl="6" marL="32004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7pPr>
            <a:lvl8pPr indent="-304800" lvl="7" marL="36576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8pPr>
            <a:lvl9pPr indent="-304800" lvl="8" marL="4114800" rtl="1" algn="r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1" algn="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7505" lvl="0" marL="457200" marR="0" rtl="1" algn="r"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030"/>
              <a:buFont typeface="Noto Sans Symbols"/>
              <a:buChar char="⚪"/>
              <a:defRPr b="0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9725" lvl="1" marL="914400" marR="0" rtl="1" algn="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9405" lvl="2" marL="1371600" marR="0" rtl="1" algn="r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430"/>
              <a:buFont typeface="Noto Sans Symbols"/>
              <a:buChar char="⚪"/>
              <a:defRPr b="0" i="0" sz="2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3055" lvl="3" marL="1828800" marR="0" rtl="1" algn="r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0989" lvl="4" marL="22860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0989" lvl="5" marL="27432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0989" lvl="6" marL="32004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0990" lvl="7" marL="36576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0990" lvl="8" marL="4114800" marR="0" rtl="1" algn="r">
              <a:spcBef>
                <a:spcPts val="380"/>
              </a:spcBef>
              <a:spcAft>
                <a:spcPts val="0"/>
              </a:spcAft>
              <a:buClr>
                <a:schemeClr val="lt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371600" y="1600200"/>
            <a:ext cx="7239000" cy="0"/>
          </a:xfrm>
          <a:prstGeom prst="straightConnector1">
            <a:avLst/>
          </a:prstGeom>
          <a:noFill/>
          <a:ln cap="sq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/>
              <a:t>آزمايشگاه سيستم های هوشمند (http://ce.aut.ac.ir/islab)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900113" y="1557338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1" algn="ctr">
              <a:spcBef>
                <a:spcPts val="1500"/>
              </a:spcBef>
              <a:spcAft>
                <a:spcPts val="0"/>
              </a:spcAft>
              <a:buSzPts val="5250"/>
              <a:buNone/>
            </a:pPr>
            <a:r>
              <a:rPr lang="fa-IR" sz="7500"/>
              <a:t>« تمرین نوزدهم »</a:t>
            </a:r>
            <a:endParaRPr sz="7500"/>
          </a:p>
        </p:txBody>
      </p:sp>
      <p:sp>
        <p:nvSpPr>
          <p:cNvPr id="111" name="Google Shape;111;p17"/>
          <p:cNvSpPr txBox="1"/>
          <p:nvPr/>
        </p:nvSpPr>
        <p:spPr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م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هدیس صفری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9531051</a:t>
            </a:r>
            <a:r>
              <a:rPr b="0" i="0" lang="fa-IR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372225" y="6405575"/>
            <a:ext cx="1120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fa-IR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1398</a:t>
            </a:r>
            <a:r>
              <a:rPr b="0" i="0" lang="fa-IR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تمرین 10 فصل 17 کتاب پرسمن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17.10. Do a bit of additional research on the MVC architecture and decide whether it would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400"/>
              <a:t>be an appropriate WebApp architecture for the “learning engine” discussed in Problem 17.4.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370013" y="301625"/>
            <a:ext cx="63705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/>
              <a:t>تمرین 10 فصل 17 کتاب پرسمن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370013" y="1827213"/>
            <a:ext cx="7313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بله، معماری MVC یک معماری مناسب برای موتور یادگیری است.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موتور یادگیری: یادگیری مبتنی بر اینترنت که امکان ارائه محتوای درس به دانش آموز را فراهم می کند.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 موتور یادگیری زیرساخت اصلی برای ارائه محتوای آموزشی با هر موضوعی را ایجاد می کند.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 موتور یادگیری یک large interface شامل تعداد زیادی از درخواست ها، دانش آموزان و اطلاعات است که برای ذخیره و بازیابی اطلاعات، رسیدگی به درخواست ها و ارائه مطالب به دانش آموزان، به یک پایگاه داده دارد.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 برای نمایش و ارائه مسائل، یک صفحه نیاز به یک صفحه دارد. به عنوان یک </a:t>
            </a:r>
            <a:r>
              <a:rPr lang="fa-IR" sz="2000"/>
              <a:t>large interface </a:t>
            </a:r>
            <a:r>
              <a:rPr lang="fa-IR" sz="2000"/>
              <a:t>، این سیستم به component های مختلف با موضوعات مختلف نیاز دارد.</a:t>
            </a:r>
            <a:endParaRPr sz="2000"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fa-IR" sz="2000"/>
              <a:t>در نتیجه </a:t>
            </a:r>
            <a:r>
              <a:rPr lang="fa-IR" sz="2000"/>
              <a:t>MVC برای معماری این WebApp مناسب است.</a:t>
            </a:r>
            <a:endParaRPr sz="2000"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lipse">
  <a:themeElements>
    <a:clrScheme name="Eclipse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999966"/>
      </a:accent1>
      <a:accent2>
        <a:srgbClr val="8C8B9D"/>
      </a:accent2>
      <a:accent3>
        <a:srgbClr val="ACACB5"/>
      </a:accent3>
      <a:accent4>
        <a:srgbClr val="D4D4D4"/>
      </a:accent4>
      <a:accent5>
        <a:srgbClr val="CACAB8"/>
      </a:accent5>
      <a:accent6>
        <a:srgbClr val="7E7D8E"/>
      </a:accent6>
      <a:hlink>
        <a:srgbClr val="465174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