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2047649a4_1_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2047649a4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52047649a4_1_159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2047649a4_1_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2047649a4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52047649a4_1_168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2047649a4_1_1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2047649a4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52047649a4_1_177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2047649a4_1_1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2047649a4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52047649a4_1_188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1447800" y="28956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ctrTitle"/>
          </p:nvPr>
        </p:nvSpPr>
        <p:spPr>
          <a:xfrm>
            <a:off x="1443038" y="1268413"/>
            <a:ext cx="7239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r">
              <a:spcBef>
                <a:spcPts val="580"/>
              </a:spcBef>
              <a:spcAft>
                <a:spcPts val="0"/>
              </a:spcAft>
              <a:buSzPts val="2030"/>
              <a:buFont typeface="Noto Sans Symbols"/>
              <a:buNone/>
              <a:defRPr/>
            </a:lvl1pPr>
            <a:lvl2pPr lvl="1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lvl="3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lvl="4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lvl="5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lvl="6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lvl="7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lvl="8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969419" y="227807"/>
            <a:ext cx="4114800" cy="731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949825" y="2208213"/>
            <a:ext cx="5640388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16819" y="454819"/>
            <a:ext cx="5640388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Text" type="twoObjAndTx">
  <p:cSld name="TWO_OBJECTS_AND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1370013" y="18272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1370013" y="39608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3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5102225" y="18272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3" type="body"/>
          </p:nvPr>
        </p:nvSpPr>
        <p:spPr>
          <a:xfrm>
            <a:off x="5102225" y="39608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rtl="1" algn="r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rtl="1" algn="r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indent="-228600" lvl="6" marL="32004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indent="-228600" lvl="7" marL="36576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indent="-228600" lvl="8" marL="41148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spcBef>
                <a:spcPts val="560"/>
              </a:spcBef>
              <a:spcAft>
                <a:spcPts val="0"/>
              </a:spcAft>
              <a:buSzPts val="1960"/>
              <a:buChar char="○"/>
              <a:defRPr sz="2800"/>
            </a:lvl1pPr>
            <a:lvl2pPr indent="-335280" lvl="1" marL="914400" rtl="1" algn="r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spcBef>
                <a:spcPts val="400"/>
              </a:spcBef>
              <a:spcAft>
                <a:spcPts val="0"/>
              </a:spcAft>
              <a:buSzPts val="1300"/>
              <a:buChar char="○"/>
              <a:defRPr sz="2000"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spcBef>
                <a:spcPts val="560"/>
              </a:spcBef>
              <a:spcAft>
                <a:spcPts val="0"/>
              </a:spcAft>
              <a:buSzPts val="1960"/>
              <a:buChar char="○"/>
              <a:defRPr sz="2800"/>
            </a:lvl1pPr>
            <a:lvl2pPr indent="-335280" lvl="1" marL="914400" rtl="1" algn="r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spcBef>
                <a:spcPts val="400"/>
              </a:spcBef>
              <a:spcAft>
                <a:spcPts val="0"/>
              </a:spcAft>
              <a:buSzPts val="1300"/>
              <a:buChar char="○"/>
              <a:defRPr sz="2000"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spcBef>
                <a:spcPts val="480"/>
              </a:spcBef>
              <a:spcAft>
                <a:spcPts val="0"/>
              </a:spcAft>
              <a:buSzPts val="1680"/>
              <a:buChar char="○"/>
              <a:defRPr sz="2400"/>
            </a:lvl1pPr>
            <a:lvl2pPr indent="-317500" lvl="1" marL="9144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 sz="1800"/>
            </a:lvl3pPr>
            <a:lvl4pPr indent="-299719" lvl="3" marL="1828800" rtl="1" algn="r"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5pPr>
            <a:lvl6pPr indent="-289560" lvl="5" marL="27432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6pPr>
            <a:lvl7pPr indent="-289560" lvl="6" marL="32004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7pPr>
            <a:lvl8pPr indent="-289559" lvl="7" marL="36576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8pPr>
            <a:lvl9pPr indent="-289559" lvl="8" marL="41148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spcBef>
                <a:spcPts val="480"/>
              </a:spcBef>
              <a:spcAft>
                <a:spcPts val="0"/>
              </a:spcAft>
              <a:buSzPts val="1680"/>
              <a:buChar char="○"/>
              <a:defRPr sz="2400"/>
            </a:lvl1pPr>
            <a:lvl2pPr indent="-317500" lvl="1" marL="9144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 sz="1800"/>
            </a:lvl3pPr>
            <a:lvl4pPr indent="-299719" lvl="3" marL="1828800" rtl="1" algn="r"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5pPr>
            <a:lvl6pPr indent="-289560" lvl="5" marL="27432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6pPr>
            <a:lvl7pPr indent="-289560" lvl="6" marL="32004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7pPr>
            <a:lvl8pPr indent="-289559" lvl="7" marL="36576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8pPr>
            <a:lvl9pPr indent="-289559" lvl="8" marL="41148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0840" lvl="0" marL="457200" rtl="1" algn="r">
              <a:spcBef>
                <a:spcPts val="640"/>
              </a:spcBef>
              <a:spcAft>
                <a:spcPts val="0"/>
              </a:spcAft>
              <a:buSzPts val="2240"/>
              <a:buChar char="○"/>
              <a:defRPr sz="3200"/>
            </a:lvl1pPr>
            <a:lvl2pPr indent="-353060" lvl="1" marL="914400" rtl="1" algn="r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27660" lvl="2" marL="1371600" rtl="1" algn="r">
              <a:spcBef>
                <a:spcPts val="480"/>
              </a:spcBef>
              <a:spcAft>
                <a:spcPts val="0"/>
              </a:spcAft>
              <a:buSzPts val="1560"/>
              <a:buChar char="○"/>
              <a:defRPr sz="2400"/>
            </a:lvl3pPr>
            <a:lvl4pPr indent="-317500" lvl="3" marL="18288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04800" lvl="4" marL="22860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5pPr>
            <a:lvl6pPr indent="-304800" lvl="5" marL="27432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6pPr>
            <a:lvl7pPr indent="-304800" lvl="6" marL="32004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7pPr>
            <a:lvl8pPr indent="-304800" lvl="7" marL="36576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8pPr>
            <a:lvl9pPr indent="-304800" lvl="8" marL="41148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r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7505" lvl="0" marL="457200" marR="0" rtl="1" algn="r"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030"/>
              <a:buFont typeface="Noto Sans Symbols"/>
              <a:buChar char="○"/>
              <a:defRPr b="0" i="0" sz="2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9725" lvl="1" marL="914400" marR="0" rtl="1" algn="r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9405" lvl="2" marL="1371600" marR="0" rtl="1" algn="r"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3055" lvl="3" marL="1828800" marR="0" rtl="1" algn="r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0989" lvl="4" marL="22860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0989" lvl="5" marL="27432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0989" lvl="6" marL="32004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0990" lvl="7" marL="36576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0990" lvl="8" marL="41148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2938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1371600" y="16002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آزمايشگاه سيستم های هوشمند (http://ce.aut.ac.ir/islab)</a:t>
            </a:r>
            <a:endParaRPr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900113" y="1557338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1" algn="ctr">
              <a:spcBef>
                <a:spcPts val="1500"/>
              </a:spcBef>
              <a:spcAft>
                <a:spcPts val="0"/>
              </a:spcAft>
              <a:buSzPts val="5250"/>
              <a:buNone/>
            </a:pPr>
            <a:r>
              <a:rPr lang="fa-IR" sz="7500"/>
              <a:t>«تمرین هفتم»</a:t>
            </a:r>
            <a:endParaRPr sz="7500"/>
          </a:p>
        </p:txBody>
      </p:sp>
      <p:sp>
        <p:nvSpPr>
          <p:cNvPr id="111" name="Google Shape;111;p17"/>
          <p:cNvSpPr txBox="1"/>
          <p:nvPr/>
        </p:nvSpPr>
        <p:spPr>
          <a:xfrm>
            <a:off x="107950" y="6283325"/>
            <a:ext cx="18605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fa-IR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مهدیس صفری 9531051</a:t>
            </a:r>
            <a:r>
              <a:rPr b="0" i="0" lang="fa-IR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457950" y="6405575"/>
            <a:ext cx="12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fa-IR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1397</a:t>
            </a:r>
            <a:r>
              <a:rPr b="0" i="0" lang="fa-IR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fa-I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Lifecycle</a:t>
            </a: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و </a:t>
            </a:r>
            <a:r>
              <a:rPr lang="fa-I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a-IR"/>
              <a:t> شامل تمام فعالیت های گوناگون از مشتری تا تولید و تعمیر و نگهداری نرم افزار می شود و تحت عنوان چرخه زندگی توسعه نرم افزار (SDLC) هم  شناخته می شود. </a:t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/>
              <a:t>در واقع </a:t>
            </a:r>
            <a:r>
              <a:rPr lang="fa-I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Lifecycle</a:t>
            </a: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و </a:t>
            </a:r>
            <a:r>
              <a:rPr lang="fa-I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یک مفهوم هستند.</a:t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/>
              <a:t>در ادامه مراحل مربوط به یک </a:t>
            </a:r>
            <a:r>
              <a:rPr lang="fa-I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در </a:t>
            </a:r>
            <a:r>
              <a:rPr lang="fa-IR"/>
              <a:t>مهندسی نرم افزار را بررسی می کنیم.</a:t>
            </a:r>
            <a:endParaRPr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fa-I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Lifecycle</a:t>
            </a: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و </a:t>
            </a:r>
            <a:r>
              <a:rPr lang="fa-I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درک نیازمندی های مشتری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همان مرحله جمع آوری اطلاعات است. سند "</a:t>
            </a:r>
            <a:r>
              <a:rPr lang="fa-IR"/>
              <a:t>نیازمندی های </a:t>
            </a:r>
            <a:r>
              <a:rPr lang="fa-IR"/>
              <a:t> مشتری" (CRS) از دیدگاه مشتری نوشته شده است و در واقع، همان چیزی است که نرم افزار می خواهد انجام دهد.</a:t>
            </a:r>
            <a:endParaRPr/>
          </a:p>
          <a:p>
            <a:pPr indent="0" lvl="0" marL="9144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تحلیل </a:t>
            </a:r>
            <a:r>
              <a:rPr lang="fa-IR"/>
              <a:t>نیازمندی ها</a:t>
            </a:r>
            <a:r>
              <a:rPr lang="fa-IR"/>
              <a:t>: آیا پروژه امکان پذیر است؟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شامل بررسی مسائل مربوط به جنبه های مالی، فنی، عملیاتی و مدیریت زمان توسعه نرم افزار می شود.</a:t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fa-I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Lifecycle</a:t>
            </a: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و </a:t>
            </a:r>
            <a:r>
              <a:rPr lang="fa-I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طراحی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شامل یک طراحی سطح بالا معماری نرم افزاری به همراه با یک طراحی سطح پایین توصیف نحوه کار هر مولفه در نرم افزار.</a:t>
            </a:r>
            <a:endParaRPr/>
          </a:p>
          <a:p>
            <a:pPr indent="0" lvl="0" marL="9144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رمزگذاری، تست و installation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شامل نوشتن کد و </a:t>
            </a:r>
            <a:r>
              <a:rPr lang="fa-IR"/>
              <a:t>یکپارچه سازی</a:t>
            </a:r>
            <a:r>
              <a:rPr lang="fa-IR"/>
              <a:t> کد های ایجاد شده توسط تیم های مختلف، تست تطبیق با نیازمندی ها </a:t>
            </a:r>
            <a:r>
              <a:rPr lang="fa-IR"/>
              <a:t> طوری که توسعه دهندگان می توانند کد</a:t>
            </a:r>
            <a:r>
              <a:rPr lang="fa-IR"/>
              <a:t> اشکال زدایی</a:t>
            </a:r>
            <a:r>
              <a:rPr lang="fa-IR"/>
              <a:t> کنند</a:t>
            </a:r>
            <a:r>
              <a:rPr lang="fa-IR"/>
              <a:t>.  سپس نرم افزار را بر روی یک سرور راه اندازی می کنند.</a:t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fa-I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Lifecycle</a:t>
            </a: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و </a:t>
            </a:r>
            <a:r>
              <a:rPr lang="fa-I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</a:pPr>
            <a:r>
              <a:rPr lang="fa-IR"/>
              <a:t>تعمیر و نگهداری</a:t>
            </a:r>
            <a:endParaRPr/>
          </a:p>
          <a:p>
            <a:pPr indent="-308610" lvl="1" marL="914400" rtl="1" algn="r"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fa-IR"/>
              <a:t>شامل تغییر یا اضافه کردن ویژگی های جدید، بسته به آنچه مشتری نیاز دارد.</a:t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650" y="3646760"/>
            <a:ext cx="6132450" cy="2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clipse">
  <a:themeElements>
    <a:clrScheme name="Eclipse 5">
      <a:dk1>
        <a:srgbClr val="5F5F5F"/>
      </a:dk1>
      <a:lt1>
        <a:srgbClr val="F8F8F8"/>
      </a:lt1>
      <a:dk2>
        <a:srgbClr val="2A285A"/>
      </a:dk2>
      <a:lt2>
        <a:srgbClr val="FFFFFF"/>
      </a:lt2>
      <a:accent1>
        <a:srgbClr val="999966"/>
      </a:accent1>
      <a:accent2>
        <a:srgbClr val="8C8B9D"/>
      </a:accent2>
      <a:accent3>
        <a:srgbClr val="ACACB5"/>
      </a:accent3>
      <a:accent4>
        <a:srgbClr val="D4D4D4"/>
      </a:accent4>
      <a:accent5>
        <a:srgbClr val="CACAB8"/>
      </a:accent5>
      <a:accent6>
        <a:srgbClr val="7E7D8E"/>
      </a:accent6>
      <a:hlink>
        <a:srgbClr val="465174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