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Lst>
  <p:sldSz cy="68580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2047649a4_1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2047649a4_1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2047649a4_1_119: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047649a4_1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047649a4_1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2047649a4_1_137: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2047649a4_1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2047649a4_1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2047649a4_1_12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نهم»</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400" u="none" cap="none" strike="noStrike">
                <a:solidFill>
                  <a:schemeClr val="lt1"/>
                </a:solidFill>
                <a:latin typeface="Verdana"/>
                <a:ea typeface="Verdana"/>
                <a:cs typeface="Verdana"/>
                <a:sym typeface="Verdana"/>
              </a:rPr>
              <a:t>«</a:t>
            </a:r>
            <a:r>
              <a:rPr lang="fa-IR">
                <a:solidFill>
                  <a:schemeClr val="lt1"/>
                </a:solidFill>
                <a:latin typeface="Verdana"/>
                <a:ea typeface="Verdana"/>
                <a:cs typeface="Verdana"/>
                <a:sym typeface="Verdana"/>
              </a:rPr>
              <a:t>مهدیس صفری 9531051</a:t>
            </a:r>
            <a:r>
              <a:rPr b="0" i="0" lang="fa-IR" sz="1400" u="none" cap="none" strike="noStrike">
                <a:solidFill>
                  <a:schemeClr val="lt1"/>
                </a:solidFill>
                <a:latin typeface="Verdana"/>
                <a:ea typeface="Verdana"/>
                <a:cs typeface="Verdana"/>
                <a:sym typeface="Verdana"/>
              </a:rPr>
              <a:t>»</a:t>
            </a:r>
            <a:endParaRPr/>
          </a:p>
        </p:txBody>
      </p:sp>
      <p:sp>
        <p:nvSpPr>
          <p:cNvPr id="112" name="Google Shape;112;p17"/>
          <p:cNvSpPr/>
          <p:nvPr/>
        </p:nvSpPr>
        <p:spPr>
          <a:xfrm>
            <a:off x="6457950" y="6405575"/>
            <a:ext cx="12747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a-IR" sz="1800" u="none" cap="none" strike="noStrike">
                <a:solidFill>
                  <a:schemeClr val="lt1"/>
                </a:solidFill>
                <a:latin typeface="Verdana"/>
                <a:ea typeface="Verdana"/>
                <a:cs typeface="Verdana"/>
                <a:sym typeface="Verdana"/>
              </a:rPr>
              <a:t>«</a:t>
            </a:r>
            <a:r>
              <a:rPr lang="fa-IR" sz="1800">
                <a:solidFill>
                  <a:schemeClr val="lt1"/>
                </a:solidFill>
                <a:latin typeface="Verdana"/>
                <a:ea typeface="Verdana"/>
                <a:cs typeface="Verdana"/>
                <a:sym typeface="Verdana"/>
              </a:rPr>
              <a:t>1397</a:t>
            </a:r>
            <a:r>
              <a:rPr b="0" i="0" lang="fa-IR" sz="1800" u="none" cap="none" strike="noStrike">
                <a:solidFill>
                  <a:schemeClr val="lt1"/>
                </a:solidFill>
                <a:latin typeface="Verdana"/>
                <a:ea typeface="Verdana"/>
                <a:cs typeface="Verdana"/>
                <a:sym typeface="Verdan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lnSpc>
                <a:spcPct val="110000"/>
              </a:lnSpc>
              <a:spcBef>
                <a:spcPts val="800"/>
              </a:spcBef>
              <a:spcAft>
                <a:spcPts val="800"/>
              </a:spcAft>
              <a:buNone/>
            </a:pPr>
            <a:r>
              <a:rPr lang="fa-IR" sz="2400">
                <a:solidFill>
                  <a:srgbClr val="FFFFFF"/>
                </a:solidFill>
                <a:latin typeface="Roboto"/>
                <a:ea typeface="Roboto"/>
                <a:cs typeface="Roboto"/>
                <a:sym typeface="Roboto"/>
              </a:rPr>
              <a:t>Aspect Oriented Software Development</a:t>
            </a:r>
            <a:endParaRPr sz="2400">
              <a:solidFill>
                <a:srgbClr val="FFFFFF"/>
              </a:solidFill>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solidFill>
                  <a:srgbClr val="FFFFFF"/>
                </a:solidFill>
              </a:rPr>
              <a:t>AOSD یک رویکرد به توسعه نرم افزار است که به محدودیت های ذاتی در رویکردهای دیگر مثل برنامه نویسی شی گرا، اشاره می کند. هدف AOSD برای رفع نگرانی های متقابل از راه ارائه ابزار برای شناسایی سیستماتیک، جدایی، </a:t>
            </a:r>
            <a:r>
              <a:rPr lang="fa-IR" sz="2400">
                <a:solidFill>
                  <a:srgbClr val="FFFFFF"/>
                </a:solidFill>
                <a:latin typeface="Arial"/>
                <a:ea typeface="Arial"/>
                <a:cs typeface="Arial"/>
                <a:sym typeface="Arial"/>
              </a:rPr>
              <a:t>ارائه </a:t>
            </a:r>
            <a:r>
              <a:rPr lang="fa-IR" sz="2400">
                <a:solidFill>
                  <a:srgbClr val="FFFFFF"/>
                </a:solidFill>
              </a:rPr>
              <a:t>و ترکیب است.</a:t>
            </a:r>
            <a:endParaRPr sz="2400">
              <a:solidFill>
                <a:srgbClr val="FFFFFF"/>
              </a:solidFill>
            </a:endParaRPr>
          </a:p>
          <a:p>
            <a:pPr indent="0" lvl="0" marL="0" rtl="1" algn="r">
              <a:spcBef>
                <a:spcPts val="360"/>
              </a:spcBef>
              <a:spcAft>
                <a:spcPts val="0"/>
              </a:spcAft>
              <a:buNone/>
            </a:pPr>
            <a:r>
              <a:rPr lang="fa-IR" sz="2400">
                <a:solidFill>
                  <a:srgbClr val="FFFFFF"/>
                </a:solidFill>
              </a:rPr>
              <a:t>نگرانی های فراوانی در ماژول های جداگانه، با عنوان جنبه ها شناخته می شوند، به طوری که محلی سازی می تواند ارتقا یابد. این باعث می شود حمایت بهتری از مدولاسیون  شود و باعث کاهش هزینه های توسعه، نگهداری و تکامل می شود.</a:t>
            </a:r>
            <a:endParaRPr sz="2400">
              <a:solidFill>
                <a:srgbClr val="FFFFFF"/>
              </a:solidFill>
            </a:endParaRPr>
          </a:p>
          <a:p>
            <a:pPr indent="0" lvl="0" marL="0" rtl="1" algn="r">
              <a:spcBef>
                <a:spcPts val="360"/>
              </a:spcBef>
              <a:spcAft>
                <a:spcPts val="0"/>
              </a:spcAft>
              <a:buNone/>
            </a:pPr>
            <a:r>
              <a:t/>
            </a:r>
            <a:endParaRPr sz="2400">
              <a:solidFill>
                <a:srgbClr val="FFFFFF"/>
              </a:solidFill>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Clr>
                <a:srgbClr val="000000"/>
              </a:buClr>
              <a:buSzPts val="1100"/>
              <a:buFont typeface="Arial"/>
              <a:buNone/>
            </a:pPr>
            <a:r>
              <a:rPr lang="fa-IR" sz="2400">
                <a:solidFill>
                  <a:srgbClr val="FFFFFF"/>
                </a:solidFill>
              </a:rPr>
              <a:t>AOSD</a:t>
            </a:r>
            <a:endParaRPr/>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400"/>
              <a:t>AOSD با عنوان برنامه نویسی جهت گرا (AOP) هم  شناخته می شود.</a:t>
            </a:r>
            <a:endParaRPr sz="2400"/>
          </a:p>
          <a:p>
            <a:pPr indent="0" lvl="0" marL="0" rtl="1" algn="r">
              <a:lnSpc>
                <a:spcPct val="115000"/>
              </a:lnSpc>
              <a:spcBef>
                <a:spcPts val="600"/>
              </a:spcBef>
              <a:spcAft>
                <a:spcPts val="0"/>
              </a:spcAft>
              <a:buNone/>
            </a:pPr>
            <a:r>
              <a:rPr lang="fa-IR" sz="2400">
                <a:solidFill>
                  <a:srgbClr val="FFFFFF"/>
                </a:solidFill>
                <a:latin typeface="Arial"/>
                <a:ea typeface="Arial"/>
                <a:cs typeface="Arial"/>
                <a:sym typeface="Arial"/>
              </a:rPr>
              <a:t>هدف از برنامه‌نویسی جنبه‌گرا، مستقل کردن وظایف (در قالب ماژول‌ها) است به‌طوری‌ که کمترین تداخل را در یکدیگر داشته باشند تا بشود از آن‌ها در برنامه‌های دیگر هم استفاده کرد.مثلا وظیفهٔ احراز هویت در یک برنامه را می‌شود به عنوان یک جنبه در نظر گرفت و ماژول جداگانه‌ای برای آن ساخت تا از این به بعد در تمام پروژه‌های مشابه از آن استفاده شود.</a:t>
            </a:r>
            <a:endParaRPr sz="2400">
              <a:solidFill>
                <a:srgbClr val="FFFFFF"/>
              </a:solidFill>
              <a:latin typeface="Arial"/>
              <a:ea typeface="Arial"/>
              <a:cs typeface="Arial"/>
              <a:sym typeface="Arial"/>
            </a:endParaRPr>
          </a:p>
          <a:p>
            <a:pPr indent="0" lvl="0" marL="0" rtl="1" algn="r">
              <a:lnSpc>
                <a:spcPct val="115000"/>
              </a:lnSpc>
              <a:spcBef>
                <a:spcPts val="600"/>
              </a:spcBef>
              <a:spcAft>
                <a:spcPts val="0"/>
              </a:spcAft>
              <a:buClr>
                <a:srgbClr val="000000"/>
              </a:buClr>
              <a:buSzPts val="1100"/>
              <a:buFont typeface="Arial"/>
              <a:buNone/>
            </a:pPr>
            <a:r>
              <a:rPr lang="fa-IR" sz="2400">
                <a:solidFill>
                  <a:srgbClr val="FFFFFF"/>
                </a:solidFill>
                <a:latin typeface="Arial"/>
                <a:ea typeface="Arial"/>
                <a:cs typeface="Arial"/>
                <a:sym typeface="Arial"/>
              </a:rPr>
              <a:t> بیشتر زبان‌های برنامه‌نویسی، از برنامه‌نویسی مثل جاوا و روش AspectJ  جنبه‌گرا پشتیبانی می کنند.</a:t>
            </a:r>
            <a:endParaRPr sz="2400"/>
          </a:p>
          <a:p>
            <a:pPr indent="0" lvl="0" marL="0" rtl="1" algn="r">
              <a:spcBef>
                <a:spcPts val="600"/>
              </a:spcBef>
              <a:spcAft>
                <a:spcPts val="0"/>
              </a:spcAft>
              <a:buNone/>
            </a:pPr>
            <a:r>
              <a:t/>
            </a:r>
            <a:endParaRPr sz="2400"/>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Clr>
                <a:srgbClr val="000000"/>
              </a:buClr>
              <a:buSzPts val="1100"/>
              <a:buFont typeface="Arial"/>
              <a:buNone/>
            </a:pPr>
            <a:r>
              <a:rPr lang="fa-IR" sz="2400">
                <a:solidFill>
                  <a:srgbClr val="FFFFFF"/>
                </a:solidFill>
              </a:rPr>
              <a:t>AOSD</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lnSpc>
                <a:spcPct val="115000"/>
              </a:lnSpc>
              <a:spcBef>
                <a:spcPts val="600"/>
              </a:spcBef>
              <a:spcAft>
                <a:spcPts val="600"/>
              </a:spcAft>
              <a:buNone/>
            </a:pPr>
            <a:r>
              <a:rPr lang="fa-IR" sz="2400">
                <a:solidFill>
                  <a:srgbClr val="FFFFFF"/>
                </a:solidFill>
                <a:latin typeface="Arial"/>
                <a:ea typeface="Arial"/>
                <a:cs typeface="Arial"/>
                <a:sym typeface="Arial"/>
              </a:rPr>
              <a:t> مثلا برنامه‌ای که از ماژول‌های مختلفی تشکیل شده‌ و می‌خواهیم تمام پرس و جوهای پایگاه داده را جاییی نگه داریم و گزارشی بنویسیم. بدون استفاده از برنامه‌نویسی جنبه گرا باید در هر ماژول توابع جدید اضافه شوند و در تمام ماژول‌ها ممکن است بخشی از کد تکرار شود.با استفاده از برنامه‌نویسی جنبه گرا می شود بدون اینکه در ماژول‌های دیگر تغییری ایجاد کنیم ماژول دیگری بنویسیم تا به صورت خودکار در ماژول‌های دیگر فراخوانی شده و اجرا شود. در این صورت تنظیم اینکه هر متد در ماژول جدید در کدام قسمت از هر ماژول دیگر اجرا شود ممکن است.</a:t>
            </a:r>
            <a:endParaRPr sz="2400">
              <a:solidFill>
                <a:srgbClr val="FFFFFF"/>
              </a:solidFill>
            </a:endParaRPr>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