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815fa2ff4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815fa2f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5815fa2ff4_0_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1513bc9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81513bc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581513bc92_0_0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fb300c5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1fb300c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51fb300c53_0_0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1fb300c53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1fb300c5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51fb300c53_0_27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1fb300c53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1fb300c5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51fb300c53_0_8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1fb300c53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1fb300c5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51fb300c53_0_20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5f8e23b61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5f8e23b6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55f8e23b61_0_1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5f8e23b61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5f8e23b6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55f8e23b61_0_18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1513bc92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1513bc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581513bc92_0_8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1513bc92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1513bc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581513bc92_0_16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1447800" y="28956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1443038" y="1268413"/>
            <a:ext cx="7239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r">
              <a:spcBef>
                <a:spcPts val="580"/>
              </a:spcBef>
              <a:spcAft>
                <a:spcPts val="0"/>
              </a:spcAft>
              <a:buSzPts val="2030"/>
              <a:buFont typeface="Noto Sans Symbols"/>
              <a:buNone/>
              <a:defRPr/>
            </a:lvl1pPr>
            <a:lvl2pPr lvl="1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lvl="3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lvl="4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lvl="5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lvl="6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lvl="7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lvl="8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969419" y="227807"/>
            <a:ext cx="4114800" cy="731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949825" y="2208213"/>
            <a:ext cx="5640388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16819" y="454819"/>
            <a:ext cx="5640388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Text" type="twoObjAndTx">
  <p:cSld name="TWO_OBJECTS_AND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370013" y="18272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1370013" y="39608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5102225" y="18272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3" type="body"/>
          </p:nvPr>
        </p:nvSpPr>
        <p:spPr>
          <a:xfrm>
            <a:off x="5102225" y="39608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rtl="1" algn="r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rtl="1" algn="r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rtl="1" algn="r">
              <a:spcBef>
                <a:spcPts val="640"/>
              </a:spcBef>
              <a:spcAft>
                <a:spcPts val="0"/>
              </a:spcAft>
              <a:buSzPts val="2240"/>
              <a:buChar char="○"/>
              <a:defRPr sz="3200"/>
            </a:lvl1pPr>
            <a:lvl2pPr indent="-353060" lvl="1" marL="914400" rtl="1" algn="r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27660" lvl="2" marL="1371600" rtl="1" algn="r">
              <a:spcBef>
                <a:spcPts val="480"/>
              </a:spcBef>
              <a:spcAft>
                <a:spcPts val="0"/>
              </a:spcAft>
              <a:buSzPts val="1560"/>
              <a:buChar char="○"/>
              <a:defRPr sz="2400"/>
            </a:lvl3pPr>
            <a:lvl4pPr indent="-317500" lvl="3" marL="18288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04800" lvl="4" marL="22860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5pPr>
            <a:lvl6pPr indent="-304800" lvl="5" marL="27432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6pPr>
            <a:lvl7pPr indent="-304800" lvl="6" marL="32004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7pPr>
            <a:lvl8pPr indent="-304800" lvl="7" marL="36576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8pPr>
            <a:lvl9pPr indent="-304800" lvl="8" marL="41148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r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7505" lvl="0" marL="457200" marR="0" rtl="1" algn="r"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9725" lvl="1" marL="914400" marR="0" rtl="1" algn="r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9405" lvl="2" marL="1371600" marR="0" rtl="1" algn="r"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3055" lvl="3" marL="1828800" marR="0" rtl="1" algn="r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0989" lvl="4" marL="22860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0989" lvl="5" marL="27432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0989" lvl="6" marL="32004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0990" lvl="7" marL="36576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0990" lvl="8" marL="41148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1371600" y="16002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آزمايشگاه سيستم های هوشمند (http://ce.aut.ac.ir/islab)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900113" y="1557338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1" algn="ctr">
              <a:spcBef>
                <a:spcPts val="1500"/>
              </a:spcBef>
              <a:spcAft>
                <a:spcPts val="0"/>
              </a:spcAft>
              <a:buSzPts val="5250"/>
              <a:buNone/>
            </a:pPr>
            <a:r>
              <a:rPr lang="fa-IR" sz="7500"/>
              <a:t>«تمرین پنجم»</a:t>
            </a:r>
            <a:endParaRPr sz="7500"/>
          </a:p>
        </p:txBody>
      </p:sp>
      <p:sp>
        <p:nvSpPr>
          <p:cNvPr id="111" name="Google Shape;111;p17"/>
          <p:cNvSpPr txBox="1"/>
          <p:nvPr/>
        </p:nvSpPr>
        <p:spPr>
          <a:xfrm>
            <a:off x="107950" y="6283325"/>
            <a:ext cx="18605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fa-IR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مهدیس صفری 9531051</a:t>
            </a: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457950" y="6405575"/>
            <a:ext cx="12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fa-I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1397</a:t>
            </a: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457200" lvl="0" marL="0" rtl="0" algn="ctr">
              <a:lnSpc>
                <a:spcPct val="986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900">
                <a:solidFill>
                  <a:schemeClr val="lt1"/>
                </a:solidFill>
              </a:rPr>
              <a:t>News &amp; Event </a:t>
            </a:r>
            <a:r>
              <a:rPr lang="fa-IR" sz="190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fa-IR" sz="2900">
                <a:solidFill>
                  <a:schemeClr val="lt1"/>
                </a:solidFill>
              </a:rPr>
              <a:t>...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1370013" y="1621488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1" algn="r">
              <a:lnSpc>
                <a:spcPct val="9868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fa-IR" sz="2400">
                <a:solidFill>
                  <a:srgbClr val="FFFFFF"/>
                </a:solidFill>
              </a:rPr>
              <a:t>Events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1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</a:rPr>
              <a:t>ابتدا برترین کنفرانس های علوم کامپیوتر و </a:t>
            </a:r>
            <a:r>
              <a:rPr lang="fa-IR" sz="2400">
                <a:solidFill>
                  <a:srgbClr val="FFFFFF"/>
                </a:solidFill>
              </a:rPr>
              <a:t>سپس 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کنفرانس های ایرانی حال حاضر را معرفی </a:t>
            </a:r>
            <a:r>
              <a:rPr lang="fa-IR" sz="2400">
                <a:solidFill>
                  <a:srgbClr val="FFFFFF"/>
                </a:solidFill>
              </a:rPr>
              <a:t> می کند.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1" algn="just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fa-IR" sz="2400">
                <a:solidFill>
                  <a:srgbClr val="FFFFFF"/>
                </a:solidFill>
              </a:rPr>
              <a:t>Good Resources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1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</a:rPr>
              <a:t>	امکان دانلود 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ISLAB Trend، Abstract Template، Thesis Template و Slide Templat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 وجود دارد.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just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Good Links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در این بخش لینک آزمایشگاه های مرتبط، رتبه بندی های کنفرانس و مجلات و وب سایت های جالب و ارزشمند قرار دارد.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just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Presentations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در این بخش ارایه ی دانجشوها با ذکر موضوع قرار داده شده است.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Contact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/>
              <a:t> در این قسمت، ابتدا location دانشکده مهندسی کامپیوتر و فناوری اطلاعات امیرکبیر در نقشه نمایش داده می شود.</a:t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/>
              <a:t> سپس روزها و ساعات کاری اطلاع رسانی می شود.</a:t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/>
              <a:t>در انتها آدرس دانشکده، راه های ارتباطی مثل ایمیل، شماره تماس قرار داده شده است.</a:t>
            </a:r>
            <a:br>
              <a:rPr lang="fa-IR"/>
            </a:br>
            <a:r>
              <a:rPr lang="fa-IR"/>
              <a:t>  administerهای سایت، آقای احسان شریفی و خانم فاطمه احمدی معرفی شده اند.</a:t>
            </a:r>
            <a:br>
              <a:rPr lang="fa-IR"/>
            </a:br>
            <a:r>
              <a:rPr lang="fa-IR"/>
              <a:t>همچنین در این صفحه امکان فرستادن پیام با وارد کردن ایمیل و نام مراجعه کننده وجود دارد.</a:t>
            </a:r>
            <a:endParaRPr/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سایت </a:t>
            </a:r>
            <a:r>
              <a:rPr lang="fa-I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ISLA</a:t>
            </a:r>
            <a:r>
              <a:rPr lang="fa-I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/>
              <a:t>صفحات اصلی :</a:t>
            </a:r>
            <a:endParaRPr/>
          </a:p>
          <a:p>
            <a:pPr indent="-308610" lvl="0" marL="457200" rtl="0" algn="l">
              <a:spcBef>
                <a:spcPts val="36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Home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Courses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Researches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News &amp; Event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ISOEG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Abous Us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Contact</a:t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fa-IR" sz="2400">
                <a:latin typeface="Arial"/>
                <a:ea typeface="Arial"/>
                <a:cs typeface="Arial"/>
                <a:sym typeface="Arial"/>
              </a:rPr>
              <a:t>سایت </a:t>
            </a:r>
            <a:r>
              <a:rPr lang="fa-IR" sz="2400">
                <a:latin typeface="Roboto"/>
                <a:ea typeface="Roboto"/>
                <a:cs typeface="Roboto"/>
                <a:sym typeface="Roboto"/>
              </a:rPr>
              <a:t>ISLAB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</a:rPr>
              <a:t>در انتهای </a:t>
            </a:r>
            <a:r>
              <a:rPr lang="fa-IR" sz="2400">
                <a:solidFill>
                  <a:srgbClr val="FFFFFF"/>
                </a:solidFill>
              </a:rPr>
              <a:t>هر صفحه گزینه هایی به نام 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ISLAB Trend ، Thesis Template، Research Tree، Research Method و Slide Template وجود دارد که با انتخاب هر یک، میتوان آن را را دانلود کرد.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</a:rPr>
              <a:t>در انتهای هر صفحه لینک های </a:t>
            </a:r>
            <a:r>
              <a:rPr lang="fa-I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Good Resources </a:t>
            </a:r>
            <a:r>
              <a:rPr lang="fa-I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و</a:t>
            </a:r>
            <a:r>
              <a:rPr lang="fa-I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Good Links و  Our Presentations و  Proceedings وجود دارند که همه بغیر  Proceedings به صفحه ی مربوط در قسمت News&amp;Events ارجاع می دهند؛ و با انتخاب </a:t>
            </a:r>
            <a:r>
              <a:rPr lang="fa-I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Proceedings به صفحه ای منتقل می شوید که برای مشاهده ی محتوای آن نیاز به رمز عبور است.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Home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</a:rPr>
              <a:t>ابتدا درباره ی دروسی که 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ارائه </a:t>
            </a:r>
            <a:r>
              <a:rPr lang="fa-IR" sz="2400">
                <a:solidFill>
                  <a:srgbClr val="FFFFFF"/>
                </a:solidFill>
              </a:rPr>
              <a:t>می شوند توضیح مختصری داده است که با انتخاب گزینه ی read more در قسمت هر درس به صفحه ی home مربوط به آن درس در قسمت Courses منتقل می شوید.</a:t>
            </a:r>
            <a:endParaRPr sz="2400">
              <a:solidFill>
                <a:srgbClr val="FFFFFF"/>
              </a:solidFill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</a:rPr>
              <a:t>سپس درباره ی ISLAB دانشکده توضیحاتی داده است و در پایان این قسمت با انتخاب گزینه ی More… به صفحه ی 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laboratory از بخش About Us منتقل می شوید.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</a:rPr>
              <a:t>و در نهایت در پایین صفحه بخش هایی مربوط به 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PhD Research، MSc Research، Journal Papers و Conference Papers وجود دارد که ضمن اینکه ارایه توضیح مختصری درباره ی هریک وجود دارد، می توان با انتخاب read more به صفحه ی مربوط به هرکدام در قسمت Researches منتقل می شوید. 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Courses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1592888" y="1912938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</a:rPr>
              <a:t> </a:t>
            </a:r>
            <a:r>
              <a:rPr lang="fa-IR" sz="2400">
                <a:solidFill>
                  <a:srgbClr val="FFFFFF"/>
                </a:solidFill>
              </a:rPr>
              <a:t>در این صفحه درباره ی دروسی که 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ارائه می شوند، یعنی Requirements Engineering ، Large-Scale Software Architecture ، Business Intelligence ، Software Engineering 2 و Intelligent User Interface ، توضیحات مختصری داده شده و با انتخاب گزینه ی </a:t>
            </a:r>
            <a:r>
              <a:rPr lang="fa-IR" sz="2400">
                <a:solidFill>
                  <a:schemeClr val="lt2"/>
                </a:solidFill>
              </a:rPr>
              <a:t> read more به صفحه ی مربوط به هر درس منتقل می شویم.</a:t>
            </a:r>
            <a:endParaRPr sz="2400">
              <a:solidFill>
                <a:schemeClr val="lt2"/>
              </a:solidFill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7187550" y="62827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Courses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chemeClr val="lt2"/>
                </a:solidFill>
              </a:rPr>
              <a:t>  صفحه ی هر درس :</a:t>
            </a:r>
            <a:endParaRPr sz="2400">
              <a:solidFill>
                <a:schemeClr val="lt2"/>
              </a:solidFill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chemeClr val="lt2"/>
                </a:solidFill>
              </a:rPr>
              <a:t> در بخش home به بررسی اجمالی آن درس، پیش نیازها، ساعت کلاس درس و تدریس یار،معرفی  استاد درس و تدریس یار درس می پردازد.</a:t>
            </a:r>
            <a:endParaRPr sz="2400">
              <a:solidFill>
                <a:schemeClr val="lt2"/>
              </a:solidFill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chemeClr val="lt2"/>
                </a:solidFill>
              </a:rPr>
              <a:t> در بخش learning objectives  اهداف یادگیری، در course topics موضوعاتی که در درس</a:t>
            </a:r>
            <a:r>
              <a:rPr lang="fa-IR" sz="2100">
                <a:solidFill>
                  <a:srgbClr val="FFFFFF"/>
                </a:solidFill>
              </a:rPr>
              <a:t> </a:t>
            </a:r>
            <a:r>
              <a:rPr lang="fa-IR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ارائه می شوند، در researches area محدوده زمینه های تحقیقاتی درس، در evaluation criteria معیارهای ارزیابی برای نمره دهی</a:t>
            </a:r>
            <a:r>
              <a:rPr lang="fa-IR" sz="2400">
                <a:solidFill>
                  <a:schemeClr val="lt2"/>
                </a:solidFill>
              </a:rPr>
              <a:t>، در references منابع درس و در بخش های tools و slides و projects و exams به ترتیب ابزار و اسلایدها و پروژه ها و امتحان های میان ترم-پایان ترم درس نوشته شده است.</a:t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Researches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</a:rPr>
              <a:t>این بخش شامل 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Co-researchers، PhD Research، MSc Research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وpublications است که publications خود شامل books، conference papers و journal papers است.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در 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Co-researchers ، PhD Research و MSc Research پژوهش های مربوط به هر کدام ، اطلاعات پژوهشگر و عنوان ارایه به همراه توضیح کلی ای از پژوهش وجود دارد.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در قسمت books کتاب ها و در قسمت های conference papers و journal papers مقالات کنفرانس و نشریات سال های مختلف ذکر شده اند.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1386738" y="0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986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ISLab Ontology Engineering Group (ISOEG)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</a:rPr>
              <a:t>این صفحه شامل بخش های Description، Research Publications، Researchers and members، Related Journals، Related Conferences، Useful materials است.</a:t>
            </a:r>
            <a:endParaRPr sz="2400">
              <a:solidFill>
                <a:srgbClr val="FFFFFF"/>
              </a:solidFill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1" algn="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fa-IR" sz="2400">
                <a:solidFill>
                  <a:srgbClr val="FFFFFF"/>
                </a:solidFill>
              </a:rPr>
              <a:t>Related Journals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</a:rPr>
              <a:t>	در این بخش مجله های مرتبط معرفی و لینک آنها قرار داده شده است.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1" algn="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fa-IR" sz="2400">
                <a:solidFill>
                  <a:srgbClr val="FFFFFF"/>
                </a:solidFill>
              </a:rPr>
              <a:t>Useful materials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</a:rPr>
              <a:t>	در این بخش مجلات، کتاب ها، لینک ها و منابع و آزمایشگاه های مربوط به 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Ontology</a:t>
            </a:r>
            <a:r>
              <a:rPr b="1"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قرار داده شده است.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457200" lvl="0" marL="0" rtl="0" algn="ctr">
              <a:lnSpc>
                <a:spcPct val="986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ISOEG &gt; ...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1370013" y="1604338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1" algn="r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fa-IR" sz="2400"/>
              <a:t>Description</a:t>
            </a:r>
            <a:endParaRPr sz="2400"/>
          </a:p>
          <a:p>
            <a:pPr indent="0" lvl="0" marL="9144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/>
              <a:t>در این بخش توضیحاتی درباره ی 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ISOEG و تلاش ها و اهداف آن داده شده است.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fa-IR" sz="2400"/>
              <a:t> Research </a:t>
            </a:r>
            <a:endParaRPr sz="2400"/>
          </a:p>
          <a:p>
            <a:pPr indent="0" lvl="0" marL="4572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/>
              <a:t>	در این بخش اهداف و منافع پژوهشی آورده شده ا</a:t>
            </a:r>
            <a:endParaRPr sz="2400"/>
          </a:p>
          <a:p>
            <a:pPr indent="-381000" lvl="0" marL="457200" rtl="1" algn="r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fa-IR" sz="2400"/>
              <a:t>Publications</a:t>
            </a:r>
            <a:endParaRPr sz="2400"/>
          </a:p>
          <a:p>
            <a:pPr indent="0" lvl="0" marL="4572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/>
              <a:t>	در این بخش نشریات شامل مقالات مجله ها و کنفرانس ها و جایزه های کسب شده معرفی شده اند.</a:t>
            </a:r>
            <a:endParaRPr sz="2400"/>
          </a:p>
          <a:p>
            <a:pPr indent="-381000" lvl="0" marL="457200" rtl="1" algn="r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fa-IR" sz="2400"/>
              <a:t> </a:t>
            </a:r>
            <a:r>
              <a:rPr lang="fa-IR"/>
              <a:t>Researchers and members</a:t>
            </a:r>
            <a:endParaRPr/>
          </a:p>
          <a:p>
            <a:pPr indent="0" lvl="0" marL="4572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/>
              <a:t>	در این قسمت 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Supervisor، اعضای کنونی و فارغ التحصیلان ارشد و دکترا معرفی شده اند.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lipse">
  <a:themeElements>
    <a:clrScheme name="Eclipse 5">
      <a:dk1>
        <a:srgbClr val="5F5F5F"/>
      </a:dk1>
      <a:lt1>
        <a:srgbClr val="F8F8F8"/>
      </a:lt1>
      <a:dk2>
        <a:srgbClr val="2A285A"/>
      </a:dk2>
      <a:lt2>
        <a:srgbClr val="FFFFFF"/>
      </a:lt2>
      <a:accent1>
        <a:srgbClr val="999966"/>
      </a:accent1>
      <a:accent2>
        <a:srgbClr val="8C8B9D"/>
      </a:accent2>
      <a:accent3>
        <a:srgbClr val="ACACB5"/>
      </a:accent3>
      <a:accent4>
        <a:srgbClr val="D4D4D4"/>
      </a:accent4>
      <a:accent5>
        <a:srgbClr val="CACAB8"/>
      </a:accent5>
      <a:accent6>
        <a:srgbClr val="7E7D8E"/>
      </a:accent6>
      <a:hlink>
        <a:srgbClr val="465174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