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8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:\Users\Mahdi\Desktop\Dropbox\Svn_Research\Presentations\Yale\p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032" y="1931194"/>
            <a:ext cx="544116" cy="49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9" descr="C:\Users\Mahdi\Desktop\Dropbox\Svn_Research\Presentations\Yale\p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032" y="2689704"/>
            <a:ext cx="544116" cy="49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309032" y="3295082"/>
            <a:ext cx="544116" cy="710534"/>
            <a:chOff x="877892" y="5300474"/>
            <a:chExt cx="544116" cy="710534"/>
          </a:xfrm>
        </p:grpSpPr>
        <p:pic>
          <p:nvPicPr>
            <p:cNvPr id="7" name="Picture 27" descr="C:\Users\Mahdi\Desktop\devil_horn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6000" contras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 bwMode="auto">
            <a:xfrm>
              <a:off x="879162" y="5300474"/>
              <a:ext cx="542262" cy="289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9" descr="C:\Users\Mahdi\Desktop\Dropbox\Svn_Research\Presentations\Yale\pc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892" y="5518713"/>
              <a:ext cx="544116" cy="492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3309032" y="4116992"/>
            <a:ext cx="544116" cy="710534"/>
            <a:chOff x="877892" y="5300474"/>
            <a:chExt cx="544116" cy="710534"/>
          </a:xfrm>
        </p:grpSpPr>
        <p:pic>
          <p:nvPicPr>
            <p:cNvPr id="11" name="Picture 27" descr="C:\Users\Mahdi\Desktop\devil_horn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6000" contras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 bwMode="auto">
            <a:xfrm>
              <a:off x="879162" y="5300474"/>
              <a:ext cx="542262" cy="289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9" descr="C:\Users\Mahdi\Desktop\Dropbox\Svn_Research\Presentations\Yale\pc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892" y="5518713"/>
              <a:ext cx="544116" cy="492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Straight Connector 15"/>
          <p:cNvCxnSpPr/>
          <p:nvPr/>
        </p:nvCxnSpPr>
        <p:spPr>
          <a:xfrm>
            <a:off x="3994832" y="2312194"/>
            <a:ext cx="1548074" cy="952500"/>
          </a:xfrm>
          <a:prstGeom prst="straightConnector1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5"/>
          <p:cNvCxnSpPr/>
          <p:nvPr/>
        </p:nvCxnSpPr>
        <p:spPr>
          <a:xfrm>
            <a:off x="3994832" y="3063138"/>
            <a:ext cx="1512906" cy="201556"/>
          </a:xfrm>
          <a:prstGeom prst="straightConnector1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/>
          <p:nvPr/>
        </p:nvCxnSpPr>
        <p:spPr>
          <a:xfrm flipV="1">
            <a:off x="3994832" y="3273488"/>
            <a:ext cx="1536351" cy="494772"/>
          </a:xfrm>
          <a:prstGeom prst="straightConnector1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994832" y="3273490"/>
            <a:ext cx="1548074" cy="1272720"/>
          </a:xfrm>
          <a:prstGeom prst="straightConnector1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512084" y="3906520"/>
            <a:ext cx="3631916" cy="1656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algn="l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latin typeface="HelveticaNeue" pitchFamily="50"/>
                <a:cs typeface="Times New Roman" panose="02020603050405020304" pitchFamily="18" charset="0"/>
              </a:rPr>
              <a:t>Distributor</a:t>
            </a:r>
          </a:p>
          <a:p>
            <a:pPr marL="122237" lvl="1" algn="l">
              <a:spcBef>
                <a:spcPts val="0"/>
              </a:spcBef>
            </a:pPr>
            <a:r>
              <a:rPr lang="en-US" sz="1800" dirty="0" smtClean="0">
                <a:solidFill>
                  <a:schemeClr val="tx1"/>
                </a:solidFill>
                <a:latin typeface="HelveticaNeue" pitchFamily="50"/>
                <a:cs typeface="Times New Roman" panose="02020603050405020304" pitchFamily="18" charset="0"/>
              </a:rPr>
              <a:t>Knows the bridges and runs </a:t>
            </a:r>
          </a:p>
          <a:p>
            <a:pPr marL="122237" lvl="1" algn="l">
              <a:spcBef>
                <a:spcPts val="0"/>
              </a:spcBef>
            </a:pPr>
            <a:r>
              <a:rPr lang="en-US" sz="1800" dirty="0" smtClean="0">
                <a:solidFill>
                  <a:schemeClr val="tx1"/>
                </a:solidFill>
                <a:latin typeface="HelveticaNeue" pitchFamily="50"/>
                <a:cs typeface="Times New Roman" panose="02020603050405020304" pitchFamily="18" charset="0"/>
              </a:rPr>
              <a:t>the bridge distribution algorithm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04800" y="1776863"/>
            <a:ext cx="3048000" cy="1400107"/>
          </a:xfrm>
          <a:prstGeom prst="rect">
            <a:avLst/>
          </a:prstGeom>
        </p:spPr>
        <p:txBody>
          <a:bodyPr/>
          <a:lstStyle>
            <a:lvl1pPr marL="438150" indent="-319088" algn="l" rtl="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bg1"/>
                </a:solidFill>
                <a:latin typeface="HelveticaNeue" panose="00000400000000000000" pitchFamily="2" charset="0"/>
                <a:ea typeface="+mn-ea"/>
                <a:cs typeface="+mn-cs"/>
              </a:defRPr>
            </a:lvl1pPr>
            <a:lvl2pPr marL="7302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bg1"/>
                </a:solidFill>
                <a:latin typeface="HelveticaNeue" panose="00000400000000000000" pitchFamily="2" charset="0"/>
                <a:ea typeface="+mn-ea"/>
                <a:cs typeface="+mn-cs"/>
              </a:defRPr>
            </a:lvl2pPr>
            <a:lvl3pPr marL="99536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bg1"/>
                </a:solidFill>
                <a:latin typeface="HelveticaNeue" panose="00000400000000000000" pitchFamily="2" charset="0"/>
                <a:ea typeface="+mn-ea"/>
                <a:cs typeface="+mn-cs"/>
              </a:defRPr>
            </a:lvl3pPr>
            <a:lvl4pPr marL="121602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bg1"/>
                </a:solidFill>
                <a:latin typeface="HelveticaNeue" panose="00000400000000000000" pitchFamily="2" charset="0"/>
                <a:ea typeface="+mn-ea"/>
                <a:cs typeface="+mn-cs"/>
              </a:defRPr>
            </a:lvl4pPr>
            <a:lvl5pPr marL="142557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bg1"/>
                </a:solidFill>
                <a:latin typeface="HelveticaNeue" panose="00000400000000000000" pitchFamily="2" charset="0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HelveticaNeue" pitchFamily="50"/>
                <a:cs typeface="Times New Roman" panose="02020603050405020304" pitchFamily="18" charset="0"/>
              </a:rPr>
              <a:t>Honest </a:t>
            </a:r>
            <a:r>
              <a:rPr lang="en-US" sz="2000" dirty="0" smtClean="0">
                <a:solidFill>
                  <a:schemeClr val="tx1"/>
                </a:solidFill>
                <a:latin typeface="HelveticaNeue" pitchFamily="50"/>
                <a:cs typeface="Times New Roman" panose="02020603050405020304" pitchFamily="18" charset="0"/>
              </a:rPr>
              <a:t>users</a:t>
            </a:r>
            <a:endParaRPr lang="en-US" sz="2000" dirty="0" smtClean="0">
              <a:solidFill>
                <a:schemeClr val="tx1"/>
              </a:solidFill>
              <a:latin typeface="HelveticaNeue" pitchFamily="50"/>
              <a:cs typeface="Times New Roman" panose="02020603050405020304" pitchFamily="18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800" dirty="0" smtClean="0">
                <a:solidFill>
                  <a:schemeClr val="tx1"/>
                </a:solidFill>
                <a:latin typeface="HelveticaNeue" pitchFamily="50"/>
                <a:cs typeface="Times New Roman" panose="02020603050405020304" pitchFamily="18" charset="0"/>
              </a:rPr>
              <a:t>Each wants a set of 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800" dirty="0" smtClean="0">
                <a:solidFill>
                  <a:schemeClr val="tx1"/>
                </a:solidFill>
                <a:latin typeface="HelveticaNeue" pitchFamily="50"/>
                <a:cs typeface="Times New Roman" panose="02020603050405020304" pitchFamily="18" charset="0"/>
              </a:rPr>
              <a:t>bridges to connect to Tor</a:t>
            </a:r>
            <a:endParaRPr lang="en-US" sz="1800" dirty="0" smtClean="0">
              <a:solidFill>
                <a:schemeClr val="tx1"/>
              </a:solidFill>
              <a:latin typeface="HelveticaNeue" pitchFamily="5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04800" y="4092167"/>
            <a:ext cx="3048000" cy="1400107"/>
          </a:xfrm>
          <a:prstGeom prst="rect">
            <a:avLst/>
          </a:prstGeom>
        </p:spPr>
        <p:txBody>
          <a:bodyPr/>
          <a:lstStyle>
            <a:lvl1pPr marL="438150" indent="-319088" algn="l" rtl="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bg1"/>
                </a:solidFill>
                <a:latin typeface="HelveticaNeue" panose="00000400000000000000" pitchFamily="2" charset="0"/>
                <a:ea typeface="+mn-ea"/>
                <a:cs typeface="+mn-cs"/>
              </a:defRPr>
            </a:lvl1pPr>
            <a:lvl2pPr marL="7302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bg1"/>
                </a:solidFill>
                <a:latin typeface="HelveticaNeue" panose="00000400000000000000" pitchFamily="2" charset="0"/>
                <a:ea typeface="+mn-ea"/>
                <a:cs typeface="+mn-cs"/>
              </a:defRPr>
            </a:lvl2pPr>
            <a:lvl3pPr marL="99536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bg1"/>
                </a:solidFill>
                <a:latin typeface="HelveticaNeue" panose="00000400000000000000" pitchFamily="2" charset="0"/>
                <a:ea typeface="+mn-ea"/>
                <a:cs typeface="+mn-cs"/>
              </a:defRPr>
            </a:lvl3pPr>
            <a:lvl4pPr marL="121602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bg1"/>
                </a:solidFill>
                <a:latin typeface="HelveticaNeue" panose="00000400000000000000" pitchFamily="2" charset="0"/>
                <a:ea typeface="+mn-ea"/>
                <a:cs typeface="+mn-cs"/>
              </a:defRPr>
            </a:lvl4pPr>
            <a:lvl5pPr marL="142557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bg1"/>
                </a:solidFill>
                <a:latin typeface="HelveticaNeue" panose="00000400000000000000" pitchFamily="2" charset="0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HelveticaNeue" pitchFamily="50"/>
                <a:cs typeface="Times New Roman" panose="02020603050405020304" pitchFamily="18" charset="0"/>
              </a:rPr>
              <a:t>Corrupt </a:t>
            </a:r>
            <a:r>
              <a:rPr lang="en-US" sz="2000" dirty="0" smtClean="0">
                <a:solidFill>
                  <a:schemeClr val="tx1"/>
                </a:solidFill>
                <a:latin typeface="HelveticaNeue" pitchFamily="50"/>
                <a:cs typeface="Times New Roman" panose="02020603050405020304" pitchFamily="18" charset="0"/>
              </a:rPr>
              <a:t>users</a:t>
            </a:r>
            <a:endParaRPr lang="en-US" sz="2000" dirty="0" smtClean="0">
              <a:solidFill>
                <a:schemeClr val="tx1"/>
              </a:solidFill>
              <a:latin typeface="HelveticaNeue" pitchFamily="50"/>
              <a:cs typeface="Times New Roman" panose="02020603050405020304" pitchFamily="18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800" dirty="0" smtClean="0">
                <a:solidFill>
                  <a:schemeClr val="tx1"/>
                </a:solidFill>
                <a:latin typeface="HelveticaNeue" pitchFamily="50"/>
                <a:cs typeface="Times New Roman" panose="02020603050405020304" pitchFamily="18" charset="0"/>
              </a:rPr>
              <a:t>Want </a:t>
            </a:r>
            <a:r>
              <a:rPr lang="en-US" sz="1800" dirty="0" smtClean="0">
                <a:solidFill>
                  <a:schemeClr val="tx1"/>
                </a:solidFill>
                <a:latin typeface="HelveticaNeue" pitchFamily="50"/>
                <a:cs typeface="Times New Roman" panose="02020603050405020304" pitchFamily="18" charset="0"/>
              </a:rPr>
              <a:t>to block the bridges</a:t>
            </a:r>
          </a:p>
        </p:txBody>
      </p:sp>
      <p:pic>
        <p:nvPicPr>
          <p:cNvPr id="20" name="Picture 4" descr="C:\Users\Mahdi\Desktop\email-clipart-Email-Clip-Art-724.jp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94" y="2407225"/>
            <a:ext cx="413506" cy="26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ahdi\Desktop\Dropbox\Svn_Research\Presentations\Yale\tor-des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25274"/>
            <a:ext cx="503238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19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Zamani</dc:creator>
  <cp:lastModifiedBy>Mahdi Zamani</cp:lastModifiedBy>
  <cp:revision>10</cp:revision>
  <dcterms:created xsi:type="dcterms:W3CDTF">2006-08-16T00:00:00Z</dcterms:created>
  <dcterms:modified xsi:type="dcterms:W3CDTF">2015-09-16T04:25:10Z</dcterms:modified>
</cp:coreProperties>
</file>