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3"/>
  </p:notesMasterIdLst>
  <p:sldIdLst>
    <p:sldId id="257" r:id="rId2"/>
    <p:sldId id="260" r:id="rId3"/>
    <p:sldId id="261" r:id="rId4"/>
    <p:sldId id="262"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46" autoAdjust="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27/05/1443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3041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24812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67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533236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858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81631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12302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8333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9815933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1985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70793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18601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92966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69327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93470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20064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730C7D-E670-452F-99B3-10B0C33A0E2C}" type="datetimeFigureOut">
              <a:rPr lang="en-US" smtClean="0"/>
              <a:t>12/31/2021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1152321736"/>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كلاس‌هاي كاربري</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rgbClr val="C00000"/>
                </a:solidFill>
              </a:rPr>
              <a:t>كلاس هاي كاربري </a:t>
            </a:r>
            <a:r>
              <a:rPr lang="fa-IR" dirty="0" smtClean="0"/>
              <a:t>مختلف را از اوايل پروژه شناسايي كنيد</a:t>
            </a:r>
          </a:p>
          <a:p>
            <a:pPr algn="r" rtl="1">
              <a:buFont typeface="Wingdings" panose="05000000000000000000" pitchFamily="2" charset="2"/>
              <a:buChar char="§"/>
            </a:pPr>
            <a:r>
              <a:rPr lang="fa-IR" dirty="0" smtClean="0"/>
              <a:t>بدين وسيله مي توانيد نيازمندي ها را از نمايندگان هر يك از كلاس ها بدست بياوريد.</a:t>
            </a:r>
          </a:p>
          <a:p>
            <a:pPr algn="r" rtl="1">
              <a:buFont typeface="Wingdings" panose="05000000000000000000" pitchFamily="2" charset="2"/>
              <a:buChar char="§"/>
            </a:pPr>
            <a:r>
              <a:rPr lang="fa-IR" dirty="0" smtClean="0"/>
              <a:t>يك تكنيك كاربردي در اين الگوي گسترش و انقباض است . </a:t>
            </a:r>
            <a:endParaRPr lang="en-US" dirty="0"/>
          </a:p>
        </p:txBody>
      </p:sp>
    </p:spTree>
    <p:extLst>
      <p:ext uri="{BB962C8B-B14F-4D97-AF65-F5344CB8AC3E}">
        <p14:creationId xmlns:p14="http://schemas.microsoft.com/office/powerpoint/2010/main" val="135919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 هاي كاربري (الگوي گسترش و انقباض)</a:t>
            </a:r>
            <a:endParaRPr lang="en-US" dirty="0"/>
          </a:p>
        </p:txBody>
      </p:sp>
      <p:sp>
        <p:nvSpPr>
          <p:cNvPr id="3" name="Content Placeholder 2"/>
          <p:cNvSpPr>
            <a:spLocks noGrp="1"/>
          </p:cNvSpPr>
          <p:nvPr>
            <p:ph idx="1"/>
          </p:nvPr>
        </p:nvSpPr>
        <p:spPr/>
        <p:txBody>
          <a:bodyPr/>
          <a:lstStyle/>
          <a:p>
            <a:pPr algn="r" rtl="1"/>
            <a:r>
              <a:rPr lang="fa-IR" dirty="0" smtClean="0"/>
              <a:t>با سوال از اسپانسر شروع مي‌شود كه چه انتظاري از سيستم دارد . </a:t>
            </a:r>
          </a:p>
          <a:p>
            <a:pPr algn="r" rtl="1"/>
            <a:r>
              <a:rPr lang="fa-IR" dirty="0" smtClean="0"/>
              <a:t>سپس به تعداد كلاس‌هاي كاربري كه فكرش را مي‌كنيد طوفان فكري كنيد .</a:t>
            </a:r>
          </a:p>
          <a:p>
            <a:pPr algn="r" rtl="1"/>
            <a:r>
              <a:rPr lang="fa-IR" dirty="0" smtClean="0"/>
              <a:t>اگر تعداد زيادي در اين مرحله وجود دارد نگران نباشيد بعدا آن‌ها را دسته بندي و فشرده مي‌كنيد.</a:t>
            </a:r>
          </a:p>
          <a:p>
            <a:pPr algn="r" rtl="1"/>
            <a:r>
              <a:rPr lang="fa-IR" dirty="0" smtClean="0"/>
              <a:t>از ناديده گرفتن بعضي از كلاس‌هاي كاربري خودداري كنيد زيرا بعدا مشكلات شديدي را به وجود مي آورد . </a:t>
            </a:r>
          </a:p>
          <a:p>
            <a:pPr algn="r" rtl="1"/>
            <a:r>
              <a:rPr lang="fa-IR" dirty="0" smtClean="0"/>
              <a:t>در آخر كلاس‌هايي با نياز مندي هاي مشابه را تركيب كرده و يك كلاس به وجود بياوريد.</a:t>
            </a:r>
            <a:endParaRPr lang="en-US" dirty="0"/>
          </a:p>
        </p:txBody>
      </p:sp>
    </p:spTree>
    <p:extLst>
      <p:ext uri="{BB962C8B-B14F-4D97-AF65-F5344CB8AC3E}">
        <p14:creationId xmlns:p14="http://schemas.microsoft.com/office/powerpoint/2010/main" val="253253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كلاس‌هاي كاربري (ادامه )</a:t>
            </a:r>
            <a:endParaRPr lang="en-US" dirty="0"/>
          </a:p>
        </p:txBody>
      </p:sp>
      <p:sp>
        <p:nvSpPr>
          <p:cNvPr id="3" name="Content Placeholder 2"/>
          <p:cNvSpPr>
            <a:spLocks noGrp="1"/>
          </p:cNvSpPr>
          <p:nvPr>
            <p:ph idx="1"/>
          </p:nvPr>
        </p:nvSpPr>
        <p:spPr/>
        <p:txBody>
          <a:bodyPr/>
          <a:lstStyle/>
          <a:p>
            <a:pPr algn="r" rtl="1"/>
            <a:r>
              <a:rPr lang="fa-IR" dirty="0" smtClean="0"/>
              <a:t>مدل‌هاي تحليلي مختلف مي‌توانند به شما كمك كنند كه كلاس‌هاي كاربري مختلف را شناسايي كنيد . </a:t>
            </a:r>
          </a:p>
          <a:p>
            <a:pPr algn="r" rtl="1"/>
            <a:r>
              <a:rPr lang="fa-IR" dirty="0" smtClean="0"/>
              <a:t>موجوديت هاي خارجي سيستم را بر روي يك كانتكست دياگرام نمايش دهيد .</a:t>
            </a:r>
          </a:p>
          <a:p>
            <a:pPr algn="r" rtl="1"/>
            <a:r>
              <a:rPr lang="fa-IR" dirty="0" smtClean="0"/>
              <a:t>اين موجوديت ها نمايندگاني براي كلاس هاي كاربري شما هستند . </a:t>
            </a:r>
          </a:p>
          <a:p>
            <a:pPr algn="r" rtl="1"/>
            <a:r>
              <a:rPr lang="fa-IR" dirty="0" smtClean="0"/>
              <a:t>كانتكست دياگرام به شما كمك مي‌كند تا  كاربران بالقوه و همه ذي نفعان را شناسايي كنيد . </a:t>
            </a:r>
          </a:p>
          <a:p>
            <a:pPr algn="r" rtl="1"/>
            <a:r>
              <a:rPr lang="fa-IR" dirty="0" smtClean="0"/>
              <a:t>تقريبا همه كاربران بالقوه در اين نمودار جاي مي‌گيرند.</a:t>
            </a:r>
          </a:p>
          <a:p>
            <a:pPr algn="r" rtl="1"/>
            <a:endParaRPr lang="en-US" dirty="0"/>
          </a:p>
        </p:txBody>
      </p:sp>
    </p:spTree>
    <p:extLst>
      <p:ext uri="{BB962C8B-B14F-4D97-AF65-F5344CB8AC3E}">
        <p14:creationId xmlns:p14="http://schemas.microsoft.com/office/powerpoint/2010/main" val="162469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 هاي كاربري(ادامه )</a:t>
            </a:r>
            <a:endParaRPr lang="en-US" dirty="0"/>
          </a:p>
        </p:txBody>
      </p:sp>
      <p:sp>
        <p:nvSpPr>
          <p:cNvPr id="3" name="Content Placeholder 2"/>
          <p:cNvSpPr>
            <a:spLocks noGrp="1"/>
          </p:cNvSpPr>
          <p:nvPr>
            <p:ph idx="1"/>
          </p:nvPr>
        </p:nvSpPr>
        <p:spPr/>
        <p:txBody>
          <a:bodyPr/>
          <a:lstStyle/>
          <a:p>
            <a:pPr algn="r" rtl="1"/>
            <a:r>
              <a:rPr lang="fa-IR" sz="2000" dirty="0">
                <a:cs typeface="B Nazanin" panose="00000400000000000000" pitchFamily="2" charset="-78"/>
              </a:rPr>
              <a:t>هنگام انجام تجزیه و تحلیل ذینفعان و کاربران، نمودار سازمانی را مطالعه کنید تا به دنبال آن باشید</a:t>
            </a:r>
            <a:r>
              <a:rPr lang="fa-IR" sz="2000" dirty="0" smtClean="0">
                <a:cs typeface="B Nazanin" panose="00000400000000000000" pitchFamily="2" charset="-78"/>
              </a:rPr>
              <a:t>:</a:t>
            </a: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دپارتمان هایی که در پروسه کسب و کار شرکت داشته اند .</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دپارتمان هایی که بر روی پروسه کسب و کار تاثیر داشته اند . </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بخش‌ها یا نام‌هایی که کاربران مستقیم یا غیرمستقیم در آن‌ها یافت می‌شوند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کلاس های کاربری که چندین بخش را در بر می گیرند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بخش هایی که ممکن است با ذینفعان خارجی خارج از شرکت رابط داشته </a:t>
            </a:r>
            <a:r>
              <a:rPr lang="fa-IR" sz="2000" dirty="0" smtClean="0">
                <a:latin typeface="Calibri" panose="020F0502020204030204" pitchFamily="34" charset="0"/>
                <a:ea typeface="Calibri" panose="020F0502020204030204" pitchFamily="34" charset="0"/>
                <a:cs typeface="B Nazanin" panose="00000400000000000000" pitchFamily="2" charset="-78"/>
              </a:rPr>
              <a:t>باشند.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algn="r" rtl="1">
              <a:buFont typeface="+mj-lt"/>
              <a:buAutoNum type="arabicPeriod"/>
            </a:pPr>
            <a:endParaRPr lang="en-US" dirty="0"/>
          </a:p>
        </p:txBody>
      </p:sp>
    </p:spTree>
    <p:extLst>
      <p:ext uri="{BB962C8B-B14F-4D97-AF65-F5344CB8AC3E}">
        <p14:creationId xmlns:p14="http://schemas.microsoft.com/office/powerpoint/2010/main" val="3828282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400" u="sng" dirty="0" smtClean="0">
                <a:solidFill>
                  <a:srgbClr val="C00000"/>
                </a:solidFill>
                <a:cs typeface="B Nazanin" panose="00000400000000000000" pitchFamily="2" charset="-78"/>
              </a:rPr>
              <a:t>ارتباط با نمایندگان کاربران </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2160589"/>
            <a:ext cx="8596668" cy="3040061"/>
          </a:xfrm>
        </p:spPr>
        <p:txBody>
          <a:bodyPr>
            <a:normAutofit/>
          </a:bodyPr>
          <a:lstStyle/>
          <a:p>
            <a:pPr algn="just" rtl="1">
              <a:buFont typeface="Wingdings" panose="05000000000000000000" pitchFamily="2" charset="2"/>
              <a:buChar char="§"/>
            </a:pPr>
            <a:r>
              <a:rPr lang="fa-IR" sz="2400" dirty="0" smtClean="0">
                <a:cs typeface="B Nazanin" panose="00000400000000000000" pitchFamily="2" charset="-78"/>
              </a:rPr>
              <a:t>هرنوع پروژه ای به نماینده مناسبی احتیاج دارند تا صداي كاربران را به گوش برساند . </a:t>
            </a:r>
          </a:p>
          <a:p>
            <a:pPr algn="just" rtl="1">
              <a:buFont typeface="Wingdings" panose="05000000000000000000" pitchFamily="2" charset="2"/>
              <a:buChar char="§"/>
            </a:pPr>
            <a:r>
              <a:rPr lang="fa-IR" sz="2400" dirty="0" smtClean="0">
                <a:cs typeface="B Nazanin" panose="00000400000000000000" pitchFamily="2" charset="-78"/>
              </a:rPr>
              <a:t>اين پروژه ها مي‌تواند اعم</a:t>
            </a:r>
            <a:r>
              <a:rPr lang="fa-IR" sz="2400" dirty="0" smtClean="0">
                <a:cs typeface="B Nazanin" panose="00000400000000000000" pitchFamily="2" charset="-78"/>
              </a:rPr>
              <a:t> از </a:t>
            </a:r>
            <a:r>
              <a:rPr lang="fa-IR" sz="2400" dirty="0" smtClean="0">
                <a:solidFill>
                  <a:srgbClr val="C00000"/>
                </a:solidFill>
                <a:cs typeface="B Nazanin" panose="00000400000000000000" pitchFamily="2" charset="-78"/>
              </a:rPr>
              <a:t>شرکت‌های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اطلاع رسانی حقوقی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نرم‌افزارهای تجاری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سیستم‌های نهفته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وب‌سایت‌ها</a:t>
            </a:r>
            <a:r>
              <a:rPr lang="fa-IR" sz="2400" dirty="0" smtClean="0">
                <a:cs typeface="B Nazanin" panose="00000400000000000000" pitchFamily="2" charset="-78"/>
              </a:rPr>
              <a:t> ، </a:t>
            </a:r>
            <a:r>
              <a:rPr lang="fa-IR" sz="2400" dirty="0" smtClean="0">
                <a:solidFill>
                  <a:srgbClr val="C00000"/>
                </a:solidFill>
                <a:cs typeface="B Nazanin" panose="00000400000000000000" pitchFamily="2" charset="-78"/>
              </a:rPr>
              <a:t>نرم‌افزارهای سفارشی  </a:t>
            </a:r>
            <a:r>
              <a:rPr lang="fa-IR" sz="24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اين نمايندگان بايد در كل پروسه توليد نرم افزار حضور داشته باشند. </a:t>
            </a:r>
          </a:p>
          <a:p>
            <a:pPr algn="just" rtl="1">
              <a:buFont typeface="Wingdings" panose="05000000000000000000" pitchFamily="2" charset="2"/>
              <a:buChar char="§"/>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000" u="sng" dirty="0" smtClean="0">
                <a:solidFill>
                  <a:srgbClr val="C00000"/>
                </a:solidFill>
                <a:cs typeface="B Nazanin" panose="00000400000000000000" pitchFamily="2" charset="-78"/>
              </a:rPr>
              <a:t>ارتباط با نمايندگان كاربران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lgn="r" rtl="1">
              <a:buFont typeface="Wingdings" panose="05000000000000000000" pitchFamily="2" charset="2"/>
              <a:buChar char="§"/>
            </a:pPr>
            <a:r>
              <a:rPr lang="fa-IR" sz="2400" dirty="0" smtClean="0">
                <a:cs typeface="B Nazanin" panose="00000400000000000000" pitchFamily="2" charset="-78"/>
              </a:rPr>
              <a:t>براي اينكار مي‌توانيد گروه‌های متمرکزی از کاربران فعلی خودتان یا رقبا را تشکیل داده و از آنها استفاده کنید . </a:t>
            </a:r>
          </a:p>
          <a:p>
            <a:pPr algn="r" rtl="1">
              <a:buFont typeface="Wingdings" panose="05000000000000000000" pitchFamily="2" charset="2"/>
              <a:buChar char="§"/>
            </a:pPr>
            <a:r>
              <a:rPr lang="fa-IR" sz="2400" dirty="0" smtClean="0">
                <a:cs typeface="B Nazanin" panose="00000400000000000000" pitchFamily="2" charset="-78"/>
              </a:rPr>
              <a:t>این کاربران را باید طیفی از کاربران با تجربه و هم چنین تازه کار تشکیل دهد . </a:t>
            </a: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قهرمان محصول به عنوان رابط اصلی بین کاربران یک کلاس کاربری و تحلیگر کسب و کار عمل میکند .</a:t>
            </a:r>
          </a:p>
          <a:p>
            <a:pPr algn="r" rtl="1"/>
            <a:r>
              <a:rPr lang="fa-IR" dirty="0" smtClean="0"/>
              <a:t>در حالت ایده آل قهرمان محصول یک کاربر واقعی است . </a:t>
            </a:r>
          </a:p>
          <a:p>
            <a:pPr algn="r" rtl="1"/>
            <a:r>
              <a:rPr lang="fa-IR" dirty="0" smtClean="0"/>
              <a:t>در حالت غیر ایده آل قهرمان محصول عضوی از خود سازمان توسعه دهنده است که خود را جای یک کاربر جازده است </a:t>
            </a:r>
          </a:p>
          <a:p>
            <a:pPr algn="r" rtl="1"/>
            <a:r>
              <a:rPr lang="fa-IR" dirty="0" smtClean="0"/>
              <a:t>قهرمان محصول نیازمندی ها را از کاربران کلاس کاربری که نماینده آن هاست استخراج میکند .</a:t>
            </a:r>
          </a:p>
          <a:p>
            <a:pPr algn="r" rtl="1"/>
            <a:r>
              <a:rPr lang="fa-IR" dirty="0" smtClean="0"/>
              <a:t>قهرمان محصول تضادهای بین نیازمندیها را بر طرف می ‌کند و به تحلیلگر کسب و کار ارائه میدهد .</a:t>
            </a:r>
            <a:endParaRPr lang="en-US" dirty="0"/>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q"/>
            </a:pPr>
            <a:r>
              <a:rPr lang="fa-IR" sz="2400" dirty="0" smtClean="0">
                <a:solidFill>
                  <a:srgbClr val="C00000"/>
                </a:solidFill>
                <a:cs typeface="B Nazanin" panose="00000400000000000000" pitchFamily="2" charset="-78"/>
              </a:rPr>
              <a:t>ویژگی های قهرمان محصول </a:t>
            </a:r>
          </a:p>
          <a:p>
            <a:pPr algn="r" rtl="1">
              <a:buFont typeface="Wingdings" panose="05000000000000000000" pitchFamily="2" charset="2"/>
              <a:buChar char="§"/>
            </a:pPr>
            <a:r>
              <a:rPr lang="fa-IR"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400" dirty="0" smtClean="0">
                <a:solidFill>
                  <a:srgbClr val="C00000"/>
                </a:solidFill>
                <a:cs typeface="B Nazanin" panose="00000400000000000000" pitchFamily="2" charset="-78"/>
              </a:rPr>
              <a:t>بهترین عملکرد قهرمان محصول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تعامالات قهرمان محصول با همتایان خود نباید کم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قهرمان محصول نباید فقط و فقط خواسته ها و ایده های خود را ارائه دهد . </a:t>
            </a:r>
          </a:p>
          <a:p>
            <a:pPr algn="r" rtl="1">
              <a:buFont typeface="Wingdings" panose="05000000000000000000" pitchFamily="2" charset="2"/>
              <a:buChar char="§"/>
            </a:pPr>
            <a:r>
              <a:rPr lang="fa-IR" sz="2000" dirty="0">
                <a:solidFill>
                  <a:schemeClr val="tx1"/>
                </a:solidFill>
                <a:cs typeface="B Nazanin" panose="00000400000000000000" pitchFamily="2" charset="-78"/>
              </a:rPr>
              <a:t>در 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endParaRPr lang="en-US" sz="2400" dirty="0">
              <a:cs typeface="B Nazanin" panose="00000400000000000000" pitchFamily="2" charset="-78"/>
            </a:endParaRPr>
          </a:p>
        </p:txBody>
      </p:sp>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قهرمان محصول خارجی</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2160589"/>
            <a:ext cx="8596668" cy="5440361"/>
          </a:xfrm>
        </p:spPr>
        <p:txBody>
          <a:bodyPr/>
          <a:lstStyle/>
          <a:p>
            <a:pPr algn="r" rtl="1">
              <a:buFont typeface="Wingdings" panose="05000000000000000000" pitchFamily="2" charset="2"/>
              <a:buChar char="§"/>
            </a:pPr>
            <a:r>
              <a:rPr lang="fa-IR" sz="2000" dirty="0" smtClean="0">
                <a:cs typeface="B Nazanin" panose="00000400000000000000" pitchFamily="2" charset="-78"/>
              </a:rPr>
              <a:t>پیدا کردن قهرمان محصول خارجی در هنگام توسعه نرم‌افزار های تجاری می‌تواند دشوار باشد . </a:t>
            </a:r>
          </a:p>
          <a:p>
            <a:pPr algn="r" rtl="1">
              <a:buFont typeface="Wingdings" panose="05000000000000000000" pitchFamily="2" charset="2"/>
              <a:buChar char="§"/>
            </a:pPr>
            <a:r>
              <a:rPr lang="fa-IR" sz="2000" dirty="0">
                <a:cs typeface="B Nazanin" panose="00000400000000000000" pitchFamily="2" charset="-78"/>
              </a:rPr>
              <a:t>هنگام توسعه نرم افزار تجاری، پیدا کردن قهرمانان محصول از خارج از شرکت شما می تواند دشوار باشد. شرکت‌هایی که محصولات تجاری تولید می‌کنند، گاهی به کارشناسان داخلی یا مشاوران خارجی برای به کار گرفته شدن به عنوان نماینده  برای کاربران واقعی، که ممکن است ناشناخته یا دشوار  باشد که استخدام گردند ، متکی هستند. اگر با برخی از مشتریان شرکتی بزرگ رابطه کاری نزدیک دارید، ممکن است از این فرصت برای مشارکت در استخراج نیازمندی ها استقبال کنند. شما ممکن است به قهرمانان محصول خارجی انگیزه های اقتصادی برای مشارکت آنها بدهید. در نظر بگیرید که برای آنها تخفیف هایی را برای محصول ارائه دهید یا برای زمانی که برای کار با شما در مورد الزامات می گذرانند، بپردازید. شما هنوز با این چالش روبرو هستید که تنها نیازهای قهرمان را نشنوید و نیازهای سایر ذینفعان را هم در نظر بگیرید. اگر پایگاه مشتری متنوعی دارید، ابتدا الزامات اصلی را که برای همه مشتریان مشترک است شناسایی کنید. سپس الزامات اضافی را تعریف کنید که مختص مشتریان شرکتی، بخش های بازار، یا طبقات کاربر است.</a:t>
            </a:r>
            <a:endParaRPr lang="en-US" sz="2000" dirty="0">
              <a:cs typeface="B Nazanin" panose="00000400000000000000" pitchFamily="2" charset="-78"/>
            </a:endParaRPr>
          </a:p>
          <a:p>
            <a:pPr algn="r" rtl="1">
              <a:buFont typeface="Wingdings" panose="05000000000000000000" pitchFamily="2" charset="2"/>
              <a:buChar char="§"/>
            </a:pPr>
            <a:r>
              <a:rPr lang="fa-IR" dirty="0" smtClean="0"/>
              <a:t> </a:t>
            </a:r>
            <a:endParaRPr lang="en-US" dirty="0"/>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21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solidFill>
                  <a:schemeClr val="tx1"/>
                </a:solidFill>
                <a:cs typeface="B Nazanin" panose="00000400000000000000" pitchFamily="2" charset="-78"/>
              </a:rPr>
              <a:t>اقدامات برای ایجاد مشارکت کاربر </a:t>
            </a:r>
            <a:endParaRPr lang="en-US" dirty="0">
              <a:solidFill>
                <a:schemeClr val="tx1"/>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mj-lt"/>
              <a:buAutoNum type="arabicPeriod"/>
            </a:pPr>
            <a:r>
              <a:rPr lang="fa-IR" sz="2400" dirty="0" smtClean="0">
                <a:cs typeface="B Nazanin" panose="00000400000000000000" pitchFamily="2" charset="-78"/>
              </a:rPr>
              <a:t>کلاس های کاربری مختلف را برای محصول خود تعیین کنید . </a:t>
            </a:r>
          </a:p>
          <a:p>
            <a:pPr algn="r" rtl="1">
              <a:buFont typeface="+mj-lt"/>
              <a:buAutoNum type="arabicPeriod"/>
            </a:pPr>
            <a:r>
              <a:rPr lang="fa-IR" sz="2400" dirty="0" smtClean="0">
                <a:cs typeface="B Nazanin" panose="00000400000000000000" pitchFamily="2" charset="-78"/>
              </a:rPr>
              <a:t>افرادی را به عنوان نماینده هر کلاس از کاربران و سایر ذی نفعان انتخاب کنید و با آن ها همکاری کنید .</a:t>
            </a:r>
          </a:p>
          <a:p>
            <a:pPr algn="r" rtl="1">
              <a:buFont typeface="+mj-lt"/>
              <a:buAutoNum type="arabicPeriod"/>
            </a:pPr>
            <a:r>
              <a:rPr lang="fa-IR" sz="2400" dirty="0" smtClean="0">
                <a:cs typeface="B Nazanin" panose="00000400000000000000" pitchFamily="2" charset="-78"/>
              </a:rPr>
              <a:t>در مورد نیازمندی های تصمیم گیرندگان خود توافق کنید .</a:t>
            </a:r>
            <a:endParaRPr lang="en-US" sz="2400" dirty="0">
              <a:cs typeface="B Nazanin" panose="00000400000000000000" pitchFamily="2" charset="-78"/>
            </a:endParaRPr>
          </a:p>
        </p:txBody>
      </p:sp>
    </p:spTree>
    <p:extLst>
      <p:ext uri="{BB962C8B-B14F-4D97-AF65-F5344CB8AC3E}">
        <p14:creationId xmlns:p14="http://schemas.microsoft.com/office/powerpoint/2010/main" val="4257617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های کاربری </a:t>
            </a:r>
            <a:endParaRPr lang="en-US" dirty="0"/>
          </a:p>
        </p:txBody>
      </p:sp>
      <p:sp>
        <p:nvSpPr>
          <p:cNvPr id="3" name="Content Placeholder 2"/>
          <p:cNvSpPr>
            <a:spLocks noGrp="1"/>
          </p:cNvSpPr>
          <p:nvPr>
            <p:ph idx="1"/>
          </p:nvPr>
        </p:nvSpPr>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طبقه بندي كلاس هاي كاربري</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يك </a:t>
            </a:r>
            <a:r>
              <a:rPr lang="fa-IR" dirty="0" smtClean="0">
                <a:solidFill>
                  <a:srgbClr val="C00000"/>
                </a:solidFill>
              </a:rPr>
              <a:t>كلاس كاربري </a:t>
            </a:r>
            <a:r>
              <a:rPr lang="fa-IR" dirty="0" smtClean="0"/>
              <a:t>زير مجموعه اي از </a:t>
            </a:r>
            <a:r>
              <a:rPr lang="fa-IR" dirty="0" smtClean="0">
                <a:solidFill>
                  <a:srgbClr val="C00000"/>
                </a:solidFill>
              </a:rPr>
              <a:t>كاربران محصول </a:t>
            </a:r>
            <a:r>
              <a:rPr lang="fa-IR" dirty="0" smtClean="0"/>
              <a:t>است كه آن نيز زيرمجموعه اي از </a:t>
            </a:r>
            <a:r>
              <a:rPr lang="fa-IR" dirty="0" smtClean="0">
                <a:solidFill>
                  <a:srgbClr val="C00000"/>
                </a:solidFill>
              </a:rPr>
              <a:t>مشتريان محصول</a:t>
            </a:r>
            <a:r>
              <a:rPr lang="en-US" dirty="0" smtClean="0">
                <a:solidFill>
                  <a:srgbClr val="C00000"/>
                </a:solidFill>
              </a:rPr>
              <a:t> </a:t>
            </a:r>
            <a:r>
              <a:rPr lang="fa-IR" dirty="0" smtClean="0">
                <a:solidFill>
                  <a:srgbClr val="C00000"/>
                </a:solidFill>
              </a:rPr>
              <a:t> </a:t>
            </a:r>
            <a:r>
              <a:rPr lang="fa-IR" dirty="0" smtClean="0"/>
              <a:t>است كه آن نيز زير مجموعه اي از </a:t>
            </a:r>
            <a:r>
              <a:rPr lang="fa-IR" dirty="0" smtClean="0">
                <a:solidFill>
                  <a:srgbClr val="C00000"/>
                </a:solidFill>
              </a:rPr>
              <a:t>ذي نفعان </a:t>
            </a:r>
            <a:r>
              <a:rPr lang="fa-IR" dirty="0" smtClean="0"/>
              <a:t>است . </a:t>
            </a:r>
          </a:p>
          <a:p>
            <a:pPr algn="r" rtl="1">
              <a:buFont typeface="Arial" panose="020B0604020202020204" pitchFamily="34" charset="0"/>
              <a:buChar char="•"/>
            </a:pPr>
            <a:r>
              <a:rPr lang="fa-IR" dirty="0" smtClean="0"/>
              <a:t>يك كاربر مي‌تواند همزمان عضوي از كلاس هاي كاربري متفاوت باشد .</a:t>
            </a:r>
            <a:endParaRPr lang="en-US" dirty="0"/>
          </a:p>
        </p:txBody>
      </p:sp>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چگونگي طبقه بندي كلاس هاي كاربري</a:t>
            </a:r>
            <a:br>
              <a:rPr lang="fa-IR" dirty="0" smtClean="0"/>
            </a:br>
            <a:endParaRPr lang="en-US" dirty="0"/>
          </a:p>
        </p:txBody>
      </p:sp>
      <p:sp>
        <p:nvSpPr>
          <p:cNvPr id="3" name="Content Placeholder 2"/>
          <p:cNvSpPr>
            <a:spLocks noGrp="1"/>
          </p:cNvSpPr>
          <p:nvPr>
            <p:ph idx="1"/>
          </p:nvPr>
        </p:nvSpPr>
        <p:spPr>
          <a:xfrm>
            <a:off x="677334" y="2160589"/>
            <a:ext cx="8596668" cy="4129375"/>
          </a:xfrm>
        </p:spPr>
        <p:txBody>
          <a:bodyPr/>
          <a:lstStyle/>
          <a:p>
            <a:pPr marL="0" indent="0" algn="r" rtl="1">
              <a:buNone/>
            </a:pPr>
            <a:r>
              <a:rPr lang="fa-IR" dirty="0" smtClean="0"/>
              <a:t>براس تفاوت هاي زير كلاس ها طبقه بندي مي‌شوند:</a:t>
            </a:r>
          </a:p>
          <a:p>
            <a:pPr algn="r" rtl="1">
              <a:buFont typeface="Arial" panose="020B0604020202020204" pitchFamily="34" charset="0"/>
              <a:buChar char="•"/>
            </a:pPr>
            <a:r>
              <a:rPr lang="fa-IR" dirty="0" smtClean="0"/>
              <a:t>رتبه بندي و سطح دسترسي امنيتي:</a:t>
            </a:r>
          </a:p>
          <a:p>
            <a:pPr algn="r" rtl="1">
              <a:buFont typeface="Arial" panose="020B0604020202020204" pitchFamily="34" charset="0"/>
              <a:buChar char="•"/>
            </a:pPr>
            <a:r>
              <a:rPr lang="fa-IR" dirty="0" smtClean="0"/>
              <a:t>كارهايي كه آن ها در هنگام عمليات تجاري خود انجام مي‌دهند</a:t>
            </a:r>
          </a:p>
          <a:p>
            <a:pPr algn="r" rtl="1">
              <a:buFont typeface="Arial" panose="020B0604020202020204" pitchFamily="34" charset="0"/>
              <a:buChar char="•"/>
            </a:pPr>
            <a:r>
              <a:rPr lang="fa-IR" dirty="0" smtClean="0"/>
              <a:t>امكاناتي كه آن ها استفاده مي‌كنند .</a:t>
            </a:r>
          </a:p>
          <a:p>
            <a:pPr algn="r" rtl="1">
              <a:buFont typeface="Arial" panose="020B0604020202020204" pitchFamily="34" charset="0"/>
              <a:buChar char="•"/>
            </a:pPr>
            <a:r>
              <a:rPr lang="fa-IR" dirty="0" smtClean="0"/>
              <a:t>تعداد دفعاتي كه آن ها از سيستم استفاده مي‌كنند .</a:t>
            </a:r>
          </a:p>
          <a:p>
            <a:pPr algn="r" rtl="1">
              <a:buFont typeface="Arial" panose="020B0604020202020204" pitchFamily="34" charset="0"/>
              <a:buChar char="•"/>
            </a:pPr>
            <a:r>
              <a:rPr lang="fa-IR" dirty="0" smtClean="0"/>
              <a:t>تجربه حوزه كاربرد سيستم و ميزان تخصص آن ها در استفاده از سيستم هاي كامپيوتري</a:t>
            </a:r>
          </a:p>
          <a:p>
            <a:pPr algn="r" rtl="1">
              <a:buFont typeface="Arial" panose="020B0604020202020204" pitchFamily="34" charset="0"/>
              <a:buChar char="•"/>
            </a:pPr>
            <a:r>
              <a:rPr lang="fa-IR" dirty="0" smtClean="0"/>
              <a:t>پلتفرم مورد استفاده كاربران</a:t>
            </a:r>
          </a:p>
          <a:p>
            <a:pPr algn="r" rtl="1">
              <a:buFont typeface="Arial" panose="020B0604020202020204" pitchFamily="34" charset="0"/>
              <a:buChar char="•"/>
            </a:pPr>
            <a:r>
              <a:rPr lang="fa-IR" dirty="0" smtClean="0"/>
              <a:t>زبان مادري آن ها </a:t>
            </a:r>
          </a:p>
          <a:p>
            <a:pPr algn="r" rtl="1">
              <a:buFont typeface="Arial" panose="020B0604020202020204" pitchFamily="34" charset="0"/>
              <a:buChar char="•"/>
            </a:pPr>
            <a:r>
              <a:rPr lang="fa-IR" dirty="0" smtClean="0"/>
              <a:t>نحوه ارتباط با سيستم </a:t>
            </a:r>
            <a:endParaRPr lang="en-US" dirty="0"/>
          </a:p>
        </p:txBody>
      </p:sp>
    </p:spTree>
    <p:extLst>
      <p:ext uri="{BB962C8B-B14F-4D97-AF65-F5344CB8AC3E}">
        <p14:creationId xmlns:p14="http://schemas.microsoft.com/office/powerpoint/2010/main" val="3244563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تله اي در سر راه تقسيم بندي كاربران </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326</TotalTime>
  <Words>1455</Words>
  <Application>Microsoft Office PowerPoint</Application>
  <PresentationFormat>Widescreen</PresentationFormat>
  <Paragraphs>100</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 Nazanin</vt:lpstr>
      <vt:lpstr>Calibri</vt:lpstr>
      <vt:lpstr>Symbol</vt:lpstr>
      <vt:lpstr>Tahoma</vt:lpstr>
      <vt:lpstr>Trebuchet MS</vt:lpstr>
      <vt:lpstr>Wingdings</vt:lpstr>
      <vt:lpstr>Wingdings 3</vt:lpstr>
      <vt:lpstr>Facet</vt:lpstr>
      <vt:lpstr>PowerPoint Presentation</vt:lpstr>
      <vt:lpstr>PowerPoint Presentation</vt:lpstr>
      <vt:lpstr>اقدامات برای ایجاد مشارکت کاربر </vt:lpstr>
      <vt:lpstr>کلاس های کاربری </vt:lpstr>
      <vt:lpstr>طبقه بندي كلاس هاي كاربري</vt:lpstr>
      <vt:lpstr>چگونگي طبقه بندي كلاس هاي كاربري </vt:lpstr>
      <vt:lpstr>تله اي در سر راه تقسيم بندي كاربران </vt:lpstr>
      <vt:lpstr>کلاس کاربران ناراضی</vt:lpstr>
      <vt:lpstr>كلاس هاي كاربري غير مستقيم </vt:lpstr>
      <vt:lpstr>كلاس هاي كاربري غير انساني </vt:lpstr>
      <vt:lpstr>شناسايي كلاس‌هاي كاربري</vt:lpstr>
      <vt:lpstr>شناسايي كلاس هاي كاربري (الگوي گسترش و انقباض)</vt:lpstr>
      <vt:lpstr>شناسايي كلاس‌هاي كاربري (ادامه )</vt:lpstr>
      <vt:lpstr>شناسايي كلاس هاي كاربري(ادامه )</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34</cp:revision>
  <dcterms:created xsi:type="dcterms:W3CDTF">2021-12-20T22:05:28Z</dcterms:created>
  <dcterms:modified xsi:type="dcterms:W3CDTF">2021-12-31T08:41:33Z</dcterms:modified>
</cp:coreProperties>
</file>