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27"/>
  </p:notesMasterIdLst>
  <p:sldIdLst>
    <p:sldId id="257" r:id="rId2"/>
    <p:sldId id="284" r:id="rId3"/>
    <p:sldId id="260" r:id="rId4"/>
    <p:sldId id="262" r:id="rId5"/>
    <p:sldId id="258" r:id="rId6"/>
    <p:sldId id="263" r:id="rId7"/>
    <p:sldId id="264" r:id="rId8"/>
    <p:sldId id="265" r:id="rId9"/>
    <p:sldId id="266" r:id="rId10"/>
    <p:sldId id="267" r:id="rId11"/>
    <p:sldId id="285" r:id="rId12"/>
    <p:sldId id="286" r:id="rId13"/>
    <p:sldId id="271" r:id="rId14"/>
    <p:sldId id="272" r:id="rId15"/>
    <p:sldId id="273" r:id="rId16"/>
    <p:sldId id="277" r:id="rId17"/>
    <p:sldId id="274" r:id="rId18"/>
    <p:sldId id="275" r:id="rId19"/>
    <p:sldId id="276" r:id="rId20"/>
    <p:sldId id="279" r:id="rId21"/>
    <p:sldId id="280" r:id="rId22"/>
    <p:sldId id="281" r:id="rId23"/>
    <p:sldId id="278"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1646" autoAdjust="0"/>
  </p:normalViewPr>
  <p:slideViewPr>
    <p:cSldViewPr snapToGrid="0">
      <p:cViewPr varScale="1">
        <p:scale>
          <a:sx n="80" d="100"/>
          <a:sy n="80"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02/06/1443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13</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a:t>
            </a:r>
            <a:r>
              <a:rPr lang="fa-IR" sz="2000" dirty="0" smtClean="0">
                <a:solidFill>
                  <a:srgbClr val="C00000"/>
                </a:solidFill>
              </a:rPr>
              <a:t>هاي كاربري </a:t>
            </a:r>
            <a:r>
              <a:rPr lang="fa-IR" sz="2000" dirty="0" smtClean="0"/>
              <a:t>مختلف را از اوايل پروژه شناسايي </a:t>
            </a:r>
            <a:r>
              <a:rPr lang="fa-IR" sz="2000" dirty="0" smtClean="0"/>
              <a:t>كنيد.</a:t>
            </a:r>
            <a:endParaRPr lang="fa-IR" sz="2000" dirty="0" smtClean="0"/>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a:t>
            </a:r>
            <a:r>
              <a:rPr lang="fa-IR" sz="2000" dirty="0" smtClean="0"/>
              <a:t>.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شخصیت‌های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95400"/>
            <a:ext cx="10515600" cy="4881563"/>
          </a:xfrm>
        </p:spPr>
        <p:txBody>
          <a:bodyPr>
            <a:normAutofit/>
          </a:bodyPr>
          <a:lstStyle/>
          <a:p>
            <a:r>
              <a:rPr lang="fa-IR" sz="2000" smtClean="0"/>
              <a:t>برای کمک به زنده </a:t>
            </a:r>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4400" u="sng" dirty="0" smtClean="0">
                <a:solidFill>
                  <a:srgbClr val="C00000"/>
                </a:solidFill>
                <a:cs typeface="B Nazanin" panose="00000400000000000000" pitchFamily="2" charset="-78"/>
              </a:rPr>
              <a:t>ارتباط با نمایندگان کاربران </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2160589"/>
            <a:ext cx="11162241" cy="3040061"/>
          </a:xfrm>
        </p:spPr>
        <p:txBody>
          <a:bodyPr>
            <a:normAutofit/>
          </a:bodyPr>
          <a:lstStyle/>
          <a:p>
            <a:pPr algn="just" rtl="1">
              <a:buFont typeface="Wingdings" panose="05000000000000000000" pitchFamily="2" charset="2"/>
              <a:buChar char="§"/>
            </a:pPr>
            <a:r>
              <a:rPr lang="fa-IR" sz="2400" dirty="0" smtClean="0">
                <a:cs typeface="B Nazanin" panose="00000400000000000000" pitchFamily="2" charset="-78"/>
              </a:rPr>
              <a:t>هرنوع پروژه ای به نماینده مناسبی احتیاج دارند تا صداي كاربران را به گوش برساند . </a:t>
            </a:r>
          </a:p>
          <a:p>
            <a:pPr algn="just" rtl="1">
              <a:buFont typeface="Wingdings" panose="05000000000000000000" pitchFamily="2" charset="2"/>
              <a:buChar char="§"/>
            </a:pPr>
            <a:r>
              <a:rPr lang="fa-IR" sz="2400" dirty="0" smtClean="0">
                <a:cs typeface="B Nazanin" panose="00000400000000000000" pitchFamily="2" charset="-78"/>
              </a:rPr>
              <a:t>اين پروژه ها مي‌تواند اعم از </a:t>
            </a:r>
            <a:r>
              <a:rPr lang="fa-IR" sz="2400" dirty="0" smtClean="0">
                <a:solidFill>
                  <a:srgbClr val="C00000"/>
                </a:solidFill>
                <a:cs typeface="B Nazanin" panose="00000400000000000000" pitchFamily="2" charset="-78"/>
              </a:rPr>
              <a:t>شرکت‌های</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اطلاع رسانی حقوقی</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نرم‌افزارهای تجاری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سیستم‌های نهفته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وب‌سایت‌ها</a:t>
            </a:r>
            <a:r>
              <a:rPr lang="fa-IR" sz="2400" dirty="0" smtClean="0">
                <a:cs typeface="B Nazanin" panose="00000400000000000000" pitchFamily="2" charset="-78"/>
              </a:rPr>
              <a:t> ، </a:t>
            </a:r>
            <a:r>
              <a:rPr lang="fa-IR" sz="2400" dirty="0" smtClean="0">
                <a:solidFill>
                  <a:srgbClr val="C00000"/>
                </a:solidFill>
                <a:cs typeface="B Nazanin" panose="00000400000000000000" pitchFamily="2" charset="-78"/>
              </a:rPr>
              <a:t>نرم‌افزارهای سفارشی  </a:t>
            </a:r>
            <a:r>
              <a:rPr lang="fa-IR" sz="24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4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400" dirty="0" smtClean="0">
                <a:solidFill>
                  <a:schemeClr val="tx1"/>
                </a:solidFill>
                <a:cs typeface="B Nazanin" panose="00000400000000000000" pitchFamily="2" charset="-78"/>
              </a:rPr>
              <a:t>اين نمايندگان بايد در كل پروسه توليد نرم افزار حضور داشته باشند. </a:t>
            </a:r>
          </a:p>
          <a:p>
            <a:pPr algn="just" rtl="1">
              <a:buFont typeface="Wingdings" panose="05000000000000000000" pitchFamily="2" charset="2"/>
              <a:buChar char="§"/>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4000" u="sng" dirty="0" smtClean="0">
                <a:solidFill>
                  <a:srgbClr val="C00000"/>
                </a:solidFill>
                <a:cs typeface="B Nazanin" panose="00000400000000000000" pitchFamily="2" charset="-78"/>
              </a:rPr>
              <a:t>ارتباط با نمايندگان كاربران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smtClean="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lgn="r" rtl="1">
              <a:buFont typeface="Wingdings" panose="05000000000000000000" pitchFamily="2" charset="2"/>
              <a:buChar char="§"/>
            </a:pPr>
            <a:r>
              <a:rPr lang="fa-IR" sz="2400" dirty="0" smtClean="0">
                <a:cs typeface="B Nazanin" panose="00000400000000000000" pitchFamily="2" charset="-78"/>
              </a:rPr>
              <a:t>براي اينكار مي‌توانيد گروه‌های متمرکزی از کاربران فعلی خودتان یا رقبا را تشکیل داده و از آنها استفاده کنید . </a:t>
            </a:r>
          </a:p>
          <a:p>
            <a:pPr algn="r" rtl="1">
              <a:buFont typeface="Wingdings" panose="05000000000000000000" pitchFamily="2" charset="2"/>
              <a:buChar char="§"/>
            </a:pPr>
            <a:r>
              <a:rPr lang="fa-IR" sz="2400" dirty="0" smtClean="0">
                <a:cs typeface="B Nazanin" panose="00000400000000000000" pitchFamily="2" charset="-78"/>
              </a:rPr>
              <a:t>این کاربران را باید طیفی از کاربران با تجربه و هم چنین تازه کار تشکیل دهد . </a:t>
            </a: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7700"/>
            <a:ext cx="8596668" cy="1320800"/>
          </a:xfrm>
        </p:spPr>
        <p:txBody>
          <a:bodyPr/>
          <a:lstStyle/>
          <a:p>
            <a:pPr algn="ctr" rtl="1"/>
            <a:r>
              <a:rPr lang="fa-IR" u="sng" dirty="0" smtClean="0">
                <a:solidFill>
                  <a:srgbClr val="C00000"/>
                </a:solidFill>
                <a:cs typeface="B Nazanin" panose="00000400000000000000" pitchFamily="2" charset="-78"/>
              </a:rPr>
              <a:t>قهرمان محصول</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pPr algn="r" rtl="1"/>
            <a:r>
              <a:rPr lang="fa-IR" sz="2000" dirty="0" smtClean="0">
                <a:cs typeface="B Nazanin" panose="00000400000000000000" pitchFamily="2" charset="-78"/>
              </a:rPr>
              <a:t>در حالت ایده آل قهرمان محصول یک کاربر واقعی است . </a:t>
            </a:r>
          </a:p>
          <a:p>
            <a:pPr algn="r" rtl="1"/>
            <a:r>
              <a:rPr lang="fa-IR" sz="2000" dirty="0" smtClean="0">
                <a:cs typeface="B Nazanin" panose="00000400000000000000" pitchFamily="2" charset="-78"/>
              </a:rPr>
              <a:t>در حالت غیر ایده آل قهرمان محصول عضوی از خود سازمان توسعه دهنده است که خود را جای یک کاربر جازده است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7700"/>
            <a:ext cx="8596668" cy="13208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q"/>
            </a:pPr>
            <a:r>
              <a:rPr lang="fa-IR" sz="2400" dirty="0" smtClean="0">
                <a:solidFill>
                  <a:srgbClr val="C00000"/>
                </a:solidFill>
                <a:cs typeface="B Nazanin" panose="00000400000000000000" pitchFamily="2" charset="-78"/>
              </a:rPr>
              <a:t>بهترین عملکرد قهرمان محصول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تعامالات قهرمان محصول با همتایان خود نباید کم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قهرمان محصول نباید فقط و فقط خواسته ها و ایده های خود را ارائه دهد . </a:t>
            </a:r>
          </a:p>
          <a:p>
            <a:pPr algn="r" rtl="1">
              <a:buFont typeface="Wingdings" panose="05000000000000000000" pitchFamily="2" charset="2"/>
              <a:buChar char="§"/>
            </a:pPr>
            <a:r>
              <a:rPr lang="fa-IR" sz="2000" dirty="0">
                <a:solidFill>
                  <a:schemeClr val="tx1"/>
                </a:solidFill>
                <a:cs typeface="B Nazanin" panose="00000400000000000000" pitchFamily="2" charset="-78"/>
              </a:rPr>
              <a:t>در 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قهرمان محصول خارجی</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4" y="1504950"/>
            <a:ext cx="8596668" cy="3952875"/>
          </a:xfrm>
        </p:spPr>
        <p:txBody>
          <a:bodyPr>
            <a:normAutofit/>
          </a:bodyPr>
          <a:lstStyle/>
          <a:p>
            <a:pPr algn="r" rtl="1">
              <a:buFont typeface="Wingdings" panose="05000000000000000000" pitchFamily="2" charset="2"/>
              <a:buChar char="§"/>
            </a:pPr>
            <a:r>
              <a:rPr lang="fa-IR" sz="2000" dirty="0" smtClean="0">
                <a:cs typeface="B Nazanin" panose="00000400000000000000" pitchFamily="2" charset="-78"/>
              </a:rPr>
              <a:t>گاهی استخدام کاربران واقعی به عنوان قهرمان محصول می‌تواند سخت باشد . </a:t>
            </a:r>
          </a:p>
          <a:p>
            <a:pPr algn="r" rtl="1">
              <a:buFont typeface="Wingdings" panose="05000000000000000000" pitchFamily="2" charset="2"/>
              <a:buChar char="§"/>
            </a:pPr>
            <a:r>
              <a:rPr lang="fa-IR" sz="2000" dirty="0" smtClean="0">
                <a:cs typeface="B Nazanin" panose="00000400000000000000" pitchFamily="2" charset="-78"/>
              </a:rPr>
              <a:t>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Ø"/>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Ø"/>
            </a:pPr>
            <a:r>
              <a:rPr lang="fa-IR" sz="2000" dirty="0" smtClean="0">
                <a:cs typeface="B Nazanin" panose="00000400000000000000" pitchFamily="2" charset="-78"/>
              </a:rPr>
              <a:t>سپس نیازمندی های که مخوص کلاس های کاربری خاصی است را در نظر بگیرید .</a:t>
            </a:r>
          </a:p>
          <a:p>
            <a:pPr algn="r" rtl="1">
              <a:buFont typeface="Wingdings" panose="05000000000000000000" pitchFamily="2" charset="2"/>
              <a:buChar char="Ø"/>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Ø"/>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Ø"/>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algn="r" rtl="1">
              <a:buFont typeface="Wingdings" panose="05000000000000000000" pitchFamily="2" charset="2"/>
              <a:buChar char="v"/>
            </a:pPr>
            <a:r>
              <a:rPr lang="fa-IR" sz="2000" dirty="0" smtClean="0">
                <a:cs typeface="B Nazanin" panose="00000400000000000000" pitchFamily="2" charset="-78"/>
              </a:rPr>
              <a:t>برنامه ریزی :</a:t>
            </a:r>
          </a:p>
          <a:p>
            <a:pPr lvl="1" algn="r" rtl="1">
              <a:buFont typeface="Wingdings" panose="05000000000000000000" pitchFamily="2" charset="2"/>
              <a:buChar char="q"/>
            </a:pPr>
            <a:r>
              <a:rPr lang="fa-IR" sz="2000" dirty="0" smtClean="0">
                <a:cs typeface="B Nazanin" panose="00000400000000000000" pitchFamily="2" charset="-78"/>
              </a:rPr>
              <a:t>محدوده و محدودیت های سیستم را مشخص کند .</a:t>
            </a:r>
          </a:p>
          <a:p>
            <a:pPr lvl="1" algn="r" rtl="1">
              <a:buFont typeface="Wingdings" panose="05000000000000000000" pitchFamily="2" charset="2"/>
              <a:buChar char="q"/>
            </a:pPr>
            <a:r>
              <a:rPr lang="fa-IR" sz="2000" dirty="0" smtClean="0">
                <a:cs typeface="B Nazanin" panose="00000400000000000000" pitchFamily="2" charset="-78"/>
              </a:rPr>
              <a:t>سیستم های که با آن ها در تعامل است سیستم فعلی را مشخص کند .</a:t>
            </a:r>
          </a:p>
          <a:p>
            <a:pPr lvl="1" algn="r" rtl="1">
              <a:buFont typeface="Wingdings" panose="05000000000000000000" pitchFamily="2" charset="2"/>
              <a:buChar char="q"/>
            </a:pPr>
            <a:r>
              <a:rPr lang="fa-IR" sz="2000" dirty="0" smtClean="0">
                <a:cs typeface="B Nazanin" panose="00000400000000000000" pitchFamily="2" charset="-78"/>
              </a:rPr>
              <a:t>یک مسیر انتقال از برنامه های فعلی یا عملیات دستی تعریف کنید .</a:t>
            </a:r>
          </a:p>
          <a:p>
            <a:pPr lvl="1" algn="r" rtl="1">
              <a:buFont typeface="Wingdings" panose="05000000000000000000" pitchFamily="2" charset="2"/>
              <a:buChar char="q"/>
            </a:pPr>
            <a:r>
              <a:rPr lang="fa-IR" sz="2000"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12821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t>مقدمه </a:t>
            </a:r>
          </a:p>
          <a:p>
            <a:pPr algn="r" rtl="1"/>
            <a:r>
              <a:rPr lang="fa-IR" dirty="0" smtClean="0"/>
              <a:t>کلاس های کاربری</a:t>
            </a:r>
          </a:p>
          <a:p>
            <a:pPr algn="r" rtl="1"/>
            <a:r>
              <a:rPr lang="fa-IR" dirty="0" smtClean="0"/>
              <a:t>شخصیت های کاربر</a:t>
            </a:r>
          </a:p>
          <a:p>
            <a:pPr algn="r" rtl="1"/>
            <a:r>
              <a:rPr lang="fa-IR" dirty="0" smtClean="0"/>
              <a:t>ارتباط با نمایندگان کاربران </a:t>
            </a:r>
          </a:p>
          <a:p>
            <a:pPr algn="r" rtl="1"/>
            <a:r>
              <a:rPr lang="fa-IR" dirty="0" smtClean="0"/>
              <a:t>قهرمان محصول </a:t>
            </a:r>
          </a:p>
          <a:p>
            <a:pPr algn="r" rtl="1"/>
            <a:r>
              <a:rPr lang="fa-IR" dirty="0"/>
              <a:t>نمایندگی کاربر در پروژه های </a:t>
            </a:r>
            <a:r>
              <a:rPr lang="fa-IR" dirty="0" smtClean="0"/>
              <a:t>چابک</a:t>
            </a:r>
          </a:p>
          <a:p>
            <a:pPr algn="r" rtl="1"/>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نیازمندی ها:</a:t>
            </a:r>
          </a:p>
          <a:p>
            <a:pPr lvl="1" algn="r" rtl="1">
              <a:buFont typeface="Wingdings" panose="05000000000000000000" pitchFamily="2" charset="2"/>
              <a:buChar char="q"/>
            </a:pPr>
            <a:r>
              <a:rPr lang="fa-IR" sz="2000" dirty="0" smtClean="0">
                <a:cs typeface="B Nazanin" panose="00000400000000000000" pitchFamily="2" charset="-78"/>
              </a:rPr>
              <a:t>نیازمندی ها را از کاربران جمع آوری کند .</a:t>
            </a:r>
          </a:p>
          <a:p>
            <a:pPr lvl="1" algn="r" rtl="1">
              <a:buFont typeface="Wingdings" panose="05000000000000000000" pitchFamily="2" charset="2"/>
              <a:buChar char="q"/>
            </a:pPr>
            <a:r>
              <a:rPr lang="fa-IR" sz="2000" dirty="0" smtClean="0">
                <a:cs typeface="B Nazanin" panose="00000400000000000000" pitchFamily="2" charset="-78"/>
              </a:rPr>
              <a:t>سناریوهای استفاده ، یوزکیس ها و داستان های کاربران را بسط دهد . </a:t>
            </a:r>
          </a:p>
          <a:p>
            <a:pPr lvl="1" algn="r" rtl="1">
              <a:buFont typeface="Wingdings" panose="05000000000000000000" pitchFamily="2" charset="2"/>
              <a:buChar char="q"/>
            </a:pPr>
            <a:r>
              <a:rPr lang="fa-IR" sz="2000" dirty="0" smtClean="0">
                <a:cs typeface="B Nazanin" panose="00000400000000000000" pitchFamily="2" charset="-78"/>
              </a:rPr>
              <a:t>تضادها بین نیازمندی های پیشنهاد شده در کلاس کاربری را حل کند . </a:t>
            </a:r>
          </a:p>
          <a:p>
            <a:pPr lvl="1" algn="r" rtl="1">
              <a:buFont typeface="Wingdings" panose="05000000000000000000" pitchFamily="2" charset="2"/>
              <a:buChar char="q"/>
            </a:pPr>
            <a:r>
              <a:rPr lang="fa-IR" sz="2000" dirty="0" smtClean="0">
                <a:cs typeface="B Nazanin" panose="00000400000000000000" pitchFamily="2" charset="-78"/>
              </a:rPr>
              <a:t>الویت های اجرایی را تعریف کند .</a:t>
            </a:r>
          </a:p>
          <a:p>
            <a:pPr lvl="1" algn="r" rtl="1">
              <a:buFont typeface="Wingdings" panose="05000000000000000000" pitchFamily="2" charset="2"/>
              <a:buChar char="q"/>
            </a:pPr>
            <a:r>
              <a:rPr lang="en-US" sz="1800" dirty="0"/>
              <a:t>Provide input regarding performance and other quality requirements</a:t>
            </a:r>
            <a:r>
              <a:rPr lang="en-US" sz="1800" dirty="0" smtClean="0"/>
              <a:t>.</a:t>
            </a:r>
            <a:endParaRPr lang="fa-IR" sz="1800" dirty="0" smtClean="0"/>
          </a:p>
          <a:p>
            <a:pPr lvl="1" algn="r" rtl="1">
              <a:buFont typeface="Wingdings" panose="05000000000000000000" pitchFamily="2" charset="2"/>
              <a:buChar char="q"/>
            </a:pPr>
            <a:r>
              <a:rPr lang="fa-IR" sz="2000" dirty="0" smtClean="0">
                <a:cs typeface="B Nazanin" panose="00000400000000000000" pitchFamily="2" charset="-78"/>
              </a:rPr>
              <a:t>نمونه های اولیه را ارزیابی کند . </a:t>
            </a:r>
          </a:p>
          <a:p>
            <a:pPr lvl="1" algn="r" rtl="1">
              <a:buFont typeface="Wingdings" panose="05000000000000000000" pitchFamily="2" charset="2"/>
              <a:buChar char="q"/>
            </a:pPr>
            <a:r>
              <a:rPr lang="fa-IR" sz="2000" dirty="0" smtClean="0">
                <a:cs typeface="B Nazanin" panose="00000400000000000000" pitchFamily="2" charset="-78"/>
              </a:rPr>
              <a:t>با سایر تصمیم گیرندگان راهبردی برای برطرف کردن تضادها بین سایر ذینفعان کار کند . </a:t>
            </a:r>
          </a:p>
          <a:p>
            <a:pPr lvl="1" algn="r" rtl="1">
              <a:buFont typeface="Wingdings" panose="05000000000000000000" pitchFamily="2" charset="2"/>
              <a:buChar char="q"/>
            </a:pPr>
            <a:r>
              <a:rPr lang="fa-IR" sz="2000"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306060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اعتبار سنجی و تایید :</a:t>
            </a:r>
          </a:p>
          <a:p>
            <a:pPr lvl="1" algn="r" rtl="1">
              <a:buFont typeface="Wingdings" panose="05000000000000000000" pitchFamily="2" charset="2"/>
              <a:buChar char="q"/>
            </a:pPr>
            <a:r>
              <a:rPr lang="fa-IR" sz="2000" dirty="0" smtClean="0">
                <a:cs typeface="B Nazanin" panose="00000400000000000000" pitchFamily="2" charset="-78"/>
              </a:rPr>
              <a:t>مشخات نیازمندی ها را بررسی کند .</a:t>
            </a:r>
          </a:p>
          <a:p>
            <a:pPr lvl="1" algn="r" rtl="1">
              <a:buFont typeface="Wingdings" panose="05000000000000000000" pitchFamily="2" charset="2"/>
              <a:buChar char="q"/>
            </a:pPr>
            <a:r>
              <a:rPr lang="fa-IR" sz="2000" dirty="0" smtClean="0">
                <a:cs typeface="B Nazanin" panose="00000400000000000000" pitchFamily="2" charset="-78"/>
              </a:rPr>
              <a:t>معیارهای پذیرش را تعریف کند </a:t>
            </a:r>
          </a:p>
          <a:p>
            <a:pPr lvl="1" algn="r" rtl="1">
              <a:buFont typeface="Wingdings" panose="05000000000000000000" pitchFamily="2" charset="2"/>
              <a:buChar char="q"/>
            </a:pPr>
            <a:r>
              <a:rPr lang="fa-IR" sz="2000" dirty="0" smtClean="0">
                <a:cs typeface="B Nazanin" panose="00000400000000000000" pitchFamily="2" charset="-78"/>
              </a:rPr>
              <a:t>از سناریوهای کاربردی تست پذیرش کاربر را توسعه دهد . </a:t>
            </a:r>
          </a:p>
          <a:p>
            <a:pPr lvl="1" algn="r" rtl="1">
              <a:buFont typeface="Wingdings" panose="05000000000000000000" pitchFamily="2" charset="2"/>
              <a:buChar char="q"/>
            </a:pPr>
            <a:r>
              <a:rPr lang="fa-IR" sz="2000" dirty="0">
                <a:cs typeface="B Nazanin" panose="00000400000000000000" pitchFamily="2" charset="-78"/>
              </a:rPr>
              <a:t>مجموعه داده های آزمایشی را از کسب و کار ارائه </a:t>
            </a:r>
            <a:r>
              <a:rPr lang="fa-IR" sz="2000" dirty="0" smtClean="0">
                <a:cs typeface="B Nazanin" panose="00000400000000000000" pitchFamily="2" charset="-78"/>
              </a:rPr>
              <a:t>دهید </a:t>
            </a:r>
          </a:p>
          <a:p>
            <a:pPr lvl="1" algn="r" rtl="1">
              <a:buFont typeface="Wingdings" panose="05000000000000000000" pitchFamily="2" charset="2"/>
              <a:buChar char="q"/>
            </a:pPr>
            <a:r>
              <a:rPr lang="fa-IR" sz="2000" dirty="0" smtClean="0">
                <a:cs typeface="B Nazanin" panose="00000400000000000000" pitchFamily="2" charset="-78"/>
              </a:rPr>
              <a:t>تست پذیرش کاربر یا بتا تست را انجام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190047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کمک های کاربر</a:t>
            </a:r>
          </a:p>
          <a:p>
            <a:pPr lvl="1" algn="r" rtl="1">
              <a:buFont typeface="Wingdings" panose="05000000000000000000" pitchFamily="2" charset="2"/>
              <a:buChar char="q"/>
            </a:pPr>
            <a:r>
              <a:rPr lang="fa-IR" sz="1800" dirty="0" smtClean="0">
                <a:cs typeface="B Nazanin" panose="00000400000000000000" pitchFamily="2" charset="-78"/>
              </a:rPr>
              <a:t>بخش های از اسناد کاربر و متن راهنما را بنویسد .</a:t>
            </a:r>
          </a:p>
          <a:p>
            <a:pPr lvl="1" algn="r" rtl="1">
              <a:buFont typeface="Wingdings" panose="05000000000000000000" pitchFamily="2" charset="2"/>
              <a:buChar char="q"/>
            </a:pPr>
            <a:r>
              <a:rPr lang="fa-IR" sz="1800" dirty="0" smtClean="0">
                <a:cs typeface="B Nazanin" panose="00000400000000000000" pitchFamily="2" charset="-78"/>
              </a:rPr>
              <a:t>در برنامه های تمرینی یا آموزش شرکت کند .</a:t>
            </a:r>
          </a:p>
          <a:p>
            <a:pPr lvl="1" algn="r" rtl="1">
              <a:buFont typeface="Wingdings" panose="05000000000000000000" pitchFamily="2" charset="2"/>
              <a:buChar char="q"/>
            </a:pPr>
            <a:r>
              <a:rPr lang="fa-IR" sz="1800" dirty="0" smtClean="0">
                <a:cs typeface="B Nazanin" panose="00000400000000000000" pitchFamily="2" charset="-78"/>
              </a:rPr>
              <a:t>سیستم را برای همتایان خود شرح دهد . </a:t>
            </a:r>
          </a:p>
          <a:p>
            <a:pPr algn="r" rtl="1">
              <a:buFont typeface="Wingdings" panose="05000000000000000000" pitchFamily="2" charset="2"/>
              <a:buChar char="v"/>
            </a:pPr>
            <a:r>
              <a:rPr lang="fa-IR" sz="2000" dirty="0" smtClean="0">
                <a:cs typeface="B Nazanin" panose="00000400000000000000" pitchFamily="2" charset="-78"/>
              </a:rPr>
              <a:t>مدیریت تغییرات </a:t>
            </a:r>
            <a:endParaRPr lang="fa-IR" sz="2000" dirty="0">
              <a:cs typeface="B Nazanin" panose="00000400000000000000" pitchFamily="2" charset="-78"/>
            </a:endParaRPr>
          </a:p>
          <a:p>
            <a:pPr lvl="1" algn="r" rtl="1">
              <a:buFont typeface="Wingdings" panose="05000000000000000000" pitchFamily="2" charset="2"/>
              <a:buChar char="q"/>
            </a:pPr>
            <a:r>
              <a:rPr lang="fa-IR" sz="1800" dirty="0" smtClean="0">
                <a:cs typeface="B Nazanin" panose="00000400000000000000" pitchFamily="2" charset="-78"/>
              </a:rPr>
              <a:t>درخواست های بهبود و اصلاحات نقص ها را الویت بندی کند .</a:t>
            </a:r>
          </a:p>
          <a:p>
            <a:pPr lvl="1" algn="r" rtl="1">
              <a:buFont typeface="Wingdings" panose="05000000000000000000" pitchFamily="2" charset="2"/>
              <a:buChar char="q"/>
            </a:pPr>
            <a:r>
              <a:rPr lang="fa-IR" sz="1800" dirty="0" smtClean="0">
                <a:cs typeface="B Nazanin" panose="00000400000000000000" pitchFamily="2" charset="-78"/>
              </a:rPr>
              <a:t>به صورت پویا محدوده انتشارات آینده را مشخص کند . </a:t>
            </a:r>
          </a:p>
          <a:p>
            <a:pPr lvl="1" algn="r" rtl="1">
              <a:buFont typeface="Wingdings" panose="05000000000000000000" pitchFamily="2" charset="2"/>
              <a:buChar char="q"/>
            </a:pPr>
            <a:r>
              <a:rPr lang="fa-IR" sz="1800" dirty="0" smtClean="0">
                <a:cs typeface="B Nazanin" panose="00000400000000000000" pitchFamily="2" charset="-78"/>
              </a:rPr>
              <a:t>تاثیر تغییرات پیشنهادی بر روی کاربران و فرایندهای تجاری را ارزیابی کند . </a:t>
            </a:r>
          </a:p>
          <a:p>
            <a:pPr lvl="1" algn="r" rtl="1">
              <a:buFont typeface="Wingdings" panose="05000000000000000000" pitchFamily="2" charset="2"/>
              <a:buChar char="q"/>
            </a:pPr>
            <a:r>
              <a:rPr lang="fa-IR" sz="1800" dirty="0" smtClean="0">
                <a:cs typeface="B Nazanin" panose="00000400000000000000" pitchFamily="2" charset="-78"/>
              </a:rPr>
              <a:t>در تصمیم گیری برای تغییرات سازنده شرکت کند . </a:t>
            </a:r>
            <a:endParaRPr lang="fa-IR" sz="1800" dirty="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259828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چندین قهرمان محصول</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endParaRPr lang="fa-IR" sz="2400" dirty="0">
              <a:cs typeface="B Nazanin" panose="00000400000000000000" pitchFamily="2" charset="-78"/>
            </a:endParaRPr>
          </a:p>
        </p:txBody>
      </p:sp>
    </p:spTree>
    <p:extLst>
      <p:ext uri="{BB962C8B-B14F-4D97-AF65-F5344CB8AC3E}">
        <p14:creationId xmlns:p14="http://schemas.microsoft.com/office/powerpoint/2010/main" val="95036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نماینده کاربر در پروژه های چابک</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p>
        </p:txBody>
      </p:sp>
    </p:spTree>
    <p:extLst>
      <p:ext uri="{BB962C8B-B14F-4D97-AF65-F5344CB8AC3E}">
        <p14:creationId xmlns:p14="http://schemas.microsoft.com/office/powerpoint/2010/main" val="49649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endParaRPr lang="fa-IR" sz="2400" dirty="0" smtClean="0">
              <a:solidFill>
                <a:schemeClr val="tx1"/>
              </a:solidFill>
              <a:cs typeface="B Nazanin" panose="00000400000000000000" pitchFamily="2" charset="-78"/>
            </a:endParaRP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a:t>
            </a:r>
            <a:r>
              <a:rPr lang="fa-IR" sz="2800" dirty="0" smtClean="0">
                <a:solidFill>
                  <a:srgbClr val="C00000"/>
                </a:solidFill>
                <a:cs typeface="B Nazanin" panose="00000400000000000000" pitchFamily="2" charset="-78"/>
              </a:rPr>
              <a:t>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r>
              <a:rPr lang="fa-IR" sz="2000" dirty="0" smtClean="0">
                <a:cs typeface="B Nazanin" panose="00000400000000000000" pitchFamily="2" charset="-78"/>
              </a:rPr>
              <a:t>.</a:t>
            </a:r>
          </a:p>
          <a:p>
            <a:pPr algn="r" rtl="1"/>
            <a:r>
              <a:rPr lang="fa-IR" sz="2000" dirty="0" smtClean="0">
                <a:cs typeface="B Nazanin" panose="00000400000000000000" pitchFamily="2" charset="-78"/>
              </a:rPr>
              <a:t>کاربران را براساس که تفاوت های زیر دسته بندی می‌شود :</a:t>
            </a:r>
            <a:endParaRPr lang="fa-IR" sz="2000" dirty="0" smtClean="0">
              <a:cs typeface="B Nazanin" panose="00000400000000000000" pitchFamily="2" charset="-78"/>
            </a:endParaRP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721</TotalTime>
  <Words>1717</Words>
  <Application>Microsoft Office PowerPoint</Application>
  <PresentationFormat>Widescreen</PresentationFormat>
  <Paragraphs>157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شخصیت‌های کاربری</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انتظارات از قهرمان محصول </vt:lpstr>
      <vt:lpstr>انتظارات از قهرمان محصول (ادامه)</vt:lpstr>
      <vt:lpstr>انتظارات از قهرمان محصول (ادامه)</vt:lpstr>
      <vt:lpstr>انتظارات از قهرمان محصول (ادامه)</vt:lpstr>
      <vt:lpstr>چندین قهرمان محصول</vt:lpstr>
      <vt:lpstr>فروش ایده قهرمان محصول </vt:lpstr>
      <vt:lpstr>نماینده کاربر در پروژه های چابک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69</cp:revision>
  <dcterms:created xsi:type="dcterms:W3CDTF">2021-12-20T22:05:28Z</dcterms:created>
  <dcterms:modified xsi:type="dcterms:W3CDTF">2022-01-05T08:51:42Z</dcterms:modified>
</cp:coreProperties>
</file>