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 id="2147484033" r:id="rId2"/>
  </p:sldMasterIdLst>
  <p:notesMasterIdLst>
    <p:notesMasterId r:id="rId36"/>
  </p:notesMasterIdLst>
  <p:sldIdLst>
    <p:sldId id="257" r:id="rId3"/>
    <p:sldId id="284" r:id="rId4"/>
    <p:sldId id="260" r:id="rId5"/>
    <p:sldId id="262" r:id="rId6"/>
    <p:sldId id="258" r:id="rId7"/>
    <p:sldId id="295" r:id="rId8"/>
    <p:sldId id="263" r:id="rId9"/>
    <p:sldId id="296" r:id="rId10"/>
    <p:sldId id="297" r:id="rId11"/>
    <p:sldId id="267" r:id="rId12"/>
    <p:sldId id="298" r:id="rId13"/>
    <p:sldId id="285" r:id="rId14"/>
    <p:sldId id="286" r:id="rId15"/>
    <p:sldId id="289" r:id="rId16"/>
    <p:sldId id="271" r:id="rId17"/>
    <p:sldId id="272" r:id="rId18"/>
    <p:sldId id="273" r:id="rId19"/>
    <p:sldId id="277" r:id="rId20"/>
    <p:sldId id="274" r:id="rId21"/>
    <p:sldId id="300" r:id="rId22"/>
    <p:sldId id="275" r:id="rId23"/>
    <p:sldId id="276" r:id="rId24"/>
    <p:sldId id="279" r:id="rId25"/>
    <p:sldId id="280" r:id="rId26"/>
    <p:sldId id="281" r:id="rId27"/>
    <p:sldId id="278" r:id="rId28"/>
    <p:sldId id="294" r:id="rId29"/>
    <p:sldId id="299" r:id="rId30"/>
    <p:sldId id="291" r:id="rId31"/>
    <p:sldId id="283" r:id="rId32"/>
    <p:sldId id="293" r:id="rId33"/>
    <p:sldId id="292" r:id="rId34"/>
    <p:sldId id="287" r:id="rId35"/>
  </p:sldIdLst>
  <p:sldSz cx="128016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2015" autoAdjust="0"/>
  </p:normalViewPr>
  <p:slideViewPr>
    <p:cSldViewPr snapToGrid="0">
      <p:cViewPr>
        <p:scale>
          <a:sx n="70" d="100"/>
          <a:sy n="70" d="100"/>
        </p:scale>
        <p:origin x="1013"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09/07/1443</a:t>
            </a:fld>
            <a:endParaRPr lang="fa-IR" dirty="0"/>
          </a:p>
        </p:txBody>
      </p:sp>
      <p:sp>
        <p:nvSpPr>
          <p:cNvPr id="4" name="Slide Image Placeholder 3"/>
          <p:cNvSpPr>
            <a:spLocks noGrp="1" noRot="1" noChangeAspect="1"/>
          </p:cNvSpPr>
          <p:nvPr>
            <p:ph type="sldImg" idx="2"/>
          </p:nvPr>
        </p:nvSpPr>
        <p:spPr>
          <a:xfrm>
            <a:off x="1028700" y="1143000"/>
            <a:ext cx="48006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smtClean="0"/>
              <a:t>نیازی نیست که کلاس های کاربری حتما انسان باشند . آن ها ممکن عامل های نرم  افزاری باشند که یک سرویس را از طرف یک کاربر انسانی انجام میدهند به عنوان مثال ، بات ها . عامل های نرم ممکن است شبکه را برای اطلاعات درمورد کلاها و خدمات اسکن کنند ، فیدهای خبری سفارشی جمع آوری کنند ، امیل های دریفاتی شما را پردازش کنند یا دیتا ماینیگ انجام دهند . عامل های اینترنتی که وبسایت ها را برای آسیب پذیری ها یا ایجاد هرزنامه جستجو می کنند ، یک نمونه از رابطهای کاربری غیر انسانی هستند . اگر این دسته از کلاس‌های کاربری ناراضی را شناسایی کنید، ممکن است الزامات خاصی را نه برای رفع نیازهای آنها، بلکه برای خنثی کردن آنها مشخص کنید. برای مثال، ابزارهای وب‌سایتی مانند </a:t>
            </a:r>
            <a:r>
              <a:rPr lang="en-US" dirty="0" smtClean="0"/>
              <a:t>CAPTCHA</a:t>
            </a:r>
            <a:r>
              <a:rPr lang="fa-IR" dirty="0" smtClean="0"/>
              <a:t> که انسان بودن کاربر را تأیید می‌کنند، سعی می‌کنند چنین دسترسی مخربی را توسط «کاربرانی» که می‌خواهید از آن جلوگیری کنید، مسدود کنند.</a:t>
            </a:r>
            <a:endParaRPr lang="en-US" dirty="0" smtClean="0"/>
          </a:p>
          <a:p>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pPr/>
              <a:t>9</a:t>
            </a:fld>
            <a:endParaRPr lang="fa-IR" dirty="0"/>
          </a:p>
        </p:txBody>
      </p:sp>
    </p:spTree>
    <p:extLst>
      <p:ext uri="{BB962C8B-B14F-4D97-AF65-F5344CB8AC3E}">
        <p14:creationId xmlns:p14="http://schemas.microsoft.com/office/powerpoint/2010/main" val="223661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15</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6.gi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auto">
          <a:xfrm>
            <a:off x="0" y="4"/>
            <a:ext cx="12801600" cy="8229600"/>
          </a:xfrm>
          <a:prstGeom prst="rect">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prst="slope"/>
          </a:sp3d>
        </p:spPr>
        <p:style>
          <a:lnRef idx="0">
            <a:schemeClr val="accent4"/>
          </a:lnRef>
          <a:fillRef idx="3">
            <a:schemeClr val="accent4"/>
          </a:fillRef>
          <a:effectRef idx="3">
            <a:schemeClr val="accent4"/>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10" name="Round Diagonal Corner Rectangle 9"/>
          <p:cNvSpPr/>
          <p:nvPr/>
        </p:nvSpPr>
        <p:spPr bwMode="auto">
          <a:xfrm>
            <a:off x="1493520" y="640081"/>
            <a:ext cx="9921240" cy="6766560"/>
          </a:xfrm>
          <a:prstGeom prst="round2DiagRect">
            <a:avLst>
              <a:gd name="adj1" fmla="val 16667"/>
              <a:gd name="adj2" fmla="val 2252"/>
            </a:avLst>
          </a:prstGeo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162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hardEdge"/>
          </a:sp3d>
        </p:spPr>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48130" name="Rectangle 2"/>
          <p:cNvSpPr>
            <a:spLocks noGrp="1" noChangeArrowheads="1"/>
          </p:cNvSpPr>
          <p:nvPr>
            <p:ph type="ctrTitle"/>
          </p:nvPr>
        </p:nvSpPr>
        <p:spPr>
          <a:xfrm>
            <a:off x="1706881" y="2286004"/>
            <a:ext cx="7254240" cy="1113355"/>
          </a:xfrm>
          <a:noFill/>
          <a:effectLst>
            <a:innerShdw blurRad="63500" dist="50800" dir="16200000">
              <a:prstClr val="black">
                <a:alpha val="50000"/>
              </a:prstClr>
            </a:inn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none"/>
        </p:style>
        <p:txBody>
          <a:bodyPr anchor="ctr" anchorCtr="1">
            <a:noAutofit/>
          </a:bodyPr>
          <a:lstStyle>
            <a:lvl1pPr>
              <a:defRPr sz="2592">
                <a:solidFill>
                  <a:schemeClr val="bg1"/>
                </a:solidFill>
              </a:defRPr>
            </a:lvl1pPr>
          </a:lstStyle>
          <a:p>
            <a:r>
              <a:rPr lang="en-US" smtClean="0"/>
              <a:t>Click to edit Master title style</a:t>
            </a:r>
            <a:endParaRPr lang="en-US" dirty="0"/>
          </a:p>
        </p:txBody>
      </p:sp>
      <p:sp>
        <p:nvSpPr>
          <p:cNvPr id="4" name="Rectangle 4"/>
          <p:cNvSpPr>
            <a:spLocks noGrp="1" noChangeArrowheads="1"/>
          </p:cNvSpPr>
          <p:nvPr>
            <p:ph type="dt" sz="half" idx="10"/>
          </p:nvPr>
        </p:nvSpPr>
        <p:spPr>
          <a:xfrm>
            <a:off x="10454645" y="7498080"/>
            <a:ext cx="2133600" cy="548640"/>
          </a:xfrm>
        </p:spPr>
        <p:txBody>
          <a:bodyPr/>
          <a:lstStyle>
            <a:lvl1pPr algn="r" eaLnBrk="1" hangingPunct="1">
              <a:defRPr sz="1080" b="0">
                <a:solidFill>
                  <a:schemeClr val="accent2">
                    <a:lumMod val="10000"/>
                  </a:schemeClr>
                </a:solidFill>
              </a:defRPr>
            </a:lvl1pPr>
          </a:lstStyle>
          <a:p>
            <a:fld id="{02730C7D-E670-452F-99B3-10B0C33A0E2C}" type="datetimeFigureOut">
              <a:rPr lang="en-US" smtClean="0"/>
              <a:t>2/10/2022</a:t>
            </a:fld>
            <a:endParaRPr lang="en-US"/>
          </a:p>
        </p:txBody>
      </p:sp>
      <p:sp>
        <p:nvSpPr>
          <p:cNvPr id="5" name="Rectangle 5"/>
          <p:cNvSpPr>
            <a:spLocks noGrp="1" noChangeArrowheads="1"/>
          </p:cNvSpPr>
          <p:nvPr>
            <p:ph type="ftr" sz="quarter" idx="11"/>
          </p:nvPr>
        </p:nvSpPr>
        <p:spPr>
          <a:xfrm>
            <a:off x="5334004" y="4389121"/>
            <a:ext cx="4053840" cy="457200"/>
          </a:xfrm>
        </p:spPr>
        <p:txBody>
          <a:bodyPr/>
          <a:lstStyle>
            <a:lvl1pPr algn="ctr" eaLnBrk="1" hangingPunct="1">
              <a:defRPr sz="1080" b="0">
                <a:solidFill>
                  <a:schemeClr val="bg1"/>
                </a:solidFill>
              </a:defRPr>
            </a:lvl1pPr>
          </a:lstStyle>
          <a:p>
            <a:endParaRPr lang="en-US"/>
          </a:p>
        </p:txBody>
      </p:sp>
      <p:sp>
        <p:nvSpPr>
          <p:cNvPr id="6" name="Rectangle 6"/>
          <p:cNvSpPr>
            <a:spLocks noGrp="1" noChangeArrowheads="1"/>
          </p:cNvSpPr>
          <p:nvPr>
            <p:ph type="sldNum" sz="quarter" idx="12"/>
          </p:nvPr>
        </p:nvSpPr>
        <p:spPr>
          <a:xfrm>
            <a:off x="0" y="7680960"/>
            <a:ext cx="1706880" cy="548640"/>
          </a:xfrm>
        </p:spPr>
        <p:txBody>
          <a:bodyPr/>
          <a:lstStyle>
            <a:lvl1pPr eaLnBrk="1" hangingPunct="1">
              <a:defRPr sz="1512" b="0">
                <a:solidFill>
                  <a:schemeClr val="accent2">
                    <a:lumMod val="10000"/>
                  </a:schemeClr>
                </a:solidFill>
              </a:defRPr>
            </a:lvl1pPr>
          </a:lstStyle>
          <a:p>
            <a:fld id="{DDB703DD-BD46-441F-9323-2D8E7A3165EC}" type="slidenum">
              <a:rPr lang="en-US" smtClean="0"/>
              <a:t>‹#›</a:t>
            </a:fld>
            <a:endParaRPr lang="en-US"/>
          </a:p>
        </p:txBody>
      </p:sp>
      <p:sp>
        <p:nvSpPr>
          <p:cNvPr id="48131" name="Rectangle 3"/>
          <p:cNvSpPr>
            <a:spLocks noGrp="1" noChangeArrowheads="1"/>
          </p:cNvSpPr>
          <p:nvPr>
            <p:ph type="subTitle" idx="1"/>
          </p:nvPr>
        </p:nvSpPr>
        <p:spPr>
          <a:xfrm>
            <a:off x="4267200" y="6217921"/>
            <a:ext cx="6507480" cy="822961"/>
          </a:xfrm>
          <a:noFill/>
          <a:ln>
            <a:noFill/>
          </a:ln>
          <a:effectLst>
            <a:outerShdw blurRad="1270000" dist="355600" dir="240000" sx="75000" sy="75000" algn="ctr" rotWithShape="0">
              <a:srgbClr val="000000"/>
            </a:outerShdw>
          </a:effectLst>
        </p:spPr>
        <p:txBody>
          <a:bodyPr anchor="ctr" anchorCtr="1">
            <a:normAutofit/>
          </a:bodyPr>
          <a:lstStyle>
            <a:lvl1pPr marL="0" indent="0">
              <a:buFont typeface="Wingdings" pitchFamily="2" charset="2"/>
              <a:buNone/>
              <a:defRPr>
                <a:solidFill>
                  <a:schemeClr val="bg1"/>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283665076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41321629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4560" y="228603"/>
            <a:ext cx="2560320" cy="7635240"/>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2133600" y="228603"/>
            <a:ext cx="7467601" cy="763524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16055897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gray">
          <a:xfrm>
            <a:off x="3200403" y="4846320"/>
            <a:ext cx="8961120" cy="1005840"/>
          </a:xfrm>
          <a:prstGeom prst="rect">
            <a:avLst/>
          </a:prstGeo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sz="5832">
                <a:solidFill>
                  <a:schemeClr val="tx1"/>
                </a:solidFill>
                <a:effectLst>
                  <a:outerShdw blurRad="38100" dist="38100" dir="2700000" algn="tl">
                    <a:srgbClr val="000000"/>
                  </a:outerShdw>
                </a:effectLst>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gray">
          <a:xfrm>
            <a:off x="3733804" y="5760721"/>
            <a:ext cx="8498840" cy="548640"/>
          </a:xfrm>
        </p:spPr>
        <p:txBody>
          <a:bodyPr/>
          <a:lstStyle>
            <a:lvl1pPr marL="0" indent="0">
              <a:buFont typeface="Wingdings" panose="05000000000000000000" pitchFamily="2" charset="2"/>
              <a:buNone/>
              <a:defRPr sz="2592">
                <a:solidFill>
                  <a:schemeClr val="tx2"/>
                </a:solidFill>
                <a:effectLst>
                  <a:outerShdw blurRad="38100" dist="38100" dir="2700000" algn="tl">
                    <a:srgbClr val="000000"/>
                  </a:outerShdw>
                </a:effectLst>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bwMode="gray">
          <a:xfrm>
            <a:off x="640080" y="7863840"/>
            <a:ext cx="1920240" cy="182880"/>
          </a:xfrm>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3078" name="Rectangle 6"/>
          <p:cNvSpPr>
            <a:spLocks noGrp="1" noChangeArrowheads="1"/>
          </p:cNvSpPr>
          <p:nvPr>
            <p:ph type="sldNum" sz="quarter" idx="4"/>
          </p:nvPr>
        </p:nvSpPr>
        <p:spPr bwMode="gray">
          <a:xfrm>
            <a:off x="6187445" y="7863840"/>
            <a:ext cx="1173480" cy="182880"/>
          </a:xfrm>
        </p:spPr>
        <p:txBody>
          <a:bodyPr/>
          <a:lstStyle>
            <a:lvl1pPr>
              <a:defRPr/>
            </a:lvl1pPr>
          </a:lstStyle>
          <a:p>
            <a:fld id="{A1DE499E-0955-4DDE-B02B-B6A71975BD7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054810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FE7E1A7C-9CED-4D20-902B-A4573957F6D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05748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7" y="2051690"/>
            <a:ext cx="11041380" cy="3423285"/>
          </a:xfrm>
          <a:prstGeom prst="rect">
            <a:avLst/>
          </a:prstGeom>
        </p:spPr>
        <p:txBody>
          <a:bodyPr anchor="b"/>
          <a:lstStyle>
            <a:lvl1pPr>
              <a:defRPr sz="6480"/>
            </a:lvl1pPr>
          </a:lstStyle>
          <a:p>
            <a:r>
              <a:rPr lang="en-US" smtClean="0"/>
              <a:t>Click to edit Master title style</a:t>
            </a:r>
            <a:endParaRPr lang="en-US"/>
          </a:p>
        </p:txBody>
      </p:sp>
      <p:sp>
        <p:nvSpPr>
          <p:cNvPr id="3" name="Text Placeholder 2"/>
          <p:cNvSpPr>
            <a:spLocks noGrp="1"/>
          </p:cNvSpPr>
          <p:nvPr>
            <p:ph type="body" idx="1"/>
          </p:nvPr>
        </p:nvSpPr>
        <p:spPr>
          <a:xfrm>
            <a:off x="873447" y="5507359"/>
            <a:ext cx="11041380" cy="1800223"/>
          </a:xfrm>
        </p:spPr>
        <p:txBody>
          <a:bodyPr/>
          <a:lstStyle>
            <a:lvl1pPr marL="0" indent="0">
              <a:buNone/>
              <a:defRPr sz="2592"/>
            </a:lvl1pPr>
            <a:lvl2pPr marL="493775" indent="0">
              <a:buNone/>
              <a:defRPr sz="2160"/>
            </a:lvl2pPr>
            <a:lvl3pPr marL="987551" indent="0">
              <a:buNone/>
              <a:defRPr sz="1944"/>
            </a:lvl3pPr>
            <a:lvl4pPr marL="1481326" indent="0">
              <a:buNone/>
              <a:defRPr sz="1728"/>
            </a:lvl4pPr>
            <a:lvl5pPr marL="1975101" indent="0">
              <a:buNone/>
              <a:defRPr sz="1728"/>
            </a:lvl5pPr>
            <a:lvl6pPr marL="2468876" indent="0">
              <a:buNone/>
              <a:defRPr sz="1728"/>
            </a:lvl6pPr>
            <a:lvl7pPr marL="2962653" indent="0">
              <a:buNone/>
              <a:defRPr sz="1728"/>
            </a:lvl7pPr>
            <a:lvl8pPr marL="3456428" indent="0">
              <a:buNone/>
              <a:defRPr sz="1728"/>
            </a:lvl8pPr>
            <a:lvl9pPr marL="3950203" indent="0">
              <a:buNone/>
              <a:defRPr sz="1728"/>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5010B645-80F6-4333-92A0-AEA1D961662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21261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1" y="1645924"/>
            <a:ext cx="5600700" cy="5943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54141" y="1645924"/>
            <a:ext cx="5600700" cy="5943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82C536AF-5D69-4CD6-8E44-1F6E108F848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9770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2337" y="438154"/>
            <a:ext cx="11041380" cy="1590676"/>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82339" y="2017400"/>
            <a:ext cx="5416232" cy="98869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4" name="Content Placeholder 3"/>
          <p:cNvSpPr>
            <a:spLocks noGrp="1"/>
          </p:cNvSpPr>
          <p:nvPr>
            <p:ph sz="half" idx="2"/>
          </p:nvPr>
        </p:nvSpPr>
        <p:spPr>
          <a:xfrm>
            <a:off x="882339" y="3006091"/>
            <a:ext cx="5416232" cy="44215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80814" y="2017400"/>
            <a:ext cx="5442903" cy="98869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6" name="Content Placeholder 5"/>
          <p:cNvSpPr>
            <a:spLocks noGrp="1"/>
          </p:cNvSpPr>
          <p:nvPr>
            <p:ph sz="quarter" idx="4"/>
          </p:nvPr>
        </p:nvSpPr>
        <p:spPr>
          <a:xfrm>
            <a:off x="6480814" y="3006091"/>
            <a:ext cx="5442903" cy="44215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CCD31C65-6A80-4BAC-9CEC-4828B2D8D2C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26361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7E6EAD7B-3000-4A8C-90C7-86EDA93DECB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8768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34D80291-57BB-4B45-AE25-A6C0E7C0347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12020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339" y="548640"/>
            <a:ext cx="4129405" cy="1920240"/>
          </a:xfrm>
          <a:prstGeom prst="rect">
            <a:avLst/>
          </a:prstGeom>
        </p:spPr>
        <p:txBody>
          <a:bodyPr anchor="b"/>
          <a:lstStyle>
            <a:lvl1pPr>
              <a:defRPr sz="3456"/>
            </a:lvl1pPr>
          </a:lstStyle>
          <a:p>
            <a:r>
              <a:rPr lang="en-US" smtClean="0"/>
              <a:t>Click to edit Master title style</a:t>
            </a:r>
            <a:endParaRPr lang="en-US"/>
          </a:p>
        </p:txBody>
      </p:sp>
      <p:sp>
        <p:nvSpPr>
          <p:cNvPr id="3" name="Content Placeholder 2"/>
          <p:cNvSpPr>
            <a:spLocks noGrp="1"/>
          </p:cNvSpPr>
          <p:nvPr>
            <p:ph idx="1"/>
          </p:nvPr>
        </p:nvSpPr>
        <p:spPr>
          <a:xfrm>
            <a:off x="5442904" y="1184914"/>
            <a:ext cx="6480811" cy="5848351"/>
          </a:xfrm>
        </p:spPr>
        <p:txBody>
          <a:bodyPr/>
          <a:lstStyle>
            <a:lvl1pPr>
              <a:defRPr sz="3456"/>
            </a:lvl1pPr>
            <a:lvl2pPr>
              <a:defRPr sz="3024"/>
            </a:lvl2pPr>
            <a:lvl3pPr>
              <a:defRPr sz="2592"/>
            </a:lvl3pPr>
            <a:lvl4pPr>
              <a:defRPr sz="2160"/>
            </a:lvl4pPr>
            <a:lvl5pPr>
              <a:defRPr sz="2160"/>
            </a:lvl5pPr>
            <a:lvl6pPr>
              <a:defRPr sz="2160"/>
            </a:lvl6pPr>
            <a:lvl7pPr>
              <a:defRPr sz="2160"/>
            </a:lvl7pPr>
            <a:lvl8pPr>
              <a:defRPr sz="2160"/>
            </a:lvl8pPr>
            <a:lvl9pPr>
              <a:defRPr sz="216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82339" y="2468880"/>
            <a:ext cx="4129405" cy="4573906"/>
          </a:xfrm>
        </p:spPr>
        <p:txBody>
          <a:bodyPr/>
          <a:lstStyle>
            <a:lvl1pPr marL="0" indent="0">
              <a:buNone/>
              <a:defRPr sz="1728"/>
            </a:lvl1pPr>
            <a:lvl2pPr marL="493775" indent="0">
              <a:buNone/>
              <a:defRPr sz="1512"/>
            </a:lvl2pPr>
            <a:lvl3pPr marL="987551" indent="0">
              <a:buNone/>
              <a:defRPr sz="1297"/>
            </a:lvl3pPr>
            <a:lvl4pPr marL="1481326" indent="0">
              <a:buNone/>
              <a:defRPr sz="1080"/>
            </a:lvl4pPr>
            <a:lvl5pPr marL="1975101" indent="0">
              <a:buNone/>
              <a:defRPr sz="1080"/>
            </a:lvl5pPr>
            <a:lvl6pPr marL="2468876" indent="0">
              <a:buNone/>
              <a:defRPr sz="1080"/>
            </a:lvl6pPr>
            <a:lvl7pPr marL="2962653" indent="0">
              <a:buNone/>
              <a:defRPr sz="1080"/>
            </a:lvl7pPr>
            <a:lvl8pPr marL="3456428" indent="0">
              <a:buNone/>
              <a:defRPr sz="1080"/>
            </a:lvl8pPr>
            <a:lvl9pPr marL="3950203" indent="0">
              <a:buNone/>
              <a:defRPr sz="108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E598F181-51A0-4565-9EFC-73B421294AF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6387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0120" y="685801"/>
            <a:ext cx="10881360" cy="594360"/>
          </a:xfrm>
          <a:solidFill>
            <a:srgbClr val="336699"/>
          </a:solidFill>
          <a:ln>
            <a:solidFill>
              <a:schemeClr val="accent1">
                <a:lumMod val="60000"/>
                <a:lumOff val="40000"/>
              </a:schemeClr>
            </a:solidFill>
          </a:ln>
          <a:effectLst>
            <a:glow rad="101600">
              <a:schemeClr val="accent6">
                <a:satMod val="175000"/>
                <a:alpha val="40000"/>
              </a:schemeClr>
            </a:glow>
          </a:effectLst>
          <a:scene3d>
            <a:camera prst="orthographicFront"/>
            <a:lightRig rig="threePt" dir="t"/>
          </a:scene3d>
          <a:sp3d>
            <a:bevelT prst="relaxedInset"/>
          </a:sp3d>
        </p:spPr>
        <p:txBody>
          <a:bodyPr/>
          <a:lstStyle>
            <a:lvl1pPr algn="ctr" rtl="1">
              <a:defRPr sz="2160" b="0">
                <a:solidFill>
                  <a:schemeClr val="bg1"/>
                </a:solidFill>
                <a:latin typeface="Bodoni MT" pitchFamily="18" charset="0"/>
                <a:ea typeface="Arial Unicode MS" pitchFamily="34" charset="-128"/>
                <a:cs typeface="B Nazanin" panose="00000400000000000000" pitchFamily="2" charset="-78"/>
              </a:defRPr>
            </a:lvl1pPr>
          </a:lstStyle>
          <a:p>
            <a:r>
              <a:rPr lang="en-US" smtClean="0"/>
              <a:t>Click to edit Master title style</a:t>
            </a:r>
            <a:endParaRPr lang="fa-IR" dirty="0"/>
          </a:p>
        </p:txBody>
      </p:sp>
      <p:sp>
        <p:nvSpPr>
          <p:cNvPr id="3" name="Content Placeholder 2"/>
          <p:cNvSpPr>
            <a:spLocks noGrp="1"/>
          </p:cNvSpPr>
          <p:nvPr>
            <p:ph idx="1"/>
          </p:nvPr>
        </p:nvSpPr>
        <p:spPr>
          <a:xfrm>
            <a:off x="960120" y="1463041"/>
            <a:ext cx="10881360" cy="5913120"/>
          </a:xfrm>
        </p:spPr>
        <p:txBody>
          <a:bodyPr/>
          <a:lstStyle>
            <a:lvl1pPr algn="justLow" rtl="1">
              <a:lnSpc>
                <a:spcPct val="150000"/>
              </a:lnSpc>
              <a:buFontTx/>
              <a:buBlip>
                <a:blip r:embed="rId2"/>
              </a:buBlip>
              <a:defRPr sz="2160" b="0">
                <a:solidFill>
                  <a:schemeClr val="accent4">
                    <a:lumMod val="75000"/>
                  </a:schemeClr>
                </a:solidFill>
                <a:latin typeface="Microsoft Sans Serif" pitchFamily="34" charset="0"/>
                <a:cs typeface="B Nazanin" panose="00000400000000000000" pitchFamily="2" charset="-78"/>
              </a:defRPr>
            </a:lvl1pPr>
            <a:lvl2pPr algn="justLow" rtl="1">
              <a:lnSpc>
                <a:spcPct val="150000"/>
              </a:lnSpc>
              <a:buFontTx/>
              <a:buBlip>
                <a:blip r:embed="rId3"/>
              </a:buBlip>
              <a:defRPr sz="2160" b="1">
                <a:latin typeface="+mn-lt"/>
                <a:cs typeface="B Mitra" panose="00000400000000000000" pitchFamily="2" charset="-78"/>
              </a:defRPr>
            </a:lvl2pPr>
            <a:lvl3pPr algn="justLow" rtl="1">
              <a:lnSpc>
                <a:spcPct val="150000"/>
              </a:lnSpc>
              <a:buFontTx/>
              <a:buBlip>
                <a:blip r:embed="rId4"/>
              </a:buBlip>
              <a:defRPr sz="2160" b="0">
                <a:latin typeface="Microsoft Sans Serif" pitchFamily="34" charset="0"/>
                <a:ea typeface="Tahoma" pitchFamily="34" charset="0"/>
                <a:cs typeface="B Mitra" panose="00000400000000000000" pitchFamily="2" charset="-78"/>
              </a:defRPr>
            </a:lvl3pPr>
            <a:lvl4pPr algn="justLow" rtl="1">
              <a:lnSpc>
                <a:spcPct val="150000"/>
              </a:lnSpc>
              <a:defRPr sz="2160" b="0">
                <a:latin typeface="Microsoft Sans Serif" pitchFamily="34" charset="0"/>
                <a:cs typeface="B Mitra" pitchFamily="2" charset="-78"/>
              </a:defRPr>
            </a:lvl4pPr>
            <a:lvl5pPr algn="justLow" rtl="1">
              <a:lnSpc>
                <a:spcPct val="150000"/>
              </a:lnSpc>
              <a:defRPr sz="2160" b="0">
                <a:latin typeface="Microsoft Sans Serif" pitchFamily="34" charset="0"/>
                <a:cs typeface="B Mitra" pitchFamily="2"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dirty="0"/>
          </a:p>
        </p:txBody>
      </p:sp>
      <p:sp>
        <p:nvSpPr>
          <p:cNvPr id="4" name="Rectangle 4"/>
          <p:cNvSpPr>
            <a:spLocks noGrp="1" noChangeArrowheads="1"/>
          </p:cNvSpPr>
          <p:nvPr>
            <p:ph type="dt" sz="half" idx="10"/>
          </p:nvPr>
        </p:nvSpPr>
        <p:spPr>
          <a:xfrm>
            <a:off x="10241280" y="7711443"/>
            <a:ext cx="1600200" cy="382906"/>
          </a:xfrm>
          <a:ln/>
        </p:spPr>
        <p:txBody>
          <a:bodyPr/>
          <a:lstStyle>
            <a:lvl1pPr>
              <a:defRPr sz="1944" b="1">
                <a:cs typeface="B Koodak" pitchFamily="2" charset="-78"/>
              </a:defRPr>
            </a:lvl1pPr>
          </a:lstStyle>
          <a:p>
            <a:fld id="{02730C7D-E670-452F-99B3-10B0C33A0E2C}" type="datetimeFigureOut">
              <a:rPr lang="en-US" smtClean="0"/>
              <a:t>2/10/2022</a:t>
            </a:fld>
            <a:endParaRPr lang="en-US"/>
          </a:p>
        </p:txBody>
      </p:sp>
      <p:sp>
        <p:nvSpPr>
          <p:cNvPr id="5" name="Rectangle 5"/>
          <p:cNvSpPr>
            <a:spLocks noGrp="1" noChangeArrowheads="1"/>
          </p:cNvSpPr>
          <p:nvPr>
            <p:ph type="ftr" sz="quarter" idx="11"/>
          </p:nvPr>
        </p:nvSpPr>
        <p:spPr>
          <a:xfrm>
            <a:off x="2346959" y="7741924"/>
            <a:ext cx="7467601" cy="382906"/>
          </a:xfrm>
          <a:ln/>
        </p:spPr>
        <p:txBody>
          <a:bodyPr/>
          <a:lstStyle>
            <a:lvl1pPr>
              <a:defRPr sz="1728" b="0" i="0">
                <a:cs typeface="B Nazanin" panose="00000400000000000000" pitchFamily="2" charset="-78"/>
              </a:defRPr>
            </a:lvl1pPr>
          </a:lstStyle>
          <a:p>
            <a:endParaRPr lang="en-US"/>
          </a:p>
        </p:txBody>
      </p:sp>
      <p:sp>
        <p:nvSpPr>
          <p:cNvPr id="6" name="Rectangle 6"/>
          <p:cNvSpPr>
            <a:spLocks noGrp="1" noChangeArrowheads="1"/>
          </p:cNvSpPr>
          <p:nvPr>
            <p:ph type="sldNum" sz="quarter" idx="12"/>
          </p:nvPr>
        </p:nvSpPr>
        <p:spPr>
          <a:xfrm>
            <a:off x="795656" y="7772400"/>
            <a:ext cx="1444625" cy="365760"/>
          </a:xfrm>
          <a:ln/>
        </p:spPr>
        <p:txBody>
          <a:bodyPr/>
          <a:lstStyle>
            <a:lvl1pPr>
              <a:defRPr sz="1728">
                <a:solidFill>
                  <a:schemeClr val="bg1"/>
                </a:solidFill>
                <a:cs typeface="B Koodak" pitchFamily="2" charset="-78"/>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821049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trips(downLeft)">
                                      <p:cBhvr>
                                        <p:cTn id="11" dur="500"/>
                                        <p:tgtEl>
                                          <p:spTgt spid="3">
                                            <p:txEl>
                                              <p:pRg st="1" end="1"/>
                                            </p:txEl>
                                          </p:spTgt>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trips(downLeft)">
                                      <p:cBhvr>
                                        <p:cTn id="19" dur="500"/>
                                        <p:tgtEl>
                                          <p:spTgt spid="3">
                                            <p:txEl>
                                              <p:pRg st="3" end="3"/>
                                            </p:txEl>
                                          </p:spTgt>
                                        </p:tgtEl>
                                      </p:cBhvr>
                                    </p:animEffect>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trips(down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8" presetClass="entr" presetSubtype="1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2">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3">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4">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5">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339" y="548640"/>
            <a:ext cx="4129405" cy="1920240"/>
          </a:xfrm>
          <a:prstGeom prst="rect">
            <a:avLst/>
          </a:prstGeom>
        </p:spPr>
        <p:txBody>
          <a:bodyPr anchor="b"/>
          <a:lstStyle>
            <a:lvl1pPr>
              <a:defRPr sz="3456"/>
            </a:lvl1pPr>
          </a:lstStyle>
          <a:p>
            <a:r>
              <a:rPr lang="en-US" smtClean="0"/>
              <a:t>Click to edit Master title style</a:t>
            </a:r>
            <a:endParaRPr lang="en-US"/>
          </a:p>
        </p:txBody>
      </p:sp>
      <p:sp>
        <p:nvSpPr>
          <p:cNvPr id="3" name="Picture Placeholder 2"/>
          <p:cNvSpPr>
            <a:spLocks noGrp="1"/>
          </p:cNvSpPr>
          <p:nvPr>
            <p:ph type="pic" idx="1"/>
          </p:nvPr>
        </p:nvSpPr>
        <p:spPr>
          <a:xfrm>
            <a:off x="5442904" y="1184914"/>
            <a:ext cx="6480811" cy="5848351"/>
          </a:xfrm>
        </p:spPr>
        <p:txBody>
          <a:bodyPr/>
          <a:lstStyle>
            <a:lvl1pPr marL="0" indent="0">
              <a:buNone/>
              <a:defRPr sz="3456"/>
            </a:lvl1pPr>
            <a:lvl2pPr marL="493775" indent="0">
              <a:buNone/>
              <a:defRPr sz="3024"/>
            </a:lvl2pPr>
            <a:lvl3pPr marL="987551" indent="0">
              <a:buNone/>
              <a:defRPr sz="2592"/>
            </a:lvl3pPr>
            <a:lvl4pPr marL="1481326" indent="0">
              <a:buNone/>
              <a:defRPr sz="2160"/>
            </a:lvl4pPr>
            <a:lvl5pPr marL="1975101" indent="0">
              <a:buNone/>
              <a:defRPr sz="2160"/>
            </a:lvl5pPr>
            <a:lvl6pPr marL="2468876" indent="0">
              <a:buNone/>
              <a:defRPr sz="2160"/>
            </a:lvl6pPr>
            <a:lvl7pPr marL="2962653" indent="0">
              <a:buNone/>
              <a:defRPr sz="2160"/>
            </a:lvl7pPr>
            <a:lvl8pPr marL="3456428" indent="0">
              <a:buNone/>
              <a:defRPr sz="2160"/>
            </a:lvl8pPr>
            <a:lvl9pPr marL="3950203" indent="0">
              <a:buNone/>
              <a:defRPr sz="2160"/>
            </a:lvl9pPr>
          </a:lstStyle>
          <a:p>
            <a:r>
              <a:rPr lang="en-US" smtClean="0"/>
              <a:t>Click icon to add picture</a:t>
            </a:r>
            <a:endParaRPr lang="en-US"/>
          </a:p>
        </p:txBody>
      </p:sp>
      <p:sp>
        <p:nvSpPr>
          <p:cNvPr id="4" name="Text Placeholder 3"/>
          <p:cNvSpPr>
            <a:spLocks noGrp="1"/>
          </p:cNvSpPr>
          <p:nvPr>
            <p:ph type="body" sz="half" idx="2"/>
          </p:nvPr>
        </p:nvSpPr>
        <p:spPr>
          <a:xfrm>
            <a:off x="882339" y="2468880"/>
            <a:ext cx="4129405" cy="4573906"/>
          </a:xfrm>
        </p:spPr>
        <p:txBody>
          <a:bodyPr/>
          <a:lstStyle>
            <a:lvl1pPr marL="0" indent="0">
              <a:buNone/>
              <a:defRPr sz="1728"/>
            </a:lvl1pPr>
            <a:lvl2pPr marL="493775" indent="0">
              <a:buNone/>
              <a:defRPr sz="1512"/>
            </a:lvl2pPr>
            <a:lvl3pPr marL="987551" indent="0">
              <a:buNone/>
              <a:defRPr sz="1297"/>
            </a:lvl3pPr>
            <a:lvl4pPr marL="1481326" indent="0">
              <a:buNone/>
              <a:defRPr sz="1080"/>
            </a:lvl4pPr>
            <a:lvl5pPr marL="1975101" indent="0">
              <a:buNone/>
              <a:defRPr sz="1080"/>
            </a:lvl5pPr>
            <a:lvl6pPr marL="2468876" indent="0">
              <a:buNone/>
              <a:defRPr sz="1080"/>
            </a:lvl6pPr>
            <a:lvl7pPr marL="2962653" indent="0">
              <a:buNone/>
              <a:defRPr sz="1080"/>
            </a:lvl7pPr>
            <a:lvl8pPr marL="3456428" indent="0">
              <a:buNone/>
              <a:defRPr sz="1080"/>
            </a:lvl8pPr>
            <a:lvl9pPr marL="3950203" indent="0">
              <a:buNone/>
              <a:defRPr sz="108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336942FE-5928-4EAB-8FB4-100A8F9F33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93974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5D7167AC-6937-4E00-AE74-212386AAFA3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98574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4480" y="640082"/>
            <a:ext cx="2880360" cy="694944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4" y="640082"/>
            <a:ext cx="8427720" cy="694944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6BD0B2C6-F07C-4CF2-A40C-A0DC9A199AC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3072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9" y="5288285"/>
            <a:ext cx="10881360" cy="1634490"/>
          </a:xfrm>
        </p:spPr>
        <p:txBody>
          <a:bodyPr anchor="t"/>
          <a:lstStyle>
            <a:lvl1pPr marL="634937" indent="-634937" algn="r">
              <a:buSzPct val="70000"/>
              <a:buFontTx/>
              <a:buBlip>
                <a:blip r:embed="rId2"/>
              </a:buBlip>
              <a:defRPr sz="4320" b="1" cap="all"/>
            </a:lvl1pPr>
          </a:lstStyle>
          <a:p>
            <a:r>
              <a:rPr lang="en-US" dirty="0" smtClean="0"/>
              <a:t>Click to edit Master title style</a:t>
            </a:r>
            <a:endParaRPr lang="fa-IR" dirty="0"/>
          </a:p>
        </p:txBody>
      </p:sp>
      <p:sp>
        <p:nvSpPr>
          <p:cNvPr id="3" name="Text Placeholder 2"/>
          <p:cNvSpPr>
            <a:spLocks noGrp="1"/>
          </p:cNvSpPr>
          <p:nvPr>
            <p:ph type="body" idx="1" hasCustomPrompt="1"/>
          </p:nvPr>
        </p:nvSpPr>
        <p:spPr>
          <a:xfrm>
            <a:off x="1011239" y="3488059"/>
            <a:ext cx="10881360" cy="1800223"/>
          </a:xfrm>
        </p:spPr>
        <p:txBody>
          <a:bodyPr anchor="b"/>
          <a:lstStyle>
            <a:lvl1pPr marL="380962" indent="-380962">
              <a:buFont typeface="Courier New" panose="02070309020205020404" pitchFamily="49" charset="0"/>
              <a:buChar char="o"/>
              <a:defRPr sz="2160"/>
            </a:lvl1pPr>
            <a:lvl2pPr marL="493775" indent="0">
              <a:buNone/>
              <a:defRPr sz="1944"/>
            </a:lvl2pPr>
            <a:lvl3pPr marL="987551" indent="0">
              <a:buNone/>
              <a:defRPr sz="1728"/>
            </a:lvl3pPr>
            <a:lvl4pPr marL="1481326" indent="0">
              <a:buNone/>
              <a:defRPr sz="1512"/>
            </a:lvl4pPr>
            <a:lvl5pPr marL="1975101" indent="0">
              <a:buNone/>
              <a:defRPr sz="1512"/>
            </a:lvl5pPr>
            <a:lvl6pPr marL="2468876" indent="0">
              <a:buNone/>
              <a:defRPr sz="1512"/>
            </a:lvl6pPr>
            <a:lvl7pPr marL="2962653" indent="0">
              <a:buNone/>
              <a:defRPr sz="1512"/>
            </a:lvl7pPr>
            <a:lvl8pPr marL="3456428" indent="0">
              <a:buNone/>
              <a:defRPr sz="1512"/>
            </a:lvl8pPr>
            <a:lvl9pPr marL="3950203" indent="0">
              <a:buNone/>
              <a:defRPr sz="1512"/>
            </a:lvl9pPr>
          </a:lstStyle>
          <a:p>
            <a:pPr lvl="0"/>
            <a:r>
              <a:rPr lang="en-US" dirty="0" smtClean="0"/>
              <a:t>Edit Master text </a:t>
            </a:r>
            <a:r>
              <a:rPr lang="en-US" dirty="0" err="1" smtClean="0"/>
              <a:t>stylesgfgfggg</a:t>
            </a:r>
            <a:endParaRPr lang="en-US" dirty="0" smtClean="0"/>
          </a:p>
        </p:txBody>
      </p:sp>
    </p:spTree>
    <p:extLst>
      <p:ext uri="{BB962C8B-B14F-4D97-AF65-F5344CB8AC3E}">
        <p14:creationId xmlns:p14="http://schemas.microsoft.com/office/powerpoint/2010/main" val="27511464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7831" y="678359"/>
            <a:ext cx="11521440" cy="548640"/>
          </a:xfrm>
          <a:solidFill>
            <a:srgbClr val="336699"/>
          </a:solidFill>
          <a:ln w="9525">
            <a:solidFill>
              <a:schemeClr val="accent1">
                <a:lumMod val="60000"/>
                <a:lumOff val="40000"/>
              </a:schemeClr>
            </a:solidFill>
            <a:miter lim="800000"/>
            <a:headEnd/>
            <a:tailEnd/>
          </a:ln>
          <a:effectLst>
            <a:glow rad="101600">
              <a:schemeClr val="accent6">
                <a:satMod val="175000"/>
                <a:alpha val="40000"/>
              </a:schemeClr>
            </a:glow>
          </a:effectLst>
          <a:scene3d>
            <a:camera prst="orthographicFront"/>
            <a:lightRig rig="threePt" dir="t"/>
          </a:scene3d>
          <a:sp3d>
            <a:bevelT prst="relaxedInset"/>
          </a:sp3d>
        </p:spPr>
        <p:txBody>
          <a:bodyPr vert="horz" wrap="square" lIns="91440" tIns="45720" rIns="91440" bIns="45720" numCol="1" anchor="ctr" anchorCtr="0" compatLnSpc="1">
            <a:prstTxWarp prst="textNoShape">
              <a:avLst/>
            </a:prstTxWarp>
          </a:bodyPr>
          <a:lstStyle>
            <a:lvl1pPr>
              <a:defRPr lang="fa-IR" sz="2160" b="0">
                <a:solidFill>
                  <a:schemeClr val="bg1"/>
                </a:solidFill>
                <a:latin typeface="Bodoni MT" pitchFamily="18" charset="0"/>
                <a:ea typeface="Arial Unicode MS" pitchFamily="34" charset="-128"/>
              </a:defRPr>
            </a:lvl1pPr>
          </a:lstStyle>
          <a:p>
            <a:pPr lvl="0" algn="ctr" rtl="0"/>
            <a:r>
              <a:rPr lang="en-US" smtClean="0"/>
              <a:t>Click to edit Master title style</a:t>
            </a:r>
            <a:endParaRPr lang="fa-IR"/>
          </a:p>
        </p:txBody>
      </p:sp>
      <p:sp>
        <p:nvSpPr>
          <p:cNvPr id="3" name="Content Placeholder 2"/>
          <p:cNvSpPr>
            <a:spLocks noGrp="1"/>
          </p:cNvSpPr>
          <p:nvPr>
            <p:ph sz="half" idx="1"/>
          </p:nvPr>
        </p:nvSpPr>
        <p:spPr>
          <a:xfrm>
            <a:off x="2240281" y="1463041"/>
            <a:ext cx="4960620" cy="6400800"/>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7414261" y="1463041"/>
            <a:ext cx="4960620" cy="6400800"/>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1070951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29566"/>
            <a:ext cx="11521440" cy="1371600"/>
          </a:xfrm>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640085" y="1842135"/>
            <a:ext cx="5656264" cy="76771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4" name="Content Placeholder 3"/>
          <p:cNvSpPr>
            <a:spLocks noGrp="1"/>
          </p:cNvSpPr>
          <p:nvPr>
            <p:ph sz="half" idx="2"/>
          </p:nvPr>
        </p:nvSpPr>
        <p:spPr>
          <a:xfrm>
            <a:off x="640085" y="2609852"/>
            <a:ext cx="5656264" cy="4741546"/>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503041" y="1842135"/>
            <a:ext cx="5658485" cy="76771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6" name="Content Placeholder 5"/>
          <p:cNvSpPr>
            <a:spLocks noGrp="1"/>
          </p:cNvSpPr>
          <p:nvPr>
            <p:ph sz="quarter" idx="4"/>
          </p:nvPr>
        </p:nvSpPr>
        <p:spPr>
          <a:xfrm>
            <a:off x="6503041" y="2609852"/>
            <a:ext cx="5658485" cy="4741546"/>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41638300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Tree>
    <p:extLst>
      <p:ext uri="{BB962C8B-B14F-4D97-AF65-F5344CB8AC3E}">
        <p14:creationId xmlns:p14="http://schemas.microsoft.com/office/powerpoint/2010/main" val="13747976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7670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6" y="327661"/>
            <a:ext cx="4211638" cy="1394460"/>
          </a:xfrm>
        </p:spPr>
        <p:txBody>
          <a:bodyPr anchor="b"/>
          <a:lstStyle>
            <a:lvl1pPr algn="r">
              <a:defRPr sz="2160" b="1"/>
            </a:lvl1pPr>
          </a:lstStyle>
          <a:p>
            <a:r>
              <a:rPr lang="en-US" smtClean="0"/>
              <a:t>Click to edit Master title style</a:t>
            </a:r>
            <a:endParaRPr lang="fa-IR"/>
          </a:p>
        </p:txBody>
      </p:sp>
      <p:sp>
        <p:nvSpPr>
          <p:cNvPr id="3" name="Content Placeholder 2"/>
          <p:cNvSpPr>
            <a:spLocks noGrp="1"/>
          </p:cNvSpPr>
          <p:nvPr>
            <p:ph idx="1"/>
          </p:nvPr>
        </p:nvSpPr>
        <p:spPr>
          <a:xfrm>
            <a:off x="5005072" y="327662"/>
            <a:ext cx="7156451" cy="7023736"/>
          </a:xfrm>
        </p:spPr>
        <p:txBody>
          <a:bodyPr/>
          <a:lstStyle>
            <a:lvl1pPr>
              <a:defRPr sz="3456"/>
            </a:lvl1pPr>
            <a:lvl2pPr>
              <a:defRPr sz="3024"/>
            </a:lvl2pPr>
            <a:lvl3pPr>
              <a:defRPr sz="2592"/>
            </a:lvl3pPr>
            <a:lvl4pPr>
              <a:defRPr sz="2160"/>
            </a:lvl4pPr>
            <a:lvl5pPr>
              <a:defRPr sz="2160"/>
            </a:lvl5pPr>
            <a:lvl6pPr>
              <a:defRPr sz="2160"/>
            </a:lvl6pPr>
            <a:lvl7pPr>
              <a:defRPr sz="2160"/>
            </a:lvl7pPr>
            <a:lvl8pPr>
              <a:defRPr sz="2160"/>
            </a:lvl8pPr>
            <a:lvl9pPr>
              <a:defRPr sz="216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640086" y="1722124"/>
            <a:ext cx="4211638" cy="5629276"/>
          </a:xfrm>
        </p:spPr>
        <p:txBody>
          <a:bodyPr/>
          <a:lstStyle>
            <a:lvl1pPr marL="0" indent="0">
              <a:buNone/>
              <a:defRPr sz="1512"/>
            </a:lvl1pPr>
            <a:lvl2pPr marL="493775" indent="0">
              <a:buNone/>
              <a:defRPr sz="1297"/>
            </a:lvl2pPr>
            <a:lvl3pPr marL="987551" indent="0">
              <a:buNone/>
              <a:defRPr sz="1080"/>
            </a:lvl3pPr>
            <a:lvl4pPr marL="1481326" indent="0">
              <a:buNone/>
              <a:defRPr sz="972"/>
            </a:lvl4pPr>
            <a:lvl5pPr marL="1975101" indent="0">
              <a:buNone/>
              <a:defRPr sz="972"/>
            </a:lvl5pPr>
            <a:lvl6pPr marL="2468876" indent="0">
              <a:buNone/>
              <a:defRPr sz="972"/>
            </a:lvl6pPr>
            <a:lvl7pPr marL="2962653" indent="0">
              <a:buNone/>
              <a:defRPr sz="972"/>
            </a:lvl7pPr>
            <a:lvl8pPr marL="3456428" indent="0">
              <a:buNone/>
              <a:defRPr sz="972"/>
            </a:lvl8pPr>
            <a:lvl9pPr marL="3950203" indent="0">
              <a:buNone/>
              <a:defRPr sz="972"/>
            </a:lvl9pPr>
          </a:lstStyle>
          <a:p>
            <a:pPr lvl="0"/>
            <a:r>
              <a:rPr lang="en-US" smtClean="0"/>
              <a:t>Edit Master text styles</a:t>
            </a:r>
          </a:p>
        </p:txBody>
      </p:sp>
    </p:spTree>
    <p:extLst>
      <p:ext uri="{BB962C8B-B14F-4D97-AF65-F5344CB8AC3E}">
        <p14:creationId xmlns:p14="http://schemas.microsoft.com/office/powerpoint/2010/main" val="427300246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8" y="5760723"/>
            <a:ext cx="7680960" cy="680085"/>
          </a:xfrm>
        </p:spPr>
        <p:txBody>
          <a:bodyPr anchor="b"/>
          <a:lstStyle>
            <a:lvl1pPr algn="r">
              <a:defRPr sz="2160" b="1"/>
            </a:lvl1pPr>
          </a:lstStyle>
          <a:p>
            <a:r>
              <a:rPr lang="en-US" smtClean="0"/>
              <a:t>Click to edit Master title style</a:t>
            </a:r>
            <a:endParaRPr lang="fa-IR"/>
          </a:p>
        </p:txBody>
      </p:sp>
      <p:sp>
        <p:nvSpPr>
          <p:cNvPr id="3" name="Picture Placeholder 2"/>
          <p:cNvSpPr>
            <a:spLocks noGrp="1"/>
          </p:cNvSpPr>
          <p:nvPr>
            <p:ph type="pic" idx="1"/>
          </p:nvPr>
        </p:nvSpPr>
        <p:spPr>
          <a:xfrm>
            <a:off x="2509208" y="735333"/>
            <a:ext cx="7680960" cy="4937760"/>
          </a:xfrm>
        </p:spPr>
        <p:txBody>
          <a:bodyPr/>
          <a:lstStyle>
            <a:lvl1pPr marL="0" indent="0">
              <a:buNone/>
              <a:defRPr sz="3456"/>
            </a:lvl1pPr>
            <a:lvl2pPr marL="493775" indent="0">
              <a:buNone/>
              <a:defRPr sz="3024"/>
            </a:lvl2pPr>
            <a:lvl3pPr marL="987551" indent="0">
              <a:buNone/>
              <a:defRPr sz="2592"/>
            </a:lvl3pPr>
            <a:lvl4pPr marL="1481326" indent="0">
              <a:buNone/>
              <a:defRPr sz="2160"/>
            </a:lvl4pPr>
            <a:lvl5pPr marL="1975101" indent="0">
              <a:buNone/>
              <a:defRPr sz="2160"/>
            </a:lvl5pPr>
            <a:lvl6pPr marL="2468876" indent="0">
              <a:buNone/>
              <a:defRPr sz="2160"/>
            </a:lvl6pPr>
            <a:lvl7pPr marL="2962653" indent="0">
              <a:buNone/>
              <a:defRPr sz="2160"/>
            </a:lvl7pPr>
            <a:lvl8pPr marL="3456428" indent="0">
              <a:buNone/>
              <a:defRPr sz="2160"/>
            </a:lvl8pPr>
            <a:lvl9pPr marL="3950203" indent="0">
              <a:buNone/>
              <a:defRPr sz="2160"/>
            </a:lvl9pPr>
          </a:lstStyle>
          <a:p>
            <a:pPr lvl="0"/>
            <a:r>
              <a:rPr lang="en-US" noProof="0" smtClean="0"/>
              <a:t>Click icon to add picture</a:t>
            </a:r>
            <a:endParaRPr lang="fa-IR" noProof="0" smtClean="0"/>
          </a:p>
        </p:txBody>
      </p:sp>
      <p:sp>
        <p:nvSpPr>
          <p:cNvPr id="4" name="Text Placeholder 3"/>
          <p:cNvSpPr>
            <a:spLocks noGrp="1"/>
          </p:cNvSpPr>
          <p:nvPr>
            <p:ph type="body" sz="half" idx="2"/>
          </p:nvPr>
        </p:nvSpPr>
        <p:spPr>
          <a:xfrm>
            <a:off x="2509208" y="6440809"/>
            <a:ext cx="7680960" cy="965834"/>
          </a:xfrm>
        </p:spPr>
        <p:txBody>
          <a:bodyPr/>
          <a:lstStyle>
            <a:lvl1pPr marL="0" indent="0">
              <a:buNone/>
              <a:defRPr sz="1512"/>
            </a:lvl1pPr>
            <a:lvl2pPr marL="493775" indent="0">
              <a:buNone/>
              <a:defRPr sz="1297"/>
            </a:lvl2pPr>
            <a:lvl3pPr marL="987551" indent="0">
              <a:buNone/>
              <a:defRPr sz="1080"/>
            </a:lvl3pPr>
            <a:lvl4pPr marL="1481326" indent="0">
              <a:buNone/>
              <a:defRPr sz="972"/>
            </a:lvl4pPr>
            <a:lvl5pPr marL="1975101" indent="0">
              <a:buNone/>
              <a:defRPr sz="972"/>
            </a:lvl5pPr>
            <a:lvl6pPr marL="2468876" indent="0">
              <a:buNone/>
              <a:defRPr sz="972"/>
            </a:lvl6pPr>
            <a:lvl7pPr marL="2962653" indent="0">
              <a:buNone/>
              <a:defRPr sz="972"/>
            </a:lvl7pPr>
            <a:lvl8pPr marL="3456428" indent="0">
              <a:buNone/>
              <a:defRPr sz="972"/>
            </a:lvl8pPr>
            <a:lvl9pPr marL="3950203" indent="0">
              <a:buNone/>
              <a:defRPr sz="972"/>
            </a:lvl9pPr>
          </a:lstStyle>
          <a:p>
            <a:pPr lvl="0"/>
            <a:r>
              <a:rPr lang="en-US" smtClean="0"/>
              <a:t>Edit Master text styles</a:t>
            </a:r>
          </a:p>
        </p:txBody>
      </p:sp>
    </p:spTree>
    <p:extLst>
      <p:ext uri="{BB962C8B-B14F-4D97-AF65-F5344CB8AC3E}">
        <p14:creationId xmlns:p14="http://schemas.microsoft.com/office/powerpoint/2010/main" val="2017011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gif"/><Relationship Id="rId2" Type="http://schemas.openxmlformats.org/officeDocument/2006/relationships/slideLayout" Target="../slideLayouts/slideLayout2.xml"/><Relationship Id="rId16" Type="http://schemas.openxmlformats.org/officeDocument/2006/relationships/image" Target="../media/image4.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8.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rgbClr val="FFFF99"/>
          </a:fgClr>
          <a:bgClr>
            <a:schemeClr val="bg1"/>
          </a:bgClr>
        </a:pattFill>
        <a:effectLst/>
      </p:bgPr>
    </p:bg>
    <p:spTree>
      <p:nvGrpSpPr>
        <p:cNvPr id="1" name=""/>
        <p:cNvGrpSpPr/>
        <p:nvPr/>
      </p:nvGrpSpPr>
      <p:grpSpPr>
        <a:xfrm>
          <a:off x="0" y="0"/>
          <a:ext cx="0" cy="0"/>
          <a:chOff x="0" y="0"/>
          <a:chExt cx="0" cy="0"/>
        </a:xfrm>
      </p:grpSpPr>
      <p:sp>
        <p:nvSpPr>
          <p:cNvPr id="16" name="Rectangle 15"/>
          <p:cNvSpPr/>
          <p:nvPr/>
        </p:nvSpPr>
        <p:spPr bwMode="auto">
          <a:xfrm>
            <a:off x="0" y="640082"/>
            <a:ext cx="12801600" cy="7008496"/>
          </a:xfrm>
          <a:prstGeom prst="rect">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prst="slope"/>
          </a:sp3d>
        </p:spPr>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1026" name="Rectangle 2"/>
          <p:cNvSpPr>
            <a:spLocks noGrp="1" noChangeArrowheads="1"/>
          </p:cNvSpPr>
          <p:nvPr>
            <p:ph type="title"/>
          </p:nvPr>
        </p:nvSpPr>
        <p:spPr bwMode="auto">
          <a:xfrm>
            <a:off x="533400" y="640080"/>
            <a:ext cx="11521440" cy="5486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640080" y="1463042"/>
            <a:ext cx="11414760" cy="6126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Fourth level</a:t>
            </a:r>
          </a:p>
          <a:p>
            <a:pPr lvl="4"/>
            <a:r>
              <a:rPr lang="en-US" dirty="0" smtClean="0"/>
              <a:t>Fifth level</a:t>
            </a:r>
          </a:p>
        </p:txBody>
      </p:sp>
      <p:sp>
        <p:nvSpPr>
          <p:cNvPr id="47115" name="Rectangle 11"/>
          <p:cNvSpPr>
            <a:spLocks noChangeArrowheads="1"/>
          </p:cNvSpPr>
          <p:nvPr/>
        </p:nvSpPr>
        <p:spPr bwMode="auto">
          <a:xfrm rot="16200000">
            <a:off x="6110288" y="1538289"/>
            <a:ext cx="581026" cy="12801600"/>
          </a:xfrm>
          <a:prstGeom prst="rect">
            <a:avLst/>
          </a:prstGeom>
          <a:solidFill>
            <a:srgbClr val="5675A9"/>
          </a:solidFill>
          <a:ln w="9525">
            <a:noFill/>
            <a:miter lim="800000"/>
            <a:headEnd/>
            <a:tailEnd/>
          </a:ln>
          <a:effectLst/>
          <a:scene3d>
            <a:camera prst="orthographicFront"/>
            <a:lightRig rig="threePt" dir="t"/>
          </a:scene3d>
          <a:sp3d>
            <a:bevelT prst="slope"/>
          </a:sp3d>
        </p:spPr>
        <p:txBody>
          <a:bodyPr wrap="none" anchor="ctr"/>
          <a:lstStyle/>
          <a:p>
            <a:pPr>
              <a:defRPr/>
            </a:pPr>
            <a:endParaRPr lang="fa-IR" sz="1944"/>
          </a:p>
        </p:txBody>
      </p:sp>
      <p:sp>
        <p:nvSpPr>
          <p:cNvPr id="47113" name="Oval 9"/>
          <p:cNvSpPr>
            <a:spLocks noChangeArrowheads="1"/>
          </p:cNvSpPr>
          <p:nvPr/>
        </p:nvSpPr>
        <p:spPr bwMode="auto">
          <a:xfrm>
            <a:off x="113352" y="217172"/>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47112" name="Oval 8"/>
          <p:cNvSpPr>
            <a:spLocks noChangeArrowheads="1"/>
          </p:cNvSpPr>
          <p:nvPr/>
        </p:nvSpPr>
        <p:spPr bwMode="auto">
          <a:xfrm>
            <a:off x="55567" y="110493"/>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0" name="Oval 8"/>
          <p:cNvSpPr>
            <a:spLocks noChangeArrowheads="1"/>
          </p:cNvSpPr>
          <p:nvPr/>
        </p:nvSpPr>
        <p:spPr bwMode="auto">
          <a:xfrm>
            <a:off x="55567" y="320042"/>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1" name="Rectangle 4"/>
          <p:cNvSpPr>
            <a:spLocks noGrp="1" noChangeArrowheads="1"/>
          </p:cNvSpPr>
          <p:nvPr>
            <p:ph type="dt" sz="half" idx="2"/>
          </p:nvPr>
        </p:nvSpPr>
        <p:spPr bwMode="auto">
          <a:xfrm>
            <a:off x="10041566" y="7740016"/>
            <a:ext cx="1386840" cy="36576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97" b="1">
                <a:solidFill>
                  <a:schemeClr val="bg1"/>
                </a:solidFill>
              </a:defRPr>
            </a:lvl1pPr>
          </a:lstStyle>
          <a:p>
            <a:fld id="{02730C7D-E670-452F-99B3-10B0C33A0E2C}" type="datetimeFigureOut">
              <a:rPr lang="en-US" smtClean="0"/>
              <a:t>2/10/2022</a:t>
            </a:fld>
            <a:endParaRPr lang="en-US"/>
          </a:p>
        </p:txBody>
      </p:sp>
      <p:sp>
        <p:nvSpPr>
          <p:cNvPr id="12" name="Rectangle 5"/>
          <p:cNvSpPr>
            <a:spLocks noGrp="1" noChangeArrowheads="1"/>
          </p:cNvSpPr>
          <p:nvPr>
            <p:ph type="ftr" sz="quarter" idx="3"/>
          </p:nvPr>
        </p:nvSpPr>
        <p:spPr bwMode="auto">
          <a:xfrm>
            <a:off x="1780694" y="7731446"/>
            <a:ext cx="8001000" cy="38290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512" b="1" i="1">
                <a:solidFill>
                  <a:schemeClr val="bg1"/>
                </a:solidFill>
                <a:cs typeface="+mj-cs"/>
              </a:defRPr>
            </a:lvl1pPr>
          </a:lstStyle>
          <a:p>
            <a:endParaRPr lang="en-US"/>
          </a:p>
        </p:txBody>
      </p:sp>
      <p:sp>
        <p:nvSpPr>
          <p:cNvPr id="13" name="Rectangle 6"/>
          <p:cNvSpPr>
            <a:spLocks noGrp="1" noChangeArrowheads="1"/>
          </p:cNvSpPr>
          <p:nvPr>
            <p:ph type="sldNum" sz="quarter" idx="4"/>
          </p:nvPr>
        </p:nvSpPr>
        <p:spPr bwMode="auto">
          <a:xfrm>
            <a:off x="194552" y="7700117"/>
            <a:ext cx="1337945" cy="38290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512" b="0">
                <a:solidFill>
                  <a:schemeClr val="bg1"/>
                </a:solidFill>
              </a:defRPr>
            </a:lvl1pPr>
          </a:lstStyle>
          <a:p>
            <a:fld id="{DDB703DD-BD46-441F-9323-2D8E7A3165EC}" type="slidenum">
              <a:rPr lang="en-US" smtClean="0"/>
              <a:t>‹#›</a:t>
            </a:fld>
            <a:endParaRPr lang="en-US"/>
          </a:p>
        </p:txBody>
      </p:sp>
      <p:sp>
        <p:nvSpPr>
          <p:cNvPr id="17" name="Oval 9"/>
          <p:cNvSpPr>
            <a:spLocks noChangeArrowheads="1"/>
          </p:cNvSpPr>
          <p:nvPr/>
        </p:nvSpPr>
        <p:spPr bwMode="auto">
          <a:xfrm>
            <a:off x="12054844" y="135258"/>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8" name="Oval 8"/>
          <p:cNvSpPr>
            <a:spLocks noChangeArrowheads="1"/>
          </p:cNvSpPr>
          <p:nvPr/>
        </p:nvSpPr>
        <p:spPr bwMode="auto">
          <a:xfrm>
            <a:off x="12128188" y="28577"/>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9" name="Oval 8"/>
          <p:cNvSpPr>
            <a:spLocks noChangeArrowheads="1"/>
          </p:cNvSpPr>
          <p:nvPr/>
        </p:nvSpPr>
        <p:spPr bwMode="auto">
          <a:xfrm>
            <a:off x="12128188" y="240033"/>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47120" name="Rectangle 16"/>
          <p:cNvSpPr>
            <a:spLocks noChangeArrowheads="1"/>
          </p:cNvSpPr>
          <p:nvPr/>
        </p:nvSpPr>
        <p:spPr bwMode="auto">
          <a:xfrm rot="16200000">
            <a:off x="6080762" y="-6080762"/>
            <a:ext cx="640080" cy="12801600"/>
          </a:xfrm>
          <a:prstGeom prst="rect">
            <a:avLst/>
          </a:prstGeom>
          <a:solidFill>
            <a:srgbClr val="4D6997"/>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fa-IR" sz="1944"/>
          </a:p>
        </p:txBody>
      </p:sp>
      <p:sp>
        <p:nvSpPr>
          <p:cNvPr id="20" name="Oval 19"/>
          <p:cNvSpPr/>
          <p:nvPr/>
        </p:nvSpPr>
        <p:spPr bwMode="auto">
          <a:xfrm>
            <a:off x="124465" y="139066"/>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1" name="Oval 20"/>
          <p:cNvSpPr/>
          <p:nvPr/>
        </p:nvSpPr>
        <p:spPr bwMode="auto">
          <a:xfrm>
            <a:off x="12588245" y="152402"/>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2" name="Oval 21"/>
          <p:cNvSpPr/>
          <p:nvPr/>
        </p:nvSpPr>
        <p:spPr bwMode="auto">
          <a:xfrm>
            <a:off x="12588245" y="274323"/>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3" name="Oval 22"/>
          <p:cNvSpPr/>
          <p:nvPr/>
        </p:nvSpPr>
        <p:spPr bwMode="auto">
          <a:xfrm>
            <a:off x="124465" y="260987"/>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4" name="Oval 23"/>
          <p:cNvSpPr/>
          <p:nvPr/>
        </p:nvSpPr>
        <p:spPr bwMode="auto">
          <a:xfrm>
            <a:off x="231145" y="200026"/>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5" name="Oval 24"/>
          <p:cNvSpPr/>
          <p:nvPr/>
        </p:nvSpPr>
        <p:spPr bwMode="auto">
          <a:xfrm>
            <a:off x="12481565" y="213363"/>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pic>
        <p:nvPicPr>
          <p:cNvPr id="26" name="Picture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234865" y="7669533"/>
            <a:ext cx="458627" cy="5372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90204233"/>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p:timing>
    <p:tnLst>
      <p:par>
        <p:cTn id="1" dur="indefinite" restart="never" nodeType="tmRoot"/>
      </p:par>
    </p:tnLst>
  </p:timing>
  <p:txStyles>
    <p:titleStyle>
      <a:lvl1pPr algn="r" rtl="1" eaLnBrk="1" fontAlgn="base" hangingPunct="1">
        <a:spcBef>
          <a:spcPct val="0"/>
        </a:spcBef>
        <a:spcAft>
          <a:spcPct val="0"/>
        </a:spcAft>
        <a:defRPr sz="2592" b="1">
          <a:solidFill>
            <a:srgbClr val="663300"/>
          </a:solidFill>
          <a:latin typeface="Comic Sans MS" pitchFamily="66" charset="0"/>
          <a:ea typeface="+mj-ea"/>
          <a:cs typeface="B Nazanin" panose="00000400000000000000" pitchFamily="2" charset="-78"/>
        </a:defRPr>
      </a:lvl1pPr>
      <a:lvl2pPr algn="l" rtl="1" eaLnBrk="1" fontAlgn="base" hangingPunct="1">
        <a:spcBef>
          <a:spcPct val="0"/>
        </a:spcBef>
        <a:spcAft>
          <a:spcPct val="0"/>
        </a:spcAft>
        <a:defRPr sz="2592" b="1">
          <a:solidFill>
            <a:srgbClr val="663300"/>
          </a:solidFill>
          <a:latin typeface="Comic Sans MS" pitchFamily="66" charset="0"/>
        </a:defRPr>
      </a:lvl2pPr>
      <a:lvl3pPr algn="l" rtl="1" eaLnBrk="1" fontAlgn="base" hangingPunct="1">
        <a:spcBef>
          <a:spcPct val="0"/>
        </a:spcBef>
        <a:spcAft>
          <a:spcPct val="0"/>
        </a:spcAft>
        <a:defRPr sz="2592" b="1">
          <a:solidFill>
            <a:srgbClr val="663300"/>
          </a:solidFill>
          <a:latin typeface="Comic Sans MS" pitchFamily="66" charset="0"/>
        </a:defRPr>
      </a:lvl3pPr>
      <a:lvl4pPr algn="l" rtl="1" eaLnBrk="1" fontAlgn="base" hangingPunct="1">
        <a:spcBef>
          <a:spcPct val="0"/>
        </a:spcBef>
        <a:spcAft>
          <a:spcPct val="0"/>
        </a:spcAft>
        <a:defRPr sz="2592" b="1">
          <a:solidFill>
            <a:srgbClr val="663300"/>
          </a:solidFill>
          <a:latin typeface="Comic Sans MS" pitchFamily="66" charset="0"/>
        </a:defRPr>
      </a:lvl4pPr>
      <a:lvl5pPr algn="l" rtl="1" eaLnBrk="1" fontAlgn="base" hangingPunct="1">
        <a:spcBef>
          <a:spcPct val="0"/>
        </a:spcBef>
        <a:spcAft>
          <a:spcPct val="0"/>
        </a:spcAft>
        <a:defRPr sz="2592" b="1">
          <a:solidFill>
            <a:srgbClr val="663300"/>
          </a:solidFill>
          <a:latin typeface="Comic Sans MS" pitchFamily="66" charset="0"/>
        </a:defRPr>
      </a:lvl5pPr>
      <a:lvl6pPr marL="493775" algn="l" rtl="1" eaLnBrk="1" fontAlgn="base" hangingPunct="1">
        <a:spcBef>
          <a:spcPct val="0"/>
        </a:spcBef>
        <a:spcAft>
          <a:spcPct val="0"/>
        </a:spcAft>
        <a:defRPr sz="3456">
          <a:solidFill>
            <a:srgbClr val="663300"/>
          </a:solidFill>
          <a:latin typeface="Arial Black" pitchFamily="34" charset="0"/>
        </a:defRPr>
      </a:lvl6pPr>
      <a:lvl7pPr marL="987551" algn="l" rtl="1" eaLnBrk="1" fontAlgn="base" hangingPunct="1">
        <a:spcBef>
          <a:spcPct val="0"/>
        </a:spcBef>
        <a:spcAft>
          <a:spcPct val="0"/>
        </a:spcAft>
        <a:defRPr sz="3456">
          <a:solidFill>
            <a:srgbClr val="663300"/>
          </a:solidFill>
          <a:latin typeface="Arial Black" pitchFamily="34" charset="0"/>
        </a:defRPr>
      </a:lvl7pPr>
      <a:lvl8pPr marL="1481326" algn="l" rtl="1" eaLnBrk="1" fontAlgn="base" hangingPunct="1">
        <a:spcBef>
          <a:spcPct val="0"/>
        </a:spcBef>
        <a:spcAft>
          <a:spcPct val="0"/>
        </a:spcAft>
        <a:defRPr sz="3456">
          <a:solidFill>
            <a:srgbClr val="663300"/>
          </a:solidFill>
          <a:latin typeface="Arial Black" pitchFamily="34" charset="0"/>
        </a:defRPr>
      </a:lvl8pPr>
      <a:lvl9pPr marL="1975101" algn="l" rtl="1" eaLnBrk="1" fontAlgn="base" hangingPunct="1">
        <a:spcBef>
          <a:spcPct val="0"/>
        </a:spcBef>
        <a:spcAft>
          <a:spcPct val="0"/>
        </a:spcAft>
        <a:defRPr sz="3456">
          <a:solidFill>
            <a:srgbClr val="663300"/>
          </a:solidFill>
          <a:latin typeface="Arial Black" pitchFamily="34" charset="0"/>
        </a:defRPr>
      </a:lvl9pPr>
    </p:titleStyle>
    <p:bodyStyle>
      <a:lvl1pPr marL="370332" indent="-370332" algn="r" rtl="1" eaLnBrk="1" fontAlgn="base" hangingPunct="1">
        <a:spcBef>
          <a:spcPct val="25000"/>
        </a:spcBef>
        <a:spcAft>
          <a:spcPct val="25000"/>
        </a:spcAft>
        <a:buClr>
          <a:srgbClr val="5675A9"/>
        </a:buClr>
        <a:buSzPct val="75000"/>
        <a:buFontTx/>
        <a:buBlip>
          <a:blip r:embed="rId14"/>
        </a:buBlip>
        <a:defRPr sz="2160" b="1">
          <a:solidFill>
            <a:srgbClr val="000000"/>
          </a:solidFill>
          <a:latin typeface="+mn-lt"/>
          <a:ea typeface="+mn-ea"/>
          <a:cs typeface="B Koodak" pitchFamily="2" charset="-78"/>
        </a:defRPr>
      </a:lvl1pPr>
      <a:lvl2pPr marL="802385" indent="-308609" algn="r" rtl="1" eaLnBrk="1" fontAlgn="base" hangingPunct="1">
        <a:spcBef>
          <a:spcPct val="10000"/>
        </a:spcBef>
        <a:spcAft>
          <a:spcPct val="10000"/>
        </a:spcAft>
        <a:buClr>
          <a:schemeClr val="accent1"/>
        </a:buClr>
        <a:buSzPct val="75000"/>
        <a:buFontTx/>
        <a:buBlip>
          <a:blip r:embed="rId15"/>
        </a:buBlip>
        <a:defRPr sz="2160" b="1">
          <a:solidFill>
            <a:schemeClr val="tx2"/>
          </a:solidFill>
          <a:latin typeface="+mn-lt"/>
          <a:cs typeface="B Nazanin" pitchFamily="2" charset="-78"/>
        </a:defRPr>
      </a:lvl2pPr>
      <a:lvl3pPr marL="1234439" indent="-246888" algn="r" rtl="1" eaLnBrk="1" fontAlgn="base" hangingPunct="1">
        <a:spcBef>
          <a:spcPct val="20000"/>
        </a:spcBef>
        <a:spcAft>
          <a:spcPct val="0"/>
        </a:spcAft>
        <a:buClr>
          <a:schemeClr val="accent2"/>
        </a:buClr>
        <a:buFontTx/>
        <a:buBlip>
          <a:blip r:embed="rId16"/>
        </a:buBlip>
        <a:defRPr sz="2160">
          <a:solidFill>
            <a:schemeClr val="tx2"/>
          </a:solidFill>
          <a:latin typeface="+mn-lt"/>
          <a:cs typeface="B Nazanin" panose="00000400000000000000" pitchFamily="2" charset="-78"/>
        </a:defRPr>
      </a:lvl3pPr>
      <a:lvl4pPr marL="1728214" indent="-246888" algn="r" rtl="1" eaLnBrk="1" fontAlgn="base" hangingPunct="1">
        <a:spcBef>
          <a:spcPct val="20000"/>
        </a:spcBef>
        <a:spcAft>
          <a:spcPct val="0"/>
        </a:spcAft>
        <a:buClr>
          <a:schemeClr val="tx1"/>
        </a:buClr>
        <a:buFontTx/>
        <a:buBlip>
          <a:blip r:embed="rId17"/>
        </a:buBlip>
        <a:defRPr sz="2160" b="1">
          <a:solidFill>
            <a:srgbClr val="000000"/>
          </a:solidFill>
          <a:latin typeface="+mn-lt"/>
          <a:cs typeface="B Davat" pitchFamily="2" charset="-78"/>
        </a:defRPr>
      </a:lvl4pPr>
      <a:lvl5pPr marL="2221989" indent="-246888" algn="r" rtl="1" eaLnBrk="1" fontAlgn="base" hangingPunct="1">
        <a:spcBef>
          <a:spcPct val="20000"/>
        </a:spcBef>
        <a:spcAft>
          <a:spcPct val="0"/>
        </a:spcAft>
        <a:buChar char="•"/>
        <a:defRPr sz="2160">
          <a:solidFill>
            <a:schemeClr val="tx2"/>
          </a:solidFill>
          <a:latin typeface="+mn-lt"/>
        </a:defRPr>
      </a:lvl5pPr>
      <a:lvl6pPr marL="2715765" indent="-246888" algn="r" rtl="1" eaLnBrk="1" fontAlgn="base" hangingPunct="1">
        <a:spcBef>
          <a:spcPct val="20000"/>
        </a:spcBef>
        <a:spcAft>
          <a:spcPct val="0"/>
        </a:spcAft>
        <a:buChar char="•"/>
        <a:defRPr sz="1728">
          <a:solidFill>
            <a:schemeClr val="tx2"/>
          </a:solidFill>
          <a:latin typeface="+mn-lt"/>
        </a:defRPr>
      </a:lvl6pPr>
      <a:lvl7pPr marL="3209540" indent="-246888" algn="r" rtl="1" eaLnBrk="1" fontAlgn="base" hangingPunct="1">
        <a:spcBef>
          <a:spcPct val="20000"/>
        </a:spcBef>
        <a:spcAft>
          <a:spcPct val="0"/>
        </a:spcAft>
        <a:buChar char="•"/>
        <a:defRPr sz="1728">
          <a:solidFill>
            <a:schemeClr val="tx2"/>
          </a:solidFill>
          <a:latin typeface="+mn-lt"/>
        </a:defRPr>
      </a:lvl7pPr>
      <a:lvl8pPr marL="3703315" indent="-246888" algn="r" rtl="1" eaLnBrk="1" fontAlgn="base" hangingPunct="1">
        <a:spcBef>
          <a:spcPct val="20000"/>
        </a:spcBef>
        <a:spcAft>
          <a:spcPct val="0"/>
        </a:spcAft>
        <a:buChar char="•"/>
        <a:defRPr sz="1728">
          <a:solidFill>
            <a:schemeClr val="tx2"/>
          </a:solidFill>
          <a:latin typeface="+mn-lt"/>
        </a:defRPr>
      </a:lvl8pPr>
      <a:lvl9pPr marL="4197090" indent="-246888" algn="r" rtl="1" eaLnBrk="1" fontAlgn="base" hangingPunct="1">
        <a:spcBef>
          <a:spcPct val="20000"/>
        </a:spcBef>
        <a:spcAft>
          <a:spcPct val="0"/>
        </a:spcAft>
        <a:buChar char="•"/>
        <a:defRPr sz="1728">
          <a:solidFill>
            <a:schemeClr val="tx2"/>
          </a:solidFill>
          <a:latin typeface="+mn-lt"/>
        </a:defRPr>
      </a:lvl9pPr>
    </p:bodyStyle>
    <p:otherStyle>
      <a:defPPr>
        <a:defRPr lang="fa-IR"/>
      </a:defPPr>
      <a:lvl1pPr marL="0" algn="r" defTabSz="987551" rtl="1" eaLnBrk="1" latinLnBrk="0" hangingPunct="1">
        <a:defRPr sz="1944" kern="1200">
          <a:solidFill>
            <a:schemeClr val="tx1"/>
          </a:solidFill>
          <a:latin typeface="+mn-lt"/>
          <a:ea typeface="+mn-ea"/>
          <a:cs typeface="+mn-cs"/>
        </a:defRPr>
      </a:lvl1pPr>
      <a:lvl2pPr marL="493775" algn="r" defTabSz="987551" rtl="1" eaLnBrk="1" latinLnBrk="0" hangingPunct="1">
        <a:defRPr sz="1944" kern="1200">
          <a:solidFill>
            <a:schemeClr val="tx1"/>
          </a:solidFill>
          <a:latin typeface="+mn-lt"/>
          <a:ea typeface="+mn-ea"/>
          <a:cs typeface="+mn-cs"/>
        </a:defRPr>
      </a:lvl2pPr>
      <a:lvl3pPr marL="987551" algn="r" defTabSz="987551" rtl="1" eaLnBrk="1" latinLnBrk="0" hangingPunct="1">
        <a:defRPr sz="1944" kern="1200">
          <a:solidFill>
            <a:schemeClr val="tx1"/>
          </a:solidFill>
          <a:latin typeface="+mn-lt"/>
          <a:ea typeface="+mn-ea"/>
          <a:cs typeface="+mn-cs"/>
        </a:defRPr>
      </a:lvl3pPr>
      <a:lvl4pPr marL="1481326" algn="r" defTabSz="987551" rtl="1" eaLnBrk="1" latinLnBrk="0" hangingPunct="1">
        <a:defRPr sz="1944" kern="1200">
          <a:solidFill>
            <a:schemeClr val="tx1"/>
          </a:solidFill>
          <a:latin typeface="+mn-lt"/>
          <a:ea typeface="+mn-ea"/>
          <a:cs typeface="+mn-cs"/>
        </a:defRPr>
      </a:lvl4pPr>
      <a:lvl5pPr marL="1975101" algn="r" defTabSz="987551" rtl="1" eaLnBrk="1" latinLnBrk="0" hangingPunct="1">
        <a:defRPr sz="1944" kern="1200">
          <a:solidFill>
            <a:schemeClr val="tx1"/>
          </a:solidFill>
          <a:latin typeface="+mn-lt"/>
          <a:ea typeface="+mn-ea"/>
          <a:cs typeface="+mn-cs"/>
        </a:defRPr>
      </a:lvl5pPr>
      <a:lvl6pPr marL="2468876" algn="r" defTabSz="987551" rtl="1" eaLnBrk="1" latinLnBrk="0" hangingPunct="1">
        <a:defRPr sz="1944" kern="1200">
          <a:solidFill>
            <a:schemeClr val="tx1"/>
          </a:solidFill>
          <a:latin typeface="+mn-lt"/>
          <a:ea typeface="+mn-ea"/>
          <a:cs typeface="+mn-cs"/>
        </a:defRPr>
      </a:lvl6pPr>
      <a:lvl7pPr marL="2962653" algn="r" defTabSz="987551" rtl="1" eaLnBrk="1" latinLnBrk="0" hangingPunct="1">
        <a:defRPr sz="1944" kern="1200">
          <a:solidFill>
            <a:schemeClr val="tx1"/>
          </a:solidFill>
          <a:latin typeface="+mn-lt"/>
          <a:ea typeface="+mn-ea"/>
          <a:cs typeface="+mn-cs"/>
        </a:defRPr>
      </a:lvl7pPr>
      <a:lvl8pPr marL="3456428" algn="r" defTabSz="987551" rtl="1" eaLnBrk="1" latinLnBrk="0" hangingPunct="1">
        <a:defRPr sz="1944" kern="1200">
          <a:solidFill>
            <a:schemeClr val="tx1"/>
          </a:solidFill>
          <a:latin typeface="+mn-lt"/>
          <a:ea typeface="+mn-ea"/>
          <a:cs typeface="+mn-cs"/>
        </a:defRPr>
      </a:lvl8pPr>
      <a:lvl9pPr marL="3950203" algn="r" defTabSz="987551" rtl="1" eaLnBrk="1" latinLnBrk="0" hangingPunct="1">
        <a:defRPr sz="194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533400" y="7844791"/>
            <a:ext cx="1706880" cy="29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97"/>
            </a:lvl1pPr>
          </a:lstStyle>
          <a:p>
            <a:pPr eaLnBrk="1" hangingPunct="1"/>
            <a:r>
              <a:rPr lang="fa-IR" altLang="en-US" b="0" smtClean="0">
                <a:solidFill>
                  <a:srgbClr val="FFFFFF"/>
                </a:solidFill>
              </a:rPr>
              <a:t>بهمن ۱۳۹۳</a:t>
            </a:r>
            <a:endParaRPr lang="en-US" altLang="en-US" b="0" smtClean="0">
              <a:solidFill>
                <a:srgbClr val="FFFFFF"/>
              </a:solidFill>
            </a:endParaRPr>
          </a:p>
        </p:txBody>
      </p:sp>
      <p:sp>
        <p:nvSpPr>
          <p:cNvPr id="1029" name="Rectangle 5"/>
          <p:cNvSpPr>
            <a:spLocks noGrp="1" noChangeArrowheads="1"/>
          </p:cNvSpPr>
          <p:nvPr>
            <p:ph type="ftr" sz="quarter" idx="3"/>
          </p:nvPr>
        </p:nvSpPr>
        <p:spPr bwMode="auto">
          <a:xfrm>
            <a:off x="9974584" y="182882"/>
            <a:ext cx="2506980" cy="36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97"/>
            </a:lvl1pPr>
          </a:lstStyle>
          <a:p>
            <a:pPr eaLnBrk="1" hangingPunct="1"/>
            <a:r>
              <a:rPr lang="fa-IR" altLang="en-US" b="0" smtClean="0">
                <a:solidFill>
                  <a:srgbClr val="FFFFFF"/>
                </a:solidFill>
              </a:rPr>
              <a:t>مقاله علمی</a:t>
            </a:r>
            <a:endParaRPr lang="en-US" altLang="en-US" b="0" smtClean="0">
              <a:solidFill>
                <a:srgbClr val="FFFFFF"/>
              </a:solidFill>
            </a:endParaRPr>
          </a:p>
        </p:txBody>
      </p:sp>
      <p:sp>
        <p:nvSpPr>
          <p:cNvPr id="1030" name="Rectangle 6"/>
          <p:cNvSpPr>
            <a:spLocks noGrp="1" noChangeArrowheads="1"/>
          </p:cNvSpPr>
          <p:nvPr>
            <p:ph type="sldNum" sz="quarter" idx="4"/>
          </p:nvPr>
        </p:nvSpPr>
        <p:spPr bwMode="auto">
          <a:xfrm>
            <a:off x="5760725" y="7844791"/>
            <a:ext cx="1813560" cy="29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97"/>
            </a:lvl1pPr>
          </a:lstStyle>
          <a:p>
            <a:pPr eaLnBrk="1" hangingPunct="1"/>
            <a:fld id="{61E389C6-069F-4DB6-87B8-3240AFF83D2C}" type="slidenum">
              <a:rPr lang="en-US" altLang="en-US" b="0" smtClean="0">
                <a:solidFill>
                  <a:srgbClr val="FFFFFF"/>
                </a:solidFill>
              </a:rPr>
              <a:pPr eaLnBrk="1" hangingPunct="1"/>
              <a:t>‹#›</a:t>
            </a:fld>
            <a:endParaRPr lang="en-US" altLang="en-US" b="0" smtClean="0">
              <a:solidFill>
                <a:srgbClr val="FFFFFF"/>
              </a:solidFill>
            </a:endParaRPr>
          </a:p>
        </p:txBody>
      </p:sp>
      <p:sp>
        <p:nvSpPr>
          <p:cNvPr id="1027" name="Rectangle 3"/>
          <p:cNvSpPr>
            <a:spLocks noGrp="1" noChangeArrowheads="1"/>
          </p:cNvSpPr>
          <p:nvPr>
            <p:ph type="body" idx="1"/>
          </p:nvPr>
        </p:nvSpPr>
        <p:spPr bwMode="auto">
          <a:xfrm>
            <a:off x="640080" y="1645924"/>
            <a:ext cx="1141476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56355003"/>
      </p:ext>
    </p:extLst>
  </p:cSld>
  <p:clrMap bg1="dk2" tx1="lt1" bg2="dk1" tx2="lt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iming>
    <p:tnLst>
      <p:par>
        <p:cTn id="1" dur="indefinite" restart="never" nodeType="tmRoot"/>
      </p:par>
    </p:tnLst>
  </p:timing>
  <p:hf hdr="0"/>
  <p:txStyles>
    <p:titleStyle>
      <a:lvl1pPr algn="l" rtl="1" eaLnBrk="1" fontAlgn="base" hangingPunct="1">
        <a:spcBef>
          <a:spcPct val="0"/>
        </a:spcBef>
        <a:spcAft>
          <a:spcPct val="0"/>
        </a:spcAft>
        <a:defRPr sz="4320" b="1" kern="1200">
          <a:solidFill>
            <a:schemeClr val="tx2"/>
          </a:solidFill>
          <a:latin typeface="+mj-lt"/>
          <a:ea typeface="+mj-ea"/>
          <a:cs typeface="+mj-cs"/>
        </a:defRPr>
      </a:lvl1pPr>
      <a:lvl2pPr algn="l" rtl="1" eaLnBrk="1" fontAlgn="base" hangingPunct="1">
        <a:spcBef>
          <a:spcPct val="0"/>
        </a:spcBef>
        <a:spcAft>
          <a:spcPct val="0"/>
        </a:spcAft>
        <a:defRPr sz="4320" b="1">
          <a:solidFill>
            <a:schemeClr val="tx2"/>
          </a:solidFill>
          <a:latin typeface="Arial" panose="020B0604020202020204" pitchFamily="34" charset="0"/>
        </a:defRPr>
      </a:lvl2pPr>
      <a:lvl3pPr algn="l" rtl="1" eaLnBrk="1" fontAlgn="base" hangingPunct="1">
        <a:spcBef>
          <a:spcPct val="0"/>
        </a:spcBef>
        <a:spcAft>
          <a:spcPct val="0"/>
        </a:spcAft>
        <a:defRPr sz="4320" b="1">
          <a:solidFill>
            <a:schemeClr val="tx2"/>
          </a:solidFill>
          <a:latin typeface="Arial" panose="020B0604020202020204" pitchFamily="34" charset="0"/>
        </a:defRPr>
      </a:lvl3pPr>
      <a:lvl4pPr algn="l" rtl="1" eaLnBrk="1" fontAlgn="base" hangingPunct="1">
        <a:spcBef>
          <a:spcPct val="0"/>
        </a:spcBef>
        <a:spcAft>
          <a:spcPct val="0"/>
        </a:spcAft>
        <a:defRPr sz="4320" b="1">
          <a:solidFill>
            <a:schemeClr val="tx2"/>
          </a:solidFill>
          <a:latin typeface="Arial" panose="020B0604020202020204" pitchFamily="34" charset="0"/>
        </a:defRPr>
      </a:lvl4pPr>
      <a:lvl5pPr algn="l" rtl="1" eaLnBrk="1" fontAlgn="base" hangingPunct="1">
        <a:spcBef>
          <a:spcPct val="0"/>
        </a:spcBef>
        <a:spcAft>
          <a:spcPct val="0"/>
        </a:spcAft>
        <a:defRPr sz="4320" b="1">
          <a:solidFill>
            <a:schemeClr val="tx2"/>
          </a:solidFill>
          <a:latin typeface="Arial" panose="020B0604020202020204" pitchFamily="34" charset="0"/>
        </a:defRPr>
      </a:lvl5pPr>
      <a:lvl6pPr marL="493775" algn="l" rtl="1" eaLnBrk="1" fontAlgn="base" hangingPunct="1">
        <a:spcBef>
          <a:spcPct val="0"/>
        </a:spcBef>
        <a:spcAft>
          <a:spcPct val="0"/>
        </a:spcAft>
        <a:defRPr sz="4320" b="1">
          <a:solidFill>
            <a:schemeClr val="tx2"/>
          </a:solidFill>
          <a:latin typeface="Arial" panose="020B0604020202020204" pitchFamily="34" charset="0"/>
        </a:defRPr>
      </a:lvl6pPr>
      <a:lvl7pPr marL="987551" algn="l" rtl="1" eaLnBrk="1" fontAlgn="base" hangingPunct="1">
        <a:spcBef>
          <a:spcPct val="0"/>
        </a:spcBef>
        <a:spcAft>
          <a:spcPct val="0"/>
        </a:spcAft>
        <a:defRPr sz="4320" b="1">
          <a:solidFill>
            <a:schemeClr val="tx2"/>
          </a:solidFill>
          <a:latin typeface="Arial" panose="020B0604020202020204" pitchFamily="34" charset="0"/>
        </a:defRPr>
      </a:lvl7pPr>
      <a:lvl8pPr marL="1481326" algn="l" rtl="1" eaLnBrk="1" fontAlgn="base" hangingPunct="1">
        <a:spcBef>
          <a:spcPct val="0"/>
        </a:spcBef>
        <a:spcAft>
          <a:spcPct val="0"/>
        </a:spcAft>
        <a:defRPr sz="4320" b="1">
          <a:solidFill>
            <a:schemeClr val="tx2"/>
          </a:solidFill>
          <a:latin typeface="Arial" panose="020B0604020202020204" pitchFamily="34" charset="0"/>
        </a:defRPr>
      </a:lvl8pPr>
      <a:lvl9pPr marL="1975101" algn="l" rtl="1" eaLnBrk="1" fontAlgn="base" hangingPunct="1">
        <a:spcBef>
          <a:spcPct val="0"/>
        </a:spcBef>
        <a:spcAft>
          <a:spcPct val="0"/>
        </a:spcAft>
        <a:defRPr sz="4320" b="1">
          <a:solidFill>
            <a:schemeClr val="tx2"/>
          </a:solidFill>
          <a:latin typeface="Arial" panose="020B0604020202020204" pitchFamily="34" charset="0"/>
        </a:defRPr>
      </a:lvl9pPr>
    </p:titleStyle>
    <p:bodyStyle>
      <a:lvl1pPr marL="370332" indent="-370332" algn="r" rtl="1" eaLnBrk="1" fontAlgn="base" hangingPunct="1">
        <a:spcBef>
          <a:spcPct val="20000"/>
        </a:spcBef>
        <a:spcAft>
          <a:spcPct val="0"/>
        </a:spcAft>
        <a:buClr>
          <a:schemeClr val="bg1"/>
        </a:buClr>
        <a:buSzPct val="115000"/>
        <a:buFont typeface="Wingdings" panose="05000000000000000000" pitchFamily="2" charset="2"/>
        <a:buChar char="§"/>
        <a:defRPr sz="3024" kern="1200">
          <a:solidFill>
            <a:schemeClr val="tx1"/>
          </a:solidFill>
          <a:latin typeface="+mn-lt"/>
          <a:ea typeface="+mn-ea"/>
          <a:cs typeface="+mn-cs"/>
        </a:defRPr>
      </a:lvl1pPr>
      <a:lvl2pPr marL="802385" indent="-308609" algn="r" rtl="1" eaLnBrk="1" fontAlgn="base" hangingPunct="1">
        <a:spcBef>
          <a:spcPct val="20000"/>
        </a:spcBef>
        <a:spcAft>
          <a:spcPct val="0"/>
        </a:spcAft>
        <a:buClr>
          <a:schemeClr val="folHlink"/>
        </a:buClr>
        <a:buFont typeface="Wingdings" panose="05000000000000000000" pitchFamily="2" charset="2"/>
        <a:buChar char="§"/>
        <a:defRPr sz="2592" kern="1200">
          <a:solidFill>
            <a:schemeClr val="tx1"/>
          </a:solidFill>
          <a:latin typeface="+mn-lt"/>
          <a:ea typeface="+mn-ea"/>
          <a:cs typeface="+mn-cs"/>
        </a:defRPr>
      </a:lvl2pPr>
      <a:lvl3pPr marL="1234439" indent="-246888" algn="r" rtl="1" eaLnBrk="1" fontAlgn="base" hangingPunct="1">
        <a:spcBef>
          <a:spcPct val="20000"/>
        </a:spcBef>
        <a:spcAft>
          <a:spcPct val="0"/>
        </a:spcAft>
        <a:buChar char="•"/>
        <a:defRPr sz="2160" kern="1200">
          <a:solidFill>
            <a:schemeClr val="tx1"/>
          </a:solidFill>
          <a:latin typeface="+mn-lt"/>
          <a:ea typeface="+mn-ea"/>
          <a:cs typeface="+mn-cs"/>
        </a:defRPr>
      </a:lvl3pPr>
      <a:lvl4pPr marL="1728214" indent="-246888" algn="r" rtl="1" eaLnBrk="1" fontAlgn="base" hangingPunct="1">
        <a:spcBef>
          <a:spcPct val="20000"/>
        </a:spcBef>
        <a:spcAft>
          <a:spcPct val="0"/>
        </a:spcAft>
        <a:buChar char="–"/>
        <a:defRPr sz="2160" kern="1200">
          <a:solidFill>
            <a:schemeClr val="tx1"/>
          </a:solidFill>
          <a:latin typeface="+mn-lt"/>
          <a:ea typeface="+mn-ea"/>
          <a:cs typeface="+mn-cs"/>
        </a:defRPr>
      </a:lvl4pPr>
      <a:lvl5pPr marL="2221989" indent="-246888" algn="r" rtl="1" eaLnBrk="1" fontAlgn="base" hangingPunct="1">
        <a:spcBef>
          <a:spcPct val="20000"/>
        </a:spcBef>
        <a:spcAft>
          <a:spcPct val="0"/>
        </a:spcAft>
        <a:buChar char="»"/>
        <a:defRPr sz="2160" kern="1200">
          <a:solidFill>
            <a:schemeClr val="tx1"/>
          </a:solidFill>
          <a:latin typeface="+mn-lt"/>
          <a:ea typeface="+mn-ea"/>
          <a:cs typeface="+mn-cs"/>
        </a:defRPr>
      </a:lvl5pPr>
      <a:lvl6pPr marL="2715765"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6pPr>
      <a:lvl7pPr marL="3209540"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7pPr>
      <a:lvl8pPr marL="3703315"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8pPr>
      <a:lvl9pPr marL="4197090"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9pPr>
    </p:bodyStyle>
    <p:otherStyle>
      <a:defPPr>
        <a:defRPr lang="en-US"/>
      </a:defPPr>
      <a:lvl1pPr marL="0" algn="r" defTabSz="987551" rtl="1" eaLnBrk="1" latinLnBrk="0" hangingPunct="1">
        <a:defRPr sz="1944" kern="1200">
          <a:solidFill>
            <a:schemeClr val="tx1"/>
          </a:solidFill>
          <a:latin typeface="+mn-lt"/>
          <a:ea typeface="+mn-ea"/>
          <a:cs typeface="+mn-cs"/>
        </a:defRPr>
      </a:lvl1pPr>
      <a:lvl2pPr marL="493775" algn="r" defTabSz="987551" rtl="1" eaLnBrk="1" latinLnBrk="0" hangingPunct="1">
        <a:defRPr sz="1944" kern="1200">
          <a:solidFill>
            <a:schemeClr val="tx1"/>
          </a:solidFill>
          <a:latin typeface="+mn-lt"/>
          <a:ea typeface="+mn-ea"/>
          <a:cs typeface="+mn-cs"/>
        </a:defRPr>
      </a:lvl2pPr>
      <a:lvl3pPr marL="987551" algn="r" defTabSz="987551" rtl="1" eaLnBrk="1" latinLnBrk="0" hangingPunct="1">
        <a:defRPr sz="1944" kern="1200">
          <a:solidFill>
            <a:schemeClr val="tx1"/>
          </a:solidFill>
          <a:latin typeface="+mn-lt"/>
          <a:ea typeface="+mn-ea"/>
          <a:cs typeface="+mn-cs"/>
        </a:defRPr>
      </a:lvl3pPr>
      <a:lvl4pPr marL="1481326" algn="r" defTabSz="987551" rtl="1" eaLnBrk="1" latinLnBrk="0" hangingPunct="1">
        <a:defRPr sz="1944" kern="1200">
          <a:solidFill>
            <a:schemeClr val="tx1"/>
          </a:solidFill>
          <a:latin typeface="+mn-lt"/>
          <a:ea typeface="+mn-ea"/>
          <a:cs typeface="+mn-cs"/>
        </a:defRPr>
      </a:lvl4pPr>
      <a:lvl5pPr marL="1975101" algn="r" defTabSz="987551" rtl="1" eaLnBrk="1" latinLnBrk="0" hangingPunct="1">
        <a:defRPr sz="1944" kern="1200">
          <a:solidFill>
            <a:schemeClr val="tx1"/>
          </a:solidFill>
          <a:latin typeface="+mn-lt"/>
          <a:ea typeface="+mn-ea"/>
          <a:cs typeface="+mn-cs"/>
        </a:defRPr>
      </a:lvl5pPr>
      <a:lvl6pPr marL="2468876" algn="r" defTabSz="987551" rtl="1" eaLnBrk="1" latinLnBrk="0" hangingPunct="1">
        <a:defRPr sz="1944" kern="1200">
          <a:solidFill>
            <a:schemeClr val="tx1"/>
          </a:solidFill>
          <a:latin typeface="+mn-lt"/>
          <a:ea typeface="+mn-ea"/>
          <a:cs typeface="+mn-cs"/>
        </a:defRPr>
      </a:lvl6pPr>
      <a:lvl7pPr marL="2962653" algn="r" defTabSz="987551" rtl="1" eaLnBrk="1" latinLnBrk="0" hangingPunct="1">
        <a:defRPr sz="1944" kern="1200">
          <a:solidFill>
            <a:schemeClr val="tx1"/>
          </a:solidFill>
          <a:latin typeface="+mn-lt"/>
          <a:ea typeface="+mn-ea"/>
          <a:cs typeface="+mn-cs"/>
        </a:defRPr>
      </a:lvl7pPr>
      <a:lvl8pPr marL="3456428" algn="r" defTabSz="987551" rtl="1" eaLnBrk="1" latinLnBrk="0" hangingPunct="1">
        <a:defRPr sz="1944" kern="1200">
          <a:solidFill>
            <a:schemeClr val="tx1"/>
          </a:solidFill>
          <a:latin typeface="+mn-lt"/>
          <a:ea typeface="+mn-ea"/>
          <a:cs typeface="+mn-cs"/>
        </a:defRPr>
      </a:lvl8pPr>
      <a:lvl9pPr marL="3950203" algn="r" defTabSz="987551" rtl="1" eaLnBrk="1" latinLnBrk="0" hangingPunct="1">
        <a:defRPr sz="1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fa-IR" dirty="0"/>
          </a:p>
        </p:txBody>
      </p:sp>
      <p:sp>
        <p:nvSpPr>
          <p:cNvPr id="8" name="Text Placeholder 7"/>
          <p:cNvSpPr>
            <a:spLocks noGrp="1"/>
          </p:cNvSpPr>
          <p:nvPr>
            <p:ph type="body" idx="1"/>
          </p:nvPr>
        </p:nvSpPr>
        <p:spPr/>
        <p:txBody>
          <a:bodyPr/>
          <a:lstStyle/>
          <a:p>
            <a:r>
              <a:rPr lang="fa-IR" dirty="0" smtClean="0">
                <a:cs typeface="B Nazanin" panose="00000400000000000000" pitchFamily="2" charset="-78"/>
              </a:rPr>
              <a:t>9 تا کلاس کاربری  پرسونا  1  ارتباط با نمایندگان کاربر 3 تا قهرمان محصول 11 تا  نماینده کاربر 2 تا حل تضاد 1  </a:t>
            </a:r>
            <a:endParaRPr lang="fa-IR"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873703" y="324032"/>
            <a:ext cx="182880" cy="182880"/>
          </a:xfrm>
          <a:prstGeom prst="rect">
            <a:avLst/>
          </a:prstGeom>
        </p:spPr>
      </p:pic>
      <p:pic>
        <p:nvPicPr>
          <p:cNvPr id="6" name="Picture 5"/>
          <p:cNvPicPr>
            <a:picLocks noChangeAspect="1"/>
          </p:cNvPicPr>
          <p:nvPr/>
        </p:nvPicPr>
        <p:blipFill>
          <a:blip r:embed="rId3"/>
          <a:stretch>
            <a:fillRect/>
          </a:stretch>
        </p:blipFill>
        <p:spPr>
          <a:xfrm>
            <a:off x="475322" y="328020"/>
            <a:ext cx="182880" cy="182880"/>
          </a:xfrm>
          <a:prstGeom prst="rect">
            <a:avLst/>
          </a:prstGeom>
        </p:spPr>
      </p:pic>
    </p:spTree>
    <p:extLst>
      <p:ext uri="{BB962C8B-B14F-4D97-AF65-F5344CB8AC3E}">
        <p14:creationId xmlns:p14="http://schemas.microsoft.com/office/powerpoint/2010/main" val="383523895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542453"/>
            <a:ext cx="12618720" cy="5766436"/>
          </a:xfrm>
        </p:spPr>
        <p:txBody>
          <a:bodyPr>
            <a:normAutofit fontScale="92500" lnSpcReduction="20000"/>
          </a:bodyPr>
          <a:lstStyle/>
          <a:p>
            <a:pPr marL="0" indent="0">
              <a:buNone/>
            </a:pPr>
            <a:r>
              <a:rPr lang="fa-IR" sz="3001" dirty="0">
                <a:solidFill>
                  <a:srgbClr val="C00000"/>
                </a:solidFill>
              </a:rPr>
              <a:t> </a:t>
            </a:r>
            <a:r>
              <a:rPr lang="fa-IR" sz="3001" dirty="0">
                <a:solidFill>
                  <a:srgbClr val="C00000"/>
                </a:solidFill>
              </a:rPr>
              <a:t>شناسایی کلاس‌های کاربری</a:t>
            </a:r>
          </a:p>
          <a:p>
            <a:pPr algn="r" rtl="1"/>
            <a:r>
              <a:rPr lang="fa-IR" sz="2760" dirty="0">
                <a:solidFill>
                  <a:srgbClr val="C00000"/>
                </a:solidFill>
              </a:rPr>
              <a:t>كلاس هاي كاربري </a:t>
            </a:r>
            <a:r>
              <a:rPr lang="fa-IR" sz="2760" dirty="0"/>
              <a:t>مختلف را از اوايل پروژه شناسايي كنيد.</a:t>
            </a:r>
          </a:p>
          <a:p>
            <a:pPr algn="r" rtl="1"/>
            <a:r>
              <a:rPr lang="fa-IR" sz="2760" dirty="0"/>
              <a:t>بدين وسيله مي توانيد نيازمندي ها را از </a:t>
            </a:r>
            <a:r>
              <a:rPr lang="fa-IR" sz="2760" dirty="0">
                <a:solidFill>
                  <a:srgbClr val="C00000"/>
                </a:solidFill>
              </a:rPr>
              <a:t>نمايندگان هر يك از كلاس ها </a:t>
            </a:r>
            <a:r>
              <a:rPr lang="fa-IR" sz="2760" dirty="0"/>
              <a:t>بدست بياوريد.</a:t>
            </a:r>
          </a:p>
          <a:p>
            <a:pPr algn="r" rtl="1"/>
            <a:r>
              <a:rPr lang="fa-IR" sz="2760" dirty="0"/>
              <a:t>يك تكنيك كاربردي در اين الگوي </a:t>
            </a:r>
            <a:r>
              <a:rPr lang="fa-IR" sz="2760" dirty="0">
                <a:solidFill>
                  <a:srgbClr val="C00000"/>
                </a:solidFill>
              </a:rPr>
              <a:t>گسترش و انقباض </a:t>
            </a:r>
            <a:r>
              <a:rPr lang="fa-IR" sz="2760" dirty="0"/>
              <a:t>است . </a:t>
            </a:r>
            <a:endParaRPr lang="en-US" sz="2760" dirty="0"/>
          </a:p>
          <a:p>
            <a:pPr algn="r" rtl="1"/>
            <a:r>
              <a:rPr lang="fa-IR" sz="2760" dirty="0"/>
              <a:t>از </a:t>
            </a:r>
            <a:r>
              <a:rPr lang="fa-IR" sz="2760" dirty="0">
                <a:solidFill>
                  <a:srgbClr val="C00000"/>
                </a:solidFill>
              </a:rPr>
              <a:t>اسپانسر پروژه </a:t>
            </a:r>
            <a:r>
              <a:rPr lang="fa-IR" sz="2760" dirty="0"/>
              <a:t>شروع کنید که چه انتظاری از سیستم دارد .</a:t>
            </a:r>
          </a:p>
          <a:p>
            <a:pPr algn="r" rtl="1"/>
            <a:r>
              <a:rPr lang="fa-IR" sz="2760" dirty="0"/>
              <a:t>هر تعداد از </a:t>
            </a:r>
            <a:r>
              <a:rPr lang="fa-IR" sz="2760" dirty="0">
                <a:solidFill>
                  <a:srgbClr val="C00000"/>
                </a:solidFill>
              </a:rPr>
              <a:t>کلاس های کاربری </a:t>
            </a:r>
            <a:r>
              <a:rPr lang="fa-IR" sz="2760" dirty="0"/>
              <a:t>را که در دسترسی دارید </a:t>
            </a:r>
            <a:r>
              <a:rPr lang="fa-IR" sz="2760" dirty="0">
                <a:solidFill>
                  <a:srgbClr val="C00000"/>
                </a:solidFill>
              </a:rPr>
              <a:t>طوفان فکری </a:t>
            </a:r>
            <a:r>
              <a:rPr lang="fa-IR" sz="2760" dirty="0"/>
              <a:t>کنید .</a:t>
            </a:r>
          </a:p>
          <a:p>
            <a:pPr algn="r" rtl="1"/>
            <a:r>
              <a:rPr lang="fa-IR" sz="2760" dirty="0">
                <a:solidFill>
                  <a:srgbClr val="C00000"/>
                </a:solidFill>
              </a:rPr>
              <a:t>کلاس‌های کاربری </a:t>
            </a:r>
            <a:r>
              <a:rPr lang="fa-IR" sz="2760" dirty="0"/>
              <a:t>با نیازهای مشابه را فشرده کرده و به عنوان یک </a:t>
            </a:r>
            <a:r>
              <a:rPr lang="fa-IR" sz="2760" dirty="0">
                <a:solidFill>
                  <a:srgbClr val="C00000"/>
                </a:solidFill>
              </a:rPr>
              <a:t>کلاس کاربری </a:t>
            </a:r>
            <a:r>
              <a:rPr lang="fa-IR" sz="2760" dirty="0"/>
              <a:t>تقسیم بندی کنید .</a:t>
            </a:r>
          </a:p>
          <a:p>
            <a:pPr algn="r" rtl="1"/>
            <a:r>
              <a:rPr lang="fa-IR" sz="2760" dirty="0"/>
              <a:t>مدل های تحلیلی مختلف به شما کمک می ‌کنند تا کلاس های کاربری را شناسایی کنید .  </a:t>
            </a:r>
          </a:p>
          <a:p>
            <a:pPr algn="r" rtl="1"/>
            <a:endParaRPr lang="en-US" sz="2400" dirty="0"/>
          </a:p>
        </p:txBody>
      </p:sp>
      <p:sp>
        <p:nvSpPr>
          <p:cNvPr id="2" name="Title 1"/>
          <p:cNvSpPr>
            <a:spLocks noGrp="1"/>
          </p:cNvSpPr>
          <p:nvPr>
            <p:ph type="title"/>
          </p:nvPr>
        </p:nvSpPr>
        <p:spPr/>
        <p:txBody>
          <a:bodyPr/>
          <a:lstStyle/>
          <a:p>
            <a:r>
              <a:rPr lang="fa-IR" dirty="0" smtClean="0"/>
              <a:t>کلاس های کاربری . . .</a:t>
            </a:r>
            <a:endParaRPr lang="fa-IR" dirty="0"/>
          </a:p>
        </p:txBody>
      </p:sp>
    </p:spTree>
    <p:extLst>
      <p:ext uri="{BB962C8B-B14F-4D97-AF65-F5344CB8AC3E}">
        <p14:creationId xmlns:p14="http://schemas.microsoft.com/office/powerpoint/2010/main" val="135919925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1" y="1401354"/>
            <a:ext cx="12618720" cy="5766436"/>
          </a:xfrm>
        </p:spPr>
        <p:txBody>
          <a:bodyPr>
            <a:normAutofit/>
          </a:bodyPr>
          <a:lstStyle/>
          <a:p>
            <a:pPr marL="0" indent="0">
              <a:buNone/>
            </a:pPr>
            <a:r>
              <a:rPr lang="fa-IR" sz="2666" dirty="0">
                <a:solidFill>
                  <a:srgbClr val="C00000"/>
                </a:solidFill>
              </a:rPr>
              <a:t>    شناسایی کلاس‌های کاربری . . . </a:t>
            </a:r>
            <a:endParaRPr lang="en-US" sz="2666"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26" y="2472729"/>
            <a:ext cx="11832336" cy="3986784"/>
          </a:xfrm>
          <a:prstGeom prst="rect">
            <a:avLst/>
          </a:prstGeom>
        </p:spPr>
      </p:pic>
      <p:sp>
        <p:nvSpPr>
          <p:cNvPr id="6" name="Title 5"/>
          <p:cNvSpPr>
            <a:spLocks noGrp="1"/>
          </p:cNvSpPr>
          <p:nvPr>
            <p:ph type="title"/>
          </p:nvPr>
        </p:nvSpPr>
        <p:spPr/>
        <p:txBody>
          <a:bodyPr/>
          <a:lstStyle/>
          <a:p>
            <a:r>
              <a:rPr lang="fa-IR" sz="2666" dirty="0"/>
              <a:t>کلاس های کاربری . . .</a:t>
            </a:r>
          </a:p>
        </p:txBody>
      </p:sp>
    </p:spTree>
    <p:extLst>
      <p:ext uri="{BB962C8B-B14F-4D97-AF65-F5344CB8AC3E}">
        <p14:creationId xmlns:p14="http://schemas.microsoft.com/office/powerpoint/2010/main" val="80035912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332417"/>
            <a:ext cx="12618720" cy="6226257"/>
          </a:xfrm>
        </p:spPr>
        <p:txBody>
          <a:bodyPr>
            <a:normAutofit/>
          </a:bodyPr>
          <a:lstStyle/>
          <a:p>
            <a:pPr algn="r" rtl="1">
              <a:buFont typeface="Wingdings" panose="05000000000000000000" pitchFamily="2" charset="2"/>
              <a:buChar char="§"/>
            </a:pPr>
            <a:r>
              <a:rPr lang="fa-IR" sz="2666" dirty="0">
                <a:solidFill>
                  <a:srgbClr val="C00000"/>
                </a:solidFill>
              </a:rPr>
              <a:t>شناسایی کلاس‌های کاربری . . .</a:t>
            </a:r>
          </a:p>
          <a:p>
            <a:pPr algn="r" rtl="1">
              <a:lnSpc>
                <a:spcPct val="100000"/>
              </a:lnSpc>
            </a:pPr>
            <a:r>
              <a:rPr lang="fa-IR" sz="2760" dirty="0">
                <a:solidFill>
                  <a:srgbClr val="C00000"/>
                </a:solidFill>
              </a:rPr>
              <a:t>مدل های تحلیلی مختلف </a:t>
            </a:r>
            <a:r>
              <a:rPr lang="fa-IR" sz="2760" dirty="0"/>
              <a:t>به شما کمک می ‌کنند تا </a:t>
            </a:r>
            <a:r>
              <a:rPr lang="fa-IR" sz="2760" dirty="0">
                <a:solidFill>
                  <a:srgbClr val="C00000"/>
                </a:solidFill>
              </a:rPr>
              <a:t>کلاس های کاربری </a:t>
            </a:r>
            <a:r>
              <a:rPr lang="fa-IR" sz="2760" dirty="0"/>
              <a:t>را بهتر </a:t>
            </a:r>
            <a:r>
              <a:rPr lang="fa-IR" sz="2760" dirty="0"/>
              <a:t>شناسایی کنید .  </a:t>
            </a:r>
          </a:p>
          <a:p>
            <a:pPr algn="r" rtl="1">
              <a:lnSpc>
                <a:spcPct val="100000"/>
              </a:lnSpc>
            </a:pPr>
            <a:r>
              <a:rPr lang="fa-IR" sz="2760" dirty="0"/>
              <a:t>موجودیت‌های خارجی که در خارج از سیستم شما وجود دارند و توسط کانتکست دیاگرام نمایش داده می‌شوند کاندیدای کلاس های کاربری هستند .</a:t>
            </a:r>
          </a:p>
          <a:p>
            <a:pPr algn="r" rtl="1">
              <a:lnSpc>
                <a:spcPct val="100000"/>
              </a:lnSpc>
            </a:pPr>
            <a:r>
              <a:rPr lang="fa-IR" sz="2760" dirty="0"/>
              <a:t>نمودار سازمانی شرکتی همچنین می‌تواند به شما در کشف </a:t>
            </a:r>
            <a:r>
              <a:rPr lang="fa-IR" sz="2760" dirty="0">
                <a:solidFill>
                  <a:srgbClr val="C00000"/>
                </a:solidFill>
              </a:rPr>
              <a:t>کاربران بالقوه </a:t>
            </a:r>
            <a:r>
              <a:rPr lang="fa-IR" sz="2760" dirty="0"/>
              <a:t>و </a:t>
            </a:r>
            <a:r>
              <a:rPr lang="fa-IR" sz="2760" dirty="0">
                <a:solidFill>
                  <a:srgbClr val="C00000"/>
                </a:solidFill>
              </a:rPr>
              <a:t>سایر ذی نفعان </a:t>
            </a:r>
            <a:r>
              <a:rPr lang="fa-IR" sz="2760" dirty="0"/>
              <a:t>کمک کند . </a:t>
            </a:r>
          </a:p>
          <a:p>
            <a:pPr algn="r" rtl="1">
              <a:lnSpc>
                <a:spcPct val="100000"/>
              </a:lnSpc>
            </a:pPr>
            <a:r>
              <a:rPr lang="fa-IR" sz="2760" dirty="0"/>
              <a:t>هنگام انجام تجزیه و  تحلیل ذینفعان وکاربران ، نمودار سازمانی </a:t>
            </a:r>
            <a:r>
              <a:rPr lang="fa-IR" sz="2760" dirty="0"/>
              <a:t>را مطالعه </a:t>
            </a:r>
            <a:r>
              <a:rPr lang="fa-IR" sz="2760" dirty="0"/>
              <a:t>کنید تا به دنبال موارد زیر باشید:</a:t>
            </a:r>
          </a:p>
          <a:p>
            <a:pPr marL="1478274" lvl="2" indent="-380962">
              <a:lnSpc>
                <a:spcPct val="100000"/>
              </a:lnSpc>
              <a:buFont typeface="Arial" panose="020B0604020202020204" pitchFamily="34" charset="0"/>
              <a:buChar char="•"/>
            </a:pPr>
            <a:r>
              <a:rPr lang="fa-IR" sz="2222" dirty="0">
                <a:cs typeface="B Nazanin" panose="00000400000000000000" pitchFamily="2" charset="-78"/>
              </a:rPr>
              <a:t>دپارتمان های شرکت داشته در پروسه کسب‌و‌کار.</a:t>
            </a:r>
            <a:endParaRPr lang="en-US" sz="2222" dirty="0"/>
          </a:p>
          <a:p>
            <a:pPr marL="1478274" lvl="2" indent="-380962">
              <a:lnSpc>
                <a:spcPct val="100000"/>
              </a:lnSpc>
              <a:buFont typeface="Arial" panose="020B0604020202020204" pitchFamily="34" charset="0"/>
              <a:buChar char="•"/>
            </a:pPr>
            <a:r>
              <a:rPr lang="fa-IR" sz="2222" dirty="0">
                <a:cs typeface="B Nazanin" panose="00000400000000000000" pitchFamily="2" charset="-78"/>
              </a:rPr>
              <a:t>دپارتمان‌های موثر بر پروسه کسب‌وکار</a:t>
            </a:r>
            <a:endParaRPr lang="en-US" sz="2222" dirty="0"/>
          </a:p>
          <a:p>
            <a:pPr marL="1478274" lvl="2" indent="-380962">
              <a:lnSpc>
                <a:spcPct val="100000"/>
              </a:lnSpc>
              <a:buFont typeface="Arial" panose="020B0604020202020204" pitchFamily="34" charset="0"/>
              <a:buChar char="•"/>
            </a:pPr>
            <a:r>
              <a:rPr lang="fa-IR" sz="2222" dirty="0">
                <a:cs typeface="B Nazanin" panose="00000400000000000000" pitchFamily="2" charset="-78"/>
              </a:rPr>
              <a:t>بخش‌ها یا نام‌ نقشهایی </a:t>
            </a:r>
            <a:r>
              <a:rPr lang="fa-IR" sz="2222" dirty="0">
                <a:cs typeface="B Nazanin" panose="00000400000000000000" pitchFamily="2" charset="-78"/>
              </a:rPr>
              <a:t>دارای </a:t>
            </a:r>
            <a:r>
              <a:rPr lang="fa-IR" sz="2222" dirty="0">
                <a:cs typeface="B Nazanin" panose="00000400000000000000" pitchFamily="2" charset="-78"/>
              </a:rPr>
              <a:t>کاربران مستقیم یا </a:t>
            </a:r>
            <a:r>
              <a:rPr lang="fa-IR" sz="2222" dirty="0">
                <a:cs typeface="B Nazanin" panose="00000400000000000000" pitchFamily="2" charset="-78"/>
              </a:rPr>
              <a:t>غیرمستقیم</a:t>
            </a:r>
          </a:p>
          <a:p>
            <a:pPr marL="1478274" lvl="2" indent="-380962">
              <a:lnSpc>
                <a:spcPct val="100000"/>
              </a:lnSpc>
              <a:buFont typeface="Arial" panose="020B0604020202020204" pitchFamily="34" charset="0"/>
              <a:buChar char="•"/>
            </a:pPr>
            <a:r>
              <a:rPr lang="fa-IR" sz="2222" dirty="0">
                <a:cs typeface="B Nazanin" panose="00000400000000000000" pitchFamily="2" charset="-78"/>
              </a:rPr>
              <a:t>کلاس های کاربری در برگیرنده چندین بخش </a:t>
            </a:r>
            <a:endParaRPr lang="en-US" sz="2222" dirty="0"/>
          </a:p>
          <a:p>
            <a:pPr marL="1478274" lvl="2" indent="-380962">
              <a:lnSpc>
                <a:spcPct val="100000"/>
              </a:lnSpc>
              <a:buFont typeface="Arial" panose="020B0604020202020204" pitchFamily="34" charset="0"/>
              <a:buChar char="•"/>
            </a:pPr>
            <a:r>
              <a:rPr lang="fa-IR" sz="2222" dirty="0">
                <a:cs typeface="B Nazanin" panose="00000400000000000000" pitchFamily="2" charset="-78"/>
              </a:rPr>
              <a:t>بخش های در رابطه با ذینفعان خارج از شرکت </a:t>
            </a:r>
            <a:endParaRPr lang="en-US" sz="2222" dirty="0"/>
          </a:p>
          <a:p>
            <a:pPr algn="r" rtl="1">
              <a:lnSpc>
                <a:spcPct val="100000"/>
              </a:lnSpc>
            </a:pPr>
            <a:endParaRPr lang="fa-IR" sz="2760" dirty="0"/>
          </a:p>
          <a:p>
            <a:pPr algn="r" rtl="1"/>
            <a:endParaRPr lang="en-US" sz="2400" dirty="0"/>
          </a:p>
        </p:txBody>
      </p:sp>
      <p:sp>
        <p:nvSpPr>
          <p:cNvPr id="9" name="Title 8"/>
          <p:cNvSpPr>
            <a:spLocks noGrp="1"/>
          </p:cNvSpPr>
          <p:nvPr>
            <p:ph type="title"/>
          </p:nvPr>
        </p:nvSpPr>
        <p:spPr/>
        <p:txBody>
          <a:bodyPr/>
          <a:lstStyle/>
          <a:p>
            <a:r>
              <a:rPr lang="fa-IR" dirty="0" smtClean="0"/>
              <a:t>کلاس های کاربری . . . </a:t>
            </a:r>
            <a:endParaRPr lang="fa-IR" dirty="0"/>
          </a:p>
        </p:txBody>
      </p:sp>
    </p:spTree>
    <p:extLst>
      <p:ext uri="{BB962C8B-B14F-4D97-AF65-F5344CB8AC3E}">
        <p14:creationId xmlns:p14="http://schemas.microsoft.com/office/powerpoint/2010/main" val="1123088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392179"/>
            <a:ext cx="12618720" cy="6614541"/>
          </a:xfrm>
        </p:spPr>
        <p:txBody>
          <a:bodyPr>
            <a:normAutofit/>
          </a:bodyPr>
          <a:lstStyle/>
          <a:p>
            <a:pPr marL="0" indent="0">
              <a:lnSpc>
                <a:spcPct val="100000"/>
              </a:lnSpc>
              <a:buNone/>
            </a:pPr>
            <a:r>
              <a:rPr lang="fa-IR" sz="2400" dirty="0"/>
              <a:t>       </a:t>
            </a:r>
            <a:r>
              <a:rPr lang="fa-IR" sz="3111" dirty="0">
                <a:solidFill>
                  <a:srgbClr val="C00000"/>
                </a:solidFill>
              </a:rPr>
              <a:t>مقدمه </a:t>
            </a:r>
          </a:p>
          <a:p>
            <a:pPr algn="just">
              <a:lnSpc>
                <a:spcPct val="100000"/>
              </a:lnSpc>
              <a:buFont typeface="Wingdings" panose="05000000000000000000" pitchFamily="2" charset="2"/>
              <a:buChar char="§"/>
            </a:pPr>
            <a:r>
              <a:rPr lang="fa-IR" sz="2760" dirty="0"/>
              <a:t> </a:t>
            </a:r>
            <a:r>
              <a:rPr lang="fa-IR" sz="2444" dirty="0">
                <a:solidFill>
                  <a:srgbClr val="C00000"/>
                </a:solidFill>
              </a:rPr>
              <a:t>پرسونا</a:t>
            </a:r>
            <a:r>
              <a:rPr lang="fa-IR" sz="2444" dirty="0"/>
              <a:t> شرحی از یک </a:t>
            </a:r>
            <a:r>
              <a:rPr lang="fa-IR" sz="2444" dirty="0">
                <a:solidFill>
                  <a:srgbClr val="2A5656">
                    <a:lumMod val="75000"/>
                  </a:srgbClr>
                </a:solidFill>
              </a:rPr>
              <a:t>یک فرد </a:t>
            </a:r>
            <a:r>
              <a:rPr lang="fa-IR" sz="2444" dirty="0">
                <a:solidFill>
                  <a:srgbClr val="C00000"/>
                </a:solidFill>
              </a:rPr>
              <a:t>فرضی و عمومی </a:t>
            </a:r>
            <a:r>
              <a:rPr lang="fa-IR" sz="2444" dirty="0">
                <a:solidFill>
                  <a:schemeClr val="tx2"/>
                </a:solidFill>
              </a:rPr>
              <a:t>که شبیه سازی از </a:t>
            </a:r>
            <a:r>
              <a:rPr lang="fa-IR" sz="2444" dirty="0"/>
              <a:t>یک </a:t>
            </a:r>
            <a:r>
              <a:rPr lang="fa-IR" sz="2444" dirty="0"/>
              <a:t>نماینده </a:t>
            </a:r>
            <a:r>
              <a:rPr lang="fa-IR" sz="2444" dirty="0">
                <a:solidFill>
                  <a:srgbClr val="C00000"/>
                </a:solidFill>
              </a:rPr>
              <a:t>کلاس کاربری </a:t>
            </a:r>
            <a:r>
              <a:rPr lang="fa-IR" sz="2444" dirty="0"/>
              <a:t>است .</a:t>
            </a:r>
          </a:p>
          <a:p>
            <a:pPr algn="just">
              <a:lnSpc>
                <a:spcPct val="100000"/>
              </a:lnSpc>
              <a:buFont typeface="Wingdings" panose="05000000000000000000" pitchFamily="2" charset="2"/>
              <a:buChar char="§"/>
            </a:pPr>
            <a:r>
              <a:rPr lang="fa-IR" sz="2444" dirty="0">
                <a:solidFill>
                  <a:srgbClr val="C00000"/>
                </a:solidFill>
              </a:rPr>
              <a:t>پرسونا</a:t>
            </a:r>
            <a:r>
              <a:rPr lang="fa-IR" sz="2444" dirty="0"/>
              <a:t> که </a:t>
            </a:r>
            <a:r>
              <a:rPr lang="fa-IR" sz="2444" dirty="0"/>
              <a:t>به عنوان </a:t>
            </a:r>
            <a:r>
              <a:rPr lang="fa-IR" sz="2444" dirty="0"/>
              <a:t>جایگاهی </a:t>
            </a:r>
            <a:r>
              <a:rPr lang="fa-IR" sz="2444" dirty="0"/>
              <a:t>برای گروهی از</a:t>
            </a:r>
            <a:r>
              <a:rPr lang="fa-IR" sz="2444" dirty="0">
                <a:solidFill>
                  <a:srgbClr val="C00000"/>
                </a:solidFill>
              </a:rPr>
              <a:t> کاربران </a:t>
            </a:r>
            <a:r>
              <a:rPr lang="fa-IR" sz="2444" dirty="0"/>
              <a:t>با ویژگی ها و نیازهای مشابه عمل می‌کند . </a:t>
            </a:r>
            <a:endParaRPr lang="fa-IR" sz="2444" dirty="0"/>
          </a:p>
          <a:p>
            <a:pPr algn="just">
              <a:lnSpc>
                <a:spcPct val="100000"/>
              </a:lnSpc>
              <a:buFont typeface="Wingdings" panose="05000000000000000000" pitchFamily="2" charset="2"/>
              <a:buChar char="§"/>
            </a:pPr>
            <a:r>
              <a:rPr lang="fa-IR" sz="2444" dirty="0"/>
              <a:t>گاهی اوقات پیش می‌اید که </a:t>
            </a:r>
            <a:r>
              <a:rPr lang="fa-IR" sz="2444" dirty="0">
                <a:solidFill>
                  <a:srgbClr val="C00000"/>
                </a:solidFill>
              </a:rPr>
              <a:t>تحلیلگر کسب‌و‌کار</a:t>
            </a:r>
            <a:r>
              <a:rPr lang="fa-IR" sz="2444" dirty="0">
                <a:solidFill>
                  <a:schemeClr val="tx2"/>
                </a:solidFill>
              </a:rPr>
              <a:t>،</a:t>
            </a:r>
            <a:r>
              <a:rPr lang="fa-IR" sz="2444" dirty="0">
                <a:solidFill>
                  <a:srgbClr val="C00000"/>
                </a:solidFill>
              </a:rPr>
              <a:t> نماینده کلاس کاربری واقعی </a:t>
            </a:r>
            <a:r>
              <a:rPr lang="fa-IR" sz="2444" dirty="0"/>
              <a:t>را در اختیار نداشته باشد .</a:t>
            </a:r>
            <a:endParaRPr lang="fa-IR" sz="2444" dirty="0"/>
          </a:p>
          <a:p>
            <a:pPr algn="just">
              <a:lnSpc>
                <a:spcPct val="100000"/>
              </a:lnSpc>
              <a:buFont typeface="Wingdings" panose="05000000000000000000" pitchFamily="2" charset="2"/>
              <a:buChar char="§"/>
            </a:pPr>
            <a:r>
              <a:rPr lang="fa-IR" sz="2444" dirty="0"/>
              <a:t>در این حالت </a:t>
            </a:r>
            <a:r>
              <a:rPr lang="fa-IR" sz="2444" dirty="0">
                <a:solidFill>
                  <a:srgbClr val="C00000"/>
                </a:solidFill>
              </a:rPr>
              <a:t>تحلیگر کسب و کار </a:t>
            </a:r>
            <a:r>
              <a:rPr lang="fa-IR" sz="2444" dirty="0"/>
              <a:t>به </a:t>
            </a:r>
            <a:r>
              <a:rPr lang="fa-IR" sz="2444" dirty="0"/>
              <a:t>جای توقف پیشرفت پروژه ، می‌تواند به طور موقت از یک </a:t>
            </a:r>
            <a:r>
              <a:rPr lang="fa-IR" sz="2444" dirty="0">
                <a:solidFill>
                  <a:srgbClr val="C00000"/>
                </a:solidFill>
              </a:rPr>
              <a:t>پرسونا</a:t>
            </a:r>
            <a:r>
              <a:rPr lang="fa-IR" sz="2444" dirty="0"/>
              <a:t> به عنوان </a:t>
            </a:r>
            <a:r>
              <a:rPr lang="fa-IR" sz="2444" dirty="0">
                <a:solidFill>
                  <a:srgbClr val="C00000"/>
                </a:solidFill>
              </a:rPr>
              <a:t>کاربر فرضی </a:t>
            </a:r>
            <a:r>
              <a:rPr lang="fa-IR" sz="2444" dirty="0"/>
              <a:t>استفاده کند </a:t>
            </a:r>
            <a:r>
              <a:rPr lang="fa-IR" sz="2444" dirty="0"/>
              <a:t>.</a:t>
            </a:r>
          </a:p>
          <a:p>
            <a:pPr algn="just">
              <a:lnSpc>
                <a:spcPct val="100000"/>
              </a:lnSpc>
              <a:buFont typeface="Wingdings" panose="05000000000000000000" pitchFamily="2" charset="2"/>
              <a:buChar char="§"/>
            </a:pPr>
            <a:r>
              <a:rPr lang="fa-IR" sz="2444" dirty="0"/>
              <a:t>تا زمان پیدا کردن یک </a:t>
            </a:r>
            <a:r>
              <a:rPr lang="fa-IR" sz="2444" dirty="0">
                <a:solidFill>
                  <a:srgbClr val="C00000"/>
                </a:solidFill>
              </a:rPr>
              <a:t>نماینده کاربری واقعی </a:t>
            </a:r>
            <a:r>
              <a:rPr lang="fa-IR" sz="2444" dirty="0"/>
              <a:t>، تحلیلگر می‌تواند نیازهای اولیه را از </a:t>
            </a:r>
            <a:r>
              <a:rPr lang="fa-IR" sz="2444" dirty="0">
                <a:solidFill>
                  <a:srgbClr val="C00000"/>
                </a:solidFill>
              </a:rPr>
              <a:t>پرسونا</a:t>
            </a:r>
            <a:r>
              <a:rPr lang="fa-IR" sz="2444" dirty="0"/>
              <a:t> استخراج کند . </a:t>
            </a:r>
            <a:endParaRPr lang="fa-IR" sz="2444" dirty="0"/>
          </a:p>
          <a:p>
            <a:pPr algn="just">
              <a:lnSpc>
                <a:spcPct val="100000"/>
              </a:lnSpc>
              <a:buFont typeface="Wingdings" panose="05000000000000000000" pitchFamily="2" charset="2"/>
              <a:buChar char="§"/>
            </a:pPr>
            <a:r>
              <a:rPr lang="fa-IR" sz="2444" dirty="0"/>
              <a:t>پروسناهایی که ایجاد می شوند باید براساس تحقیقات بازار ، جمعیت‌شناختی و قوم نگاری نماینده یک کلاس کاربری باشند . </a:t>
            </a:r>
          </a:p>
          <a:p>
            <a:pPr marL="0" indent="0">
              <a:buNone/>
            </a:pPr>
            <a:endParaRPr lang="fa-IR" sz="2400" dirty="0"/>
          </a:p>
          <a:p>
            <a:endParaRPr lang="fa-IR" sz="2400" dirty="0"/>
          </a:p>
          <a:p>
            <a:endParaRPr lang="fa-IR" sz="2400" dirty="0"/>
          </a:p>
          <a:p>
            <a:endParaRPr lang="fa-IR" sz="2400" dirty="0"/>
          </a:p>
        </p:txBody>
      </p:sp>
      <p:sp>
        <p:nvSpPr>
          <p:cNvPr id="2" name="Title 1"/>
          <p:cNvSpPr>
            <a:spLocks noGrp="1"/>
          </p:cNvSpPr>
          <p:nvPr>
            <p:ph type="title"/>
          </p:nvPr>
        </p:nvSpPr>
        <p:spPr/>
        <p:txBody>
          <a:bodyPr/>
          <a:lstStyle/>
          <a:p>
            <a:r>
              <a:rPr lang="fa-IR" dirty="0" smtClean="0"/>
              <a:t>پرسونای کاربری</a:t>
            </a:r>
            <a:endParaRPr lang="fa-IR" dirty="0"/>
          </a:p>
        </p:txBody>
      </p:sp>
    </p:spTree>
    <p:extLst>
      <p:ext uri="{BB962C8B-B14F-4D97-AF65-F5344CB8AC3E}">
        <p14:creationId xmlns:p14="http://schemas.microsoft.com/office/powerpoint/2010/main" val="173736643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
        <p:nvSpPr>
          <p:cNvPr id="4" name="Title 3"/>
          <p:cNvSpPr>
            <a:spLocks noGrp="1"/>
          </p:cNvSpPr>
          <p:nvPr>
            <p:ph type="title"/>
          </p:nvPr>
        </p:nvSpPr>
        <p:spPr/>
        <p:txBody>
          <a:bodyPr/>
          <a:lstStyle/>
          <a:p>
            <a:r>
              <a:rPr lang="fa-IR" dirty="0" smtClean="0"/>
              <a:t>گام بعدی</a:t>
            </a:r>
            <a:endParaRPr lang="fa-IR" dirty="0"/>
          </a:p>
        </p:txBody>
      </p:sp>
    </p:spTree>
    <p:extLst>
      <p:ext uri="{BB962C8B-B14F-4D97-AF65-F5344CB8AC3E}">
        <p14:creationId xmlns:p14="http://schemas.microsoft.com/office/powerpoint/2010/main" val="220608900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597" y="1337315"/>
            <a:ext cx="12943861" cy="6309359"/>
          </a:xfrm>
        </p:spPr>
        <p:txBody>
          <a:bodyPr>
            <a:noAutofit/>
          </a:bodyPr>
          <a:lstStyle/>
          <a:p>
            <a:pPr algn="just" rtl="1">
              <a:lnSpc>
                <a:spcPct val="100000"/>
              </a:lnSpc>
              <a:buFont typeface="Wingdings" panose="05000000000000000000" pitchFamily="2" charset="2"/>
              <a:buChar char="§"/>
            </a:pPr>
            <a:endParaRPr lang="fa-IR" sz="2222" dirty="0"/>
          </a:p>
          <a:p>
            <a:pPr algn="just" rtl="1">
              <a:lnSpc>
                <a:spcPct val="100000"/>
              </a:lnSpc>
              <a:buFont typeface="Wingdings" panose="05000000000000000000" pitchFamily="2" charset="2"/>
              <a:buChar char="§"/>
            </a:pPr>
            <a:r>
              <a:rPr lang="fa-IR" sz="2444" dirty="0"/>
              <a:t>هرنوع </a:t>
            </a:r>
            <a:r>
              <a:rPr lang="fa-IR" sz="2444" dirty="0"/>
              <a:t>پروژه ای به </a:t>
            </a:r>
            <a:r>
              <a:rPr lang="fa-IR" sz="2444" dirty="0"/>
              <a:t>نماینده کاربری </a:t>
            </a:r>
            <a:r>
              <a:rPr lang="fa-IR" sz="2444" dirty="0"/>
              <a:t>مناسبی احتیاج دارد تا </a:t>
            </a:r>
            <a:r>
              <a:rPr lang="fa-IR" sz="2444" dirty="0">
                <a:solidFill>
                  <a:srgbClr val="C00000"/>
                </a:solidFill>
              </a:rPr>
              <a:t>صداي كاربران </a:t>
            </a:r>
            <a:r>
              <a:rPr lang="fa-IR" sz="2444" dirty="0"/>
              <a:t>را به گوش برساند . </a:t>
            </a:r>
          </a:p>
          <a:p>
            <a:pPr algn="just" rtl="1">
              <a:lnSpc>
                <a:spcPct val="100000"/>
              </a:lnSpc>
              <a:buFont typeface="Wingdings" panose="05000000000000000000" pitchFamily="2" charset="2"/>
              <a:buChar char="§"/>
            </a:pPr>
            <a:r>
              <a:rPr lang="fa-IR" sz="2444" dirty="0"/>
              <a:t>اين </a:t>
            </a:r>
            <a:r>
              <a:rPr lang="fa-IR" sz="2444" dirty="0"/>
              <a:t>نمايندگان بايد در كل پروسه توليد نرم افزار حضور داشته باشند. </a:t>
            </a:r>
            <a:endParaRPr lang="fa-IR" sz="2444" dirty="0"/>
          </a:p>
          <a:p>
            <a:pPr>
              <a:lnSpc>
                <a:spcPct val="100000"/>
              </a:lnSpc>
              <a:buFont typeface="Wingdings" panose="05000000000000000000" pitchFamily="2" charset="2"/>
              <a:buChar char="§"/>
            </a:pPr>
            <a:r>
              <a:rPr lang="fa-IR" sz="2444" dirty="0"/>
              <a:t>به جای اینکه خود را به جای </a:t>
            </a:r>
            <a:r>
              <a:rPr lang="fa-IR" sz="2444" dirty="0">
                <a:solidFill>
                  <a:srgbClr val="C00000"/>
                </a:solidFill>
              </a:rPr>
              <a:t>کاربران واقعی </a:t>
            </a:r>
            <a:r>
              <a:rPr lang="fa-IR" sz="2444" dirty="0"/>
              <a:t>قرار داده و نیازهای آن ها را حدث بزنید از </a:t>
            </a:r>
            <a:r>
              <a:rPr lang="fa-IR" sz="2444" dirty="0">
                <a:solidFill>
                  <a:srgbClr val="C00000"/>
                </a:solidFill>
              </a:rPr>
              <a:t>کاربران واقعی </a:t>
            </a:r>
            <a:r>
              <a:rPr lang="fa-IR" sz="2444" dirty="0"/>
              <a:t>استفاده کنید . </a:t>
            </a:r>
          </a:p>
          <a:p>
            <a:pPr>
              <a:lnSpc>
                <a:spcPct val="100000"/>
              </a:lnSpc>
              <a:buFont typeface="Wingdings" panose="05000000000000000000" pitchFamily="2" charset="2"/>
              <a:buChar char="§"/>
            </a:pPr>
            <a:r>
              <a:rPr lang="fa-IR" sz="2444" dirty="0"/>
              <a:t>براي اينكار مي‌شود  </a:t>
            </a:r>
            <a:r>
              <a:rPr lang="fa-IR" sz="2444" dirty="0">
                <a:solidFill>
                  <a:srgbClr val="C00000"/>
                </a:solidFill>
              </a:rPr>
              <a:t>گروه‌های متمرکزی </a:t>
            </a:r>
            <a:r>
              <a:rPr lang="fa-IR" sz="2444" dirty="0"/>
              <a:t>از کاربران فعلی سازمان یا رقبا را تشکیل داده و از آنها استفاده کرد . </a:t>
            </a:r>
          </a:p>
          <a:p>
            <a:pPr>
              <a:lnSpc>
                <a:spcPct val="100000"/>
              </a:lnSpc>
              <a:buFont typeface="Wingdings" panose="05000000000000000000" pitchFamily="2" charset="2"/>
              <a:buChar char="§"/>
            </a:pPr>
            <a:r>
              <a:rPr lang="fa-IR" sz="2444" dirty="0"/>
              <a:t>این کاربران را باید طیفی از کاربران با تجربه و هم چنین تازه کار تشکیل دهد.</a:t>
            </a:r>
          </a:p>
          <a:p>
            <a:pPr>
              <a:lnSpc>
                <a:spcPct val="100000"/>
              </a:lnSpc>
              <a:buFont typeface="Wingdings" panose="05000000000000000000" pitchFamily="2" charset="2"/>
              <a:buChar char="§"/>
            </a:pPr>
            <a:r>
              <a:rPr lang="fa-IR" sz="2444" dirty="0"/>
              <a:t>گروه متمرکز بهتر است شامل پذیرندگان اولیه یا متفکران آسمان آبی نباشد.</a:t>
            </a:r>
          </a:p>
          <a:p>
            <a:pPr marL="0" indent="0">
              <a:lnSpc>
                <a:spcPct val="100000"/>
              </a:lnSpc>
              <a:buNone/>
            </a:pPr>
            <a:endParaRPr lang="fa-IR" sz="2666" dirty="0">
              <a:solidFill>
                <a:srgbClr val="C00000"/>
              </a:solidFill>
            </a:endParaRPr>
          </a:p>
          <a:p>
            <a:pPr algn="r" rtl="1">
              <a:buFont typeface="Wingdings" panose="05000000000000000000" pitchFamily="2" charset="2"/>
              <a:buChar char="§"/>
            </a:pPr>
            <a:endParaRPr lang="fa-IR" sz="2760" b="1" dirty="0"/>
          </a:p>
        </p:txBody>
      </p:sp>
      <p:sp>
        <p:nvSpPr>
          <p:cNvPr id="5" name="Title 4"/>
          <p:cNvSpPr>
            <a:spLocks noGrp="1"/>
          </p:cNvSpPr>
          <p:nvPr>
            <p:ph type="title"/>
          </p:nvPr>
        </p:nvSpPr>
        <p:spPr/>
        <p:txBody>
          <a:bodyPr/>
          <a:lstStyle/>
          <a:p>
            <a:r>
              <a:rPr lang="fa-IR" dirty="0" smtClean="0"/>
              <a:t>ارتباط با نمایندگان کاربر</a:t>
            </a:r>
            <a:endParaRPr lang="fa-IR" dirty="0"/>
          </a:p>
        </p:txBody>
      </p:sp>
    </p:spTree>
    <p:extLst>
      <p:ext uri="{BB962C8B-B14F-4D97-AF65-F5344CB8AC3E}">
        <p14:creationId xmlns:p14="http://schemas.microsoft.com/office/powerpoint/2010/main" val="139404305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531622"/>
            <a:ext cx="12618720" cy="5880736"/>
          </a:xfrm>
        </p:spPr>
        <p:txBody>
          <a:bodyPr>
            <a:normAutofit/>
          </a:bodyPr>
          <a:lstStyle/>
          <a:p>
            <a:pPr algn="r" rtl="1">
              <a:buFont typeface="Wingdings" panose="05000000000000000000" pitchFamily="2" charset="2"/>
              <a:buChar char="§"/>
            </a:pPr>
            <a:endParaRPr lang="fa-IR" sz="2880" dirty="0"/>
          </a:p>
          <a:p>
            <a:pPr algn="r" rtl="1">
              <a:buFont typeface="Wingdings" panose="05000000000000000000" pitchFamily="2" charset="2"/>
              <a:buChar char="§"/>
            </a:pPr>
            <a:endParaRPr lang="fa-IR" sz="2880" dirty="0"/>
          </a:p>
          <a:p>
            <a:pPr algn="r" rtl="1">
              <a:buFont typeface="Wingdings" panose="05000000000000000000" pitchFamily="2" charset="2"/>
              <a:buChar char="§"/>
            </a:pPr>
            <a:endParaRPr lang="fa-IR" sz="2880" dirty="0"/>
          </a:p>
          <a:p>
            <a:pPr algn="r" rtl="1">
              <a:buFont typeface="Wingdings" panose="05000000000000000000" pitchFamily="2" charset="2"/>
              <a:buChar char="§"/>
            </a:pPr>
            <a:endParaRPr lang="en-US" sz="2880" dirty="0"/>
          </a:p>
        </p:txBody>
      </p:sp>
      <p:pic>
        <p:nvPicPr>
          <p:cNvPr id="4" name="Picture 3"/>
          <p:cNvPicPr>
            <a:picLocks noChangeAspect="1"/>
          </p:cNvPicPr>
          <p:nvPr/>
        </p:nvPicPr>
        <p:blipFill>
          <a:blip r:embed="rId2"/>
          <a:stretch>
            <a:fillRect/>
          </a:stretch>
        </p:blipFill>
        <p:spPr>
          <a:xfrm>
            <a:off x="2269774" y="1280163"/>
            <a:ext cx="8751136" cy="4949495"/>
          </a:xfrm>
          <a:prstGeom prst="rect">
            <a:avLst/>
          </a:prstGeom>
        </p:spPr>
      </p:pic>
      <p:sp>
        <p:nvSpPr>
          <p:cNvPr id="5" name="Title 4"/>
          <p:cNvSpPr>
            <a:spLocks noGrp="1"/>
          </p:cNvSpPr>
          <p:nvPr>
            <p:ph type="title"/>
          </p:nvPr>
        </p:nvSpPr>
        <p:spPr/>
        <p:txBody>
          <a:bodyPr/>
          <a:lstStyle/>
          <a:p>
            <a:r>
              <a:rPr lang="fa-IR" dirty="0" smtClean="0"/>
              <a:t>ارتباط با نماندیگان کاربر . . . </a:t>
            </a:r>
            <a:endParaRPr lang="fa-IR" dirty="0"/>
          </a:p>
        </p:txBody>
      </p:sp>
      <p:sp>
        <p:nvSpPr>
          <p:cNvPr id="2" name="TextBox 1"/>
          <p:cNvSpPr txBox="1"/>
          <p:nvPr/>
        </p:nvSpPr>
        <p:spPr>
          <a:xfrm>
            <a:off x="6131831" y="6410673"/>
            <a:ext cx="3354629" cy="400110"/>
          </a:xfrm>
          <a:prstGeom prst="rect">
            <a:avLst/>
          </a:prstGeom>
          <a:noFill/>
        </p:spPr>
        <p:txBody>
          <a:bodyPr wrap="square" rtlCol="1">
            <a:spAutoFit/>
          </a:bodyPr>
          <a:lstStyle/>
          <a:p>
            <a:r>
              <a:rPr lang="fa-IR" sz="2000" dirty="0"/>
              <a:t>شکل 2</a:t>
            </a:r>
          </a:p>
        </p:txBody>
      </p:sp>
    </p:spTree>
    <p:extLst>
      <p:ext uri="{BB962C8B-B14F-4D97-AF65-F5344CB8AC3E}">
        <p14:creationId xmlns:p14="http://schemas.microsoft.com/office/powerpoint/2010/main" val="27397487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39" y="1403280"/>
            <a:ext cx="12618720" cy="5915026"/>
          </a:xfrm>
        </p:spPr>
        <p:txBody>
          <a:bodyPr>
            <a:normAutofit/>
          </a:bodyPr>
          <a:lstStyle/>
          <a:p>
            <a:pPr marL="0" indent="0">
              <a:buNone/>
            </a:pPr>
            <a:r>
              <a:rPr lang="fa-IR" sz="3111" dirty="0">
                <a:solidFill>
                  <a:srgbClr val="C00000"/>
                </a:solidFill>
              </a:rPr>
              <a:t>مقدمه</a:t>
            </a:r>
            <a:r>
              <a:rPr lang="fa-IR" sz="3555" dirty="0"/>
              <a:t> </a:t>
            </a:r>
            <a:endParaRPr lang="fa-IR" sz="3555" dirty="0"/>
          </a:p>
          <a:p>
            <a:pPr algn="r" rtl="1">
              <a:lnSpc>
                <a:spcPct val="100000"/>
              </a:lnSpc>
            </a:pPr>
            <a:r>
              <a:rPr lang="fa-IR" sz="2760" dirty="0">
                <a:solidFill>
                  <a:srgbClr val="C00000"/>
                </a:solidFill>
              </a:rPr>
              <a:t>قهرمان محصول</a:t>
            </a:r>
            <a:r>
              <a:rPr lang="fa-IR" sz="2760" dirty="0"/>
              <a:t> به عنوان رابط اصلی بین کاربران یک </a:t>
            </a:r>
            <a:r>
              <a:rPr lang="fa-IR" sz="2760" dirty="0">
                <a:solidFill>
                  <a:srgbClr val="C00000"/>
                </a:solidFill>
              </a:rPr>
              <a:t>کلاس کاربری </a:t>
            </a:r>
            <a:r>
              <a:rPr lang="fa-IR" sz="2760" dirty="0"/>
              <a:t>و تحلیگر کسب و کار عمل </a:t>
            </a:r>
            <a:r>
              <a:rPr lang="fa-IR" sz="2760" dirty="0"/>
              <a:t>می‌کند </a:t>
            </a:r>
            <a:r>
              <a:rPr lang="fa-IR" sz="2760" dirty="0"/>
              <a:t>.</a:t>
            </a:r>
          </a:p>
          <a:p>
            <a:pPr>
              <a:lnSpc>
                <a:spcPct val="100000"/>
              </a:lnSpc>
            </a:pPr>
            <a:r>
              <a:rPr lang="fa-IR" sz="2760" dirty="0"/>
              <a:t>در حالت ایده آل </a:t>
            </a:r>
            <a:r>
              <a:rPr lang="fa-IR" sz="2760" dirty="0">
                <a:solidFill>
                  <a:srgbClr val="C00000"/>
                </a:solidFill>
              </a:rPr>
              <a:t>قهرمان محصول </a:t>
            </a:r>
            <a:r>
              <a:rPr lang="fa-IR" sz="2760" dirty="0"/>
              <a:t>یک </a:t>
            </a:r>
            <a:r>
              <a:rPr lang="fa-IR" sz="2760" dirty="0">
                <a:solidFill>
                  <a:srgbClr val="C00000"/>
                </a:solidFill>
              </a:rPr>
              <a:t>کاربر واقعی </a:t>
            </a:r>
            <a:r>
              <a:rPr lang="fa-IR" sz="2760" dirty="0"/>
              <a:t>است </a:t>
            </a:r>
            <a:r>
              <a:rPr lang="fa-IR" sz="2760" dirty="0"/>
              <a:t>.</a:t>
            </a:r>
          </a:p>
          <a:p>
            <a:pPr lvl="1">
              <a:lnSpc>
                <a:spcPct val="100000"/>
              </a:lnSpc>
            </a:pPr>
            <a:r>
              <a:rPr lang="fa-IR" sz="2222" b="0" dirty="0">
                <a:cs typeface="B Nazanin" panose="00000400000000000000" pitchFamily="2" charset="-78"/>
              </a:rPr>
              <a:t>در حالت غیره ایده آل جانشیانی </a:t>
            </a:r>
            <a:r>
              <a:rPr lang="fa-IR" sz="2222" b="0" dirty="0">
                <a:cs typeface="B Nazanin" panose="00000400000000000000" pitchFamily="2" charset="-78"/>
              </a:rPr>
              <a:t>مانند حامیان مالی،کارکنان بازاریابی، مدیریت کاربران یا توسعه دهندگان نرم‌افزاری که خود را به جای کاربران واقعی جای زده اند . </a:t>
            </a:r>
          </a:p>
          <a:p>
            <a:pPr algn="r" rtl="1">
              <a:lnSpc>
                <a:spcPct val="100000"/>
              </a:lnSpc>
            </a:pPr>
            <a:r>
              <a:rPr lang="fa-IR" sz="2760" dirty="0">
                <a:solidFill>
                  <a:srgbClr val="C00000"/>
                </a:solidFill>
              </a:rPr>
              <a:t>قهرمان محصول </a:t>
            </a:r>
            <a:r>
              <a:rPr lang="fa-IR" sz="2760" dirty="0"/>
              <a:t>نیازمندی ها را از </a:t>
            </a:r>
            <a:r>
              <a:rPr lang="fa-IR" sz="2760" dirty="0">
                <a:solidFill>
                  <a:srgbClr val="C00000"/>
                </a:solidFill>
              </a:rPr>
              <a:t>کاربران کلاس کاربری </a:t>
            </a:r>
            <a:r>
              <a:rPr lang="fa-IR" sz="2760" dirty="0"/>
              <a:t>که </a:t>
            </a:r>
            <a:r>
              <a:rPr lang="fa-IR" sz="2760" dirty="0">
                <a:solidFill>
                  <a:srgbClr val="C00000"/>
                </a:solidFill>
              </a:rPr>
              <a:t>نماینده</a:t>
            </a:r>
            <a:r>
              <a:rPr lang="fa-IR" sz="2760" dirty="0"/>
              <a:t> آن هاست استخراج </a:t>
            </a:r>
            <a:r>
              <a:rPr lang="fa-IR" sz="2760" dirty="0"/>
              <a:t>می‌کند </a:t>
            </a:r>
            <a:r>
              <a:rPr lang="fa-IR" sz="2760" dirty="0"/>
              <a:t>.</a:t>
            </a:r>
          </a:p>
          <a:p>
            <a:pPr algn="r" rtl="1">
              <a:lnSpc>
                <a:spcPct val="100000"/>
              </a:lnSpc>
            </a:pPr>
            <a:r>
              <a:rPr lang="fa-IR" sz="2760" dirty="0">
                <a:solidFill>
                  <a:srgbClr val="C00000"/>
                </a:solidFill>
              </a:rPr>
              <a:t>قهرمان محصول </a:t>
            </a:r>
            <a:r>
              <a:rPr lang="fa-IR" sz="2760" dirty="0"/>
              <a:t>تضادهای بین نیازمندیها را بر طرف </a:t>
            </a:r>
            <a:r>
              <a:rPr lang="fa-IR" sz="2760" dirty="0"/>
              <a:t>می‌کند </a:t>
            </a:r>
            <a:r>
              <a:rPr lang="fa-IR" sz="2760" dirty="0"/>
              <a:t>و به تحلیلگر کسب و کار ارائه </a:t>
            </a:r>
            <a:r>
              <a:rPr lang="fa-IR" sz="2760" dirty="0"/>
              <a:t>می‌دهد </a:t>
            </a:r>
            <a:r>
              <a:rPr lang="fa-IR" sz="2760" dirty="0"/>
              <a:t>.</a:t>
            </a:r>
            <a:endParaRPr lang="en-US" sz="2760" dirty="0"/>
          </a:p>
        </p:txBody>
      </p:sp>
      <p:sp>
        <p:nvSpPr>
          <p:cNvPr id="5" name="Title 4"/>
          <p:cNvSpPr>
            <a:spLocks noGrp="1"/>
          </p:cNvSpPr>
          <p:nvPr>
            <p:ph type="title"/>
          </p:nvPr>
        </p:nvSpPr>
        <p:spPr/>
        <p:txBody>
          <a:bodyPr/>
          <a:lstStyle/>
          <a:p>
            <a:r>
              <a:rPr lang="fa-IR" dirty="0" smtClean="0"/>
              <a:t>قهرمان محصول</a:t>
            </a:r>
            <a:endParaRPr lang="fa-IR" dirty="0"/>
          </a:p>
        </p:txBody>
      </p:sp>
    </p:spTree>
    <p:extLst>
      <p:ext uri="{BB962C8B-B14F-4D97-AF65-F5344CB8AC3E}">
        <p14:creationId xmlns:p14="http://schemas.microsoft.com/office/powerpoint/2010/main" val="418059562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743" y="1463042"/>
            <a:ext cx="12061371" cy="5913120"/>
          </a:xfrm>
        </p:spPr>
        <p:txBody>
          <a:bodyPr>
            <a:normAutofit/>
          </a:bodyPr>
          <a:lstStyle/>
          <a:p>
            <a:pPr marL="0" indent="0">
              <a:buNone/>
            </a:pPr>
            <a:r>
              <a:rPr lang="fa-IR" sz="2400" dirty="0">
                <a:solidFill>
                  <a:srgbClr val="C00000"/>
                </a:solidFill>
              </a:rPr>
              <a:t>      </a:t>
            </a:r>
            <a:r>
              <a:rPr lang="fa-IR" sz="2880" dirty="0">
                <a:solidFill>
                  <a:srgbClr val="C00000"/>
                </a:solidFill>
              </a:rPr>
              <a:t>ویژگی های </a:t>
            </a:r>
            <a:r>
              <a:rPr lang="fa-IR" sz="2880" dirty="0">
                <a:solidFill>
                  <a:srgbClr val="C00000"/>
                </a:solidFill>
              </a:rPr>
              <a:t>یک قهرمان </a:t>
            </a:r>
            <a:r>
              <a:rPr lang="fa-IR" sz="2880" dirty="0">
                <a:solidFill>
                  <a:srgbClr val="C00000"/>
                </a:solidFill>
              </a:rPr>
              <a:t>محصول </a:t>
            </a:r>
            <a:r>
              <a:rPr lang="fa-IR" sz="2880" dirty="0">
                <a:solidFill>
                  <a:srgbClr val="C00000"/>
                </a:solidFill>
              </a:rPr>
              <a:t>خوب</a:t>
            </a:r>
            <a:endParaRPr lang="fa-IR" sz="2880" dirty="0">
              <a:solidFill>
                <a:srgbClr val="C00000"/>
              </a:solidFill>
            </a:endParaRPr>
          </a:p>
          <a:p>
            <a:pPr algn="r" rtl="1">
              <a:lnSpc>
                <a:spcPct val="150000"/>
              </a:lnSpc>
              <a:buFont typeface="Arial" panose="020B0604020202020204" pitchFamily="34" charset="0"/>
              <a:buChar char="•"/>
            </a:pPr>
            <a:r>
              <a:rPr lang="fa-IR" sz="2444" dirty="0"/>
              <a:t>بهترین</a:t>
            </a:r>
            <a:r>
              <a:rPr lang="fa-IR" sz="2444" dirty="0">
                <a:solidFill>
                  <a:srgbClr val="C00000"/>
                </a:solidFill>
              </a:rPr>
              <a:t> قهرمان محصول </a:t>
            </a:r>
            <a:r>
              <a:rPr lang="fa-IR" sz="2444" dirty="0"/>
              <a:t>کسی است که دیدگاه روشنی نسبت به سیستم جدید دارد .  </a:t>
            </a:r>
          </a:p>
          <a:p>
            <a:pPr algn="r" rtl="1">
              <a:lnSpc>
                <a:spcPct val="150000"/>
              </a:lnSpc>
              <a:buFont typeface="Arial" panose="020B0604020202020204" pitchFamily="34" charset="0"/>
              <a:buChar char="•"/>
            </a:pPr>
            <a:r>
              <a:rPr lang="fa-IR" sz="2444" dirty="0"/>
              <a:t>همچنین باید </a:t>
            </a:r>
            <a:r>
              <a:rPr lang="fa-IR" sz="2444" dirty="0"/>
              <a:t>ارتباط </a:t>
            </a:r>
            <a:r>
              <a:rPr lang="fa-IR" sz="2444" dirty="0"/>
              <a:t>دهنده‌ی </a:t>
            </a:r>
            <a:r>
              <a:rPr lang="fa-IR" sz="2444" dirty="0"/>
              <a:t>موثری </a:t>
            </a:r>
            <a:r>
              <a:rPr lang="fa-IR" sz="2444" dirty="0"/>
              <a:t>باشد </a:t>
            </a:r>
            <a:r>
              <a:rPr lang="fa-IR" sz="2444" dirty="0"/>
              <a:t>که مورد احترام همتایان خود </a:t>
            </a:r>
            <a:r>
              <a:rPr lang="fa-IR" sz="2444" dirty="0"/>
              <a:t>قرار گرفته باشد  </a:t>
            </a:r>
            <a:r>
              <a:rPr lang="fa-IR" sz="2444" dirty="0"/>
              <a:t>. </a:t>
            </a:r>
          </a:p>
          <a:p>
            <a:pPr algn="r" rtl="1">
              <a:lnSpc>
                <a:spcPct val="150000"/>
              </a:lnSpc>
              <a:buFont typeface="Arial" panose="020B0604020202020204" pitchFamily="34" charset="0"/>
              <a:buChar char="•"/>
            </a:pPr>
            <a:r>
              <a:rPr lang="fa-IR" sz="2444" dirty="0">
                <a:solidFill>
                  <a:srgbClr val="C00000"/>
                </a:solidFill>
              </a:rPr>
              <a:t>قهرمان محصول  </a:t>
            </a:r>
            <a:r>
              <a:rPr lang="fa-IR" sz="2444" dirty="0"/>
              <a:t>باید درک کاملی از حوزه برنامه و محیط عملیاتی داشته </a:t>
            </a:r>
            <a:r>
              <a:rPr lang="fa-IR" sz="2444" dirty="0"/>
              <a:t>باشد  </a:t>
            </a:r>
            <a:r>
              <a:rPr lang="fa-IR" sz="2444" dirty="0"/>
              <a:t>. </a:t>
            </a:r>
          </a:p>
          <a:p>
            <a:pPr algn="r" rtl="1">
              <a:lnSpc>
                <a:spcPct val="150000"/>
              </a:lnSpc>
              <a:buFont typeface="Arial" panose="020B0604020202020204" pitchFamily="34" charset="0"/>
              <a:buChar char="•"/>
            </a:pPr>
            <a:r>
              <a:rPr lang="fa-IR" sz="2444" dirty="0">
                <a:solidFill>
                  <a:srgbClr val="C00000"/>
                </a:solidFill>
              </a:rPr>
              <a:t>قهرمان محصول </a:t>
            </a:r>
            <a:r>
              <a:rPr lang="fa-IR" sz="2444" dirty="0"/>
              <a:t>خوب </a:t>
            </a:r>
            <a:r>
              <a:rPr lang="fa-IR" sz="2444" dirty="0"/>
              <a:t>پیشنهادهای دیگری برای ایفای این نقش توسط دیگران دارد پس باید دلیل متقاعد کننده ای برای مشارکتش ارائه شود . </a:t>
            </a:r>
          </a:p>
          <a:p>
            <a:pPr algn="r" rtl="1">
              <a:lnSpc>
                <a:spcPct val="150000"/>
              </a:lnSpc>
              <a:buFont typeface="Arial" panose="020B0604020202020204" pitchFamily="34" charset="0"/>
              <a:buChar char="•"/>
            </a:pPr>
            <a:r>
              <a:rPr lang="fa-IR" sz="2444" dirty="0">
                <a:solidFill>
                  <a:srgbClr val="C00000"/>
                </a:solidFill>
              </a:rPr>
              <a:t>قهرمان محصول </a:t>
            </a:r>
            <a:r>
              <a:rPr lang="fa-IR" sz="2444" dirty="0"/>
              <a:t>خوب باعث ایجاد تفاوت بسیاری در یک پروژه می‌شود پس باید </a:t>
            </a:r>
            <a:r>
              <a:rPr lang="fa-IR" sz="2444" dirty="0"/>
              <a:t>مورد تشویق </a:t>
            </a:r>
            <a:r>
              <a:rPr lang="fa-IR" sz="2444" dirty="0"/>
              <a:t>و قدردانی </a:t>
            </a:r>
            <a:r>
              <a:rPr lang="fa-IR" sz="2444" dirty="0"/>
              <a:t>قرار گیرد .</a:t>
            </a:r>
            <a:endParaRPr lang="fa-IR" sz="2444" dirty="0"/>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4" name="Title 3"/>
          <p:cNvSpPr>
            <a:spLocks noGrp="1"/>
          </p:cNvSpPr>
          <p:nvPr>
            <p:ph type="title"/>
          </p:nvPr>
        </p:nvSpPr>
        <p:spPr/>
        <p:txBody>
          <a:bodyPr/>
          <a:lstStyle/>
          <a:p>
            <a:r>
              <a:rPr lang="fa-IR" dirty="0" smtClean="0"/>
              <a:t>قهرمان محصول . . . </a:t>
            </a:r>
            <a:endParaRPr lang="fa-IR" dirty="0"/>
          </a:p>
        </p:txBody>
      </p:sp>
    </p:spTree>
    <p:extLst>
      <p:ext uri="{BB962C8B-B14F-4D97-AF65-F5344CB8AC3E}">
        <p14:creationId xmlns:p14="http://schemas.microsoft.com/office/powerpoint/2010/main" val="283565751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204" y="1463042"/>
            <a:ext cx="11947454" cy="5913120"/>
          </a:xfrm>
        </p:spPr>
        <p:txBody>
          <a:bodyPr>
            <a:normAutofit/>
          </a:bodyPr>
          <a:lstStyle/>
          <a:p>
            <a:pPr marL="0" indent="0">
              <a:buNone/>
            </a:pPr>
            <a:r>
              <a:rPr lang="fa-IR" sz="2880" dirty="0">
                <a:solidFill>
                  <a:srgbClr val="C00000"/>
                </a:solidFill>
              </a:rPr>
              <a:t>     بهترین عملکرد قهرمان محصول </a:t>
            </a:r>
          </a:p>
          <a:p>
            <a:pPr algn="r" rtl="1">
              <a:buFont typeface="Wingdings" panose="05000000000000000000" pitchFamily="2" charset="2"/>
              <a:buChar char="§"/>
            </a:pPr>
            <a:r>
              <a:rPr lang="fa-IR" sz="2444" dirty="0"/>
              <a:t>اگر </a:t>
            </a:r>
            <a:r>
              <a:rPr lang="fa-IR" sz="2444" dirty="0">
                <a:solidFill>
                  <a:srgbClr val="C00000"/>
                </a:solidFill>
              </a:rPr>
              <a:t>قهرمان محصول </a:t>
            </a:r>
            <a:r>
              <a:rPr lang="fa-IR" sz="2444" dirty="0"/>
              <a:t>اختیار کامل داشته باشد که از طرف </a:t>
            </a:r>
            <a:r>
              <a:rPr lang="fa-IR" sz="2444" dirty="0">
                <a:solidFill>
                  <a:srgbClr val="C00000"/>
                </a:solidFill>
              </a:rPr>
              <a:t>کلاس کاربری </a:t>
            </a:r>
            <a:r>
              <a:rPr lang="fa-IR" sz="2444" dirty="0"/>
              <a:t>که نماینده آن است تصمیمات سازنده اتخاذ کند .</a:t>
            </a:r>
          </a:p>
          <a:p>
            <a:pPr algn="r" rtl="1">
              <a:buFont typeface="Wingdings" panose="05000000000000000000" pitchFamily="2" charset="2"/>
              <a:buChar char="§"/>
            </a:pPr>
            <a:r>
              <a:rPr lang="fa-IR" sz="2444" dirty="0"/>
              <a:t>اگر تصمیمات یک </a:t>
            </a:r>
            <a:r>
              <a:rPr lang="fa-IR" sz="2444" dirty="0">
                <a:solidFill>
                  <a:srgbClr val="C00000"/>
                </a:solidFill>
              </a:rPr>
              <a:t>قهرمان محصول </a:t>
            </a:r>
            <a:r>
              <a:rPr lang="fa-IR" sz="2444" dirty="0"/>
              <a:t>به طور مداوم توسط دیگران نادیده نگرفته شود . </a:t>
            </a:r>
          </a:p>
          <a:p>
            <a:pPr algn="r" rtl="1">
              <a:buFont typeface="Wingdings" panose="05000000000000000000" pitchFamily="2" charset="2"/>
              <a:buChar char="§"/>
            </a:pPr>
            <a:r>
              <a:rPr lang="fa-IR" sz="2444" dirty="0"/>
              <a:t>اگر تعامالات </a:t>
            </a:r>
            <a:r>
              <a:rPr lang="fa-IR" sz="2444" dirty="0">
                <a:solidFill>
                  <a:srgbClr val="C00000"/>
                </a:solidFill>
              </a:rPr>
              <a:t>قهرمان محصول </a:t>
            </a:r>
            <a:r>
              <a:rPr lang="fa-IR" sz="2444" dirty="0"/>
              <a:t>با همتایان خود به اندازه کافی باشد . </a:t>
            </a:r>
          </a:p>
          <a:p>
            <a:pPr algn="r" rtl="1">
              <a:buFont typeface="Wingdings" panose="05000000000000000000" pitchFamily="2" charset="2"/>
              <a:buChar char="§"/>
            </a:pPr>
            <a:r>
              <a:rPr lang="fa-IR" sz="2444" dirty="0"/>
              <a:t>اگر </a:t>
            </a:r>
            <a:r>
              <a:rPr lang="fa-IR" sz="2444" dirty="0">
                <a:solidFill>
                  <a:srgbClr val="C00000"/>
                </a:solidFill>
              </a:rPr>
              <a:t>قهرمان محصول </a:t>
            </a:r>
            <a:r>
              <a:rPr lang="fa-IR" sz="2444" dirty="0"/>
              <a:t>فقط و فقط خواسته های خود را ارائه ندهد .</a:t>
            </a:r>
          </a:p>
          <a:p>
            <a:pPr>
              <a:buFont typeface="Wingdings" panose="05000000000000000000" pitchFamily="2" charset="2"/>
              <a:buChar char="v"/>
            </a:pPr>
            <a:r>
              <a:rPr lang="fa-IR" sz="2444" dirty="0"/>
              <a:t> </a:t>
            </a:r>
            <a:r>
              <a:rPr lang="fa-IR" sz="2444" dirty="0"/>
              <a:t> </a:t>
            </a:r>
            <a:r>
              <a:rPr lang="fa-IR" sz="2444" dirty="0">
                <a:solidFill>
                  <a:srgbClr val="C00000"/>
                </a:solidFill>
              </a:rPr>
              <a:t>در اینصورت رویکرد قهرمان محصول بهترین </a:t>
            </a:r>
            <a:r>
              <a:rPr lang="fa-IR" sz="2444" dirty="0">
                <a:solidFill>
                  <a:srgbClr val="C00000"/>
                </a:solidFill>
              </a:rPr>
              <a:t>عملکرد </a:t>
            </a:r>
            <a:r>
              <a:rPr lang="fa-IR" sz="2444" dirty="0">
                <a:solidFill>
                  <a:srgbClr val="C00000"/>
                </a:solidFill>
              </a:rPr>
              <a:t>را دارد </a:t>
            </a:r>
            <a:r>
              <a:rPr lang="fa-IR" sz="2760" dirty="0">
                <a:solidFill>
                  <a:srgbClr val="C00000"/>
                </a:solidFill>
              </a:rPr>
              <a:t>. </a:t>
            </a:r>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en-US" sz="2400" dirty="0">
              <a:solidFill>
                <a:srgbClr val="C00000"/>
              </a:solidFill>
            </a:endParaRPr>
          </a:p>
        </p:txBody>
      </p:sp>
      <p:sp>
        <p:nvSpPr>
          <p:cNvPr id="5" name="Title 4"/>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405913681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2700" dirty="0"/>
              <a:t>فهرست مطالب</a:t>
            </a:r>
          </a:p>
        </p:txBody>
      </p:sp>
      <p:sp>
        <p:nvSpPr>
          <p:cNvPr id="3" name="Content Placeholder 2"/>
          <p:cNvSpPr>
            <a:spLocks noGrp="1"/>
          </p:cNvSpPr>
          <p:nvPr>
            <p:ph idx="1"/>
          </p:nvPr>
        </p:nvSpPr>
        <p:spPr/>
        <p:txBody>
          <a:bodyPr/>
          <a:lstStyle/>
          <a:p>
            <a:pPr marL="0" indent="0" algn="ctr">
              <a:buNone/>
            </a:pPr>
            <a:r>
              <a:rPr lang="fa-IR" dirty="0" smtClean="0">
                <a:solidFill>
                  <a:schemeClr val="tx2">
                    <a:lumMod val="95000"/>
                    <a:lumOff val="5000"/>
                  </a:schemeClr>
                </a:solidFill>
                <a:cs typeface="B Nazanin" panose="00000400000000000000" pitchFamily="2" charset="-78"/>
              </a:rPr>
              <a:t>کلاس های کاربری</a:t>
            </a:r>
          </a:p>
          <a:p>
            <a:pPr marL="0" indent="0" algn="ctr">
              <a:buNone/>
            </a:pPr>
            <a:r>
              <a:rPr lang="fa-IR" dirty="0" smtClean="0">
                <a:cs typeface="B Nazanin" panose="00000400000000000000" pitchFamily="2" charset="-78"/>
              </a:rPr>
              <a:t>پرسوناهای کاربر</a:t>
            </a:r>
          </a:p>
          <a:p>
            <a:pPr marL="0" indent="0" algn="ctr">
              <a:buNone/>
            </a:pPr>
            <a:r>
              <a:rPr lang="fa-IR" dirty="0" smtClean="0">
                <a:cs typeface="B Nazanin" panose="00000400000000000000" pitchFamily="2" charset="-78"/>
              </a:rPr>
              <a:t>ارتباط با نمایندگان کاربران </a:t>
            </a:r>
          </a:p>
          <a:p>
            <a:pPr marL="0" indent="0" algn="ctr">
              <a:buNone/>
            </a:pPr>
            <a:r>
              <a:rPr lang="fa-IR" dirty="0" smtClean="0">
                <a:cs typeface="B Nazanin" panose="00000400000000000000" pitchFamily="2" charset="-78"/>
              </a:rPr>
              <a:t>قهرمان محصول </a:t>
            </a:r>
          </a:p>
          <a:p>
            <a:pPr marL="0" indent="0" algn="ctr">
              <a:buNone/>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marL="0" indent="0" algn="ctr">
              <a:buNone/>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91503348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14" y="1451611"/>
            <a:ext cx="12442372" cy="5405802"/>
          </a:xfrm>
        </p:spPr>
        <p:txBody>
          <a:bodyPr>
            <a:normAutofit/>
          </a:bodyPr>
          <a:lstStyle/>
          <a:p>
            <a:pPr marL="0" indent="0">
              <a:lnSpc>
                <a:spcPct val="100000"/>
              </a:lnSpc>
              <a:buNone/>
            </a:pPr>
            <a:r>
              <a:rPr lang="fa-IR" sz="2400" dirty="0"/>
              <a:t>      </a:t>
            </a:r>
            <a:r>
              <a:rPr lang="fa-IR" sz="5000" dirty="0"/>
              <a:t> </a:t>
            </a:r>
            <a:r>
              <a:rPr lang="fa-IR" sz="2889" dirty="0">
                <a:solidFill>
                  <a:srgbClr val="C00000"/>
                </a:solidFill>
              </a:rPr>
              <a:t>قهرمان محصول خارجی </a:t>
            </a:r>
            <a:endParaRPr lang="fa-IR" sz="2889" dirty="0">
              <a:solidFill>
                <a:srgbClr val="C00000"/>
              </a:solidFill>
            </a:endParaRPr>
          </a:p>
          <a:p>
            <a:pPr algn="just">
              <a:lnSpc>
                <a:spcPct val="110000"/>
              </a:lnSpc>
              <a:buFont typeface="Wingdings" panose="05000000000000000000" pitchFamily="2" charset="2"/>
              <a:buChar char="§"/>
            </a:pPr>
            <a:r>
              <a:rPr lang="fa-IR" sz="2666" dirty="0" smtClean="0"/>
              <a:t>گاهی </a:t>
            </a:r>
            <a:r>
              <a:rPr lang="fa-IR" sz="2666" dirty="0"/>
              <a:t>استخدام </a:t>
            </a:r>
            <a:r>
              <a:rPr lang="fa-IR" sz="2666" dirty="0">
                <a:solidFill>
                  <a:srgbClr val="C00000"/>
                </a:solidFill>
              </a:rPr>
              <a:t>کاربران واقعی </a:t>
            </a:r>
            <a:r>
              <a:rPr lang="fa-IR" sz="2666" dirty="0"/>
              <a:t>به عنوان </a:t>
            </a:r>
            <a:r>
              <a:rPr lang="fa-IR" sz="2666" dirty="0">
                <a:solidFill>
                  <a:srgbClr val="C00000"/>
                </a:solidFill>
              </a:rPr>
              <a:t>قهرمان محصول </a:t>
            </a:r>
            <a:r>
              <a:rPr lang="fa-IR" sz="2666" dirty="0"/>
              <a:t>می‌تواند سخت باشد . </a:t>
            </a:r>
          </a:p>
          <a:p>
            <a:pPr algn="just">
              <a:lnSpc>
                <a:spcPct val="120000"/>
              </a:lnSpc>
              <a:buFont typeface="Wingdings" panose="05000000000000000000" pitchFamily="2" charset="2"/>
              <a:buChar char="§"/>
            </a:pPr>
            <a:r>
              <a:rPr lang="fa-IR" sz="2666" dirty="0"/>
              <a:t> </a:t>
            </a:r>
            <a:r>
              <a:rPr lang="fa-IR" sz="2666" dirty="0"/>
              <a:t>در </a:t>
            </a:r>
            <a:r>
              <a:rPr lang="fa-IR" sz="2666" dirty="0"/>
              <a:t>این گونه مواقع </a:t>
            </a:r>
            <a:r>
              <a:rPr lang="fa-IR" sz="2666" dirty="0" smtClean="0"/>
              <a:t>می‌توان </a:t>
            </a:r>
            <a:r>
              <a:rPr lang="fa-IR" sz="2666" dirty="0"/>
              <a:t>از </a:t>
            </a:r>
            <a:r>
              <a:rPr lang="fa-IR" sz="2666" dirty="0">
                <a:solidFill>
                  <a:srgbClr val="C00000"/>
                </a:solidFill>
              </a:rPr>
              <a:t>کارشناسان داخلی </a:t>
            </a:r>
            <a:r>
              <a:rPr lang="fa-IR" sz="2666" dirty="0"/>
              <a:t>یا </a:t>
            </a:r>
            <a:r>
              <a:rPr lang="fa-IR" sz="2666" dirty="0">
                <a:solidFill>
                  <a:srgbClr val="C00000"/>
                </a:solidFill>
              </a:rPr>
              <a:t>مشاوران خارجی </a:t>
            </a:r>
            <a:r>
              <a:rPr lang="fa-IR" sz="2666" dirty="0"/>
              <a:t>برای شبیه سازی نقش این کاربران استفاده کرد .</a:t>
            </a:r>
          </a:p>
          <a:p>
            <a:pPr algn="just" rtl="1">
              <a:lnSpc>
                <a:spcPct val="120000"/>
              </a:lnSpc>
              <a:buFont typeface="Wingdings" panose="05000000000000000000" pitchFamily="2" charset="2"/>
              <a:buChar char="§"/>
            </a:pPr>
            <a:r>
              <a:rPr lang="fa-IR" sz="2666" dirty="0"/>
              <a:t> اگر سازمان با مشتریان حقوقی بزرگ ارتباط دارد می‌شود از این فرصت برای مشارکت در استخراج نیازمندی‌ها استفاده کرد .</a:t>
            </a:r>
          </a:p>
          <a:p>
            <a:pPr algn="just" rtl="1">
              <a:lnSpc>
                <a:spcPct val="120000"/>
              </a:lnSpc>
              <a:buFont typeface="Wingdings" panose="05000000000000000000" pitchFamily="2" charset="2"/>
              <a:buChar char="§"/>
            </a:pPr>
            <a:r>
              <a:rPr lang="fa-IR" sz="2666" dirty="0"/>
              <a:t>همچنین برای مشارکت قهرمان محصول خارجی باید انگیزه ایجاد کرد </a:t>
            </a:r>
            <a:r>
              <a:rPr lang="fa-IR" sz="3111" dirty="0"/>
              <a:t>. </a:t>
            </a:r>
          </a:p>
          <a:p>
            <a:pPr marL="0" indent="0">
              <a:buNone/>
            </a:pPr>
            <a:r>
              <a:rPr lang="fa-IR" dirty="0" smtClean="0">
                <a:cs typeface="B Nazanin" panose="00000400000000000000" pitchFamily="2" charset="-78"/>
              </a:rPr>
              <a:t> </a:t>
            </a:r>
            <a:endParaRPr lang="en-US" dirty="0"/>
          </a:p>
        </p:txBody>
      </p:sp>
      <p:sp>
        <p:nvSpPr>
          <p:cNvPr id="6" name="Title 5"/>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38110595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002" y="1451610"/>
            <a:ext cx="12445997" cy="5649198"/>
          </a:xfrm>
        </p:spPr>
        <p:txBody>
          <a:bodyPr>
            <a:normAutofit fontScale="70000" lnSpcReduction="20000"/>
          </a:bodyPr>
          <a:lstStyle/>
          <a:p>
            <a:pPr marL="0" indent="0">
              <a:buNone/>
            </a:pPr>
            <a:r>
              <a:rPr lang="fa-IR" sz="2400" dirty="0"/>
              <a:t>      </a:t>
            </a:r>
            <a:r>
              <a:rPr lang="fa-IR" sz="5000" dirty="0"/>
              <a:t> </a:t>
            </a:r>
            <a:r>
              <a:rPr lang="fa-IR" sz="3777" dirty="0">
                <a:solidFill>
                  <a:srgbClr val="C00000"/>
                </a:solidFill>
              </a:rPr>
              <a:t>قهرمان محصول خارجی . . . </a:t>
            </a:r>
            <a:endParaRPr lang="fa-IR" sz="3777" dirty="0">
              <a:solidFill>
                <a:srgbClr val="C00000"/>
              </a:solidFill>
            </a:endParaRPr>
          </a:p>
          <a:p>
            <a:pPr algn="r" rtl="1">
              <a:buFont typeface="Wingdings" panose="05000000000000000000" pitchFamily="2" charset="2"/>
              <a:buChar char="§"/>
            </a:pPr>
            <a:r>
              <a:rPr lang="fa-IR" sz="3444" dirty="0"/>
              <a:t>اگر </a:t>
            </a:r>
            <a:r>
              <a:rPr lang="fa-IR" sz="3444" dirty="0"/>
              <a:t>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
            </a:pPr>
            <a:r>
              <a:rPr lang="fa-IR" sz="3444" dirty="0"/>
              <a:t>سپس نیازمندی های که مخصوص کلاس‌های کاربری خاصی است را در نظر بگیرید .</a:t>
            </a:r>
          </a:p>
          <a:p>
            <a:pPr algn="r" rtl="1">
              <a:buFont typeface="Wingdings" panose="05000000000000000000" pitchFamily="2" charset="2"/>
              <a:buChar char="§"/>
            </a:pPr>
            <a:r>
              <a:rPr lang="fa-IR" sz="3444" dirty="0"/>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
            </a:pPr>
            <a:r>
              <a:rPr lang="fa-IR" sz="3444" dirty="0"/>
              <a:t> </a:t>
            </a:r>
            <a:r>
              <a:rPr lang="fa-IR" sz="3444" dirty="0">
                <a:solidFill>
                  <a:srgbClr val="C00000"/>
                </a:solidFill>
              </a:rPr>
              <a:t>قهرمان محصول </a:t>
            </a:r>
            <a:r>
              <a:rPr lang="fa-IR" sz="3444" dirty="0"/>
              <a:t>را از کاربران فعلی سیستم فعلی انتخاب کنید .</a:t>
            </a:r>
          </a:p>
          <a:p>
            <a:pPr algn="r" rtl="1">
              <a:buFont typeface="Wingdings" panose="05000000000000000000" pitchFamily="2" charset="2"/>
              <a:buChar char="§"/>
            </a:pPr>
            <a:r>
              <a:rPr lang="fa-IR" sz="3444" dirty="0"/>
              <a:t>اگر از کاربران سابق سیستم باشد ممکن است نیازمندی های بروزنشده ای را ارائه دهد . </a:t>
            </a:r>
          </a:p>
          <a:p>
            <a:pPr marL="0" indent="0">
              <a:buNone/>
            </a:pPr>
            <a:r>
              <a:rPr lang="fa-IR" dirty="0" smtClean="0">
                <a:cs typeface="B Nazanin" panose="00000400000000000000" pitchFamily="2" charset="-78"/>
              </a:rPr>
              <a:t> </a:t>
            </a:r>
            <a:endParaRPr lang="en-US" dirty="0"/>
          </a:p>
        </p:txBody>
      </p:sp>
      <p:sp>
        <p:nvSpPr>
          <p:cNvPr id="6" name="Title 5"/>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87259958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378286"/>
            <a:ext cx="12618720" cy="5987022"/>
          </a:xfrm>
        </p:spPr>
        <p:txBody>
          <a:bodyPr>
            <a:normAutofit fontScale="92500" lnSpcReduction="20000"/>
          </a:bodyPr>
          <a:lstStyle/>
          <a:p>
            <a:pPr marL="0" indent="0">
              <a:buNone/>
            </a:pPr>
            <a:r>
              <a:rPr lang="fa-IR" sz="2400" dirty="0"/>
              <a:t>     </a:t>
            </a:r>
            <a:r>
              <a:rPr lang="fa-IR" sz="2600"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760" dirty="0"/>
              <a:t>آنچه را از </a:t>
            </a:r>
            <a:r>
              <a:rPr lang="fa-IR" sz="2760" dirty="0">
                <a:solidFill>
                  <a:srgbClr val="C00000"/>
                </a:solidFill>
              </a:rPr>
              <a:t>قهرمان محصول </a:t>
            </a:r>
            <a:r>
              <a:rPr lang="fa-IR" sz="2760" dirty="0"/>
              <a:t>خود انتظار انجام دهید </a:t>
            </a:r>
            <a:r>
              <a:rPr lang="fa-IR" sz="2760" dirty="0">
                <a:solidFill>
                  <a:srgbClr val="C00000"/>
                </a:solidFill>
              </a:rPr>
              <a:t>مستند</a:t>
            </a:r>
            <a:r>
              <a:rPr lang="fa-IR" sz="2760" dirty="0"/>
              <a:t> کنید . </a:t>
            </a:r>
          </a:p>
          <a:p>
            <a:pPr algn="r" rtl="1">
              <a:buFont typeface="Wingdings" panose="05000000000000000000" pitchFamily="2" charset="2"/>
              <a:buChar char="§"/>
            </a:pPr>
            <a:r>
              <a:rPr lang="fa-IR" sz="2760" dirty="0"/>
              <a:t>برای هر </a:t>
            </a:r>
            <a:r>
              <a:rPr lang="fa-IR" sz="2760" dirty="0">
                <a:solidFill>
                  <a:srgbClr val="C00000"/>
                </a:solidFill>
              </a:rPr>
              <a:t>قهرمان محصول </a:t>
            </a:r>
            <a:r>
              <a:rPr lang="fa-IR" sz="2760" dirty="0"/>
              <a:t>پرونده ای ایجاد کنید و </a:t>
            </a:r>
            <a:r>
              <a:rPr lang="fa-IR" sz="2760" dirty="0">
                <a:solidFill>
                  <a:srgbClr val="C00000"/>
                </a:solidFill>
              </a:rPr>
              <a:t>نقش ها </a:t>
            </a:r>
            <a:r>
              <a:rPr lang="fa-IR" sz="2760" dirty="0"/>
              <a:t>و </a:t>
            </a:r>
            <a:r>
              <a:rPr lang="fa-IR" sz="2760" dirty="0">
                <a:solidFill>
                  <a:srgbClr val="C00000"/>
                </a:solidFill>
              </a:rPr>
              <a:t>وظایفشان</a:t>
            </a:r>
            <a:r>
              <a:rPr lang="fa-IR" sz="2760" dirty="0"/>
              <a:t> را سند کنید . </a:t>
            </a:r>
          </a:p>
          <a:p>
            <a:pPr algn="r" rtl="1">
              <a:buFont typeface="Wingdings" panose="05000000000000000000" pitchFamily="2" charset="2"/>
              <a:buChar char="§"/>
            </a:pPr>
            <a:r>
              <a:rPr lang="fa-IR" sz="2760" dirty="0"/>
              <a:t>برای شروع مطابق الگوی زیر جلو بروید .</a:t>
            </a:r>
          </a:p>
          <a:p>
            <a:pPr marL="0" indent="0">
              <a:buNone/>
            </a:pPr>
            <a:r>
              <a:rPr lang="fa-IR" sz="2760" dirty="0"/>
              <a:t>    برنامه ریزی :</a:t>
            </a:r>
          </a:p>
          <a:p>
            <a:pPr marL="1554512" lvl="2" indent="-457200">
              <a:buFont typeface="Arial" panose="020B0604020202020204" pitchFamily="34" charset="0"/>
              <a:buChar char="•"/>
            </a:pPr>
            <a:r>
              <a:rPr lang="fa-IR" sz="2760" dirty="0">
                <a:cs typeface="B Nazanin" panose="00000400000000000000" pitchFamily="2" charset="-78"/>
              </a:rPr>
              <a:t>محدوده و محدودیت های سیستم را مشخص کند .</a:t>
            </a:r>
          </a:p>
          <a:p>
            <a:pPr marL="1554512" lvl="2" indent="-457200">
              <a:buFont typeface="Arial" panose="020B0604020202020204" pitchFamily="34" charset="0"/>
              <a:buChar char="•"/>
            </a:pPr>
            <a:r>
              <a:rPr lang="fa-IR" sz="2760" dirty="0">
                <a:cs typeface="B Nazanin" panose="00000400000000000000" pitchFamily="2" charset="-78"/>
              </a:rPr>
              <a:t>سیستم های که با آن ها در تعامل است سیستم فعلی را مشخص کند .</a:t>
            </a:r>
          </a:p>
          <a:p>
            <a:pPr marL="1554512" lvl="2" indent="-457200">
              <a:buFont typeface="Arial" panose="020B0604020202020204" pitchFamily="34" charset="0"/>
              <a:buChar char="•"/>
            </a:pPr>
            <a:r>
              <a:rPr lang="fa-IR" sz="2760" dirty="0">
                <a:cs typeface="B Nazanin" panose="00000400000000000000" pitchFamily="2" charset="-78"/>
              </a:rPr>
              <a:t>یک مسیر انتقال از برنامه های فعلی یا عملیات دستی تعریف کنید .</a:t>
            </a:r>
          </a:p>
          <a:p>
            <a:pPr marL="1554512" lvl="2" indent="-457200">
              <a:buFont typeface="Arial" panose="020B0604020202020204" pitchFamily="34" charset="0"/>
              <a:buChar char="•"/>
            </a:pPr>
            <a:r>
              <a:rPr lang="fa-IR" sz="2760" dirty="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4" name="Title 3"/>
          <p:cNvSpPr>
            <a:spLocks noGrp="1"/>
          </p:cNvSpPr>
          <p:nvPr>
            <p:ph type="title"/>
          </p:nvPr>
        </p:nvSpPr>
        <p:spPr/>
        <p:txBody>
          <a:bodyPr/>
          <a:lstStyle/>
          <a:p>
            <a:r>
              <a:rPr lang="fa-IR" dirty="0" smtClean="0"/>
              <a:t>قهرمان محصول . . . </a:t>
            </a:r>
            <a:endParaRPr lang="fa-IR" dirty="0"/>
          </a:p>
        </p:txBody>
      </p:sp>
    </p:spTree>
    <p:extLst>
      <p:ext uri="{BB962C8B-B14F-4D97-AF65-F5344CB8AC3E}">
        <p14:creationId xmlns:p14="http://schemas.microsoft.com/office/powerpoint/2010/main" val="12821399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317130"/>
            <a:ext cx="12618720" cy="5830868"/>
          </a:xfrm>
        </p:spPr>
        <p:txBody>
          <a:bodyPr>
            <a:normAutofit fontScale="85000" lnSpcReduction="20000"/>
          </a:bodyPr>
          <a:lstStyle/>
          <a:p>
            <a:pPr marL="0" indent="0">
              <a:buNone/>
            </a:pPr>
            <a:r>
              <a:rPr lang="fa-IR" sz="2400" dirty="0"/>
              <a:t>          </a:t>
            </a:r>
            <a:r>
              <a:rPr lang="fa-IR" sz="2880" dirty="0">
                <a:solidFill>
                  <a:srgbClr val="C00000"/>
                </a:solidFill>
              </a:rPr>
              <a:t>انتظارات از قهرمان محصول  </a:t>
            </a:r>
            <a:r>
              <a:rPr lang="fa-IR" sz="2880" dirty="0">
                <a:solidFill>
                  <a:srgbClr val="C00000"/>
                </a:solidFill>
              </a:rPr>
              <a:t>. . .</a:t>
            </a:r>
            <a:endParaRPr lang="fa-IR" sz="2880" dirty="0">
              <a:solidFill>
                <a:srgbClr val="C00000"/>
              </a:solidFill>
            </a:endParaRPr>
          </a:p>
          <a:p>
            <a:pPr marL="0" indent="0">
              <a:buNone/>
            </a:pPr>
            <a:r>
              <a:rPr lang="fa-IR" sz="2400" dirty="0"/>
              <a:t>        </a:t>
            </a:r>
            <a:r>
              <a:rPr lang="fa-IR" sz="2760" dirty="0"/>
              <a:t>نیازمندی ها:</a:t>
            </a:r>
          </a:p>
          <a:p>
            <a:pPr marL="1097312" lvl="2" indent="0">
              <a:buNone/>
            </a:pPr>
            <a:r>
              <a:rPr lang="fa-IR" sz="2760" dirty="0">
                <a:cs typeface="B Nazanin" panose="00000400000000000000" pitchFamily="2" charset="-78"/>
              </a:rPr>
              <a:t>نیازمندی ها را از کاربران جمع آوری کند .</a:t>
            </a:r>
          </a:p>
          <a:p>
            <a:pPr marL="1097312" lvl="2" indent="0">
              <a:buNone/>
            </a:pPr>
            <a:r>
              <a:rPr lang="fa-IR" sz="2760" dirty="0">
                <a:cs typeface="B Nazanin" panose="00000400000000000000" pitchFamily="2" charset="-78"/>
              </a:rPr>
              <a:t>سناریوهای استفاده ، موارد کاربرد و داستان های کاربران را بسط دهد . </a:t>
            </a:r>
          </a:p>
          <a:p>
            <a:pPr marL="1097312" lvl="2" indent="0">
              <a:buNone/>
            </a:pPr>
            <a:r>
              <a:rPr lang="fa-IR" sz="2760" dirty="0">
                <a:cs typeface="B Nazanin" panose="00000400000000000000" pitchFamily="2" charset="-78"/>
              </a:rPr>
              <a:t>تضادها بین نیازمندی های پیشنهاد شده در کلاس کاربری را حل کند . </a:t>
            </a:r>
          </a:p>
          <a:p>
            <a:pPr marL="1097312" lvl="2" indent="0">
              <a:buNone/>
            </a:pPr>
            <a:r>
              <a:rPr lang="fa-IR" sz="2760" dirty="0">
                <a:cs typeface="B Nazanin" panose="00000400000000000000" pitchFamily="2" charset="-78"/>
              </a:rPr>
              <a:t>الویت های اجرایی را تعریف کند .</a:t>
            </a:r>
          </a:p>
          <a:p>
            <a:pPr marL="1097312" lvl="2" indent="0">
              <a:buNone/>
            </a:pPr>
            <a:r>
              <a:rPr lang="fa-IR" sz="2760" dirty="0">
                <a:cs typeface="B Nazanin" panose="00000400000000000000" pitchFamily="2" charset="-78"/>
              </a:rPr>
              <a:t>ورودی‌ها را در مورد عملکرد و سایر الزامات کیفی ارائه دهد .</a:t>
            </a:r>
          </a:p>
          <a:p>
            <a:pPr marL="1097312" lvl="2" indent="0">
              <a:buNone/>
            </a:pPr>
            <a:r>
              <a:rPr lang="fa-IR" sz="2760" dirty="0">
                <a:cs typeface="B Nazanin" panose="00000400000000000000" pitchFamily="2" charset="-78"/>
              </a:rPr>
              <a:t>نمونه های اولیه را ارزیابی کند . </a:t>
            </a:r>
          </a:p>
          <a:p>
            <a:pPr marL="1097312" lvl="2" indent="0">
              <a:buNone/>
            </a:pPr>
            <a:r>
              <a:rPr lang="fa-IR" sz="2760" dirty="0">
                <a:cs typeface="B Nazanin" panose="00000400000000000000" pitchFamily="2" charset="-78"/>
              </a:rPr>
              <a:t>با سایر تصمیم گیرندگان راهبردی برای برطرف کردن تضادها بین سایر ذینفعان کار کند . </a:t>
            </a:r>
          </a:p>
          <a:p>
            <a:pPr marL="1097312" lvl="2" indent="0">
              <a:buNone/>
            </a:pPr>
            <a:r>
              <a:rPr lang="fa-IR" sz="2760" dirty="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14" name="Title 13"/>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306060786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1" y="1191334"/>
            <a:ext cx="12381161" cy="6221022"/>
          </a:xfrm>
        </p:spPr>
        <p:txBody>
          <a:bodyPr>
            <a:normAutofit fontScale="77500" lnSpcReduction="20000"/>
          </a:bodyPr>
          <a:lstStyle/>
          <a:p>
            <a:pPr marL="0" indent="0">
              <a:buNone/>
            </a:pPr>
            <a:r>
              <a:rPr lang="fa-IR" sz="2400" dirty="0"/>
              <a:t>      </a:t>
            </a:r>
            <a:r>
              <a:rPr lang="fa-IR" sz="2880" dirty="0">
                <a:solidFill>
                  <a:srgbClr val="C00000"/>
                </a:solidFill>
              </a:rPr>
              <a:t>انتظارات از قهرمان محصول </a:t>
            </a:r>
            <a:r>
              <a:rPr lang="fa-IR" sz="2880" dirty="0">
                <a:solidFill>
                  <a:srgbClr val="C00000"/>
                </a:solidFill>
              </a:rPr>
              <a:t>. . .</a:t>
            </a:r>
            <a:endParaRPr lang="fa-IR" sz="2880" dirty="0">
              <a:solidFill>
                <a:srgbClr val="C00000"/>
              </a:solidFill>
            </a:endParaRPr>
          </a:p>
          <a:p>
            <a:pPr marL="0" indent="0">
              <a:buNone/>
            </a:pPr>
            <a:r>
              <a:rPr lang="fa-IR" sz="2400" dirty="0"/>
              <a:t>     </a:t>
            </a:r>
            <a:r>
              <a:rPr lang="fa-IR" sz="2760" dirty="0"/>
              <a:t>اعتبار سنجی و تایید :</a:t>
            </a:r>
          </a:p>
          <a:p>
            <a:pPr marL="1097312" lvl="2" indent="0">
              <a:buNone/>
            </a:pPr>
            <a:r>
              <a:rPr lang="fa-IR" sz="2760" dirty="0">
                <a:cs typeface="B Nazanin" panose="00000400000000000000" pitchFamily="2" charset="-78"/>
              </a:rPr>
              <a:t>مشخات نیازمندی ها را بررسی کند .</a:t>
            </a:r>
          </a:p>
          <a:p>
            <a:pPr marL="1097312" lvl="2" indent="0">
              <a:buNone/>
            </a:pPr>
            <a:r>
              <a:rPr lang="fa-IR" sz="2760" dirty="0">
                <a:cs typeface="B Nazanin" panose="00000400000000000000" pitchFamily="2" charset="-78"/>
              </a:rPr>
              <a:t>معیارهای پذیرش را تعریف کند </a:t>
            </a:r>
          </a:p>
          <a:p>
            <a:pPr marL="1097312" lvl="2" indent="0">
              <a:buNone/>
            </a:pPr>
            <a:r>
              <a:rPr lang="fa-IR" sz="2760" dirty="0">
                <a:cs typeface="B Nazanin" panose="00000400000000000000" pitchFamily="2" charset="-78"/>
              </a:rPr>
              <a:t>از سناریوهای کاربردی تست پذیرش کاربر را توسعه دهد . </a:t>
            </a:r>
          </a:p>
          <a:p>
            <a:pPr marL="1097312" lvl="2" indent="0">
              <a:buNone/>
            </a:pPr>
            <a:r>
              <a:rPr lang="fa-IR" sz="2760" dirty="0">
                <a:cs typeface="B Nazanin" panose="00000400000000000000" pitchFamily="2" charset="-78"/>
              </a:rPr>
              <a:t>مجموعه داده های آزمایشی را از کسب و کار ارائه دهید </a:t>
            </a:r>
          </a:p>
          <a:p>
            <a:pPr marL="1097312" lvl="2" indent="0">
              <a:buNone/>
            </a:pPr>
            <a:r>
              <a:rPr lang="fa-IR" sz="2760" dirty="0">
                <a:cs typeface="B Nazanin" panose="00000400000000000000" pitchFamily="2" charset="-78"/>
              </a:rPr>
              <a:t>تست پذیرش کاربر یا بتا تست را انجام دهد . </a:t>
            </a:r>
          </a:p>
          <a:p>
            <a:pPr marL="0" indent="0">
              <a:buNone/>
            </a:pPr>
            <a:r>
              <a:rPr lang="fa-IR" sz="2760" dirty="0">
                <a:solidFill>
                  <a:prstClr val="black"/>
                </a:solidFill>
              </a:rPr>
              <a:t>       مدیریت تغییرات </a:t>
            </a:r>
          </a:p>
          <a:p>
            <a:pPr marL="1097312" lvl="2" indent="0">
              <a:buNone/>
            </a:pPr>
            <a:r>
              <a:rPr lang="fa-IR" sz="2760" dirty="0">
                <a:solidFill>
                  <a:prstClr val="black"/>
                </a:solidFill>
                <a:cs typeface="B Nazanin" panose="00000400000000000000" pitchFamily="2" charset="-78"/>
              </a:rPr>
              <a:t>درخواست های بهبود و اصلاحات نقص ها را الویت بندی کند .</a:t>
            </a:r>
          </a:p>
          <a:p>
            <a:pPr marL="1097312" lvl="2" indent="0">
              <a:buNone/>
            </a:pPr>
            <a:r>
              <a:rPr lang="fa-IR" sz="2760" dirty="0">
                <a:solidFill>
                  <a:prstClr val="black"/>
                </a:solidFill>
                <a:cs typeface="B Nazanin" panose="00000400000000000000" pitchFamily="2" charset="-78"/>
              </a:rPr>
              <a:t>به صورت پویا محدوده انتشارات آینده را مشخص کند . </a:t>
            </a:r>
          </a:p>
          <a:p>
            <a:pPr marL="1097312" lvl="2" indent="0">
              <a:buNone/>
            </a:pPr>
            <a:r>
              <a:rPr lang="fa-IR" sz="2760" dirty="0">
                <a:solidFill>
                  <a:prstClr val="black"/>
                </a:solidFill>
                <a:cs typeface="B Nazanin" panose="00000400000000000000" pitchFamily="2" charset="-78"/>
              </a:rPr>
              <a:t>تاثیر تغییرات پیشنهادی بر روی کاربران و فرایندهای تجاری را ارزیابی کند . </a:t>
            </a:r>
          </a:p>
          <a:p>
            <a:pPr marL="1097312" lvl="2" indent="0">
              <a:buNone/>
            </a:pPr>
            <a:r>
              <a:rPr lang="fa-IR" sz="2760"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11" name="Title 10"/>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190047552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 y="1452590"/>
            <a:ext cx="12618720" cy="5993393"/>
          </a:xfrm>
        </p:spPr>
        <p:txBody>
          <a:bodyPr>
            <a:normAutofit fontScale="85000" lnSpcReduction="10000"/>
          </a:bodyPr>
          <a:lstStyle/>
          <a:p>
            <a:pPr marL="0" indent="0">
              <a:buNone/>
            </a:pPr>
            <a:r>
              <a:rPr lang="fa-IR" sz="2880" dirty="0">
                <a:solidFill>
                  <a:srgbClr val="C00000"/>
                </a:solidFill>
              </a:rPr>
              <a:t>      انتظارات از قهرمان </a:t>
            </a:r>
            <a:r>
              <a:rPr lang="fa-IR" sz="2880" dirty="0">
                <a:solidFill>
                  <a:srgbClr val="C00000"/>
                </a:solidFill>
              </a:rPr>
              <a:t>محصول . . . </a:t>
            </a:r>
            <a:endParaRPr lang="fa-IR" sz="2880" dirty="0">
              <a:solidFill>
                <a:srgbClr val="C00000"/>
              </a:solidFill>
            </a:endParaRPr>
          </a:p>
          <a:p>
            <a:pPr marL="0" indent="0">
              <a:buNone/>
            </a:pPr>
            <a:r>
              <a:rPr lang="fa-IR" sz="2760" dirty="0">
                <a:solidFill>
                  <a:prstClr val="black"/>
                </a:solidFill>
              </a:rPr>
              <a:t>کمک های کاربر</a:t>
            </a:r>
          </a:p>
          <a:p>
            <a:pPr marL="1097312" lvl="2" indent="0">
              <a:buNone/>
            </a:pPr>
            <a:r>
              <a:rPr lang="fa-IR" sz="2760" dirty="0">
                <a:solidFill>
                  <a:prstClr val="black"/>
                </a:solidFill>
                <a:cs typeface="B Nazanin" panose="00000400000000000000" pitchFamily="2" charset="-78"/>
              </a:rPr>
              <a:t>بخش های از اسناد کاربر و متن راهنما را بنویسد .</a:t>
            </a:r>
          </a:p>
          <a:p>
            <a:pPr marL="1097312" lvl="2" indent="0">
              <a:buNone/>
            </a:pPr>
            <a:r>
              <a:rPr lang="fa-IR" sz="2760" dirty="0">
                <a:solidFill>
                  <a:prstClr val="black"/>
                </a:solidFill>
                <a:cs typeface="B Nazanin" panose="00000400000000000000" pitchFamily="2" charset="-78"/>
              </a:rPr>
              <a:t>در برنامه های تمرینی یا آموزش شرکت کند .</a:t>
            </a:r>
          </a:p>
          <a:p>
            <a:pPr marL="1097312" lvl="2" indent="0">
              <a:buNone/>
            </a:pPr>
            <a:r>
              <a:rPr lang="fa-IR" sz="2760"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400" dirty="0"/>
          </a:p>
          <a:p>
            <a:pPr marL="0" indent="0">
              <a:buNone/>
            </a:pPr>
            <a:r>
              <a:rPr lang="fa-IR" sz="2400" dirty="0"/>
              <a:t> </a:t>
            </a:r>
            <a:r>
              <a:rPr lang="fa-IR" sz="2400" dirty="0">
                <a:solidFill>
                  <a:srgbClr val="C00000"/>
                </a:solidFill>
              </a:rPr>
              <a:t>     </a:t>
            </a:r>
            <a:r>
              <a:rPr lang="fa-IR" sz="2880" dirty="0">
                <a:solidFill>
                  <a:srgbClr val="C00000"/>
                </a:solidFill>
              </a:rPr>
              <a:t>چندنین قهرمان محصول </a:t>
            </a:r>
          </a:p>
          <a:p>
            <a:pPr>
              <a:buFont typeface="Wingdings" panose="05000000000000000000" pitchFamily="2" charset="2"/>
              <a:buChar char="§"/>
            </a:pPr>
            <a:r>
              <a:rPr lang="fa-IR" sz="2760" dirty="0"/>
              <a:t>یک نفر به ندرت می‌تواند نیازمندی های همه کلاسهای کاربری یک سیستم را توصیف کند . </a:t>
            </a:r>
          </a:p>
          <a:p>
            <a:pPr>
              <a:buFont typeface="Wingdings" panose="05000000000000000000" pitchFamily="2" charset="2"/>
              <a:buChar char="§"/>
            </a:pPr>
            <a:r>
              <a:rPr lang="fa-IR" sz="2760" dirty="0"/>
              <a:t>برای اینکه این کار به خوبی انجام شود به تعداد کلاس‌های کاربری باید قهرمان محصول در نظر گرفت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4" name="Title 3"/>
          <p:cNvSpPr>
            <a:spLocks noGrp="1"/>
          </p:cNvSpPr>
          <p:nvPr>
            <p:ph type="title"/>
          </p:nvPr>
        </p:nvSpPr>
        <p:spPr/>
        <p:txBody>
          <a:bodyPr/>
          <a:lstStyle/>
          <a:p>
            <a:r>
              <a:rPr lang="fa-IR" dirty="0" smtClean="0"/>
              <a:t>قهرمان محصول . . . </a:t>
            </a:r>
            <a:endParaRPr lang="fa-IR" dirty="0"/>
          </a:p>
        </p:txBody>
      </p:sp>
    </p:spTree>
    <p:extLst>
      <p:ext uri="{BB962C8B-B14F-4D97-AF65-F5344CB8AC3E}">
        <p14:creationId xmlns:p14="http://schemas.microsoft.com/office/powerpoint/2010/main" val="259828769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873559"/>
            <a:ext cx="12618720" cy="5533265"/>
          </a:xfrm>
        </p:spPr>
        <p:txBody>
          <a:bodyPr>
            <a:normAutofit lnSpcReduction="10000"/>
          </a:bodyPr>
          <a:lstStyle/>
          <a:p>
            <a:pPr marL="0" indent="0">
              <a:buNone/>
            </a:pPr>
            <a:r>
              <a:rPr lang="fa-IR" sz="2880" dirty="0">
                <a:solidFill>
                  <a:srgbClr val="C00000"/>
                </a:solidFill>
              </a:rPr>
              <a:t>     </a:t>
            </a:r>
            <a:r>
              <a:rPr lang="fa-IR" dirty="0" smtClean="0">
                <a:solidFill>
                  <a:srgbClr val="C00000"/>
                </a:solidFill>
                <a:cs typeface="B Nazanin" panose="00000400000000000000" pitchFamily="2" charset="-78"/>
              </a:rPr>
              <a:t>فروش ایده‌های قهرمان محصول </a:t>
            </a:r>
          </a:p>
          <a:p>
            <a:pPr algn="r" rtl="1">
              <a:buFont typeface="Wingdings" panose="05000000000000000000" pitchFamily="2" charset="2"/>
              <a:buChar char="§"/>
            </a:pPr>
            <a:r>
              <a:rPr lang="fa-IR" sz="2588" dirty="0"/>
              <a:t>زمانیکه ایده قهرمان محصول مطرح می‌شود ممکن است با مقاومت‌هایی روبرو شود . </a:t>
            </a:r>
          </a:p>
          <a:p>
            <a:pPr lvl="1"/>
            <a:r>
              <a:rPr lang="fa-IR" sz="2588" dirty="0">
                <a:solidFill>
                  <a:schemeClr val="accent3">
                    <a:lumMod val="50000"/>
                  </a:schemeClr>
                </a:solidFill>
                <a:cs typeface="B Nazanin" panose="00000400000000000000" pitchFamily="2" charset="-78"/>
              </a:rPr>
              <a:t>مثال:کاربران بیش از حد مشغول هستند ،مدیریت می‌خواهد تصمیم‌گیری کند،آنها سرعت ما را کاهش می‌دهد .</a:t>
            </a:r>
          </a:p>
          <a:p>
            <a:pPr algn="r" rtl="1">
              <a:buFont typeface="Wingdings" panose="05000000000000000000" pitchFamily="2" charset="2"/>
              <a:buChar char="§"/>
            </a:pPr>
            <a:r>
              <a:rPr lang="fa-IR" sz="2588" dirty="0"/>
              <a:t>برخی از کاربران تمایلی به همکاری با پروژه‌ای ندارند که نحوه کارشان را تغییر بدهد یا شغلشان را به خطر بیندازد . </a:t>
            </a:r>
          </a:p>
          <a:p>
            <a:pPr algn="r" rtl="1">
              <a:buFont typeface="Wingdings" panose="05000000000000000000" pitchFamily="2" charset="2"/>
              <a:buChar char="§"/>
            </a:pPr>
            <a:r>
              <a:rPr lang="fa-IR" sz="2588" dirty="0"/>
              <a:t>مدیران گاهی تمایل به تفویض اختیارات خود در مورد تعیین و تکلیف نیازمندی ها به کاربران عادی را ندارند .</a:t>
            </a:r>
          </a:p>
          <a:p>
            <a:pPr algn="r" rtl="1">
              <a:buFont typeface="Wingdings" panose="05000000000000000000" pitchFamily="2" charset="2"/>
              <a:buChar char="§"/>
            </a:pPr>
            <a:r>
              <a:rPr lang="fa-IR" sz="2588" dirty="0"/>
              <a:t>جداسازی نیازمندی‌های کسب و  کار از نیازمندی های کاربر می‌تواند این اختلافات را کاهش دهد . </a:t>
            </a:r>
          </a:p>
          <a:p>
            <a:pPr marL="0" indent="0">
              <a:buNone/>
            </a:pPr>
            <a:r>
              <a:rPr lang="fa-IR" sz="2880" dirty="0"/>
              <a:t>  </a:t>
            </a:r>
            <a:r>
              <a:rPr lang="fa-IR" dirty="0">
                <a:cs typeface="B Nazanin" panose="00000400000000000000" pitchFamily="2" charset="-78"/>
              </a:rPr>
              <a:t> </a:t>
            </a:r>
            <a:r>
              <a:rPr lang="fa-IR" dirty="0" smtClean="0">
                <a:cs typeface="B Nazanin" panose="00000400000000000000" pitchFamily="2" charset="-78"/>
              </a:rPr>
              <a:t>  </a:t>
            </a:r>
            <a:endParaRPr lang="fa-IR" dirty="0">
              <a:solidFill>
                <a:srgbClr val="C00000"/>
              </a:solidFill>
              <a:cs typeface="B Nazanin" panose="00000400000000000000" pitchFamily="2" charset="-78"/>
            </a:endParaRPr>
          </a:p>
          <a:p>
            <a:pPr algn="r" rtl="1">
              <a:buFont typeface="Wingdings" panose="05000000000000000000" pitchFamily="2" charset="2"/>
              <a:buChar char="§"/>
            </a:pPr>
            <a:endParaRPr lang="fa-IR" sz="2880" dirty="0"/>
          </a:p>
        </p:txBody>
      </p:sp>
      <p:sp>
        <p:nvSpPr>
          <p:cNvPr id="5" name="Title 4"/>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95036289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330" y="1790118"/>
            <a:ext cx="12903492" cy="5133214"/>
          </a:xfrm>
        </p:spPr>
        <p:txBody>
          <a:bodyPr>
            <a:normAutofit fontScale="77500" lnSpcReduction="20000"/>
          </a:bodyPr>
          <a:lstStyle/>
          <a:p>
            <a:pPr marL="0" indent="0">
              <a:buNone/>
            </a:pPr>
            <a:r>
              <a:rPr lang="fa-IR" sz="2400" b="1" dirty="0"/>
              <a:t>            </a:t>
            </a:r>
            <a:r>
              <a:rPr lang="fa-IR" sz="3150" dirty="0">
                <a:solidFill>
                  <a:srgbClr val="C00000"/>
                </a:solidFill>
              </a:rPr>
              <a:t>جلوگیری از تله قهرمان محصول </a:t>
            </a:r>
          </a:p>
          <a:p>
            <a:pPr marL="0" indent="0">
              <a:buNone/>
            </a:pPr>
            <a:r>
              <a:rPr lang="fa-IR" sz="2813" dirty="0"/>
              <a:t>مدل قهرمان محصول زمانی درست کار می‌کند که قهرمان محصول مسئولیت‌های خود را به خوبی درک کند . </a:t>
            </a:r>
          </a:p>
          <a:p>
            <a:pPr>
              <a:buFont typeface="Wingdings" panose="05000000000000000000" pitchFamily="2" charset="2"/>
              <a:buChar char="§"/>
            </a:pPr>
            <a:r>
              <a:rPr lang="fa-IR" sz="2813" dirty="0"/>
              <a:t>اختیار تصمیم گیری درسطح نیازهای کاربری را داشته باشد . </a:t>
            </a:r>
          </a:p>
          <a:p>
            <a:pPr>
              <a:buFont typeface="Wingdings" panose="05000000000000000000" pitchFamily="2" charset="2"/>
              <a:buChar char="§"/>
            </a:pPr>
            <a:r>
              <a:rPr lang="fa-IR" sz="2813" dirty="0"/>
              <a:t>و زمان کافی برای انجام این وظایف را در دسترس داشته باشند . </a:t>
            </a:r>
          </a:p>
          <a:p>
            <a:pPr marL="0" indent="0">
              <a:buNone/>
            </a:pPr>
            <a:r>
              <a:rPr lang="fa-IR" sz="2813" dirty="0"/>
              <a:t>       مراقب مشکلات احتمالی زیر باشید:</a:t>
            </a:r>
          </a:p>
          <a:p>
            <a:pPr algn="r" rtl="1">
              <a:buFont typeface="Wingdings" panose="05000000000000000000" pitchFamily="2" charset="2"/>
              <a:buChar char="v"/>
            </a:pPr>
            <a:r>
              <a:rPr lang="en-US" sz="2813" dirty="0"/>
              <a:t>    </a:t>
            </a:r>
            <a:r>
              <a:rPr lang="fa-IR" sz="2813" dirty="0"/>
              <a:t>مدیران تصمیماتی را که قهرمان محصول می‌گیرد نادیده می‌گیرند.</a:t>
            </a:r>
          </a:p>
          <a:p>
            <a:pPr marL="0" indent="0">
              <a:buNone/>
            </a:pPr>
            <a:r>
              <a:rPr lang="fa-IR" sz="2813" dirty="0"/>
              <a:t>      آنها در آخرین لحظات تصمیمات ناگهانی می‌گیرند و فکر می‌کنند خودشان بهتر نیازهای کاربران را می‌دانند.</a:t>
            </a:r>
          </a:p>
          <a:p>
            <a:pPr marL="0" indent="0">
              <a:buNone/>
            </a:pPr>
            <a:r>
              <a:rPr lang="fa-IR" sz="2813" dirty="0"/>
              <a:t>      در این شرایط قهرمان محصول ناامید می‌شوند و فکر می‌کند مدیران به او اعتماد ندارند . </a:t>
            </a:r>
          </a:p>
        </p:txBody>
      </p:sp>
      <p:sp>
        <p:nvSpPr>
          <p:cNvPr id="5" name="Title 4"/>
          <p:cNvSpPr>
            <a:spLocks noGrp="1"/>
          </p:cNvSpPr>
          <p:nvPr>
            <p:ph type="title"/>
          </p:nvPr>
        </p:nvSpPr>
        <p:spPr/>
        <p:txBody>
          <a:bodyPr/>
          <a:lstStyle/>
          <a:p>
            <a:r>
              <a:rPr lang="fa-IR" dirty="0" smtClean="0"/>
              <a:t>قهرمان محصول . . . </a:t>
            </a:r>
            <a:endParaRPr lang="fa-IR" dirty="0"/>
          </a:p>
        </p:txBody>
      </p:sp>
    </p:spTree>
    <p:extLst>
      <p:ext uri="{BB962C8B-B14F-4D97-AF65-F5344CB8AC3E}">
        <p14:creationId xmlns:p14="http://schemas.microsoft.com/office/powerpoint/2010/main" val="373851958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330" y="1676962"/>
            <a:ext cx="12903492" cy="5493259"/>
          </a:xfrm>
        </p:spPr>
        <p:txBody>
          <a:bodyPr>
            <a:normAutofit lnSpcReduction="10000"/>
          </a:bodyPr>
          <a:lstStyle/>
          <a:p>
            <a:pPr marL="0" indent="0">
              <a:buNone/>
            </a:pPr>
            <a:r>
              <a:rPr lang="fa-IR" sz="2400" b="1" dirty="0"/>
              <a:t>            </a:t>
            </a:r>
            <a:r>
              <a:rPr lang="fa-IR" sz="3150" dirty="0">
                <a:solidFill>
                  <a:srgbClr val="C00000"/>
                </a:solidFill>
              </a:rPr>
              <a:t>جلوگیری از تله قهرمان </a:t>
            </a:r>
            <a:r>
              <a:rPr lang="fa-IR" sz="3150" dirty="0">
                <a:solidFill>
                  <a:srgbClr val="C00000"/>
                </a:solidFill>
              </a:rPr>
              <a:t>محصول . . . </a:t>
            </a:r>
            <a:endParaRPr lang="fa-IR" sz="3150" dirty="0">
              <a:solidFill>
                <a:srgbClr val="C00000"/>
              </a:solidFill>
            </a:endParaRPr>
          </a:p>
          <a:p>
            <a:pPr algn="just">
              <a:lnSpc>
                <a:spcPct val="100000"/>
              </a:lnSpc>
              <a:buFont typeface="Wingdings" panose="05000000000000000000" pitchFamily="2" charset="2"/>
              <a:buChar char="v"/>
            </a:pPr>
            <a:r>
              <a:rPr lang="fa-IR" sz="2588" dirty="0"/>
              <a:t>  قهرمان محصولی که فراموش می‌کند نماینده سایر کاربران است و فقط نیازهای خود را ارائه می‌کند  کارش را درست انجام نداده است.</a:t>
            </a:r>
          </a:p>
          <a:p>
            <a:pPr algn="just" rtl="1">
              <a:buFont typeface="Wingdings" panose="05000000000000000000" pitchFamily="2" charset="2"/>
              <a:buChar char="v"/>
            </a:pPr>
            <a:r>
              <a:rPr lang="fa-IR" sz="2588" dirty="0"/>
              <a:t>  قهرمان محصولی که فاقد دید روشنی از سیستم است، ممکن است تصمیم گیری را به آنالیزور کسب و کار موکول میکند .</a:t>
            </a:r>
          </a:p>
          <a:p>
            <a:pPr marL="0" indent="0" algn="just">
              <a:buNone/>
            </a:pPr>
            <a:r>
              <a:rPr lang="fa-IR" sz="2588" dirty="0"/>
              <a:t>   اگر تصمیات آنالیزور کسب و کار به خوبی یک قهرمان محصول باشد دیگر قهرمان محصول بدرد نمی‌خورد . </a:t>
            </a:r>
          </a:p>
          <a:p>
            <a:pPr algn="just" rtl="1">
              <a:buFont typeface="Wingdings" panose="05000000000000000000" pitchFamily="2" charset="2"/>
              <a:buChar char="v"/>
            </a:pPr>
            <a:r>
              <a:rPr lang="fa-IR" sz="2588" dirty="0"/>
              <a:t> یک کاربر ارشد به علت کمبود وقت ممکن است یک کاربر با تجربه کمتر را به عنوان قهرمان محصول معرفی کند . </a:t>
            </a:r>
          </a:p>
          <a:p>
            <a:pPr marL="0" indent="0" algn="just">
              <a:buNone/>
            </a:pPr>
            <a:r>
              <a:rPr lang="fa-IR" sz="2588" dirty="0"/>
              <a:t>   این امر ممکن است منجر به پدیده رانندگی از صندلی عقب از سوی کاربر ارشد شود که می‌خواهد هنوز بر روی سیستم تاثیر بگذارد. </a:t>
            </a:r>
          </a:p>
        </p:txBody>
      </p:sp>
      <p:pic>
        <p:nvPicPr>
          <p:cNvPr id="4" name="Picture 3"/>
          <p:cNvPicPr>
            <a:picLocks noChangeAspect="1"/>
          </p:cNvPicPr>
          <p:nvPr/>
        </p:nvPicPr>
        <p:blipFill>
          <a:blip r:embed="rId2"/>
          <a:stretch>
            <a:fillRect/>
          </a:stretch>
        </p:blipFill>
        <p:spPr>
          <a:xfrm>
            <a:off x="12097125" y="1676960"/>
            <a:ext cx="417003" cy="365792"/>
          </a:xfrm>
          <a:prstGeom prst="rect">
            <a:avLst/>
          </a:prstGeom>
        </p:spPr>
      </p:pic>
      <p:sp>
        <p:nvSpPr>
          <p:cNvPr id="5" name="Title 4"/>
          <p:cNvSpPr>
            <a:spLocks noGrp="1"/>
          </p:cNvSpPr>
          <p:nvPr>
            <p:ph type="title"/>
          </p:nvPr>
        </p:nvSpPr>
        <p:spPr/>
        <p:txBody>
          <a:bodyPr/>
          <a:lstStyle/>
          <a:p>
            <a:r>
              <a:rPr lang="fa-IR" dirty="0" smtClean="0"/>
              <a:t>قهرمان محصول . . .</a:t>
            </a:r>
            <a:endParaRPr lang="fa-IR" dirty="0"/>
          </a:p>
        </p:txBody>
      </p:sp>
    </p:spTree>
    <p:extLst>
      <p:ext uri="{BB962C8B-B14F-4D97-AF65-F5344CB8AC3E}">
        <p14:creationId xmlns:p14="http://schemas.microsoft.com/office/powerpoint/2010/main" val="394873595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solidFill>
                  <a:schemeClr val="accent3">
                    <a:lumMod val="75000"/>
                  </a:schemeClr>
                </a:solidFill>
                <a:cs typeface="B Nazanin" panose="00000400000000000000" pitchFamily="2" charset="-78"/>
              </a:rPr>
              <a:t>نمایندگی کاربر در پروژه های </a:t>
            </a:r>
            <a:r>
              <a:rPr lang="fa-IR" dirty="0" smtClean="0">
                <a:solidFill>
                  <a:schemeClr val="accent3">
                    <a:lumMod val="75000"/>
                  </a:schemeClr>
                </a:solidFill>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
        <p:nvSpPr>
          <p:cNvPr id="4" name="Title 4"/>
          <p:cNvSpPr>
            <a:spLocks noGrp="1"/>
          </p:cNvSpPr>
          <p:nvPr>
            <p:ph type="title"/>
          </p:nvPr>
        </p:nvSpPr>
        <p:spPr>
          <a:xfrm>
            <a:off x="658204" y="685802"/>
            <a:ext cx="11485195" cy="594360"/>
          </a:xfrm>
        </p:spPr>
        <p:txBody>
          <a:bodyPr/>
          <a:lstStyle/>
          <a:p>
            <a:r>
              <a:rPr lang="fa-IR" dirty="0" smtClean="0"/>
              <a:t>گام بعدی</a:t>
            </a:r>
            <a:endParaRPr lang="fa-IR" dirty="0"/>
          </a:p>
        </p:txBody>
      </p:sp>
    </p:spTree>
    <p:extLst>
      <p:ext uri="{BB962C8B-B14F-4D97-AF65-F5344CB8AC3E}">
        <p14:creationId xmlns:p14="http://schemas.microsoft.com/office/powerpoint/2010/main" val="157267606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778" y="689061"/>
            <a:ext cx="11658779" cy="627507"/>
          </a:xfrm>
        </p:spPr>
        <p:txBody>
          <a:bodyPr>
            <a:noAutofit/>
          </a:bodyPr>
          <a:lstStyle/>
          <a:p>
            <a:pPr algn="ctr"/>
            <a:r>
              <a:rPr lang="fa-IR" sz="2700" dirty="0"/>
              <a:t>مقدمه    </a:t>
            </a:r>
            <a:endParaRPr lang="en-US" sz="2700" dirty="0"/>
          </a:p>
        </p:txBody>
      </p:sp>
      <p:sp>
        <p:nvSpPr>
          <p:cNvPr id="3" name="Content Placeholder 2"/>
          <p:cNvSpPr>
            <a:spLocks noGrp="1"/>
          </p:cNvSpPr>
          <p:nvPr>
            <p:ph idx="1"/>
          </p:nvPr>
        </p:nvSpPr>
        <p:spPr>
          <a:xfrm>
            <a:off x="217685" y="1437481"/>
            <a:ext cx="12618720" cy="5903417"/>
          </a:xfrm>
        </p:spPr>
        <p:txBody>
          <a:bodyPr>
            <a:normAutofit/>
          </a:bodyPr>
          <a:lstStyle/>
          <a:p>
            <a:pPr algn="r" rtl="1">
              <a:lnSpc>
                <a:spcPct val="100000"/>
              </a:lnSpc>
              <a:buFont typeface="Arial" panose="020B0604020202020204" pitchFamily="34" charset="0"/>
              <a:buChar char="•"/>
            </a:pPr>
            <a:r>
              <a:rPr lang="fa-IR" sz="2700" dirty="0">
                <a:solidFill>
                  <a:srgbClr val="C00000"/>
                </a:solidFill>
              </a:rPr>
              <a:t>مشارکت مشتری </a:t>
            </a:r>
            <a:r>
              <a:rPr lang="fa-IR" sz="2700" dirty="0"/>
              <a:t>مهمترین فاکتور در ارائه یک نرم‌افزار عالی است .</a:t>
            </a:r>
          </a:p>
          <a:p>
            <a:pPr algn="r" rtl="1">
              <a:lnSpc>
                <a:spcPct val="100000"/>
              </a:lnSpc>
              <a:buFont typeface="Arial" panose="020B0604020202020204" pitchFamily="34" charset="0"/>
              <a:buChar char="•"/>
            </a:pPr>
            <a:r>
              <a:rPr lang="fa-IR" sz="2700" dirty="0"/>
              <a:t>ایجاد این مشارکت برعهده </a:t>
            </a:r>
            <a:r>
              <a:rPr lang="fa-IR" sz="2700" dirty="0">
                <a:solidFill>
                  <a:srgbClr val="C00000"/>
                </a:solidFill>
              </a:rPr>
              <a:t>تحلیلگر کسب و کار </a:t>
            </a:r>
            <a:r>
              <a:rPr lang="fa-IR" sz="2700" dirty="0"/>
              <a:t>و </a:t>
            </a:r>
            <a:r>
              <a:rPr lang="fa-IR" sz="2700" dirty="0">
                <a:solidFill>
                  <a:srgbClr val="C00000"/>
                </a:solidFill>
              </a:rPr>
              <a:t>مدیر پروژه </a:t>
            </a:r>
            <a:r>
              <a:rPr lang="fa-IR" sz="2700" dirty="0"/>
              <a:t>است .</a:t>
            </a:r>
          </a:p>
          <a:p>
            <a:pPr algn="r" rtl="1">
              <a:lnSpc>
                <a:spcPct val="100000"/>
              </a:lnSpc>
              <a:buFont typeface="Arial" panose="020B0604020202020204" pitchFamily="34" charset="0"/>
              <a:buChar char="•"/>
            </a:pPr>
            <a:r>
              <a:rPr lang="fa-IR" sz="2700" dirty="0"/>
              <a:t>لازمه موفقیت در نیازمندی های نرم افزار و همچنین توسعه  نرم افزار وابسته به رساندن صدای کاربران به گوش توسعه دهنده است . </a:t>
            </a:r>
            <a:endParaRPr lang="fa-IR" dirty="0"/>
          </a:p>
          <a:p>
            <a:pPr algn="r" rtl="1">
              <a:buFont typeface="Arial" panose="020B0604020202020204" pitchFamily="34" charset="0"/>
              <a:buChar char="•"/>
            </a:pPr>
            <a:r>
              <a:rPr lang="fa-IR" sz="2700" dirty="0"/>
              <a:t>اقدامات لازم برای رساندن صدای کاربران به گوش توسعه دهنده :</a:t>
            </a:r>
          </a:p>
          <a:p>
            <a:pPr lvl="1" algn="r">
              <a:buFont typeface="Arial" panose="020B0604020202020204" pitchFamily="34" charset="0"/>
              <a:buChar char="•"/>
            </a:pPr>
            <a:r>
              <a:rPr lang="fa-IR" sz="2222" b="0" dirty="0">
                <a:cs typeface="B Nazanin" panose="00000400000000000000" pitchFamily="2" charset="-78"/>
              </a:rPr>
              <a:t>تعیین کلاس های کاربری مختلف برای محصول </a:t>
            </a:r>
          </a:p>
          <a:p>
            <a:pPr lvl="1" algn="r">
              <a:buFont typeface="Arial" panose="020B0604020202020204" pitchFamily="34" charset="0"/>
              <a:buChar char="•"/>
            </a:pPr>
            <a:r>
              <a:rPr lang="fa-IR" sz="2222" b="0" dirty="0">
                <a:cs typeface="B Nazanin" panose="00000400000000000000" pitchFamily="2" charset="-78"/>
              </a:rPr>
              <a:t>انتخاب افرادی به عنوان نماینده هر کلاس از کاربران و سایر ذی نفعان و همکاری با آنها </a:t>
            </a:r>
            <a:endParaRPr lang="fa-IR" sz="2222" b="0" dirty="0">
              <a:cs typeface="B Nazanin" panose="00000400000000000000" pitchFamily="2" charset="-78"/>
            </a:endParaRPr>
          </a:p>
          <a:p>
            <a:pPr marL="866123" lvl="1" indent="-317468">
              <a:buFont typeface="Arial" panose="020B0604020202020204" pitchFamily="34" charset="0"/>
              <a:buChar char="•"/>
            </a:pPr>
            <a:r>
              <a:rPr lang="fa-IR" sz="2222" b="0" dirty="0">
                <a:cs typeface="B Nazanin" panose="00000400000000000000" pitchFamily="2" charset="-78"/>
              </a:rPr>
              <a:t>توافق در مورد نیازمندی های ذی نفعان </a:t>
            </a:r>
          </a:p>
          <a:p>
            <a:pPr marL="0" indent="0">
              <a:buNone/>
            </a:pPr>
            <a:r>
              <a:rPr lang="fa-IR" sz="2880" dirty="0">
                <a:solidFill>
                  <a:srgbClr val="C00000"/>
                </a:solidFill>
              </a:rPr>
              <a:t>یادآوری: </a:t>
            </a:r>
            <a:r>
              <a:rPr lang="fa-IR" sz="2880" dirty="0"/>
              <a:t>مشارکت مشتریان بهترین راه حل برای مسئله شکاف </a:t>
            </a:r>
            <a:r>
              <a:rPr lang="fa-IR" sz="2880" dirty="0"/>
              <a:t>انتظاری است .</a:t>
            </a:r>
            <a:endParaRPr lang="en-US" sz="2880" dirty="0"/>
          </a:p>
        </p:txBody>
      </p:sp>
      <p:sp>
        <p:nvSpPr>
          <p:cNvPr id="6" name="TextBox 5"/>
          <p:cNvSpPr txBox="1"/>
          <p:nvPr/>
        </p:nvSpPr>
        <p:spPr>
          <a:xfrm>
            <a:off x="12050907" y="-18186"/>
            <a:ext cx="785499" cy="400110"/>
          </a:xfrm>
          <a:prstGeom prst="rect">
            <a:avLst/>
          </a:prstGeom>
          <a:noFill/>
        </p:spPr>
        <p:txBody>
          <a:bodyPr wrap="square" rtlCol="1">
            <a:spAutoFit/>
          </a:bodyPr>
          <a:lstStyle/>
          <a:p>
            <a:r>
              <a:rPr lang="fa-IR" sz="2000" dirty="0">
                <a:solidFill>
                  <a:schemeClr val="bg1"/>
                </a:solidFill>
              </a:rPr>
              <a:t>مقدمه </a:t>
            </a:r>
          </a:p>
        </p:txBody>
      </p:sp>
      <p:sp>
        <p:nvSpPr>
          <p:cNvPr id="7" name="TextBox 6"/>
          <p:cNvSpPr txBox="1"/>
          <p:nvPr/>
        </p:nvSpPr>
        <p:spPr>
          <a:xfrm>
            <a:off x="8509277" y="7771"/>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8" name="TextBox 7"/>
          <p:cNvSpPr txBox="1"/>
          <p:nvPr/>
        </p:nvSpPr>
        <p:spPr>
          <a:xfrm>
            <a:off x="6120008" y="42474"/>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9" name="TextBox 8"/>
          <p:cNvSpPr txBox="1"/>
          <p:nvPr/>
        </p:nvSpPr>
        <p:spPr>
          <a:xfrm>
            <a:off x="10267431" y="7771"/>
            <a:ext cx="1549845" cy="365934"/>
          </a:xfrm>
          <a:prstGeom prst="rect">
            <a:avLst/>
          </a:prstGeom>
          <a:noFill/>
        </p:spPr>
        <p:txBody>
          <a:bodyPr wrap="square" rtlCol="1">
            <a:spAutoFit/>
          </a:bodyPr>
          <a:lstStyle/>
          <a:p>
            <a:r>
              <a:rPr lang="fa-IR" sz="1778" dirty="0">
                <a:solidFill>
                  <a:schemeClr val="bg1">
                    <a:lumMod val="75000"/>
                  </a:schemeClr>
                </a:solidFill>
              </a:rPr>
              <a:t>کلاسهای کاربری</a:t>
            </a:r>
          </a:p>
        </p:txBody>
      </p:sp>
      <p:sp>
        <p:nvSpPr>
          <p:cNvPr id="10" name="TextBox 9"/>
          <p:cNvSpPr txBox="1"/>
          <p:nvPr/>
        </p:nvSpPr>
        <p:spPr>
          <a:xfrm>
            <a:off x="4182435" y="17532"/>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1" name="TextBox 10"/>
          <p:cNvSpPr txBox="1"/>
          <p:nvPr/>
        </p:nvSpPr>
        <p:spPr>
          <a:xfrm>
            <a:off x="1068585" y="26975"/>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2" name="TextBox 11"/>
          <p:cNvSpPr txBox="1"/>
          <p:nvPr/>
        </p:nvSpPr>
        <p:spPr>
          <a:xfrm>
            <a:off x="62814" y="26821"/>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4" name="Picture 13"/>
          <p:cNvPicPr>
            <a:picLocks noChangeAspect="1"/>
          </p:cNvPicPr>
          <p:nvPr/>
        </p:nvPicPr>
        <p:blipFill>
          <a:blip r:embed="rId2"/>
          <a:stretch>
            <a:fillRect/>
          </a:stretch>
        </p:blipFill>
        <p:spPr>
          <a:xfrm>
            <a:off x="12402432" y="344728"/>
            <a:ext cx="182880" cy="182880"/>
          </a:xfrm>
          <a:prstGeom prst="rect">
            <a:avLst/>
          </a:prstGeom>
        </p:spPr>
      </p:pic>
      <p:pic>
        <p:nvPicPr>
          <p:cNvPr id="19" name="Picture 18"/>
          <p:cNvPicPr>
            <a:picLocks noChangeAspect="1"/>
          </p:cNvPicPr>
          <p:nvPr/>
        </p:nvPicPr>
        <p:blipFill>
          <a:blip r:embed="rId3"/>
          <a:stretch>
            <a:fillRect/>
          </a:stretch>
        </p:blipFill>
        <p:spPr>
          <a:xfrm>
            <a:off x="2677639" y="384363"/>
            <a:ext cx="182880" cy="182880"/>
          </a:xfrm>
          <a:prstGeom prst="rect">
            <a:avLst/>
          </a:prstGeom>
        </p:spPr>
      </p:pic>
      <p:pic>
        <p:nvPicPr>
          <p:cNvPr id="20" name="Picture 19"/>
          <p:cNvPicPr>
            <a:picLocks noChangeAspect="1"/>
          </p:cNvPicPr>
          <p:nvPr/>
        </p:nvPicPr>
        <p:blipFill>
          <a:blip r:embed="rId4"/>
          <a:stretch>
            <a:fillRect/>
          </a:stretch>
        </p:blipFill>
        <p:spPr>
          <a:xfrm>
            <a:off x="9157660" y="370139"/>
            <a:ext cx="182880" cy="182880"/>
          </a:xfrm>
          <a:prstGeom prst="rect">
            <a:avLst/>
          </a:prstGeom>
        </p:spPr>
      </p:pic>
      <p:pic>
        <p:nvPicPr>
          <p:cNvPr id="21" name="Picture 20"/>
          <p:cNvPicPr>
            <a:picLocks noChangeAspect="1"/>
          </p:cNvPicPr>
          <p:nvPr/>
        </p:nvPicPr>
        <p:blipFill>
          <a:blip r:embed="rId4"/>
          <a:stretch>
            <a:fillRect/>
          </a:stretch>
        </p:blipFill>
        <p:spPr>
          <a:xfrm>
            <a:off x="7347775" y="363345"/>
            <a:ext cx="182880" cy="182880"/>
          </a:xfrm>
          <a:prstGeom prst="rect">
            <a:avLst/>
          </a:prstGeom>
        </p:spPr>
      </p:pic>
      <p:pic>
        <p:nvPicPr>
          <p:cNvPr id="22" name="Picture 21"/>
          <p:cNvPicPr>
            <a:picLocks noChangeAspect="1"/>
          </p:cNvPicPr>
          <p:nvPr/>
        </p:nvPicPr>
        <p:blipFill>
          <a:blip r:embed="rId4"/>
          <a:stretch>
            <a:fillRect/>
          </a:stretch>
        </p:blipFill>
        <p:spPr>
          <a:xfrm>
            <a:off x="7139520" y="370139"/>
            <a:ext cx="182880" cy="182880"/>
          </a:xfrm>
          <a:prstGeom prst="rect">
            <a:avLst/>
          </a:prstGeom>
        </p:spPr>
      </p:pic>
      <p:pic>
        <p:nvPicPr>
          <p:cNvPr id="23" name="Picture 22"/>
          <p:cNvPicPr>
            <a:picLocks noChangeAspect="1"/>
          </p:cNvPicPr>
          <p:nvPr/>
        </p:nvPicPr>
        <p:blipFill>
          <a:blip r:embed="rId4"/>
          <a:stretch>
            <a:fillRect/>
          </a:stretch>
        </p:blipFill>
        <p:spPr>
          <a:xfrm>
            <a:off x="6953488" y="370555"/>
            <a:ext cx="182880" cy="182880"/>
          </a:xfrm>
          <a:prstGeom prst="rect">
            <a:avLst/>
          </a:prstGeom>
        </p:spPr>
      </p:pic>
      <p:pic>
        <p:nvPicPr>
          <p:cNvPr id="24" name="Picture 23"/>
          <p:cNvPicPr>
            <a:picLocks noChangeAspect="1"/>
          </p:cNvPicPr>
          <p:nvPr/>
        </p:nvPicPr>
        <p:blipFill>
          <a:blip r:embed="rId4"/>
          <a:stretch>
            <a:fillRect/>
          </a:stretch>
        </p:blipFill>
        <p:spPr>
          <a:xfrm>
            <a:off x="2473771" y="391656"/>
            <a:ext cx="182880" cy="182880"/>
          </a:xfrm>
          <a:prstGeom prst="rect">
            <a:avLst/>
          </a:prstGeom>
        </p:spPr>
      </p:pic>
      <p:pic>
        <p:nvPicPr>
          <p:cNvPr id="25" name="Picture 24"/>
          <p:cNvPicPr>
            <a:picLocks noChangeAspect="1"/>
          </p:cNvPicPr>
          <p:nvPr/>
        </p:nvPicPr>
        <p:blipFill>
          <a:blip r:embed="rId4"/>
          <a:stretch>
            <a:fillRect/>
          </a:stretch>
        </p:blipFill>
        <p:spPr>
          <a:xfrm>
            <a:off x="511577" y="363345"/>
            <a:ext cx="182880" cy="182880"/>
          </a:xfrm>
          <a:prstGeom prst="rect">
            <a:avLst/>
          </a:prstGeom>
        </p:spPr>
      </p:pic>
      <p:pic>
        <p:nvPicPr>
          <p:cNvPr id="42" name="Picture 41"/>
          <p:cNvPicPr>
            <a:picLocks noChangeAspect="1"/>
          </p:cNvPicPr>
          <p:nvPr/>
        </p:nvPicPr>
        <p:blipFill>
          <a:blip r:embed="rId5"/>
          <a:stretch>
            <a:fillRect/>
          </a:stretch>
        </p:blipFill>
        <p:spPr>
          <a:xfrm>
            <a:off x="3829449" y="363345"/>
            <a:ext cx="2140375" cy="182880"/>
          </a:xfrm>
          <a:prstGeom prst="rect">
            <a:avLst/>
          </a:prstGeom>
        </p:spPr>
      </p:pic>
      <p:pic>
        <p:nvPicPr>
          <p:cNvPr id="43" name="Picture 42"/>
          <p:cNvPicPr>
            <a:picLocks noChangeAspect="1"/>
          </p:cNvPicPr>
          <p:nvPr/>
        </p:nvPicPr>
        <p:blipFill>
          <a:blip r:embed="rId6"/>
          <a:stretch>
            <a:fillRect/>
          </a:stretch>
        </p:blipFill>
        <p:spPr>
          <a:xfrm>
            <a:off x="10130905" y="351880"/>
            <a:ext cx="1761068" cy="182880"/>
          </a:xfrm>
          <a:prstGeom prst="rect">
            <a:avLst/>
          </a:prstGeom>
        </p:spPr>
      </p:pic>
    </p:spTree>
    <p:extLst>
      <p:ext uri="{BB962C8B-B14F-4D97-AF65-F5344CB8AC3E}">
        <p14:creationId xmlns:p14="http://schemas.microsoft.com/office/powerpoint/2010/main" val="114063668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431693"/>
            <a:ext cx="12618720" cy="5980666"/>
          </a:xfrm>
        </p:spPr>
        <p:txBody>
          <a:bodyPr>
            <a:normAutofit/>
          </a:bodyPr>
          <a:lstStyle/>
          <a:p>
            <a:pPr marL="0" indent="0">
              <a:buNone/>
            </a:pPr>
            <a:r>
              <a:rPr lang="fa-IR" sz="2760" dirty="0"/>
              <a:t>      </a:t>
            </a:r>
            <a:r>
              <a:rPr lang="fa-IR" dirty="0" smtClean="0">
                <a:solidFill>
                  <a:srgbClr val="C00000"/>
                </a:solidFill>
                <a:cs typeface="B Nazanin" panose="00000400000000000000" pitchFamily="2" charset="-78"/>
              </a:rPr>
              <a:t>مقدمه </a:t>
            </a:r>
          </a:p>
          <a:p>
            <a:pPr algn="r" rtl="1">
              <a:lnSpc>
                <a:spcPct val="150000"/>
              </a:lnSpc>
              <a:buFont typeface="Wingdings" panose="05000000000000000000" pitchFamily="2" charset="2"/>
              <a:buChar char="§"/>
            </a:pPr>
            <a:r>
              <a:rPr lang="fa-IR" sz="2760" dirty="0">
                <a:solidFill>
                  <a:srgbClr val="C00000"/>
                </a:solidFill>
              </a:rPr>
              <a:t>مکالمات مکرر </a:t>
            </a:r>
            <a:r>
              <a:rPr lang="fa-IR" sz="2760" dirty="0"/>
              <a:t>بین </a:t>
            </a:r>
            <a:r>
              <a:rPr lang="fa-IR" sz="2760" dirty="0">
                <a:solidFill>
                  <a:srgbClr val="C00000"/>
                </a:solidFill>
              </a:rPr>
              <a:t>اعضای تیم پروژه </a:t>
            </a:r>
            <a:r>
              <a:rPr lang="fa-IR" sz="2760" dirty="0"/>
              <a:t>و </a:t>
            </a:r>
            <a:r>
              <a:rPr lang="fa-IR" sz="2760" dirty="0">
                <a:solidFill>
                  <a:srgbClr val="C00000"/>
                </a:solidFill>
              </a:rPr>
              <a:t>مشتریان</a:t>
            </a:r>
            <a:r>
              <a:rPr lang="fa-IR" sz="2760" dirty="0"/>
              <a:t> مناسب موثرترین راه برای حل بسیاری از مسائل مورد نیاز و مشخص کردن نیازهای خاص در صورت نیاز است.</a:t>
            </a:r>
          </a:p>
          <a:p>
            <a:pPr>
              <a:lnSpc>
                <a:spcPct val="150000"/>
              </a:lnSpc>
              <a:buFont typeface="Wingdings" panose="05000000000000000000" pitchFamily="2" charset="2"/>
              <a:buChar char="§"/>
            </a:pPr>
            <a:r>
              <a:rPr lang="fa-IR" sz="2760" dirty="0"/>
              <a:t>یک اصل اساسی برنامه نویسی افراطی، یکی از روش های اولیه توسعه چابک، وجود یک مشتری تمام وقت و در محل برای این بحث ها است .</a:t>
            </a:r>
          </a:p>
          <a:p>
            <a:pPr>
              <a:lnSpc>
                <a:spcPct val="150000"/>
              </a:lnSpc>
              <a:buFont typeface="Wingdings" panose="05000000000000000000" pitchFamily="2" charset="2"/>
              <a:buChar char="§"/>
            </a:pPr>
            <a:r>
              <a:rPr lang="fa-IR" sz="2760" dirty="0"/>
              <a:t>برخی روش های توسعه چابک شامل حضور یک نماینده واحد از طرف ذی نفعان به نام </a:t>
            </a:r>
            <a:r>
              <a:rPr lang="fa-IR" sz="2760" dirty="0">
                <a:solidFill>
                  <a:srgbClr val="C00000"/>
                </a:solidFill>
              </a:rPr>
              <a:t>مالک محصول </a:t>
            </a:r>
            <a:r>
              <a:rPr lang="fa-IR" sz="2760" dirty="0"/>
              <a:t>است که مسئول رساندن صدای مشتریان به تیم توسعه دهنده است .</a:t>
            </a:r>
          </a:p>
          <a:p>
            <a:pPr marL="0" indent="0">
              <a:buNone/>
            </a:pPr>
            <a:endParaRPr lang="fa-IR" sz="2400" dirty="0"/>
          </a:p>
        </p:txBody>
      </p:sp>
      <p:sp>
        <p:nvSpPr>
          <p:cNvPr id="5" name="Title 4"/>
          <p:cNvSpPr>
            <a:spLocks noGrp="1"/>
          </p:cNvSpPr>
          <p:nvPr>
            <p:ph type="title"/>
          </p:nvPr>
        </p:nvSpPr>
        <p:spPr/>
        <p:txBody>
          <a:bodyPr/>
          <a:lstStyle/>
          <a:p>
            <a:r>
              <a:rPr lang="fa-IR" dirty="0" smtClean="0"/>
              <a:t>نماینده کاربر در پروژه های چابک</a:t>
            </a:r>
            <a:endParaRPr lang="fa-IR" dirty="0"/>
          </a:p>
        </p:txBody>
      </p:sp>
    </p:spTree>
    <p:extLst>
      <p:ext uri="{BB962C8B-B14F-4D97-AF65-F5344CB8AC3E}">
        <p14:creationId xmlns:p14="http://schemas.microsoft.com/office/powerpoint/2010/main" val="49649723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875878"/>
            <a:ext cx="12618720" cy="5536482"/>
          </a:xfrm>
        </p:spPr>
        <p:txBody>
          <a:bodyPr>
            <a:normAutofit/>
          </a:bodyPr>
          <a:lstStyle/>
          <a:p>
            <a:pPr marL="0" indent="0">
              <a:buNone/>
            </a:pPr>
            <a:r>
              <a:rPr lang="fa-IR" dirty="0" smtClean="0">
                <a:solidFill>
                  <a:srgbClr val="C00000"/>
                </a:solidFill>
                <a:cs typeface="B Nazanin" panose="00000400000000000000" pitchFamily="2" charset="-78"/>
              </a:rPr>
              <a:t>     مالک محصول  </a:t>
            </a: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چشم انداز پروژه راتعریف می‌کند و مسئول توسعه و اولویت بندی محتویات </a:t>
            </a:r>
            <a:r>
              <a:rPr lang="fa-IR" dirty="0" smtClean="0">
                <a:solidFill>
                  <a:srgbClr val="C00000"/>
                </a:solidFill>
                <a:cs typeface="B Nazanin" panose="00000400000000000000" pitchFamily="2" charset="-78"/>
              </a:rPr>
              <a:t>بک لاگ محصول </a:t>
            </a:r>
            <a:r>
              <a:rPr lang="fa-IR" dirty="0" smtClean="0">
                <a:cs typeface="B Nazanin" panose="00000400000000000000" pitchFamily="2" charset="-78"/>
              </a:rPr>
              <a:t>است . </a:t>
            </a:r>
            <a:endParaRPr lang="en-US" dirty="0" smtClean="0">
              <a:cs typeface="B Nazanin" panose="00000400000000000000" pitchFamily="2" charset="-78"/>
            </a:endParaRP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اساسا نقش </a:t>
            </a:r>
            <a:r>
              <a:rPr lang="fa-IR" dirty="0" smtClean="0">
                <a:solidFill>
                  <a:srgbClr val="C00000"/>
                </a:solidFill>
                <a:cs typeface="B Nazanin" panose="00000400000000000000" pitchFamily="2" charset="-78"/>
              </a:rPr>
              <a:t>قهرمان محصول </a:t>
            </a:r>
            <a:r>
              <a:rPr lang="fa-IR" dirty="0" smtClean="0">
                <a:cs typeface="B Nazanin" panose="00000400000000000000" pitchFamily="2" charset="-78"/>
              </a:rPr>
              <a:t>و کارکردهای تحلیلگر تجاری،نمایندگی مشتری، تعریف ویژگی های محصول ، اولویت بندی آنها و غیره را بر عهده دارد . </a:t>
            </a:r>
          </a:p>
          <a:p>
            <a:pPr marL="548656" algn="just">
              <a:lnSpc>
                <a:spcPct val="107000"/>
              </a:lnSpc>
              <a:spcBef>
                <a:spcPts val="0"/>
              </a:spcBef>
              <a:spcAft>
                <a:spcPts val="960"/>
              </a:spcAft>
            </a:pPr>
            <a:r>
              <a:rPr lang="fa-IR" dirty="0">
                <a:latin typeface="Calibri" panose="020F0502020204030204" pitchFamily="34" charset="0"/>
                <a:ea typeface="Calibri" panose="020F0502020204030204" pitchFamily="34" charset="0"/>
                <a:cs typeface="B Nazanin" panose="00000400000000000000" pitchFamily="2" charset="-78"/>
              </a:rPr>
              <a:t>طرح های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مالک محصول </a:t>
            </a:r>
            <a:r>
              <a:rPr lang="fa-IR" dirty="0">
                <a:latin typeface="Calibri" panose="020F0502020204030204" pitchFamily="34" charset="0"/>
                <a:ea typeface="Calibri" panose="020F0502020204030204" pitchFamily="34" charset="0"/>
                <a:cs typeface="B Nazanin" panose="00000400000000000000" pitchFamily="2" charset="-78"/>
              </a:rPr>
              <a:t>و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متقابل نیستند .</a:t>
            </a:r>
          </a:p>
          <a:p>
            <a:pPr marL="548656" algn="just">
              <a:lnSpc>
                <a:spcPct val="107000"/>
              </a:lnSpc>
              <a:spcBef>
                <a:spcPts val="0"/>
              </a:spcBef>
              <a:spcAft>
                <a:spcPts val="960"/>
              </a:spcAft>
            </a:pPr>
            <a:r>
              <a:rPr lang="fa-IR" dirty="0">
                <a:latin typeface="Calibri" panose="020F0502020204030204" pitchFamily="34" charset="0"/>
                <a:ea typeface="Calibri" panose="020F0502020204030204" pitchFamily="34" charset="0"/>
                <a:cs typeface="B Nazanin" panose="00000400000000000000" pitchFamily="2" charset="-78"/>
              </a:rPr>
              <a:t> اگر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صاحب محصول </a:t>
            </a:r>
            <a:r>
              <a:rPr lang="fa-IR" dirty="0">
                <a:latin typeface="Calibri" panose="020F0502020204030204" pitchFamily="34" charset="0"/>
                <a:ea typeface="Calibri" panose="020F0502020204030204" pitchFamily="34" charset="0"/>
                <a:cs typeface="B Nazanin" panose="00000400000000000000" pitchFamily="2" charset="-78"/>
              </a:rPr>
              <a:t>در نقش یک تحلیلگر تجاری و  نه به عنوان نماینده ذی نفعان عمل می‌کند، می تواند ساختاری را با یک یا چند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راه اندازی کند تا بهترین ورودی ها را دریافت کن</a:t>
            </a:r>
            <a:endParaRPr lang="fa-IR" dirty="0">
              <a:cs typeface="B Nazanin" panose="00000400000000000000" pitchFamily="2" charset="-78"/>
            </a:endParaRPr>
          </a:p>
        </p:txBody>
      </p:sp>
      <p:sp>
        <p:nvSpPr>
          <p:cNvPr id="5" name="Title 4"/>
          <p:cNvSpPr>
            <a:spLocks noGrp="1"/>
          </p:cNvSpPr>
          <p:nvPr>
            <p:ph type="title"/>
          </p:nvPr>
        </p:nvSpPr>
        <p:spPr/>
        <p:txBody>
          <a:bodyPr/>
          <a:lstStyle/>
          <a:p>
            <a:r>
              <a:rPr lang="fa-IR" dirty="0" smtClean="0"/>
              <a:t>نماینده کاربر در پروژه های چابک . . .</a:t>
            </a:r>
            <a:endParaRPr lang="fa-IR" dirty="0"/>
          </a:p>
        </p:txBody>
      </p:sp>
    </p:spTree>
    <p:extLst>
      <p:ext uri="{BB962C8B-B14F-4D97-AF65-F5344CB8AC3E}">
        <p14:creationId xmlns:p14="http://schemas.microsoft.com/office/powerpoint/2010/main" val="232401332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حل و فصل نیازمندی‌های متضاد </a:t>
            </a:r>
            <a:endParaRPr lang="fa-IR" dirty="0">
              <a:solidFill>
                <a:schemeClr val="accent3">
                  <a:lumMod val="75000"/>
                </a:schemeClr>
              </a:solidFill>
              <a:cs typeface="B Nazanin" panose="00000400000000000000" pitchFamily="2" charset="-78"/>
            </a:endParaRPr>
          </a:p>
        </p:txBody>
      </p:sp>
      <p:sp>
        <p:nvSpPr>
          <p:cNvPr id="4" name="Title 3"/>
          <p:cNvSpPr>
            <a:spLocks noGrp="1"/>
          </p:cNvSpPr>
          <p:nvPr>
            <p:ph type="title"/>
          </p:nvPr>
        </p:nvSpPr>
        <p:spPr/>
        <p:txBody>
          <a:bodyPr/>
          <a:lstStyle/>
          <a:p>
            <a:r>
              <a:rPr lang="fa-IR" dirty="0" smtClean="0"/>
              <a:t>گام بعدی</a:t>
            </a:r>
            <a:endParaRPr lang="fa-IR" dirty="0"/>
          </a:p>
        </p:txBody>
      </p:sp>
    </p:spTree>
    <p:extLst>
      <p:ext uri="{BB962C8B-B14F-4D97-AF65-F5344CB8AC3E}">
        <p14:creationId xmlns:p14="http://schemas.microsoft.com/office/powerpoint/2010/main" val="7504759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021" y="1452592"/>
            <a:ext cx="13237900" cy="6198990"/>
          </a:xfrm>
        </p:spPr>
        <p:txBody>
          <a:bodyPr>
            <a:normAutofit/>
          </a:bodyPr>
          <a:lstStyle/>
          <a:p>
            <a:pPr>
              <a:lnSpc>
                <a:spcPct val="100000"/>
              </a:lnSpc>
            </a:pPr>
            <a:r>
              <a:rPr lang="fa-IR" sz="2400" dirty="0"/>
              <a:t>     </a:t>
            </a:r>
            <a:r>
              <a:rPr lang="fa-IR" sz="2222" dirty="0">
                <a:solidFill>
                  <a:srgbClr val="C00000"/>
                </a:solidFill>
              </a:rPr>
              <a:t>مقدمه</a:t>
            </a:r>
            <a:r>
              <a:rPr lang="fa-IR" sz="2000" dirty="0"/>
              <a:t> </a:t>
            </a:r>
          </a:p>
          <a:p>
            <a:pPr>
              <a:lnSpc>
                <a:spcPct val="100000"/>
              </a:lnSpc>
            </a:pPr>
            <a:r>
              <a:rPr lang="fa-IR" sz="2000" dirty="0"/>
              <a:t>شخصی باید وجود داشته باشد که بتواند </a:t>
            </a:r>
            <a:r>
              <a:rPr lang="fa-IR" sz="2000" dirty="0">
                <a:solidFill>
                  <a:srgbClr val="C00000"/>
                </a:solidFill>
              </a:rPr>
              <a:t>نیازمندی های </a:t>
            </a:r>
            <a:r>
              <a:rPr lang="fa-IR" sz="2000" dirty="0">
                <a:solidFill>
                  <a:srgbClr val="C00000"/>
                </a:solidFill>
              </a:rPr>
              <a:t>متضاد </a:t>
            </a:r>
            <a:r>
              <a:rPr lang="fa-IR" sz="2000" dirty="0"/>
              <a:t>کلاس‌های مختلف کاربری را حل و فصل کند و </a:t>
            </a:r>
            <a:r>
              <a:rPr lang="fa-IR" sz="2000" dirty="0">
                <a:solidFill>
                  <a:srgbClr val="C00000"/>
                </a:solidFill>
              </a:rPr>
              <a:t>ناسازگاری ها </a:t>
            </a:r>
            <a:r>
              <a:rPr lang="fa-IR" sz="2000" dirty="0"/>
              <a:t>را تطبیق دهد . </a:t>
            </a:r>
          </a:p>
          <a:p>
            <a:pPr>
              <a:lnSpc>
                <a:spcPct val="100000"/>
              </a:lnSpc>
            </a:pPr>
            <a:r>
              <a:rPr lang="fa-IR" sz="2000" dirty="0">
                <a:solidFill>
                  <a:srgbClr val="C00000"/>
                </a:solidFill>
              </a:rPr>
              <a:t>قهرمان محصول </a:t>
            </a:r>
            <a:r>
              <a:rPr lang="fa-IR" sz="2000" dirty="0"/>
              <a:t>یا </a:t>
            </a:r>
            <a:r>
              <a:rPr lang="fa-IR" sz="2000" dirty="0">
                <a:solidFill>
                  <a:srgbClr val="C00000"/>
                </a:solidFill>
              </a:rPr>
              <a:t>مالک محصول </a:t>
            </a:r>
            <a:r>
              <a:rPr lang="fa-IR" sz="2000" dirty="0"/>
              <a:t>در بیشتر موارد این می‌توانند این مهم را انجام دهند . </a:t>
            </a:r>
          </a:p>
          <a:p>
            <a:pPr>
              <a:lnSpc>
                <a:spcPct val="100000"/>
              </a:lnSpc>
            </a:pPr>
            <a:r>
              <a:rPr lang="fa-IR" sz="2000" dirty="0"/>
              <a:t>برای حل تضادها پیشنهادهایی وجود دارد که در جدول زیر آمده است .</a:t>
            </a:r>
          </a:p>
          <a:p>
            <a:endParaRPr lang="fa-IR" sz="2400" dirty="0"/>
          </a:p>
        </p:txBody>
      </p:sp>
      <p:graphicFrame>
        <p:nvGraphicFramePr>
          <p:cNvPr id="6" name="Table 5"/>
          <p:cNvGraphicFramePr>
            <a:graphicFrameLocks noGrp="1"/>
          </p:cNvGraphicFramePr>
          <p:nvPr>
            <p:extLst>
              <p:ext uri="{D42A27DB-BD31-4B8C-83A1-F6EECF244321}">
                <p14:modId xmlns:p14="http://schemas.microsoft.com/office/powerpoint/2010/main" val="2409354667"/>
              </p:ext>
            </p:extLst>
          </p:nvPr>
        </p:nvGraphicFramePr>
        <p:xfrm>
          <a:off x="792835" y="3555697"/>
          <a:ext cx="11453512" cy="3957736"/>
        </p:xfrm>
        <a:graphic>
          <a:graphicData uri="http://schemas.openxmlformats.org/drawingml/2006/table">
            <a:tbl>
              <a:tblPr rtl="1" firstRow="1" bandRow="1">
                <a:tableStyleId>{5C22544A-7EE6-4342-B048-85BDC9FD1C3A}</a:tableStyleId>
              </a:tblPr>
              <a:tblGrid>
                <a:gridCol w="3215204">
                  <a:extLst>
                    <a:ext uri="{9D8B030D-6E8A-4147-A177-3AD203B41FA5}">
                      <a16:colId xmlns:a16="http://schemas.microsoft.com/office/drawing/2014/main" val="3824231201"/>
                    </a:ext>
                  </a:extLst>
                </a:gridCol>
                <a:gridCol w="8238308">
                  <a:extLst>
                    <a:ext uri="{9D8B030D-6E8A-4147-A177-3AD203B41FA5}">
                      <a16:colId xmlns:a16="http://schemas.microsoft.com/office/drawing/2014/main" val="3649454329"/>
                    </a:ext>
                  </a:extLst>
                </a:gridCol>
              </a:tblGrid>
              <a:tr h="397570">
                <a:tc>
                  <a:txBody>
                    <a:bodyPr/>
                    <a:lstStyle/>
                    <a:p>
                      <a:pPr algn="ctr" rtl="1"/>
                      <a:r>
                        <a:rPr lang="fa-IR" sz="1900" dirty="0" smtClean="0">
                          <a:cs typeface="B Nazanin" panose="00000400000000000000" pitchFamily="2" charset="-78"/>
                        </a:rPr>
                        <a:t>اختلاف بین </a:t>
                      </a:r>
                      <a:endParaRPr lang="fa-IR" sz="1900" dirty="0"/>
                    </a:p>
                  </a:txBody>
                  <a:tcPr marL="109728" marR="109728" marT="54864" marB="54864" anchor="ctr"/>
                </a:tc>
                <a:tc>
                  <a:txBody>
                    <a:bodyPr/>
                    <a:lstStyle/>
                    <a:p>
                      <a:pPr algn="ctr" rtl="1"/>
                      <a:r>
                        <a:rPr lang="fa-IR" sz="1900" dirty="0" smtClean="0">
                          <a:cs typeface="B Nazanin" panose="00000400000000000000" pitchFamily="2" charset="-78"/>
                        </a:rPr>
                        <a:t>چگونه</a:t>
                      </a:r>
                      <a:r>
                        <a:rPr lang="fa-IR" sz="1900" baseline="0" dirty="0" smtClean="0"/>
                        <a:t> می‌شود حل کرد </a:t>
                      </a:r>
                      <a:endParaRPr lang="fa-IR" sz="1900" dirty="0"/>
                    </a:p>
                  </a:txBody>
                  <a:tcPr marL="109728" marR="109728" marT="54864" marB="54864" anchor="ctr"/>
                </a:tc>
                <a:extLst>
                  <a:ext uri="{0D108BD9-81ED-4DB2-BD59-A6C34878D82A}">
                    <a16:rowId xmlns:a16="http://schemas.microsoft.com/office/drawing/2014/main" val="1514154476"/>
                  </a:ext>
                </a:extLst>
              </a:tr>
              <a:tr h="656628">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شخصی </a:t>
                      </a:r>
                      <a:endParaRPr lang="fa-IR" sz="1900" dirty="0"/>
                    </a:p>
                  </a:txBody>
                  <a:tcPr marL="109728" marR="109728" marT="54864" marB="54864"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تصمیم می گیرد </a:t>
                      </a:r>
                    </a:p>
                    <a:p>
                      <a:pPr algn="ctr" rtl="1"/>
                      <a:endParaRPr lang="fa-IR" sz="1900" dirty="0"/>
                    </a:p>
                  </a:txBody>
                  <a:tcPr marL="109728" marR="109728" marT="54864" marB="54864" anchor="b"/>
                </a:tc>
                <a:extLst>
                  <a:ext uri="{0D108BD9-81ED-4DB2-BD59-A6C34878D82A}">
                    <a16:rowId xmlns:a16="http://schemas.microsoft.com/office/drawing/2014/main" val="151488339"/>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کلاس‌های کاربری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 کاربری مورد علاقه اولویت دارد . </a:t>
                      </a:r>
                      <a:endParaRPr lang="fa-IR" sz="1900" dirty="0"/>
                    </a:p>
                  </a:txBody>
                  <a:tcPr marL="109728" marR="109728" marT="54864" marB="54864" anchor="ctr"/>
                </a:tc>
                <a:extLst>
                  <a:ext uri="{0D108BD9-81ED-4DB2-BD59-A6C34878D82A}">
                    <a16:rowId xmlns:a16="http://schemas.microsoft.com/office/drawing/2014/main" val="2258290743"/>
                  </a:ext>
                </a:extLst>
              </a:tr>
              <a:tr h="656628">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بخش‌های تجاری </a:t>
                      </a:r>
                      <a:endParaRPr lang="fa-IR" sz="1900" dirty="0"/>
                    </a:p>
                  </a:txBody>
                  <a:tcPr marL="109728" marR="109728" marT="54864" marB="54864"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 هایی که بیشترین تأثیر را بر موفقیت کسب و کار دارند، اولویت دارند </a:t>
                      </a:r>
                    </a:p>
                    <a:p>
                      <a:pPr algn="ctr" rtl="1"/>
                      <a:endParaRPr lang="fa-IR" sz="1900" dirty="0"/>
                    </a:p>
                  </a:txBody>
                  <a:tcPr marL="109728" marR="109728" marT="54864" marB="54864" anchorCtr="1"/>
                </a:tc>
                <a:extLst>
                  <a:ext uri="{0D108BD9-81ED-4DB2-BD59-A6C34878D82A}">
                    <a16:rowId xmlns:a16="http://schemas.microsoft.com/office/drawing/2014/main" val="565650111"/>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حقوقی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اهداف تجاری جهت را تعیین می‌کنند</a:t>
                      </a:r>
                      <a:endParaRPr lang="fa-IR" sz="1900" dirty="0"/>
                    </a:p>
                  </a:txBody>
                  <a:tcPr marL="109728" marR="109728" marT="54864" marB="54864" anchor="ctr"/>
                </a:tc>
                <a:extLst>
                  <a:ext uri="{0D108BD9-81ED-4DB2-BD59-A6C34878D82A}">
                    <a16:rowId xmlns:a16="http://schemas.microsoft.com/office/drawing/2014/main" val="2913831018"/>
                  </a:ext>
                </a:extLst>
              </a:tr>
              <a:tr h="656628">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و مدیران کاربری </a:t>
                      </a:r>
                      <a:endParaRPr lang="fa-IR" sz="1900" dirty="0"/>
                    </a:p>
                  </a:txBody>
                  <a:tcPr marL="109728" marR="109728" marT="54864" marB="54864"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برای کلاس کاربری تصمیم‌گیری می‌کند</a:t>
                      </a:r>
                    </a:p>
                    <a:p>
                      <a:pPr algn="ctr" rtl="1"/>
                      <a:endParaRPr lang="fa-IR" sz="1900" dirty="0"/>
                    </a:p>
                  </a:txBody>
                  <a:tcPr marL="109728" marR="109728" marT="54864" marB="54864" anchor="ctr"/>
                </a:tc>
                <a:extLst>
                  <a:ext uri="{0D108BD9-81ED-4DB2-BD59-A6C34878D82A}">
                    <a16:rowId xmlns:a16="http://schemas.microsoft.com/office/drawing/2014/main" val="1813776469"/>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مشتریان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اولیت دارند اما در راستای اهداف تجاری </a:t>
                      </a:r>
                      <a:endParaRPr lang="fa-IR" sz="1900" dirty="0"/>
                    </a:p>
                  </a:txBody>
                  <a:tcPr marL="109728" marR="109728" marT="54864" marB="54864" anchor="ctr"/>
                </a:tc>
                <a:extLst>
                  <a:ext uri="{0D108BD9-81ED-4DB2-BD59-A6C34878D82A}">
                    <a16:rowId xmlns:a16="http://schemas.microsoft.com/office/drawing/2014/main" val="1442588526"/>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بازاریابی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بازاریابی اولیت دارد </a:t>
                      </a:r>
                      <a:endParaRPr lang="fa-IR" sz="1900" dirty="0"/>
                    </a:p>
                  </a:txBody>
                  <a:tcPr marL="109728" marR="109728" marT="54864" marB="54864" anchor="ctr"/>
                </a:tc>
                <a:extLst>
                  <a:ext uri="{0D108BD9-81ED-4DB2-BD59-A6C34878D82A}">
                    <a16:rowId xmlns:a16="http://schemas.microsoft.com/office/drawing/2014/main" val="3435542926"/>
                  </a:ext>
                </a:extLst>
              </a:tr>
            </a:tbl>
          </a:graphicData>
        </a:graphic>
      </p:graphicFrame>
      <p:sp>
        <p:nvSpPr>
          <p:cNvPr id="4" name="Title 3"/>
          <p:cNvSpPr>
            <a:spLocks noGrp="1"/>
          </p:cNvSpPr>
          <p:nvPr>
            <p:ph type="title"/>
          </p:nvPr>
        </p:nvSpPr>
        <p:spPr/>
        <p:txBody>
          <a:bodyPr/>
          <a:lstStyle/>
          <a:p>
            <a:r>
              <a:rPr lang="fa-IR" dirty="0" smtClean="0"/>
              <a:t>حل و فصل نیازمندی های متضاد</a:t>
            </a:r>
            <a:endParaRPr lang="fa-IR" dirty="0"/>
          </a:p>
        </p:txBody>
      </p:sp>
    </p:spTree>
    <p:extLst>
      <p:ext uri="{BB962C8B-B14F-4D97-AF65-F5344CB8AC3E}">
        <p14:creationId xmlns:p14="http://schemas.microsoft.com/office/powerpoint/2010/main" val="17014054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634" y="703123"/>
            <a:ext cx="11522332" cy="668655"/>
          </a:xfrm>
        </p:spPr>
        <p:txBody>
          <a:bodyPr>
            <a:normAutofit/>
          </a:bodyPr>
          <a:lstStyle/>
          <a:p>
            <a:pPr algn="ctr" rtl="1"/>
            <a:r>
              <a:rPr lang="fa-IR" sz="2250" dirty="0"/>
              <a:t>کلاس های کاربری </a:t>
            </a:r>
            <a:endParaRPr lang="en-US" sz="2250" dirty="0"/>
          </a:p>
        </p:txBody>
      </p:sp>
      <p:sp>
        <p:nvSpPr>
          <p:cNvPr id="3" name="Content Placeholder 2"/>
          <p:cNvSpPr>
            <a:spLocks noGrp="1"/>
          </p:cNvSpPr>
          <p:nvPr>
            <p:ph idx="1"/>
          </p:nvPr>
        </p:nvSpPr>
        <p:spPr>
          <a:xfrm>
            <a:off x="91440" y="1630682"/>
            <a:ext cx="12618720" cy="5221606"/>
          </a:xfrm>
        </p:spPr>
        <p:txBody>
          <a:bodyPr/>
          <a:lstStyle/>
          <a:p>
            <a:pPr>
              <a:lnSpc>
                <a:spcPct val="150000"/>
              </a:lnSpc>
              <a:buFont typeface="Wingdings" panose="05000000000000000000" pitchFamily="2" charset="2"/>
              <a:buChar char="q"/>
            </a:pPr>
            <a:r>
              <a:rPr lang="fa-IR" sz="2400" dirty="0">
                <a:solidFill>
                  <a:srgbClr val="C00000"/>
                </a:solidFill>
              </a:rPr>
              <a:t>      </a:t>
            </a:r>
            <a:r>
              <a:rPr lang="fa-IR" sz="2880" dirty="0">
                <a:solidFill>
                  <a:srgbClr val="C00000"/>
                </a:solidFill>
              </a:rPr>
              <a:t>مقدمه </a:t>
            </a:r>
          </a:p>
          <a:p>
            <a:pPr algn="r" rtl="1">
              <a:lnSpc>
                <a:spcPct val="150000"/>
              </a:lnSpc>
              <a:buFont typeface="Arial" panose="020B0604020202020204" pitchFamily="34" charset="0"/>
              <a:buChar char="•"/>
            </a:pPr>
            <a:r>
              <a:rPr lang="fa-IR" sz="2760" dirty="0"/>
              <a:t>کاربران مختلف به یک گروه یکپارچه با </a:t>
            </a:r>
            <a:r>
              <a:rPr lang="fa-IR" sz="2760" dirty="0">
                <a:solidFill>
                  <a:srgbClr val="FF0000"/>
                </a:solidFill>
              </a:rPr>
              <a:t>ویژگی ها </a:t>
            </a:r>
            <a:r>
              <a:rPr lang="fa-IR" sz="2760" dirty="0"/>
              <a:t>و</a:t>
            </a:r>
            <a:r>
              <a:rPr lang="fa-IR" sz="2760" dirty="0">
                <a:solidFill>
                  <a:srgbClr val="FF0000"/>
                </a:solidFill>
              </a:rPr>
              <a:t> نيازهاي مشابه </a:t>
            </a:r>
            <a:r>
              <a:rPr lang="fa-IR" sz="2760" dirty="0"/>
              <a:t>منتهي نمي‌شوند.</a:t>
            </a:r>
          </a:p>
          <a:p>
            <a:pPr algn="r" rtl="1">
              <a:lnSpc>
                <a:spcPct val="150000"/>
              </a:lnSpc>
              <a:buFont typeface="Arial" panose="020B0604020202020204" pitchFamily="34" charset="0"/>
              <a:buChar char="•"/>
            </a:pPr>
            <a:r>
              <a:rPr lang="fa-IR" sz="2760" dirty="0"/>
              <a:t>يك محصول ممكن است براي </a:t>
            </a:r>
            <a:r>
              <a:rPr lang="fa-IR" sz="2760" dirty="0">
                <a:solidFill>
                  <a:srgbClr val="C00000"/>
                </a:solidFill>
              </a:rPr>
              <a:t>كاربران</a:t>
            </a:r>
            <a:r>
              <a:rPr lang="fa-IR" sz="2760" dirty="0"/>
              <a:t> مختلف با انتظارات و اهداف مختلف جذاب باشد .</a:t>
            </a:r>
          </a:p>
          <a:p>
            <a:pPr algn="r" rtl="1">
              <a:lnSpc>
                <a:spcPct val="150000"/>
              </a:lnSpc>
              <a:buFont typeface="Arial" panose="020B0604020202020204" pitchFamily="34" charset="0"/>
              <a:buChar char="•"/>
            </a:pPr>
            <a:r>
              <a:rPr lang="fa-IR" sz="2760" dirty="0"/>
              <a:t>در فرايند مهندسي نيازمندي ها مدت زماني بايد صرف شناخت </a:t>
            </a:r>
            <a:r>
              <a:rPr lang="fa-IR" sz="2760" dirty="0">
                <a:solidFill>
                  <a:srgbClr val="C00000"/>
                </a:solidFill>
              </a:rPr>
              <a:t>كلاس هاي كاربري </a:t>
            </a:r>
            <a:r>
              <a:rPr lang="fa-IR" sz="2760" dirty="0"/>
              <a:t>مخلتف شود</a:t>
            </a:r>
            <a:r>
              <a:rPr lang="fa-IR" sz="2760" dirty="0"/>
              <a:t>.</a:t>
            </a:r>
          </a:p>
          <a:p>
            <a:pPr algn="r" rtl="1">
              <a:lnSpc>
                <a:spcPct val="150000"/>
              </a:lnSpc>
              <a:buFont typeface="Arial" panose="020B0604020202020204" pitchFamily="34" charset="0"/>
              <a:buChar char="•"/>
            </a:pPr>
            <a:r>
              <a:rPr lang="fa-IR" sz="2760" dirty="0"/>
              <a:t>به </a:t>
            </a:r>
            <a:r>
              <a:rPr lang="fa-IR" sz="2760" dirty="0"/>
              <a:t>جای اینکه به کاربر به صورت فرد نگاه کنید. </a:t>
            </a:r>
          </a:p>
          <a:p>
            <a:pPr algn="r" rtl="1">
              <a:lnSpc>
                <a:spcPct val="200000"/>
              </a:lnSpc>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10166" y="-56252"/>
            <a:ext cx="12821932" cy="629920"/>
          </a:xfrm>
          <a:prstGeom prst="rect">
            <a:avLst/>
          </a:prstGeom>
        </p:spPr>
      </p:pic>
      <p:pic>
        <p:nvPicPr>
          <p:cNvPr id="6" name="Picture 5"/>
          <p:cNvPicPr>
            <a:picLocks noChangeAspect="1"/>
          </p:cNvPicPr>
          <p:nvPr/>
        </p:nvPicPr>
        <p:blipFill>
          <a:blip r:embed="rId3"/>
          <a:stretch>
            <a:fillRect/>
          </a:stretch>
        </p:blipFill>
        <p:spPr>
          <a:xfrm>
            <a:off x="11689936" y="352776"/>
            <a:ext cx="182880" cy="182880"/>
          </a:xfrm>
          <a:prstGeom prst="rect">
            <a:avLst/>
          </a:prstGeom>
        </p:spPr>
      </p:pic>
    </p:spTree>
    <p:extLst>
      <p:ext uri="{BB962C8B-B14F-4D97-AF65-F5344CB8AC3E}">
        <p14:creationId xmlns:p14="http://schemas.microsoft.com/office/powerpoint/2010/main" val="175443923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02" y="704216"/>
            <a:ext cx="11464998" cy="712076"/>
          </a:xfrm>
        </p:spPr>
        <p:txBody>
          <a:bodyPr/>
          <a:lstStyle/>
          <a:p>
            <a:pPr algn="ctr" rtl="1"/>
            <a:r>
              <a:rPr lang="fa-IR" dirty="0"/>
              <a:t>کلاس های </a:t>
            </a:r>
            <a:r>
              <a:rPr lang="fa-IR" dirty="0" smtClean="0"/>
              <a:t>کاربری . . . </a:t>
            </a:r>
            <a:endParaRPr lang="en-US" dirty="0"/>
          </a:p>
        </p:txBody>
      </p:sp>
      <p:sp>
        <p:nvSpPr>
          <p:cNvPr id="3" name="Content Placeholder 2"/>
          <p:cNvSpPr>
            <a:spLocks noGrp="1"/>
          </p:cNvSpPr>
          <p:nvPr>
            <p:ph idx="1"/>
          </p:nvPr>
        </p:nvSpPr>
        <p:spPr>
          <a:xfrm>
            <a:off x="91440" y="1713539"/>
            <a:ext cx="12618720" cy="6023610"/>
          </a:xfrm>
        </p:spPr>
        <p:txBody>
          <a:bodyPr>
            <a:normAutofit/>
          </a:bodyPr>
          <a:lstStyle/>
          <a:p>
            <a:pPr marL="0" indent="0">
              <a:buSzPct val="70000"/>
              <a:buNone/>
            </a:pPr>
            <a:r>
              <a:rPr lang="fa-IR" dirty="0" smtClean="0">
                <a:solidFill>
                  <a:srgbClr val="C00000"/>
                </a:solidFill>
                <a:cs typeface="B Nazanin" panose="00000400000000000000" pitchFamily="2" charset="-78"/>
              </a:rPr>
              <a:t> </a:t>
            </a:r>
            <a:r>
              <a:rPr lang="fa-IR" sz="2250" b="1" dirty="0">
                <a:solidFill>
                  <a:srgbClr val="C00000"/>
                </a:solidFill>
              </a:rPr>
              <a:t>طبقه‌بندی کلاس کاربران </a:t>
            </a:r>
            <a:endParaRPr lang="fa-IR" b="1" dirty="0">
              <a:solidFill>
                <a:srgbClr val="C00000"/>
              </a:solidFill>
              <a:cs typeface="B Nazanin" panose="00000400000000000000" pitchFamily="2" charset="-78"/>
            </a:endParaRPr>
          </a:p>
          <a:p>
            <a:pPr algn="r" rtl="1">
              <a:buFont typeface="Arial" panose="020B0604020202020204" pitchFamily="34" charset="0"/>
              <a:buChar char="•"/>
            </a:pPr>
            <a:r>
              <a:rPr lang="fa-IR" sz="2222" dirty="0"/>
              <a:t>يك </a:t>
            </a:r>
            <a:r>
              <a:rPr lang="fa-IR" sz="2222" dirty="0">
                <a:solidFill>
                  <a:srgbClr val="C00000"/>
                </a:solidFill>
              </a:rPr>
              <a:t>كلاس كاربري </a:t>
            </a:r>
            <a:r>
              <a:rPr lang="fa-IR" sz="2222" dirty="0"/>
              <a:t>زير مجموعه اي از </a:t>
            </a:r>
            <a:r>
              <a:rPr lang="fa-IR" sz="2222" dirty="0">
                <a:solidFill>
                  <a:srgbClr val="C00000"/>
                </a:solidFill>
              </a:rPr>
              <a:t>كاربران محصول </a:t>
            </a:r>
            <a:r>
              <a:rPr lang="fa-IR" sz="2222" dirty="0"/>
              <a:t>است </a:t>
            </a:r>
            <a:endParaRPr lang="fa-IR" sz="2222" dirty="0"/>
          </a:p>
          <a:p>
            <a:pPr algn="r" rtl="1">
              <a:buFont typeface="Arial" panose="020B0604020202020204" pitchFamily="34" charset="0"/>
              <a:buChar char="•"/>
            </a:pPr>
            <a:r>
              <a:rPr lang="fa-IR" sz="2222" dirty="0"/>
              <a:t>كه </a:t>
            </a:r>
            <a:r>
              <a:rPr lang="fa-IR" sz="2222" dirty="0"/>
              <a:t>آن نيز زيرمجموعه اي از </a:t>
            </a:r>
            <a:r>
              <a:rPr lang="fa-IR" sz="2222" dirty="0">
                <a:solidFill>
                  <a:srgbClr val="C00000"/>
                </a:solidFill>
              </a:rPr>
              <a:t>مشتريان محصول</a:t>
            </a:r>
            <a:r>
              <a:rPr lang="en-US" sz="2222" dirty="0">
                <a:solidFill>
                  <a:srgbClr val="C00000"/>
                </a:solidFill>
              </a:rPr>
              <a:t> </a:t>
            </a:r>
            <a:r>
              <a:rPr lang="fa-IR" sz="2222" dirty="0">
                <a:solidFill>
                  <a:srgbClr val="C00000"/>
                </a:solidFill>
              </a:rPr>
              <a:t> </a:t>
            </a:r>
            <a:r>
              <a:rPr lang="fa-IR" sz="2222" dirty="0"/>
              <a:t>است</a:t>
            </a:r>
          </a:p>
          <a:p>
            <a:pPr algn="r" rtl="1">
              <a:buFont typeface="Arial" panose="020B0604020202020204" pitchFamily="34" charset="0"/>
              <a:buChar char="•"/>
            </a:pPr>
            <a:r>
              <a:rPr lang="fa-IR" sz="2222" dirty="0"/>
              <a:t> </a:t>
            </a:r>
            <a:r>
              <a:rPr lang="fa-IR" sz="2222" dirty="0"/>
              <a:t>كه آن نيز زير مجموعه اي از </a:t>
            </a:r>
            <a:r>
              <a:rPr lang="fa-IR" sz="2222" dirty="0">
                <a:solidFill>
                  <a:srgbClr val="C00000"/>
                </a:solidFill>
              </a:rPr>
              <a:t>ذي نفعان </a:t>
            </a:r>
            <a:r>
              <a:rPr lang="fa-IR" sz="2222" dirty="0"/>
              <a:t>است </a:t>
            </a:r>
            <a:r>
              <a:rPr lang="fa-IR" sz="2222" dirty="0"/>
              <a:t>.</a:t>
            </a:r>
          </a:p>
          <a:p>
            <a:pPr algn="r" rtl="1">
              <a:buFont typeface="Arial" panose="020B0604020202020204" pitchFamily="34" charset="0"/>
              <a:buChar char="•"/>
            </a:pPr>
            <a:r>
              <a:rPr lang="fa-IR" sz="2222" dirty="0"/>
              <a:t> یک کاربر می‌تواند همزمان عضو چند کلاس کاربری باشد </a:t>
            </a:r>
            <a:r>
              <a:rPr lang="fa-IR" sz="2760" dirty="0"/>
              <a:t>.</a:t>
            </a:r>
            <a:endParaRPr lang="fa-IR" sz="2760" dirty="0"/>
          </a:p>
        </p:txBody>
      </p:sp>
      <p:pic>
        <p:nvPicPr>
          <p:cNvPr id="4" name="Picture 3"/>
          <p:cNvPicPr>
            <a:picLocks noChangeAspect="1"/>
          </p:cNvPicPr>
          <p:nvPr/>
        </p:nvPicPr>
        <p:blipFill>
          <a:blip r:embed="rId2"/>
          <a:stretch>
            <a:fillRect/>
          </a:stretch>
        </p:blipFill>
        <p:spPr>
          <a:xfrm>
            <a:off x="11369" y="3193474"/>
            <a:ext cx="6103312" cy="4332460"/>
          </a:xfrm>
          <a:prstGeom prst="rect">
            <a:avLst/>
          </a:prstGeom>
        </p:spPr>
      </p:pic>
    </p:spTree>
    <p:extLst>
      <p:ext uri="{BB962C8B-B14F-4D97-AF65-F5344CB8AC3E}">
        <p14:creationId xmlns:p14="http://schemas.microsoft.com/office/powerpoint/2010/main" val="21072074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170" y="730707"/>
            <a:ext cx="11545265" cy="552258"/>
          </a:xfrm>
        </p:spPr>
        <p:txBody>
          <a:bodyPr/>
          <a:lstStyle/>
          <a:p>
            <a:pPr algn="ctr" rtl="1"/>
            <a:r>
              <a:rPr lang="fa-IR" dirty="0"/>
              <a:t>کلاس های کاربری </a:t>
            </a:r>
            <a:r>
              <a:rPr lang="fa-IR" sz="2700" dirty="0"/>
              <a:t>. . .</a:t>
            </a:r>
            <a:endParaRPr lang="en-US" dirty="0"/>
          </a:p>
        </p:txBody>
      </p:sp>
      <p:sp>
        <p:nvSpPr>
          <p:cNvPr id="3" name="Content Placeholder 2"/>
          <p:cNvSpPr>
            <a:spLocks noGrp="1"/>
          </p:cNvSpPr>
          <p:nvPr>
            <p:ph idx="1"/>
          </p:nvPr>
        </p:nvSpPr>
        <p:spPr>
          <a:xfrm>
            <a:off x="91440" y="1419973"/>
            <a:ext cx="12618720" cy="5956944"/>
          </a:xfrm>
        </p:spPr>
        <p:txBody>
          <a:bodyPr>
            <a:normAutofit fontScale="92500" lnSpcReduction="10000"/>
          </a:bodyPr>
          <a:lstStyle/>
          <a:p>
            <a:pPr marL="0" indent="0">
              <a:buNone/>
            </a:pPr>
            <a:r>
              <a:rPr lang="fa-IR" dirty="0">
                <a:solidFill>
                  <a:srgbClr val="C00000"/>
                </a:solidFill>
                <a:cs typeface="B Nazanin" panose="00000400000000000000" pitchFamily="2" charset="-78"/>
              </a:rPr>
              <a:t>     </a:t>
            </a:r>
            <a:r>
              <a:rPr lang="fa-IR" sz="2889" dirty="0">
                <a:solidFill>
                  <a:srgbClr val="C00000"/>
                </a:solidFill>
              </a:rPr>
              <a:t>طبقه‌بندی کلاس </a:t>
            </a:r>
            <a:r>
              <a:rPr lang="fa-IR" sz="2889" dirty="0">
                <a:solidFill>
                  <a:srgbClr val="C00000"/>
                </a:solidFill>
              </a:rPr>
              <a:t>کاربران . . . </a:t>
            </a:r>
            <a:endParaRPr lang="fa-IR" sz="2889" dirty="0">
              <a:solidFill>
                <a:srgbClr val="C00000"/>
              </a:solidFill>
            </a:endParaRPr>
          </a:p>
          <a:p>
            <a:r>
              <a:rPr lang="fa-IR" sz="2444" dirty="0"/>
              <a:t>کاربران براساس تفاوت های زیر به  کلاس های کاربری مختلف تقسیم می شوند :</a:t>
            </a:r>
            <a:endParaRPr lang="fa-IR" sz="2444" dirty="0"/>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رتبه بندي و سطح دسترسي امنيتي</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كارهايي </a:t>
            </a:r>
            <a:r>
              <a:rPr lang="fa-IR" sz="2444" dirty="0">
                <a:solidFill>
                  <a:prstClr val="black"/>
                </a:solidFill>
                <a:cs typeface="B Nazanin" panose="00000400000000000000" pitchFamily="2" charset="-78"/>
              </a:rPr>
              <a:t>انجام شده در هنگام عملیات تجاری با سیستم </a:t>
            </a:r>
            <a:endParaRPr lang="fa-IR" sz="2444" dirty="0">
              <a:solidFill>
                <a:prstClr val="black"/>
              </a:solidFill>
              <a:cs typeface="B Nazanin" panose="00000400000000000000" pitchFamily="2" charset="-78"/>
            </a:endParaRP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امکانات مورد استفاده آنها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تعداد دفعات استفاده از سیستم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تجربه </a:t>
            </a:r>
            <a:r>
              <a:rPr lang="fa-IR" sz="2444" dirty="0">
                <a:solidFill>
                  <a:prstClr val="black"/>
                </a:solidFill>
                <a:cs typeface="B Nazanin" panose="00000400000000000000" pitchFamily="2" charset="-78"/>
              </a:rPr>
              <a:t>حوزه كاربرد سيستم و ميزان تخصص آن ها در استفاده از سيستم هاي كامپيوتري</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پلتفرم مورد استفاده كاربران</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زبان مادري آن ها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نحوه ارتباط آنها  با سيستم چه به صورت مستقیم یا غیرمستقیم</a:t>
            </a:r>
            <a:endParaRPr lang="en-US" sz="2444" dirty="0">
              <a:solidFill>
                <a:prstClr val="black"/>
              </a:solidFill>
              <a:cs typeface="B Nazanin" panose="00000400000000000000" pitchFamily="2" charset="-78"/>
            </a:endParaRPr>
          </a:p>
          <a:p>
            <a:pPr marL="548656" lvl="1" indent="0">
              <a:buNone/>
            </a:pPr>
            <a:endParaRPr lang="en-US" sz="2400" dirty="0">
              <a:cs typeface="B Nazanin" panose="00000400000000000000" pitchFamily="2" charset="-78"/>
            </a:endParaRPr>
          </a:p>
        </p:txBody>
      </p:sp>
    </p:spTree>
    <p:extLst>
      <p:ext uri="{BB962C8B-B14F-4D97-AF65-F5344CB8AC3E}">
        <p14:creationId xmlns:p14="http://schemas.microsoft.com/office/powerpoint/2010/main" val="9184751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2666" dirty="0"/>
              <a:t>کلاس‌های کاربری . . . </a:t>
            </a:r>
            <a:endParaRPr lang="en-US" sz="2666" dirty="0"/>
          </a:p>
        </p:txBody>
      </p:sp>
      <p:sp>
        <p:nvSpPr>
          <p:cNvPr id="3" name="Content Placeholder 2"/>
          <p:cNvSpPr>
            <a:spLocks noGrp="1"/>
          </p:cNvSpPr>
          <p:nvPr>
            <p:ph idx="1"/>
          </p:nvPr>
        </p:nvSpPr>
        <p:spPr/>
        <p:txBody>
          <a:bodyPr/>
          <a:lstStyle/>
          <a:p>
            <a:pPr marL="0" indent="0">
              <a:buNone/>
            </a:pPr>
            <a:r>
              <a:rPr lang="fa-IR" sz="2666" dirty="0">
                <a:solidFill>
                  <a:srgbClr val="C00000"/>
                </a:solidFill>
              </a:rPr>
              <a:t>نکاتی </a:t>
            </a:r>
            <a:r>
              <a:rPr lang="fa-IR" sz="2666" dirty="0">
                <a:solidFill>
                  <a:srgbClr val="C00000"/>
                </a:solidFill>
              </a:rPr>
              <a:t>راجع به طبقه بندی کلاسهای </a:t>
            </a:r>
            <a:r>
              <a:rPr lang="fa-IR" sz="2666" dirty="0">
                <a:solidFill>
                  <a:srgbClr val="C00000"/>
                </a:solidFill>
              </a:rPr>
              <a:t>کاربری</a:t>
            </a:r>
            <a:endParaRPr lang="fa-IR" sz="2666" dirty="0">
              <a:solidFill>
                <a:srgbClr val="C00000"/>
              </a:solidFill>
            </a:endParaRPr>
          </a:p>
          <a:p>
            <a:pPr algn="just" rtl="1">
              <a:buFont typeface="Wingdings" panose="05000000000000000000" pitchFamily="2" charset="2"/>
              <a:buChar char="v"/>
            </a:pPr>
            <a:r>
              <a:rPr lang="fa-IR" sz="2760" dirty="0"/>
              <a:t>فکر کردن در مورد کاری که کاربران با سیستم انجام می دهند </a:t>
            </a:r>
          </a:p>
          <a:p>
            <a:pPr marL="493776" lvl="1" indent="0" algn="just">
              <a:buNone/>
            </a:pPr>
            <a:r>
              <a:rPr lang="fa-IR" sz="2222" b="0" dirty="0">
                <a:cs typeface="B Nazanin" panose="00000400000000000000" pitchFamily="2" charset="-78"/>
              </a:rPr>
              <a:t>یک راه حل مناسب برای شناسایی کلاس های کاربری متفاوت است .</a:t>
            </a:r>
            <a:endParaRPr lang="fa-IR" sz="2222" b="0" dirty="0">
              <a:cs typeface="B Nazanin" panose="00000400000000000000" pitchFamily="2" charset="-78"/>
            </a:endParaRPr>
          </a:p>
          <a:p>
            <a:pPr algn="r" rtl="1">
              <a:buFont typeface="Wingdings" panose="05000000000000000000" pitchFamily="2" charset="2"/>
              <a:buChar char="v"/>
            </a:pPr>
            <a:r>
              <a:rPr lang="fa-IR" sz="2760" dirty="0"/>
              <a:t>اولیت بندی نیازمندی های کلاس های کاربری که رضایت آن ها با دستیابی به اهداف پروژه همسو است </a:t>
            </a:r>
          </a:p>
          <a:p>
            <a:pPr lvl="1" algn="r">
              <a:buFont typeface="Wingdings" panose="05000000000000000000" pitchFamily="2" charset="2"/>
              <a:buChar char="v"/>
            </a:pPr>
            <a:r>
              <a:rPr lang="fa-IR" b="0" dirty="0" smtClean="0">
                <a:cs typeface="B Nazanin" panose="00000400000000000000" pitchFamily="2" charset="-78"/>
              </a:rPr>
              <a:t>این کلاسهای کاربری نسبت به بقیه کلاسهای کاربری خاص تر هستند . </a:t>
            </a:r>
            <a:endParaRPr lang="fa-IR" b="0" dirty="0">
              <a:cs typeface="B Nazanin" panose="00000400000000000000" pitchFamily="2" charset="-78"/>
            </a:endParaRPr>
          </a:p>
          <a:p>
            <a:pPr algn="r">
              <a:buFont typeface="Wingdings" panose="05000000000000000000" pitchFamily="2" charset="2"/>
              <a:buChar char="v"/>
            </a:pPr>
            <a:r>
              <a:rPr lang="fa-IR" sz="2666" dirty="0"/>
              <a:t>گروه بندی کاربران براساس موقعیت جغرافیایی و نوع سازمانی مشغول در آن مناسب شناسایی کلاس های کاربری نیست . </a:t>
            </a:r>
          </a:p>
          <a:p>
            <a:pPr marL="493776" lvl="1" indent="0" algn="r">
              <a:buNone/>
            </a:pPr>
            <a:endParaRPr lang="fa-IR" sz="2666" b="0" dirty="0">
              <a:cs typeface="B Nazanin" panose="00000400000000000000" pitchFamily="2" charset="-78"/>
            </a:endParaRPr>
          </a:p>
        </p:txBody>
      </p:sp>
    </p:spTree>
    <p:extLst>
      <p:ext uri="{BB962C8B-B14F-4D97-AF65-F5344CB8AC3E}">
        <p14:creationId xmlns:p14="http://schemas.microsoft.com/office/powerpoint/2010/main" val="241706892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373365"/>
            <a:ext cx="12618720" cy="6038991"/>
          </a:xfrm>
        </p:spPr>
        <p:txBody>
          <a:bodyPr/>
          <a:lstStyle/>
          <a:p>
            <a:pPr marL="0" indent="0">
              <a:lnSpc>
                <a:spcPct val="100000"/>
              </a:lnSpc>
              <a:buNone/>
            </a:pPr>
            <a:r>
              <a:rPr lang="fa-IR" dirty="0" smtClean="0">
                <a:cs typeface="B Nazanin" panose="00000400000000000000" pitchFamily="2" charset="-78"/>
              </a:rPr>
              <a:t>    </a:t>
            </a:r>
            <a:r>
              <a:rPr lang="fa-IR" sz="2666" dirty="0">
                <a:solidFill>
                  <a:srgbClr val="C00000"/>
                </a:solidFill>
              </a:rPr>
              <a:t>کلاس کاربران </a:t>
            </a:r>
            <a:r>
              <a:rPr lang="fa-IR" sz="2666" dirty="0">
                <a:solidFill>
                  <a:srgbClr val="C00000"/>
                </a:solidFill>
              </a:rPr>
              <a:t>ناراضی</a:t>
            </a:r>
          </a:p>
          <a:p>
            <a:pPr marL="0" indent="0">
              <a:lnSpc>
                <a:spcPct val="100000"/>
              </a:lnSpc>
              <a:buNone/>
            </a:pPr>
            <a:r>
              <a:rPr lang="fa-IR" sz="2666" dirty="0">
                <a:solidFill>
                  <a:srgbClr val="C00000"/>
                </a:solidFill>
              </a:rPr>
              <a:t> </a:t>
            </a:r>
            <a:r>
              <a:rPr lang="fa-IR" sz="2666" dirty="0">
                <a:solidFill>
                  <a:schemeClr val="tx2"/>
                </a:solidFill>
              </a:rPr>
              <a:t>کاربرانی که به دلایل ایمنی و امنیتی مجاز به استفاده از سیستم نیستند.</a:t>
            </a:r>
            <a:endParaRPr lang="fa-IR" sz="2666" dirty="0">
              <a:solidFill>
                <a:schemeClr val="tx2"/>
              </a:solidFill>
            </a:endParaRPr>
          </a:p>
          <a:p>
            <a:pPr algn="r" rtl="1">
              <a:lnSpc>
                <a:spcPct val="100000"/>
              </a:lnSpc>
              <a:buFont typeface="Wingdings" panose="05000000000000000000" pitchFamily="2" charset="2"/>
              <a:buChar char="§"/>
            </a:pPr>
            <a:r>
              <a:rPr lang="fa-IR" sz="2666" dirty="0"/>
              <a:t>معمولا </a:t>
            </a:r>
            <a:r>
              <a:rPr lang="fa-IR" sz="2666" dirty="0"/>
              <a:t>مکانیزم هایی برای جلوگیری از اقدامات غیر مجاز این </a:t>
            </a:r>
            <a:r>
              <a:rPr lang="fa-IR" sz="2666" dirty="0">
                <a:solidFill>
                  <a:srgbClr val="C00000"/>
                </a:solidFill>
              </a:rPr>
              <a:t>کلاس کاربری </a:t>
            </a:r>
            <a:r>
              <a:rPr lang="fa-IR" sz="2666" dirty="0"/>
              <a:t>به کاربرده می شود .</a:t>
            </a:r>
            <a:endParaRPr lang="fa-IR" sz="2666" dirty="0"/>
          </a:p>
          <a:p>
            <a:pPr marL="432053" lvl="1" indent="0">
              <a:lnSpc>
                <a:spcPct val="100000"/>
              </a:lnSpc>
              <a:buNone/>
            </a:pPr>
            <a:r>
              <a:rPr lang="fa-IR" sz="2666" dirty="0"/>
              <a:t>    </a:t>
            </a:r>
            <a:r>
              <a:rPr lang="fa-IR" sz="2666" dirty="0">
                <a:solidFill>
                  <a:srgbClr val="002060"/>
                </a:solidFill>
                <a:cs typeface="B Nazanin" panose="00000400000000000000" pitchFamily="2" charset="-78"/>
              </a:rPr>
              <a:t>مثال: قفل کردن اکانت کاربری بعد از چند بار تلاش ناموفق ، سیستم تشخیص ربات و غیره  </a:t>
            </a:r>
          </a:p>
          <a:p>
            <a:pPr algn="r" rtl="1">
              <a:lnSpc>
                <a:spcPct val="100000"/>
              </a:lnSpc>
              <a:buFont typeface="Wingdings" panose="05000000000000000000" pitchFamily="2" charset="2"/>
              <a:buChar char="§"/>
            </a:pPr>
            <a:r>
              <a:rPr lang="fa-IR" sz="2666" dirty="0"/>
              <a:t>در ساخت محصول نباید این </a:t>
            </a:r>
            <a:r>
              <a:rPr lang="fa-IR" sz="2666" dirty="0">
                <a:solidFill>
                  <a:srgbClr val="C00000"/>
                </a:solidFill>
              </a:rPr>
              <a:t>کلاس کاربری </a:t>
            </a:r>
            <a:r>
              <a:rPr lang="fa-IR" sz="2666" dirty="0"/>
              <a:t>را نادیده گرفت بلکه محصول را مطابق با نیازآن ها نباید ساخت . </a:t>
            </a:r>
          </a:p>
          <a:p>
            <a:pPr marL="0" indent="0" algn="just">
              <a:lnSpc>
                <a:spcPct val="100000"/>
              </a:lnSpc>
              <a:buNone/>
            </a:pPr>
            <a:r>
              <a:rPr lang="fa-IR" sz="2666" dirty="0"/>
              <a:t>    </a:t>
            </a:r>
            <a:r>
              <a:rPr lang="fa-IR" sz="2666" dirty="0">
                <a:solidFill>
                  <a:srgbClr val="C00000"/>
                </a:solidFill>
              </a:rPr>
              <a:t>کلاس کاربران غیر مستقیم</a:t>
            </a:r>
          </a:p>
          <a:p>
            <a:pPr algn="just" rtl="1">
              <a:lnSpc>
                <a:spcPct val="100000"/>
              </a:lnSpc>
              <a:buFont typeface="Wingdings" panose="05000000000000000000" pitchFamily="2" charset="2"/>
              <a:buChar char="§"/>
            </a:pPr>
            <a:r>
              <a:rPr lang="fa-IR" sz="2666" dirty="0"/>
              <a:t> </a:t>
            </a:r>
            <a:r>
              <a:rPr lang="fa-IR" sz="2666" dirty="0">
                <a:solidFill>
                  <a:srgbClr val="C00000"/>
                </a:solidFill>
              </a:rPr>
              <a:t>کلاس‌های کاربری </a:t>
            </a:r>
            <a:r>
              <a:rPr lang="fa-IR" sz="2666" dirty="0"/>
              <a:t>وجود دارند که به طور </a:t>
            </a:r>
            <a:r>
              <a:rPr lang="fa-IR" sz="2666" dirty="0">
                <a:solidFill>
                  <a:srgbClr val="C00000"/>
                </a:solidFill>
              </a:rPr>
              <a:t>غیر مستقیم </a:t>
            </a:r>
            <a:r>
              <a:rPr lang="fa-IR" sz="2666" dirty="0"/>
              <a:t>با سیستم سر و کار دارند </a:t>
            </a:r>
            <a:r>
              <a:rPr lang="fa-IR" sz="2666" dirty="0"/>
              <a:t>.</a:t>
            </a:r>
          </a:p>
          <a:p>
            <a:pPr algn="just" rtl="1">
              <a:lnSpc>
                <a:spcPct val="100000"/>
              </a:lnSpc>
              <a:buFont typeface="Wingdings" panose="05000000000000000000" pitchFamily="2" charset="2"/>
              <a:buChar char="§"/>
            </a:pPr>
            <a:r>
              <a:rPr lang="fa-IR" sz="2666" dirty="0"/>
              <a:t>آنها خودشان به طور مستقیم از برنامه استفاده نمی کنند .  </a:t>
            </a:r>
          </a:p>
          <a:p>
            <a:pPr algn="just" rtl="1">
              <a:lnSpc>
                <a:spcPct val="100000"/>
              </a:lnSpc>
              <a:buFont typeface="Wingdings" panose="05000000000000000000" pitchFamily="2" charset="2"/>
              <a:buChar char="§"/>
            </a:pPr>
            <a:r>
              <a:rPr lang="fa-IR" sz="2666" dirty="0"/>
              <a:t>آنها از طریق برنامه های دیگر به خدمات و داده های برنامه دسترسی دارند . </a:t>
            </a:r>
            <a:endParaRPr lang="fa-IR" sz="2666" dirty="0"/>
          </a:p>
          <a:p>
            <a:pPr algn="just" rtl="1">
              <a:lnSpc>
                <a:spcPct val="100000"/>
              </a:lnSpc>
              <a:buFont typeface="Wingdings" panose="05000000000000000000" pitchFamily="2" charset="2"/>
              <a:buChar char="§"/>
            </a:pPr>
            <a:r>
              <a:rPr lang="fa-IR" sz="2666" dirty="0"/>
              <a:t>اين </a:t>
            </a:r>
            <a:r>
              <a:rPr lang="fa-IR" sz="2666" dirty="0"/>
              <a:t>دسته از كاربران را </a:t>
            </a:r>
            <a:r>
              <a:rPr lang="fa-IR" sz="2666" dirty="0"/>
              <a:t>نیز نبايد ناديده </a:t>
            </a:r>
            <a:r>
              <a:rPr lang="fa-IR" sz="2666" dirty="0"/>
              <a:t>گرفت . </a:t>
            </a:r>
          </a:p>
          <a:p>
            <a:pPr algn="just" rtl="1">
              <a:buFont typeface="Wingdings" panose="05000000000000000000" pitchFamily="2" charset="2"/>
              <a:buChar char="§"/>
            </a:pPr>
            <a:endParaRPr lang="fa-IR" sz="2400" dirty="0"/>
          </a:p>
        </p:txBody>
      </p:sp>
      <p:sp>
        <p:nvSpPr>
          <p:cNvPr id="6" name="Title 5"/>
          <p:cNvSpPr>
            <a:spLocks noGrp="1"/>
          </p:cNvSpPr>
          <p:nvPr>
            <p:ph type="title"/>
          </p:nvPr>
        </p:nvSpPr>
        <p:spPr/>
        <p:txBody>
          <a:bodyPr/>
          <a:lstStyle/>
          <a:p>
            <a:r>
              <a:rPr lang="fa-IR" dirty="0" smtClean="0"/>
              <a:t>کلاس های کاربری . . . </a:t>
            </a:r>
            <a:endParaRPr lang="fa-IR" dirty="0"/>
          </a:p>
        </p:txBody>
      </p:sp>
    </p:spTree>
    <p:extLst>
      <p:ext uri="{BB962C8B-B14F-4D97-AF65-F5344CB8AC3E}">
        <p14:creationId xmlns:p14="http://schemas.microsoft.com/office/powerpoint/2010/main" val="387592625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64485"/>
            <a:ext cx="12618720" cy="6147871"/>
          </a:xfrm>
        </p:spPr>
        <p:txBody>
          <a:bodyPr>
            <a:normAutofit fontScale="85000" lnSpcReduction="10000"/>
          </a:bodyPr>
          <a:lstStyle/>
          <a:p>
            <a:pPr marL="0" indent="0">
              <a:buNone/>
            </a:pPr>
            <a:r>
              <a:rPr lang="fa-IR" dirty="0" smtClean="0">
                <a:cs typeface="B Nazanin" panose="00000400000000000000" pitchFamily="2" charset="-78"/>
              </a:rPr>
              <a:t>    </a:t>
            </a:r>
            <a:r>
              <a:rPr lang="fa-IR" sz="2880" dirty="0">
                <a:solidFill>
                  <a:srgbClr val="C00000"/>
                </a:solidFill>
              </a:rPr>
              <a:t>کلاس کاربران غيرانساني</a:t>
            </a:r>
          </a:p>
          <a:p>
            <a:pPr algn="r" rtl="1">
              <a:buFont typeface="Wingdings" panose="05000000000000000000" pitchFamily="2" charset="2"/>
              <a:buChar char="§"/>
            </a:pPr>
            <a:r>
              <a:rPr lang="fa-IR" sz="2760" dirty="0"/>
              <a:t>ضرورتي وجود ندارد كه كلاس‌هاي كاربري حتما انسان باشند . </a:t>
            </a:r>
          </a:p>
          <a:p>
            <a:pPr algn="r" rtl="1">
              <a:buFont typeface="Wingdings" panose="05000000000000000000" pitchFamily="2" charset="2"/>
              <a:buChar char="§"/>
            </a:pPr>
            <a:r>
              <a:rPr lang="fa-IR" sz="2760" dirty="0"/>
              <a:t>آن‌ها ممكن عامل هاي نرم افزاري باشند كه يك سرويس را از طرف يك كاربر انساني انجام مي‌دهند . </a:t>
            </a:r>
          </a:p>
          <a:p>
            <a:pPr lvl="1"/>
            <a:r>
              <a:rPr lang="fa-IR" sz="2760" dirty="0">
                <a:solidFill>
                  <a:srgbClr val="0070C0"/>
                </a:solidFill>
                <a:cs typeface="B Nazanin" panose="00000400000000000000" pitchFamily="2" charset="-78"/>
              </a:rPr>
              <a:t>مثال : ربات ها </a:t>
            </a:r>
          </a:p>
          <a:p>
            <a:pPr lvl="1"/>
            <a:endParaRPr lang="fa-IR" sz="2760" dirty="0">
              <a:solidFill>
                <a:srgbClr val="0070C0"/>
              </a:solidFill>
              <a:cs typeface="B Nazanin" panose="00000400000000000000" pitchFamily="2" charset="-78"/>
            </a:endParaRPr>
          </a:p>
          <a:p>
            <a:pPr>
              <a:buFont typeface="Wingdings" panose="05000000000000000000" pitchFamily="2" charset="2"/>
              <a:buChar char="v"/>
            </a:pPr>
            <a:r>
              <a:rPr lang="fa-IR" sz="2760" dirty="0">
                <a:solidFill>
                  <a:srgbClr val="C00000"/>
                </a:solidFill>
              </a:rPr>
              <a:t> </a:t>
            </a:r>
            <a:r>
              <a:rPr lang="fa-IR" sz="2760" dirty="0"/>
              <a:t>طیف بسیار وسیع‌تری از </a:t>
            </a:r>
            <a:r>
              <a:rPr lang="fa-IR" sz="2760" dirty="0"/>
              <a:t>نیازمندی </a:t>
            </a:r>
            <a:r>
              <a:rPr lang="fa-IR" sz="2760" dirty="0"/>
              <a:t>ها به جزء نیازمندی هایی که از </a:t>
            </a:r>
            <a:r>
              <a:rPr lang="fa-IR" sz="2760" dirty="0">
                <a:solidFill>
                  <a:srgbClr val="C00000"/>
                </a:solidFill>
              </a:rPr>
              <a:t>کلاس کاربران مستقیم </a:t>
            </a:r>
            <a:r>
              <a:rPr lang="fa-IR" sz="2760" dirty="0"/>
              <a:t>و </a:t>
            </a:r>
            <a:r>
              <a:rPr lang="fa-IR" sz="2760" dirty="0">
                <a:solidFill>
                  <a:srgbClr val="C00000"/>
                </a:solidFill>
              </a:rPr>
              <a:t>کلاس کاربران غیر مستقیم</a:t>
            </a:r>
            <a:r>
              <a:rPr lang="fa-IR" sz="2760" dirty="0"/>
              <a:t> از سایر منابع نیازمندی ها در نظر بگیرید.</a:t>
            </a:r>
          </a:p>
          <a:p>
            <a:pPr marL="548656" lvl="1" indent="0" algn="just">
              <a:buNone/>
            </a:pPr>
            <a:r>
              <a:rPr lang="fa-IR" sz="2760" dirty="0">
                <a:solidFill>
                  <a:srgbClr val="0070C0"/>
                </a:solidFill>
                <a:cs typeface="B Nazanin" panose="00000400000000000000" pitchFamily="2" charset="-78"/>
              </a:rPr>
              <a:t>مثال:اگر اعضای تیم توسعه، کاربران نهایی سیستمی که می‌سازند نیستند ، اما به نظرات آنها در مورد نیازمندی های غیروظیفه‌مندی سیستم مانند کارایی، قابلیت تغییر، قابلیت حمل و استفاده مجدد نیاز است .</a:t>
            </a:r>
          </a:p>
          <a:p>
            <a:pPr marL="0" indent="0">
              <a:buNone/>
            </a:pPr>
            <a:r>
              <a:rPr lang="fa-IR" sz="2760" dirty="0"/>
              <a:t> </a:t>
            </a:r>
          </a:p>
          <a:p>
            <a:pPr marL="0" indent="0">
              <a:buNone/>
            </a:pPr>
            <a:endParaRPr lang="fa-IR" sz="2880" dirty="0">
              <a:solidFill>
                <a:srgbClr val="C00000"/>
              </a:solidFill>
            </a:endParaRPr>
          </a:p>
          <a:p>
            <a:pPr marL="0" indent="0">
              <a:buNone/>
            </a:pPr>
            <a:endParaRPr lang="fa-IR" sz="2880" dirty="0">
              <a:solidFill>
                <a:srgbClr val="C00000"/>
              </a:solidFill>
            </a:endParaRPr>
          </a:p>
          <a:p>
            <a:pPr marL="0" indent="0">
              <a:buNone/>
            </a:pPr>
            <a:endParaRPr lang="fa-IR" sz="2880" dirty="0">
              <a:solidFill>
                <a:srgbClr val="C00000"/>
              </a:solidFill>
            </a:endParaRPr>
          </a:p>
          <a:p>
            <a:pPr marL="0" indent="0">
              <a:buNone/>
            </a:pPr>
            <a:endParaRPr lang="fa-IR" sz="2880" dirty="0">
              <a:solidFill>
                <a:srgbClr val="C00000"/>
              </a:solidFill>
            </a:endParaRPr>
          </a:p>
          <a:p>
            <a:pPr marL="0" indent="0">
              <a:buNone/>
            </a:pPr>
            <a:endParaRPr lang="fa-IR" sz="2880" dirty="0">
              <a:solidFill>
                <a:srgbClr val="C00000"/>
              </a:solidFill>
            </a:endParaRPr>
          </a:p>
          <a:p>
            <a:pPr algn="just" rtl="1">
              <a:buFont typeface="Wingdings" panose="05000000000000000000" pitchFamily="2" charset="2"/>
              <a:buChar char="§"/>
            </a:pPr>
            <a:endParaRPr lang="fa-IR" sz="2400" dirty="0"/>
          </a:p>
        </p:txBody>
      </p:sp>
      <p:sp>
        <p:nvSpPr>
          <p:cNvPr id="5" name="Title 4"/>
          <p:cNvSpPr>
            <a:spLocks noGrp="1"/>
          </p:cNvSpPr>
          <p:nvPr>
            <p:ph type="title"/>
          </p:nvPr>
        </p:nvSpPr>
        <p:spPr/>
        <p:txBody>
          <a:bodyPr/>
          <a:lstStyle/>
          <a:p>
            <a:r>
              <a:rPr lang="fa-IR" dirty="0" smtClean="0"/>
              <a:t>کلاس های کاربری . . . </a:t>
            </a:r>
            <a:endParaRPr lang="fa-IR" dirty="0"/>
          </a:p>
        </p:txBody>
      </p:sp>
    </p:spTree>
    <p:extLst>
      <p:ext uri="{BB962C8B-B14F-4D97-AF65-F5344CB8AC3E}">
        <p14:creationId xmlns:p14="http://schemas.microsoft.com/office/powerpoint/2010/main" val="262880189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FC690C46-54B8-41A4-983D-A7F9203B8F6B}" vid="{5919D7ED-1174-4E65-BD87-52D64B010C8D}"/>
    </a:ext>
  </a:extLst>
</a:theme>
</file>

<file path=ppt/theme/theme2.xml><?xml version="1.0" encoding="utf-8"?>
<a:theme xmlns:a="http://schemas.openxmlformats.org/drawingml/2006/main" name="217tgp_cube_dark">
  <a:themeElements>
    <a:clrScheme name="217tgp_cube_dark 1">
      <a:dk1>
        <a:srgbClr val="B2B2B2"/>
      </a:dk1>
      <a:lt1>
        <a:srgbClr val="FFFFFF"/>
      </a:lt1>
      <a:dk2>
        <a:srgbClr val="0F3C7D"/>
      </a:dk2>
      <a:lt2>
        <a:srgbClr val="EAE2AA"/>
      </a:lt2>
      <a:accent1>
        <a:srgbClr val="45B7A1"/>
      </a:accent1>
      <a:accent2>
        <a:srgbClr val="2F7ADF"/>
      </a:accent2>
      <a:accent3>
        <a:srgbClr val="AAAFBF"/>
      </a:accent3>
      <a:accent4>
        <a:srgbClr val="DADADA"/>
      </a:accent4>
      <a:accent5>
        <a:srgbClr val="B0D8CD"/>
      </a:accent5>
      <a:accent6>
        <a:srgbClr val="2A6ECA"/>
      </a:accent6>
      <a:hlink>
        <a:srgbClr val="8A52C8"/>
      </a:hlink>
      <a:folHlink>
        <a:srgbClr val="DD8739"/>
      </a:folHlink>
    </a:clrScheme>
    <a:fontScheme name="217tgp_cube_d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7tgp_cube_dark 1">
        <a:dk1>
          <a:srgbClr val="B2B2B2"/>
        </a:dk1>
        <a:lt1>
          <a:srgbClr val="FFFFFF"/>
        </a:lt1>
        <a:dk2>
          <a:srgbClr val="0F3C7D"/>
        </a:dk2>
        <a:lt2>
          <a:srgbClr val="EAE2AA"/>
        </a:lt2>
        <a:accent1>
          <a:srgbClr val="45B7A1"/>
        </a:accent1>
        <a:accent2>
          <a:srgbClr val="2F7ADF"/>
        </a:accent2>
        <a:accent3>
          <a:srgbClr val="AAAFBF"/>
        </a:accent3>
        <a:accent4>
          <a:srgbClr val="DADADA"/>
        </a:accent4>
        <a:accent5>
          <a:srgbClr val="B0D8CD"/>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217tgp_cube_dark 2">
        <a:dk1>
          <a:srgbClr val="969696"/>
        </a:dk1>
        <a:lt1>
          <a:srgbClr val="FFFFFF"/>
        </a:lt1>
        <a:dk2>
          <a:srgbClr val="3F1F53"/>
        </a:dk2>
        <a:lt2>
          <a:srgbClr val="ECEEA2"/>
        </a:lt2>
        <a:accent1>
          <a:srgbClr val="557FE7"/>
        </a:accent1>
        <a:accent2>
          <a:srgbClr val="84ACCA"/>
        </a:accent2>
        <a:accent3>
          <a:srgbClr val="AFABB3"/>
        </a:accent3>
        <a:accent4>
          <a:srgbClr val="DADADA"/>
        </a:accent4>
        <a:accent5>
          <a:srgbClr val="B4C0F1"/>
        </a:accent5>
        <a:accent6>
          <a:srgbClr val="779BB7"/>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217tgp_cube_dark 3">
        <a:dk1>
          <a:srgbClr val="969696"/>
        </a:dk1>
        <a:lt1>
          <a:srgbClr val="FFFFFF"/>
        </a:lt1>
        <a:dk2>
          <a:srgbClr val="005E5C"/>
        </a:dk2>
        <a:lt2>
          <a:srgbClr val="FFF5AB"/>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3845</TotalTime>
  <Words>3086</Words>
  <Application>Microsoft Office PowerPoint</Application>
  <PresentationFormat>Custom</PresentationFormat>
  <Paragraphs>288</Paragraphs>
  <Slides>33</Slides>
  <Notes>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33</vt:i4>
      </vt:variant>
    </vt:vector>
  </HeadingPairs>
  <TitlesOfParts>
    <vt:vector size="50" baseType="lpstr">
      <vt:lpstr>Arial</vt:lpstr>
      <vt:lpstr>Arial Black</vt:lpstr>
      <vt:lpstr>Arial Unicode MS</vt:lpstr>
      <vt:lpstr>B Davat</vt:lpstr>
      <vt:lpstr>B Koodak</vt:lpstr>
      <vt:lpstr>B Mitra</vt:lpstr>
      <vt:lpstr>B Nazanin</vt:lpstr>
      <vt:lpstr>Bodoni MT</vt:lpstr>
      <vt:lpstr>Calibri</vt:lpstr>
      <vt:lpstr>Comic Sans MS</vt:lpstr>
      <vt:lpstr>Courier New</vt:lpstr>
      <vt:lpstr>Microsoft Sans Serif</vt:lpstr>
      <vt:lpstr>Tahoma</vt:lpstr>
      <vt:lpstr>Times New Roman</vt:lpstr>
      <vt:lpstr>Wingdings</vt:lpstr>
      <vt:lpstr>Theme1</vt:lpstr>
      <vt:lpstr>217tgp_cube_dark</vt:lpstr>
      <vt:lpstr>PowerPoint Presentation</vt:lpstr>
      <vt:lpstr>فهرست مطالب</vt:lpstr>
      <vt:lpstr>مقدمه    </vt:lpstr>
      <vt:lpstr>کلاس های کاربری </vt:lpstr>
      <vt:lpstr>کلاس های کاربری . . . </vt:lpstr>
      <vt:lpstr>کلاس های کاربری . . .</vt:lpstr>
      <vt:lpstr>کلاس‌های کاربری . . . </vt:lpstr>
      <vt:lpstr>کلاس های کاربری . . . </vt:lpstr>
      <vt:lpstr>کلاس های کاربری . . . </vt:lpstr>
      <vt:lpstr>کلاس های کاربری . . .</vt:lpstr>
      <vt:lpstr>کلاس های کاربری . . .</vt:lpstr>
      <vt:lpstr>کلاس های کاربری . . . </vt:lpstr>
      <vt:lpstr>پرسونای کاربری</vt:lpstr>
      <vt:lpstr>گام بعدی</vt:lpstr>
      <vt:lpstr>ارتباط با نمایندگان کاربر</vt:lpstr>
      <vt:lpstr>ارتباط با نماندیگان کاربر . . . </vt:lpstr>
      <vt:lpstr>قهرمان محصول</vt:lpstr>
      <vt:lpstr>قهرمان محصول . . . </vt:lpstr>
      <vt:lpstr>قهرمان محصول  . . .</vt:lpstr>
      <vt:lpstr>قهرمان محصول . . .</vt:lpstr>
      <vt:lpstr>قهرمان محصول . . .</vt:lpstr>
      <vt:lpstr>قهرمان محصول . . . </vt:lpstr>
      <vt:lpstr>قهرمان محصول . . .</vt:lpstr>
      <vt:lpstr>قهرمان محصول . . .</vt:lpstr>
      <vt:lpstr>قهرمان محصول . . . </vt:lpstr>
      <vt:lpstr>قهرمان محصول . . .</vt:lpstr>
      <vt:lpstr>قهرمان محصول . . . </vt:lpstr>
      <vt:lpstr>قهرمان محصول . . .</vt:lpstr>
      <vt:lpstr>گام بعدی</vt:lpstr>
      <vt:lpstr>نماینده کاربر در پروژه های چابک</vt:lpstr>
      <vt:lpstr>نماینده کاربر در پروژه های چابک . . .</vt:lpstr>
      <vt:lpstr>گام بعدی</vt:lpstr>
      <vt:lpstr>حل و فصل نیازمندی های متضاد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186</cp:revision>
  <dcterms:created xsi:type="dcterms:W3CDTF">2021-12-20T22:05:28Z</dcterms:created>
  <dcterms:modified xsi:type="dcterms:W3CDTF">2022-02-10T19:27:56Z</dcterms:modified>
</cp:coreProperties>
</file>